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  <p:sldId id="359" r:id="rId109"/>
    <p:sldId id="360" r:id="rId110"/>
    <p:sldId id="361" r:id="rId111"/>
    <p:sldId id="362" r:id="rId112"/>
    <p:sldId id="363" r:id="rId113"/>
    <p:sldId id="364" r:id="rId114"/>
    <p:sldId id="365" r:id="rId115"/>
    <p:sldId id="366" r:id="rId116"/>
    <p:sldId id="367" r:id="rId117"/>
    <p:sldId id="368" r:id="rId118"/>
    <p:sldId id="369" r:id="rId119"/>
    <p:sldId id="370" r:id="rId12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21" roundtripDataSignature="AMtx7mhKZND9fJRk74mNmesm1+AX64qt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5ABE97B-63E7-4476-852E-876F0D7B4F2E}">
  <a:tblStyle styleId="{25ABE97B-63E7-4476-852E-876F0D7B4F2E}" styleName="Table_0">
    <a:wholeTbl>
      <a:tcTxStyle b="off" i="off">
        <a:font>
          <a:latin typeface="Avenir Next LT Pro"/>
          <a:ea typeface="Avenir Next LT Pro"/>
          <a:cs typeface="Avenir Next LT Pro"/>
        </a:font>
        <a:schemeClr val="lt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F644335-008E-419B-AFC9-A06D45901FF1}" styleName="Table_1">
    <a:wholeTbl>
      <a:tcTxStyle b="off" i="off">
        <a:font>
          <a:latin typeface="Avenir Next LT Pro"/>
          <a:ea typeface="Avenir Next LT Pro"/>
          <a:cs typeface="Avenir Next LT Pro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7EAE7"/>
          </a:solidFill>
        </a:fill>
      </a:tcStyle>
    </a:wholeTbl>
    <a:band1H>
      <a:tcTxStyle/>
      <a:tcStyle>
        <a:fill>
          <a:solidFill>
            <a:srgbClr val="EFD3CA"/>
          </a:solidFill>
        </a:fill>
      </a:tcStyle>
    </a:band1H>
    <a:band2H>
      <a:tcTxStyle/>
    </a:band2H>
    <a:band1V>
      <a:tcTxStyle/>
      <a:tcStyle>
        <a:fill>
          <a:solidFill>
            <a:srgbClr val="EFD3CA"/>
          </a:solidFill>
        </a:fill>
      </a:tcStyle>
    </a:band1V>
    <a:band2V>
      <a:tcTxStyle/>
    </a:band2V>
    <a:lastCol>
      <a:tcTxStyle b="on" i="off">
        <a:font>
          <a:latin typeface="Avenir Next LT Pro"/>
          <a:ea typeface="Avenir Next LT Pro"/>
          <a:cs typeface="Avenir Next LT Pro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venir Next LT Pro"/>
          <a:ea typeface="Avenir Next LT Pro"/>
          <a:cs typeface="Avenir Next LT Pro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venir Next LT Pro"/>
          <a:ea typeface="Avenir Next LT Pro"/>
          <a:cs typeface="Avenir Next LT Pro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slide" Target="slides/slide104.xml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121" Type="http://customschemas.google.com/relationships/presentationmetadata" Target="metadata"/><Relationship Id="rId25" Type="http://schemas.openxmlformats.org/officeDocument/2006/relationships/slide" Target="slides/slide20.xml"/><Relationship Id="rId120" Type="http://schemas.openxmlformats.org/officeDocument/2006/relationships/slide" Target="slides/slide115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slide" Target="slides/slide113.xml"/><Relationship Id="rId117" Type="http://schemas.openxmlformats.org/officeDocument/2006/relationships/slide" Target="slides/slide112.xml"/><Relationship Id="rId116" Type="http://schemas.openxmlformats.org/officeDocument/2006/relationships/slide" Target="slides/slide111.xml"/><Relationship Id="rId115" Type="http://schemas.openxmlformats.org/officeDocument/2006/relationships/slide" Target="slides/slide110.xml"/><Relationship Id="rId119" Type="http://schemas.openxmlformats.org/officeDocument/2006/relationships/slide" Target="slides/slide114.xml"/><Relationship Id="rId15" Type="http://schemas.openxmlformats.org/officeDocument/2006/relationships/slide" Target="slides/slide10.xml"/><Relationship Id="rId110" Type="http://schemas.openxmlformats.org/officeDocument/2006/relationships/slide" Target="slides/slide105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slide" Target="slides/slide109.xml"/><Relationship Id="rId18" Type="http://schemas.openxmlformats.org/officeDocument/2006/relationships/slide" Target="slides/slide13.xml"/><Relationship Id="rId113" Type="http://schemas.openxmlformats.org/officeDocument/2006/relationships/slide" Target="slides/slide108.xml"/><Relationship Id="rId112" Type="http://schemas.openxmlformats.org/officeDocument/2006/relationships/slide" Target="slides/slide107.xml"/><Relationship Id="rId111" Type="http://schemas.openxmlformats.org/officeDocument/2006/relationships/slide" Target="slides/slide106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6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10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8" name="Google Shape;1428;p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2" name="Google Shape;1442;p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443" name="Google Shape;1443;p10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3" name="Google Shape;1453;p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454" name="Google Shape;1454;p10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4" name="Google Shape;1464;p10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465" name="Google Shape;1465;p10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5" name="Google Shape;1475;p1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476" name="Google Shape;1476;p10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6" name="Google Shape;1486;p1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487" name="Google Shape;1487;p10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5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p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7" name="Google Shape;1497;p10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498" name="Google Shape;1498;p10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8" name="Google Shape;1508;p10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509" name="Google Shape;1509;p10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1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9" name="Google Shape;1519;p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0" name="Google Shape;1530;p1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531" name="Google Shape;1531;p10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9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41" name="Google Shape;1541;p1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542" name="Google Shape;1542;p1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0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52" name="Google Shape;1552;p1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553" name="Google Shape;1553;p1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1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3" name="Google Shape;1563;p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2" name="Google Shape;1572;p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9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1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1" name="Google Shape;1581;p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8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變數命名規則：</a:t>
            </a:r>
            <a:endParaRPr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AutoNum type="arabicPeriod"/>
            </a:pPr>
            <a:r>
              <a:rPr lang="zh-TW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第一個字元只可以是大小寫字母或底線（A 至 Z、a 至 z 或 “_”）</a:t>
            </a:r>
            <a:endParaRPr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AutoNum type="arabicPeriod"/>
            </a:pPr>
            <a:r>
              <a:rPr lang="zh-TW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第二個或之後的字元只可以是大小寫字母、底線或數字（A至Z、a至z、_或0至9）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AutoNum type="arabicPeriod"/>
            </a:pPr>
            <a:r>
              <a:rPr lang="zh-TW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不可以是「保留字」(ReservedIdentifiers)，如：main、 int、 long、 float、 double等</a:t>
            </a:r>
            <a:endParaRPr/>
          </a:p>
        </p:txBody>
      </p:sp>
      <p:sp>
        <p:nvSpPr>
          <p:cNvPr id="274" name="Google Shape;27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0" name="Google Shape;31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" name="Google Shape;359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記得要全部用全形的符號， 中括號把執行項目框起來，數位只有高電位跟電位，類比就是可以呈現的趴數</a:t>
            </a:r>
            <a:endParaRPr/>
          </a:p>
        </p:txBody>
      </p:sp>
      <p:sp>
        <p:nvSpPr>
          <p:cNvPr id="360" name="Google Shape;360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5" name="Google Shape;42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C(2)行C(4)列  ，陣列的是從0123開始算</a:t>
            </a:r>
            <a:endParaRPr/>
          </a:p>
        </p:txBody>
      </p:sp>
      <p:sp>
        <p:nvSpPr>
          <p:cNvPr id="426" name="Google Shape;42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7" name="Google Shape;43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i設定初始數值；i&lt;4(判斷式要做幾次迴圈)、運算式(遞增或遞減) 要多設定一個K</a:t>
            </a:r>
            <a:endParaRPr/>
          </a:p>
        </p:txBody>
      </p:sp>
      <p:sp>
        <p:nvSpPr>
          <p:cNvPr id="438" name="Google Shape;438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4" name="Google Shape;49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1" name="Google Shape;521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5" name="Google Shape;535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0" name="Google Shape;550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int(varNums，ledNums)變數名稱事前準備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int(brightness)變數名稱</a:t>
            </a:r>
            <a:endParaRPr/>
          </a:p>
        </p:txBody>
      </p:sp>
      <p:sp>
        <p:nvSpPr>
          <p:cNvPr id="551" name="Google Shape;551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8" name="Google Shape;578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579" name="Google Shape;579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8" name="Google Shape;608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609" name="Google Shape;609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0" name="Google Shape;620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621" name="Google Shape;621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2" name="Google Shape;632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架設都沒有A=(A);</a:t>
            </a:r>
            <a:endParaRPr/>
          </a:p>
        </p:txBody>
      </p:sp>
      <p:sp>
        <p:nvSpPr>
          <p:cNvPr id="633" name="Google Shape;633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9" name="Google Shape;659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AA(是函式庫的名稱)大括弧是函式庫的內容</a:t>
            </a:r>
            <a:endParaRPr/>
          </a:p>
        </p:txBody>
      </p:sp>
      <p:sp>
        <p:nvSpPr>
          <p:cNvPr id="660" name="Google Shape;660;p4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9" name="Google Shape;769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4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7" name="Google Shape;817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818" name="Google Shape;818;p5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8" name="Google Shape;828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829" name="Google Shape;829;p5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2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4" name="Google Shape;854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855" name="Google Shape;855;p5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5" name="Google Shape;865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866" name="Google Shape;866;p5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3" name="Google Shape;953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5" name="Google Shape;975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" name="Google Shape;1019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4" name="Google Shape;1044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045" name="Google Shape;1045;p6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5" name="Google Shape;1055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056" name="Google Shape;1056;p6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7" name="Google Shape;1067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068" name="Google Shape;1068;p7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0" name="Google Shape;1080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081" name="Google Shape;1081;p7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2" name="Google Shape;1092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093" name="Google Shape;1093;p7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" name="Google Shape;1104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8" name="Google Shape;1118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119" name="Google Shape;1119;p7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7" name="Shape 1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9" name="Google Shape;1129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130" name="Google Shape;1130;p7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9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1" name="Google Shape;1141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142" name="Google Shape;1142;p7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2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4" name="Google Shape;1154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155" name="Google Shape;1155;p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4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6" name="Google Shape;1166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167" name="Google Shape;1167;p7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8" name="Google Shape;1178;p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2" name="Google Shape;1192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193" name="Google Shape;1193;p8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3" name="Google Shape;1203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204" name="Google Shape;1204;p8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4" name="Google Shape;1214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215" name="Google Shape;1215;p8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6" name="Google Shape;1226;p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227" name="Google Shape;1227;p8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8" name="Google Shape;1238;p8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239" name="Google Shape;1239;p8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1" name="Google Shape;1251;p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252" name="Google Shape;1252;p8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3" name="Google Shape;1263;p8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264" name="Google Shape;1264;p8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5" name="Google Shape;1275;p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276" name="Google Shape;1276;p8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5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8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" name="Google Shape;1287;p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7" name="Google Shape;1297;p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9" name="Google Shape;1319;p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" name="Google Shape;1330;p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9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9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1" name="Google Shape;1341;p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2" name="Google Shape;1352;p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" name="Google Shape;1362;p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0" name="Shape 1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Google Shape;1371;p9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2" name="Google Shape;1372;p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4" name="Google Shape;1384;p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385" name="Google Shape;1385;p9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5" name="Google Shape;1395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396" name="Google Shape;1396;p9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4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6" name="Google Shape;1406;p9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407" name="Google Shape;1407;p9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7" name="Google Shape;1417;p9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Const 常數   變數 int     </a:t>
            </a:r>
            <a:r>
              <a:rPr b="0" i="0" lang="zh-TW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變數是一個「容器」，可以在程式進行中把不同的數值放進去，而常數是一個固定的值，不能被改變</a:t>
            </a:r>
            <a:endParaRPr/>
          </a:p>
        </p:txBody>
      </p:sp>
      <p:sp>
        <p:nvSpPr>
          <p:cNvPr id="1418" name="Google Shape;1418;p9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7"/>
          <p:cNvSpPr txBox="1"/>
          <p:nvPr>
            <p:ph type="ctrTitle"/>
          </p:nvPr>
        </p:nvSpPr>
        <p:spPr>
          <a:xfrm>
            <a:off x="3359149" y="389840"/>
            <a:ext cx="8281987" cy="29546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venir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7"/>
          <p:cNvSpPr txBox="1"/>
          <p:nvPr>
            <p:ph idx="1" type="subTitle"/>
          </p:nvPr>
        </p:nvSpPr>
        <p:spPr>
          <a:xfrm>
            <a:off x="3359149" y="3536951"/>
            <a:ext cx="8281989" cy="25558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17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7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7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1" name="Google Shape;21;p117"/>
          <p:cNvSpPr/>
          <p:nvPr/>
        </p:nvSpPr>
        <p:spPr>
          <a:xfrm rot="2700000">
            <a:off x="612445" y="481888"/>
            <a:ext cx="1080000" cy="1262947"/>
          </a:xfrm>
          <a:custGeom>
            <a:rect b="b" l="l" r="r" t="t"/>
            <a:pathLst>
              <a:path extrusionOk="0" h="1262947" w="1080000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0">
                <a:srgbClr val="5A323B"/>
              </a:gs>
              <a:gs pos="30000">
                <a:srgbClr val="5A323B"/>
              </a:gs>
              <a:gs pos="40000">
                <a:srgbClr val="814856"/>
              </a:gs>
              <a:gs pos="60000">
                <a:srgbClr val="5A323B"/>
              </a:gs>
              <a:gs pos="100000">
                <a:schemeClr val="dk2"/>
              </a:gs>
            </a:gsLst>
            <a:lin ang="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2" name="Google Shape;22;p117"/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0">
                <a:srgbClr val="4D2B32"/>
              </a:gs>
              <a:gs pos="50000">
                <a:srgbClr val="4D2B32"/>
              </a:gs>
              <a:gs pos="100000">
                <a:srgbClr val="5A323B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3" name="Google Shape;23;p117"/>
          <p:cNvSpPr/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>
            <a:gsLst>
              <a:gs pos="0">
                <a:schemeClr val="dk2"/>
              </a:gs>
              <a:gs pos="60000">
                <a:schemeClr val="dk2"/>
              </a:gs>
              <a:gs pos="100000">
                <a:srgbClr val="B57B88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24" name="Google Shape;24;p117"/>
          <p:cNvGrpSpPr/>
          <p:nvPr/>
        </p:nvGrpSpPr>
        <p:grpSpPr>
          <a:xfrm>
            <a:off x="1292493" y="4299807"/>
            <a:ext cx="2083885" cy="2083885"/>
            <a:chOff x="4842143" y="3556857"/>
            <a:chExt cx="2083885" cy="2083885"/>
          </a:xfrm>
        </p:grpSpPr>
        <p:sp>
          <p:nvSpPr>
            <p:cNvPr id="25" name="Google Shape;25;p117"/>
            <p:cNvSpPr/>
            <p:nvPr/>
          </p:nvSpPr>
          <p:spPr>
            <a:xfrm flipH="1" rot="8100000">
              <a:off x="5005634" y="4191206"/>
              <a:ext cx="1853969" cy="926985"/>
            </a:xfrm>
            <a:custGeom>
              <a:rect b="b" l="l" r="r" t="t"/>
              <a:pathLst>
                <a:path extrusionOk="0" h="1329373" w="2658746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6" name="Google Shape;26;p117"/>
            <p:cNvSpPr/>
            <p:nvPr/>
          </p:nvSpPr>
          <p:spPr>
            <a:xfrm flipH="1" rot="8100000">
              <a:off x="4957101" y="4052255"/>
              <a:ext cx="1853969" cy="1093090"/>
            </a:xfrm>
            <a:custGeom>
              <a:rect b="b" l="l" r="r" t="t"/>
              <a:pathLst>
                <a:path extrusionOk="0" h="1329373" w="2658746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rgbClr val="B57B88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7" name="Google Shape;27;p117"/>
            <p:cNvSpPr/>
            <p:nvPr/>
          </p:nvSpPr>
          <p:spPr>
            <a:xfrm flipH="1" rot="2700000">
              <a:off x="6040374" y="3601683"/>
              <a:ext cx="107098" cy="466589"/>
            </a:xfrm>
            <a:prstGeom prst="ellipse">
              <a:avLst/>
            </a:prstGeom>
            <a:solidFill>
              <a:srgbClr val="5A323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28" name="Google Shape;28;p117"/>
            <p:cNvSpPr/>
            <p:nvPr/>
          </p:nvSpPr>
          <p:spPr>
            <a:xfrm flipH="1" rot="2700000">
              <a:off x="5059348" y="4582709"/>
              <a:ext cx="107098" cy="466589"/>
            </a:xfrm>
            <a:prstGeom prst="ellipse">
              <a:avLst/>
            </a:prstGeom>
            <a:solidFill>
              <a:srgbClr val="5A323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26"/>
          <p:cNvSpPr txBox="1"/>
          <p:nvPr>
            <p:ph type="title"/>
          </p:nvPr>
        </p:nvSpPr>
        <p:spPr>
          <a:xfrm>
            <a:off x="550862" y="503906"/>
            <a:ext cx="11090275" cy="1333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26"/>
          <p:cNvSpPr txBox="1"/>
          <p:nvPr>
            <p:ph idx="1" type="body"/>
          </p:nvPr>
        </p:nvSpPr>
        <p:spPr>
          <a:xfrm rot="5400000">
            <a:off x="4107182" y="-1442457"/>
            <a:ext cx="3978963" cy="110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126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126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26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2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12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127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27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27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118"/>
          <p:cNvGrpSpPr/>
          <p:nvPr/>
        </p:nvGrpSpPr>
        <p:grpSpPr>
          <a:xfrm>
            <a:off x="363888" y="5322560"/>
            <a:ext cx="1030305" cy="1030305"/>
            <a:chOff x="10240859" y="1436639"/>
            <a:chExt cx="1030305" cy="1030305"/>
          </a:xfrm>
        </p:grpSpPr>
        <p:sp>
          <p:nvSpPr>
            <p:cNvPr id="31" name="Google Shape;31;p118"/>
            <p:cNvSpPr/>
            <p:nvPr/>
          </p:nvSpPr>
          <p:spPr>
            <a:xfrm rot="-8100000">
              <a:off x="10268976" y="1743588"/>
              <a:ext cx="926985" cy="463493"/>
            </a:xfrm>
            <a:custGeom>
              <a:rect b="b" l="l" r="r" t="t"/>
              <a:pathLst>
                <a:path extrusionOk="0" h="1329373" w="2658746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2" name="Google Shape;32;p118"/>
            <p:cNvSpPr/>
            <p:nvPr/>
          </p:nvSpPr>
          <p:spPr>
            <a:xfrm rot="-2700000">
              <a:off x="11115555" y="1939340"/>
              <a:ext cx="53549" cy="233295"/>
            </a:xfrm>
            <a:prstGeom prst="ellipse">
              <a:avLst/>
            </a:prstGeom>
            <a:solidFill>
              <a:srgbClr val="5A323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3" name="Google Shape;33;p118"/>
            <p:cNvSpPr/>
            <p:nvPr/>
          </p:nvSpPr>
          <p:spPr>
            <a:xfrm rot="-2700000">
              <a:off x="10625042" y="1448827"/>
              <a:ext cx="53549" cy="233295"/>
            </a:xfrm>
            <a:prstGeom prst="ellipse">
              <a:avLst/>
            </a:prstGeom>
            <a:solidFill>
              <a:srgbClr val="5A323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34" name="Google Shape;34;p118"/>
            <p:cNvSpPr/>
            <p:nvPr/>
          </p:nvSpPr>
          <p:spPr>
            <a:xfrm rot="-8100000">
              <a:off x="10292519" y="1686748"/>
              <a:ext cx="926985" cy="530086"/>
            </a:xfrm>
            <a:custGeom>
              <a:rect b="b" l="l" r="r" t="t"/>
              <a:pathLst>
                <a:path extrusionOk="0" h="1329373" w="2658746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rgbClr val="B57B88">
                <a:alpha val="2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35" name="Google Shape;35;p118"/>
          <p:cNvSpPr txBox="1"/>
          <p:nvPr>
            <p:ph type="title"/>
          </p:nvPr>
        </p:nvSpPr>
        <p:spPr>
          <a:xfrm>
            <a:off x="550862" y="549275"/>
            <a:ext cx="11091600" cy="13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18"/>
          <p:cNvSpPr txBox="1"/>
          <p:nvPr>
            <p:ph idx="1" type="body"/>
          </p:nvPr>
        </p:nvSpPr>
        <p:spPr>
          <a:xfrm>
            <a:off x="550863" y="2113199"/>
            <a:ext cx="11090274" cy="3979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18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8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8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119"/>
          <p:cNvGrpSpPr/>
          <p:nvPr/>
        </p:nvGrpSpPr>
        <p:grpSpPr>
          <a:xfrm>
            <a:off x="242406" y="748159"/>
            <a:ext cx="897877" cy="934082"/>
            <a:chOff x="5129684" y="1232940"/>
            <a:chExt cx="897877" cy="934082"/>
          </a:xfrm>
        </p:grpSpPr>
        <p:sp>
          <p:nvSpPr>
            <p:cNvPr id="42" name="Google Shape;42;p119"/>
            <p:cNvSpPr/>
            <p:nvPr/>
          </p:nvSpPr>
          <p:spPr>
            <a:xfrm rot="1800000">
              <a:off x="5356930" y="1363788"/>
              <a:ext cx="621086" cy="364601"/>
            </a:xfrm>
            <a:custGeom>
              <a:rect b="b" l="l" r="r" t="t"/>
              <a:pathLst>
                <a:path extrusionOk="0" h="317" w="540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3" name="Google Shape;43;p119"/>
            <p:cNvSpPr/>
            <p:nvPr/>
          </p:nvSpPr>
          <p:spPr>
            <a:xfrm rot="1800000">
              <a:off x="5243759" y="1430747"/>
              <a:ext cx="305942" cy="538275"/>
            </a:xfrm>
            <a:custGeom>
              <a:rect b="b" l="l" r="r" t="t"/>
              <a:pathLst>
                <a:path extrusionOk="0" h="468" w="266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197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44" name="Google Shape;44;p119"/>
            <p:cNvSpPr/>
            <p:nvPr/>
          </p:nvSpPr>
          <p:spPr>
            <a:xfrm rot="1800000">
              <a:off x="5508097" y="1586019"/>
              <a:ext cx="315144" cy="538275"/>
            </a:xfrm>
            <a:custGeom>
              <a:rect b="b" l="l" r="r" t="t"/>
              <a:pathLst>
                <a:path extrusionOk="0" h="468" w="274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18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45" name="Google Shape;45;p119"/>
          <p:cNvSpPr txBox="1"/>
          <p:nvPr>
            <p:ph type="title"/>
          </p:nvPr>
        </p:nvSpPr>
        <p:spPr>
          <a:xfrm>
            <a:off x="563563" y="474345"/>
            <a:ext cx="11077574" cy="295465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00"/>
              <a:buFont typeface="Avenir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19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9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9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119"/>
          <p:cNvSpPr txBox="1"/>
          <p:nvPr>
            <p:ph idx="1" type="body"/>
          </p:nvPr>
        </p:nvSpPr>
        <p:spPr>
          <a:xfrm>
            <a:off x="566271" y="3629772"/>
            <a:ext cx="11074866" cy="26789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0" name="Google Shape;50;p119"/>
          <p:cNvSpPr/>
          <p:nvPr/>
        </p:nvSpPr>
        <p:spPr>
          <a:xfrm rot="-2700000">
            <a:off x="11209132" y="4448189"/>
            <a:ext cx="999200" cy="1262947"/>
          </a:xfrm>
          <a:custGeom>
            <a:rect b="b" l="l" r="r" t="t"/>
            <a:pathLst>
              <a:path extrusionOk="0" h="1262947" w="999200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0">
                <a:srgbClr val="5A323B"/>
              </a:gs>
              <a:gs pos="30000">
                <a:srgbClr val="5A323B"/>
              </a:gs>
              <a:gs pos="40000">
                <a:srgbClr val="814856"/>
              </a:gs>
              <a:gs pos="60000">
                <a:srgbClr val="5A323B"/>
              </a:gs>
              <a:gs pos="100000">
                <a:schemeClr val="dk2"/>
              </a:gs>
            </a:gsLst>
            <a:lin ang="10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1" name="Google Shape;51;p119"/>
          <p:cNvSpPr/>
          <p:nvPr/>
        </p:nvSpPr>
        <p:spPr>
          <a:xfrm rot="2700000">
            <a:off x="11686937" y="4853516"/>
            <a:ext cx="540000" cy="978284"/>
          </a:xfrm>
          <a:custGeom>
            <a:rect b="b" l="l" r="r" t="t"/>
            <a:pathLst>
              <a:path extrusionOk="0" h="978284" w="540000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rgbClr val="5A32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0"/>
          <p:cNvSpPr/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>
            <a:gsLst>
              <a:gs pos="0">
                <a:schemeClr val="dk2"/>
              </a:gs>
              <a:gs pos="60000">
                <a:schemeClr val="dk2"/>
              </a:gs>
              <a:gs pos="100000">
                <a:srgbClr val="B57B88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54" name="Google Shape;54;p120"/>
          <p:cNvGrpSpPr/>
          <p:nvPr/>
        </p:nvGrpSpPr>
        <p:grpSpPr>
          <a:xfrm>
            <a:off x="233344" y="5384019"/>
            <a:ext cx="828357" cy="828357"/>
            <a:chOff x="2895711" y="1234487"/>
            <a:chExt cx="828357" cy="828357"/>
          </a:xfrm>
        </p:grpSpPr>
        <p:sp>
          <p:nvSpPr>
            <p:cNvPr id="55" name="Google Shape;55;p120"/>
            <p:cNvSpPr/>
            <p:nvPr/>
          </p:nvSpPr>
          <p:spPr>
            <a:xfrm rot="2700000">
              <a:off x="3039890" y="1332929"/>
              <a:ext cx="540000" cy="631474"/>
            </a:xfrm>
            <a:custGeom>
              <a:rect b="b" l="l" r="r" t="t"/>
              <a:pathLst>
                <a:path extrusionOk="0" h="1262947" w="1080000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0">
                  <a:srgbClr val="5A323B"/>
                </a:gs>
                <a:gs pos="30000">
                  <a:srgbClr val="5A323B"/>
                </a:gs>
                <a:gs pos="40000">
                  <a:srgbClr val="814856"/>
                </a:gs>
                <a:gs pos="60000">
                  <a:srgbClr val="5A323B"/>
                </a:gs>
                <a:gs pos="100000">
                  <a:schemeClr val="dk2"/>
                </a:gs>
              </a:gsLst>
              <a:lin ang="6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56" name="Google Shape;56;p120"/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0">
                  <a:srgbClr val="4D2B32"/>
                </a:gs>
                <a:gs pos="50000">
                  <a:srgbClr val="4D2B32"/>
                </a:gs>
                <a:gs pos="100000">
                  <a:srgbClr val="5A323B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57" name="Google Shape;57;p120"/>
          <p:cNvSpPr txBox="1"/>
          <p:nvPr>
            <p:ph type="title"/>
          </p:nvPr>
        </p:nvSpPr>
        <p:spPr>
          <a:xfrm>
            <a:off x="550863" y="549275"/>
            <a:ext cx="11090274" cy="13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20"/>
          <p:cNvSpPr txBox="1"/>
          <p:nvPr>
            <p:ph idx="1" type="body"/>
          </p:nvPr>
        </p:nvSpPr>
        <p:spPr>
          <a:xfrm>
            <a:off x="550862" y="2097175"/>
            <a:ext cx="5435600" cy="3995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20"/>
          <p:cNvSpPr txBox="1"/>
          <p:nvPr>
            <p:ph idx="2" type="body"/>
          </p:nvPr>
        </p:nvSpPr>
        <p:spPr>
          <a:xfrm>
            <a:off x="6205538" y="2097175"/>
            <a:ext cx="5435600" cy="3995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20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20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20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1"/>
          <p:cNvSpPr/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>
            <a:gsLst>
              <a:gs pos="0">
                <a:schemeClr val="dk2"/>
              </a:gs>
              <a:gs pos="60000">
                <a:schemeClr val="dk2"/>
              </a:gs>
              <a:gs pos="100000">
                <a:srgbClr val="B57B88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5" name="Google Shape;65;p121"/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dk2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6" name="Google Shape;66;p121"/>
          <p:cNvSpPr txBox="1"/>
          <p:nvPr>
            <p:ph type="title"/>
          </p:nvPr>
        </p:nvSpPr>
        <p:spPr>
          <a:xfrm>
            <a:off x="550862" y="549275"/>
            <a:ext cx="11097551" cy="13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venir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1"/>
          <p:cNvSpPr txBox="1"/>
          <p:nvPr>
            <p:ph idx="1" type="body"/>
          </p:nvPr>
        </p:nvSpPr>
        <p:spPr>
          <a:xfrm>
            <a:off x="550864" y="1881275"/>
            <a:ext cx="5437186" cy="5353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 sz="1400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-2286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8" name="Google Shape;68;p121"/>
          <p:cNvSpPr txBox="1"/>
          <p:nvPr>
            <p:ph idx="2" type="body"/>
          </p:nvPr>
        </p:nvSpPr>
        <p:spPr>
          <a:xfrm>
            <a:off x="550863" y="2577270"/>
            <a:ext cx="5429114" cy="3515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21"/>
          <p:cNvSpPr txBox="1"/>
          <p:nvPr>
            <p:ph idx="3" type="body"/>
          </p:nvPr>
        </p:nvSpPr>
        <p:spPr>
          <a:xfrm>
            <a:off x="6212024" y="1881275"/>
            <a:ext cx="5436392" cy="53535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indent="-3175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b="0" sz="1400" cap="none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21"/>
          <p:cNvSpPr txBox="1"/>
          <p:nvPr>
            <p:ph idx="4" type="body"/>
          </p:nvPr>
        </p:nvSpPr>
        <p:spPr>
          <a:xfrm>
            <a:off x="6212023" y="2577270"/>
            <a:ext cx="5436391" cy="35155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1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1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1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2"/>
          <p:cNvSpPr txBox="1"/>
          <p:nvPr>
            <p:ph type="title"/>
          </p:nvPr>
        </p:nvSpPr>
        <p:spPr>
          <a:xfrm>
            <a:off x="3359149" y="550799"/>
            <a:ext cx="8283313" cy="5542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2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2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2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9" name="Google Shape;79;p122"/>
          <p:cNvSpPr/>
          <p:nvPr/>
        </p:nvSpPr>
        <p:spPr>
          <a:xfrm flipH="1" rot="8100000">
            <a:off x="-410727" y="3958416"/>
            <a:ext cx="3536330" cy="1853969"/>
          </a:xfrm>
          <a:custGeom>
            <a:rect b="b" l="l" r="r" t="t"/>
            <a:pathLst>
              <a:path extrusionOk="0" h="1853969" w="3536330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>
            <a:gsLst>
              <a:gs pos="0">
                <a:srgbClr val="5A323B"/>
              </a:gs>
              <a:gs pos="31000">
                <a:srgbClr val="5A323B"/>
              </a:gs>
              <a:gs pos="97000">
                <a:schemeClr val="dk2"/>
              </a:gs>
              <a:gs pos="100000">
                <a:schemeClr val="dk2"/>
              </a:gs>
            </a:gsLst>
            <a:lin ang="15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0" name="Google Shape;80;p122"/>
          <p:cNvSpPr/>
          <p:nvPr/>
        </p:nvSpPr>
        <p:spPr>
          <a:xfrm flipH="1" rot="8100000">
            <a:off x="-481151" y="3649708"/>
            <a:ext cx="3478701" cy="2164843"/>
          </a:xfrm>
          <a:custGeom>
            <a:rect b="b" l="l" r="r" t="t"/>
            <a:pathLst>
              <a:path extrusionOk="0" h="2164843" w="3478701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rgbClr val="B57B88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1" name="Google Shape;81;p122"/>
          <p:cNvSpPr/>
          <p:nvPr/>
        </p:nvSpPr>
        <p:spPr>
          <a:xfrm flipH="1" rot="2700000">
            <a:off x="1512277" y="2840042"/>
            <a:ext cx="214196" cy="933178"/>
          </a:xfrm>
          <a:prstGeom prst="ellipse">
            <a:avLst/>
          </a:prstGeom>
          <a:solidFill>
            <a:srgbClr val="5A32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2" name="Google Shape;82;p122"/>
          <p:cNvSpPr/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>
            <a:gsLst>
              <a:gs pos="0">
                <a:schemeClr val="dk2"/>
              </a:gs>
              <a:gs pos="60000">
                <a:schemeClr val="dk2"/>
              </a:gs>
              <a:gs pos="100000">
                <a:srgbClr val="B57B88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83" name="Google Shape;83;p122"/>
          <p:cNvGrpSpPr/>
          <p:nvPr/>
        </p:nvGrpSpPr>
        <p:grpSpPr>
          <a:xfrm>
            <a:off x="509106" y="1383159"/>
            <a:ext cx="897877" cy="934082"/>
            <a:chOff x="5129684" y="1232940"/>
            <a:chExt cx="897877" cy="934082"/>
          </a:xfrm>
        </p:grpSpPr>
        <p:sp>
          <p:nvSpPr>
            <p:cNvPr id="84" name="Google Shape;84;p122"/>
            <p:cNvSpPr/>
            <p:nvPr/>
          </p:nvSpPr>
          <p:spPr>
            <a:xfrm rot="1800000">
              <a:off x="5356930" y="1363788"/>
              <a:ext cx="621086" cy="364601"/>
            </a:xfrm>
            <a:custGeom>
              <a:rect b="b" l="l" r="r" t="t"/>
              <a:pathLst>
                <a:path extrusionOk="0" h="317" w="540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5" name="Google Shape;85;p122"/>
            <p:cNvSpPr/>
            <p:nvPr/>
          </p:nvSpPr>
          <p:spPr>
            <a:xfrm rot="1800000">
              <a:off x="5243759" y="1430747"/>
              <a:ext cx="305942" cy="538275"/>
            </a:xfrm>
            <a:custGeom>
              <a:rect b="b" l="l" r="r" t="t"/>
              <a:pathLst>
                <a:path extrusionOk="0" h="468" w="266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197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86" name="Google Shape;86;p122"/>
            <p:cNvSpPr/>
            <p:nvPr/>
          </p:nvSpPr>
          <p:spPr>
            <a:xfrm rot="1800000">
              <a:off x="5508097" y="1586019"/>
              <a:ext cx="315144" cy="538275"/>
            </a:xfrm>
            <a:custGeom>
              <a:rect b="b" l="l" r="r" t="t"/>
              <a:pathLst>
                <a:path extrusionOk="0" h="468" w="274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18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3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23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23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124"/>
          <p:cNvGrpSpPr/>
          <p:nvPr/>
        </p:nvGrpSpPr>
        <p:grpSpPr>
          <a:xfrm>
            <a:off x="4752748" y="4823504"/>
            <a:ext cx="1656714" cy="1656714"/>
            <a:chOff x="2481534" y="2139594"/>
            <a:chExt cx="1656714" cy="1656714"/>
          </a:xfrm>
        </p:grpSpPr>
        <p:sp>
          <p:nvSpPr>
            <p:cNvPr id="93" name="Google Shape;93;p124"/>
            <p:cNvSpPr/>
            <p:nvPr/>
          </p:nvSpPr>
          <p:spPr>
            <a:xfrm rot="2700000">
              <a:off x="2769891" y="2336477"/>
              <a:ext cx="1080000" cy="1262947"/>
            </a:xfrm>
            <a:custGeom>
              <a:rect b="b" l="l" r="r" t="t"/>
              <a:pathLst>
                <a:path extrusionOk="0" h="1262947" w="1080000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0">
                  <a:srgbClr val="5A323B"/>
                </a:gs>
                <a:gs pos="30000">
                  <a:srgbClr val="5A323B"/>
                </a:gs>
                <a:gs pos="40000">
                  <a:srgbClr val="814856"/>
                </a:gs>
                <a:gs pos="60000">
                  <a:srgbClr val="5A323B"/>
                </a:gs>
                <a:gs pos="100000">
                  <a:schemeClr val="dk2"/>
                </a:gs>
              </a:gsLst>
              <a:lin ang="6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94" name="Google Shape;94;p124"/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0">
                  <a:srgbClr val="4D2B32"/>
                </a:gs>
                <a:gs pos="50000">
                  <a:srgbClr val="4D2B32"/>
                </a:gs>
                <a:gs pos="100000">
                  <a:srgbClr val="5A323B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95" name="Google Shape;95;p124"/>
          <p:cNvSpPr txBox="1"/>
          <p:nvPr>
            <p:ph type="title"/>
          </p:nvPr>
        </p:nvSpPr>
        <p:spPr>
          <a:xfrm>
            <a:off x="550863" y="549275"/>
            <a:ext cx="11090275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venir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24"/>
          <p:cNvSpPr txBox="1"/>
          <p:nvPr>
            <p:ph idx="1" type="body"/>
          </p:nvPr>
        </p:nvSpPr>
        <p:spPr>
          <a:xfrm>
            <a:off x="4295775" y="1750060"/>
            <a:ext cx="7345362" cy="4342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302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1pPr>
            <a:lvl2pPr indent="-3302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2pPr>
            <a:lvl3pPr indent="-3302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3pPr>
            <a:lvl4pPr indent="-3302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5pPr>
            <a:lvl6pPr indent="-3556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97" name="Google Shape;97;p124"/>
          <p:cNvSpPr txBox="1"/>
          <p:nvPr>
            <p:ph idx="2" type="body"/>
          </p:nvPr>
        </p:nvSpPr>
        <p:spPr>
          <a:xfrm>
            <a:off x="550863" y="1750060"/>
            <a:ext cx="3565525" cy="4342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8" name="Google Shape;98;p124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24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24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25"/>
          <p:cNvGrpSpPr/>
          <p:nvPr/>
        </p:nvGrpSpPr>
        <p:grpSpPr>
          <a:xfrm>
            <a:off x="220889" y="4984670"/>
            <a:ext cx="897877" cy="934082"/>
            <a:chOff x="5129684" y="1232940"/>
            <a:chExt cx="897877" cy="934082"/>
          </a:xfrm>
        </p:grpSpPr>
        <p:sp>
          <p:nvSpPr>
            <p:cNvPr id="103" name="Google Shape;103;p125"/>
            <p:cNvSpPr/>
            <p:nvPr/>
          </p:nvSpPr>
          <p:spPr>
            <a:xfrm rot="1800000">
              <a:off x="5356930" y="1363788"/>
              <a:ext cx="621086" cy="364601"/>
            </a:xfrm>
            <a:custGeom>
              <a:rect b="b" l="l" r="r" t="t"/>
              <a:pathLst>
                <a:path extrusionOk="0" h="317" w="540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04" name="Google Shape;104;p125"/>
            <p:cNvSpPr/>
            <p:nvPr/>
          </p:nvSpPr>
          <p:spPr>
            <a:xfrm rot="1800000">
              <a:off x="5243759" y="1430747"/>
              <a:ext cx="305942" cy="538275"/>
            </a:xfrm>
            <a:custGeom>
              <a:rect b="b" l="l" r="r" t="t"/>
              <a:pathLst>
                <a:path extrusionOk="0" h="468" w="266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19799999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05" name="Google Shape;105;p125"/>
            <p:cNvSpPr/>
            <p:nvPr/>
          </p:nvSpPr>
          <p:spPr>
            <a:xfrm rot="1800000">
              <a:off x="5508097" y="1586019"/>
              <a:ext cx="315144" cy="538275"/>
            </a:xfrm>
            <a:custGeom>
              <a:rect b="b" l="l" r="r" t="t"/>
              <a:pathLst>
                <a:path extrusionOk="0" h="468" w="274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>
              <a:gsLst>
                <a:gs pos="0">
                  <a:srgbClr val="5A323B">
                    <a:alpha val="20000"/>
                  </a:srgbClr>
                </a:gs>
                <a:gs pos="20000">
                  <a:srgbClr val="5A323B">
                    <a:alpha val="20000"/>
                  </a:srgbClr>
                </a:gs>
                <a:gs pos="100000">
                  <a:srgbClr val="EFA368">
                    <a:alpha val="20000"/>
                  </a:srgbClr>
                </a:gs>
              </a:gsLst>
              <a:lin ang="180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106" name="Google Shape;106;p125"/>
          <p:cNvSpPr txBox="1"/>
          <p:nvPr>
            <p:ph type="title"/>
          </p:nvPr>
        </p:nvSpPr>
        <p:spPr>
          <a:xfrm>
            <a:off x="550863" y="575409"/>
            <a:ext cx="4500562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venir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25"/>
          <p:cNvSpPr/>
          <p:nvPr>
            <p:ph idx="2" type="pic"/>
          </p:nvPr>
        </p:nvSpPr>
        <p:spPr>
          <a:xfrm>
            <a:off x="5267324" y="575409"/>
            <a:ext cx="6373813" cy="57333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108" name="Google Shape;108;p125"/>
          <p:cNvSpPr txBox="1"/>
          <p:nvPr>
            <p:ph idx="1" type="body"/>
          </p:nvPr>
        </p:nvSpPr>
        <p:spPr>
          <a:xfrm>
            <a:off x="550863" y="1776195"/>
            <a:ext cx="4500562" cy="4532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9" name="Google Shape;109;p125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25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125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00">
            <a:alpha val="24705"/>
          </a:srgbClr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6"/>
          <p:cNvSpPr txBox="1"/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  <a:defRPr b="0" i="0" sz="4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6"/>
          <p:cNvSpPr txBox="1"/>
          <p:nvPr>
            <p:ph idx="1" type="body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81000" lvl="0" marL="457200" marR="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-330200" lvl="1" marL="91440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-330200" lvl="2" marL="137160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-330200" lvl="3" marL="182880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-330200" lvl="4" marL="2286000" marR="0" rt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12" name="Google Shape;12;p116"/>
          <p:cNvSpPr txBox="1"/>
          <p:nvPr>
            <p:ph idx="10" type="dt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13" name="Google Shape;13;p116"/>
          <p:cNvSpPr txBox="1"/>
          <p:nvPr>
            <p:ph idx="11" type="ftr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/>
        </p:txBody>
      </p:sp>
      <p:sp>
        <p:nvSpPr>
          <p:cNvPr id="14" name="Google Shape;14;p116"/>
          <p:cNvSpPr txBox="1"/>
          <p:nvPr>
            <p:ph idx="12" type="sldNum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5.png"/><Relationship Id="rId4" Type="http://schemas.openxmlformats.org/officeDocument/2006/relationships/image" Target="../media/image121.gif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5.png"/><Relationship Id="rId4" Type="http://schemas.openxmlformats.org/officeDocument/2006/relationships/image" Target="../media/image122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5.png"/><Relationship Id="rId4" Type="http://schemas.openxmlformats.org/officeDocument/2006/relationships/image" Target="../media/image115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5.png"/><Relationship Id="rId4" Type="http://schemas.openxmlformats.org/officeDocument/2006/relationships/image" Target="../media/image117.pn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5.png"/><Relationship Id="rId4" Type="http://schemas.openxmlformats.org/officeDocument/2006/relationships/image" Target="../media/image123.pn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5.png"/><Relationship Id="rId4" Type="http://schemas.openxmlformats.org/officeDocument/2006/relationships/image" Target="../media/image120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5.png"/><Relationship Id="rId4" Type="http://schemas.openxmlformats.org/officeDocument/2006/relationships/image" Target="../media/image119.pn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5.png"/><Relationship Id="rId4" Type="http://schemas.openxmlformats.org/officeDocument/2006/relationships/image" Target="../media/image127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130.png"/><Relationship Id="rId4" Type="http://schemas.openxmlformats.org/officeDocument/2006/relationships/image" Target="../media/image5.png"/><Relationship Id="rId5" Type="http://schemas.openxmlformats.org/officeDocument/2006/relationships/image" Target="../media/image124.pn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5.png"/><Relationship Id="rId4" Type="http://schemas.openxmlformats.org/officeDocument/2006/relationships/image" Target="../media/image1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5.png"/><Relationship Id="rId4" Type="http://schemas.openxmlformats.org/officeDocument/2006/relationships/image" Target="../media/image128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1.xml"/><Relationship Id="rId3" Type="http://schemas.openxmlformats.org/officeDocument/2006/relationships/image" Target="../media/image5.png"/><Relationship Id="rId4" Type="http://schemas.openxmlformats.org/officeDocument/2006/relationships/image" Target="../media/image125.png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2.xml"/><Relationship Id="rId3" Type="http://schemas.openxmlformats.org/officeDocument/2006/relationships/image" Target="../media/image5.pn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3.xml"/><Relationship Id="rId3" Type="http://schemas.openxmlformats.org/officeDocument/2006/relationships/image" Target="../media/image5.png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4.xml"/><Relationship Id="rId3" Type="http://schemas.openxmlformats.org/officeDocument/2006/relationships/image" Target="../media/image5.png"/><Relationship Id="rId4" Type="http://schemas.openxmlformats.org/officeDocument/2006/relationships/image" Target="../media/image129.jpg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5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5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15.xml"/><Relationship Id="rId4" Type="http://schemas.openxmlformats.org/officeDocument/2006/relationships/slide" Target="/ppt/slides/slide15.xml"/><Relationship Id="rId5" Type="http://schemas.openxmlformats.org/officeDocument/2006/relationships/slide" Target="/ppt/slides/slide19.xml"/><Relationship Id="rId6" Type="http://schemas.openxmlformats.org/officeDocument/2006/relationships/slide" Target="/ppt/slides/slide2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21.png"/><Relationship Id="rId5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6.png"/><Relationship Id="rId4" Type="http://schemas.openxmlformats.org/officeDocument/2006/relationships/image" Target="../media/image5.png"/><Relationship Id="rId5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Relationship Id="rId4" Type="http://schemas.openxmlformats.org/officeDocument/2006/relationships/image" Target="../media/image18.gif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0.png"/><Relationship Id="rId4" Type="http://schemas.openxmlformats.org/officeDocument/2006/relationships/image" Target="../media/image5.png"/><Relationship Id="rId5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Relationship Id="rId4" Type="http://schemas.openxmlformats.org/officeDocument/2006/relationships/image" Target="../media/image17.gif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Relationship Id="rId4" Type="http://schemas.openxmlformats.org/officeDocument/2006/relationships/image" Target="../media/image30.png"/><Relationship Id="rId5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Relationship Id="rId4" Type="http://schemas.openxmlformats.org/officeDocument/2006/relationships/image" Target="../media/image14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png"/><Relationship Id="rId4" Type="http://schemas.openxmlformats.org/officeDocument/2006/relationships/image" Target="../media/image36.png"/><Relationship Id="rId5" Type="http://schemas.openxmlformats.org/officeDocument/2006/relationships/image" Target="../media/image3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png"/><Relationship Id="rId4" Type="http://schemas.openxmlformats.org/officeDocument/2006/relationships/image" Target="../media/image3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2.png"/><Relationship Id="rId4" Type="http://schemas.openxmlformats.org/officeDocument/2006/relationships/image" Target="../media/image37.png"/><Relationship Id="rId5" Type="http://schemas.openxmlformats.org/officeDocument/2006/relationships/image" Target="../media/image5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.png"/><Relationship Id="rId4" Type="http://schemas.openxmlformats.org/officeDocument/2006/relationships/image" Target="../media/image43.png"/><Relationship Id="rId5" Type="http://schemas.openxmlformats.org/officeDocument/2006/relationships/image" Target="../media/image3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.png"/><Relationship Id="rId4" Type="http://schemas.openxmlformats.org/officeDocument/2006/relationships/image" Target="../media/image47.gif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.png"/><Relationship Id="rId4" Type="http://schemas.openxmlformats.org/officeDocument/2006/relationships/image" Target="../media/image3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.png"/><Relationship Id="rId4" Type="http://schemas.openxmlformats.org/officeDocument/2006/relationships/image" Target="../media/image39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.png"/><Relationship Id="rId4" Type="http://schemas.openxmlformats.org/officeDocument/2006/relationships/image" Target="../media/image44.png"/><Relationship Id="rId5" Type="http://schemas.openxmlformats.org/officeDocument/2006/relationships/image" Target="../media/image4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.png"/><Relationship Id="rId4" Type="http://schemas.openxmlformats.org/officeDocument/2006/relationships/image" Target="../media/image4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5.png"/><Relationship Id="rId4" Type="http://schemas.openxmlformats.org/officeDocument/2006/relationships/image" Target="../media/image5.png"/><Relationship Id="rId5" Type="http://schemas.openxmlformats.org/officeDocument/2006/relationships/image" Target="../media/image4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1.png"/><Relationship Id="rId4" Type="http://schemas.openxmlformats.org/officeDocument/2006/relationships/image" Target="../media/image46.png"/><Relationship Id="rId5" Type="http://schemas.openxmlformats.org/officeDocument/2006/relationships/image" Target="../media/image51.png"/><Relationship Id="rId6" Type="http://schemas.openxmlformats.org/officeDocument/2006/relationships/image" Target="../media/image5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.png"/><Relationship Id="rId4" Type="http://schemas.openxmlformats.org/officeDocument/2006/relationships/image" Target="../media/image4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.png"/><Relationship Id="rId4" Type="http://schemas.openxmlformats.org/officeDocument/2006/relationships/image" Target="../media/image5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7.png"/><Relationship Id="rId4" Type="http://schemas.openxmlformats.org/officeDocument/2006/relationships/image" Target="../media/image5.png"/><Relationship Id="rId5" Type="http://schemas.openxmlformats.org/officeDocument/2006/relationships/image" Target="../media/image6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2.png"/><Relationship Id="rId4" Type="http://schemas.openxmlformats.org/officeDocument/2006/relationships/image" Target="../media/image5.png"/><Relationship Id="rId5" Type="http://schemas.openxmlformats.org/officeDocument/2006/relationships/image" Target="../media/image5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62.png"/><Relationship Id="rId4" Type="http://schemas.openxmlformats.org/officeDocument/2006/relationships/image" Target="../media/image5.png"/><Relationship Id="rId5" Type="http://schemas.openxmlformats.org/officeDocument/2006/relationships/image" Target="../media/image65.png"/><Relationship Id="rId6" Type="http://schemas.openxmlformats.org/officeDocument/2006/relationships/image" Target="../media/image54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.png"/><Relationship Id="rId4" Type="http://schemas.openxmlformats.org/officeDocument/2006/relationships/image" Target="../media/image5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.png"/><Relationship Id="rId4" Type="http://schemas.openxmlformats.org/officeDocument/2006/relationships/image" Target="../media/image66.gif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.png"/><Relationship Id="rId4" Type="http://schemas.openxmlformats.org/officeDocument/2006/relationships/image" Target="../media/image5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.png"/><Relationship Id="rId4" Type="http://schemas.openxmlformats.org/officeDocument/2006/relationships/image" Target="../media/image60.png"/><Relationship Id="rId5" Type="http://schemas.openxmlformats.org/officeDocument/2006/relationships/image" Target="../media/image58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5.png"/><Relationship Id="rId4" Type="http://schemas.openxmlformats.org/officeDocument/2006/relationships/image" Target="../media/image61.gif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.png"/><Relationship Id="rId4" Type="http://schemas.openxmlformats.org/officeDocument/2006/relationships/image" Target="../media/image6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.png"/><Relationship Id="rId4" Type="http://schemas.openxmlformats.org/officeDocument/2006/relationships/image" Target="../media/image59.png"/><Relationship Id="rId5" Type="http://schemas.openxmlformats.org/officeDocument/2006/relationships/image" Target="../media/image64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slide" Target="/ppt/slides/slide15.xml"/><Relationship Id="rId4" Type="http://schemas.openxmlformats.org/officeDocument/2006/relationships/slide" Target="/ppt/slides/slide15.xml"/><Relationship Id="rId5" Type="http://schemas.openxmlformats.org/officeDocument/2006/relationships/slide" Target="/ppt/slides/slide19.xml"/><Relationship Id="rId6" Type="http://schemas.openxmlformats.org/officeDocument/2006/relationships/slide" Target="/ppt/slides/slide22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69.png"/><Relationship Id="rId4" Type="http://schemas.openxmlformats.org/officeDocument/2006/relationships/image" Target="../media/image5.png"/><Relationship Id="rId5" Type="http://schemas.openxmlformats.org/officeDocument/2006/relationships/image" Target="../media/image6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5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5.png"/><Relationship Id="rId4" Type="http://schemas.openxmlformats.org/officeDocument/2006/relationships/image" Target="../media/image76.png"/><Relationship Id="rId5" Type="http://schemas.openxmlformats.org/officeDocument/2006/relationships/image" Target="../media/image70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.png"/><Relationship Id="rId4" Type="http://schemas.openxmlformats.org/officeDocument/2006/relationships/image" Target="../media/image71.png"/><Relationship Id="rId5" Type="http://schemas.openxmlformats.org/officeDocument/2006/relationships/image" Target="../media/image77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5.png"/><Relationship Id="rId4" Type="http://schemas.openxmlformats.org/officeDocument/2006/relationships/image" Target="../media/image78.png"/><Relationship Id="rId5" Type="http://schemas.openxmlformats.org/officeDocument/2006/relationships/image" Target="../media/image72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.png"/><Relationship Id="rId4" Type="http://schemas.openxmlformats.org/officeDocument/2006/relationships/image" Target="../media/image80.png"/><Relationship Id="rId5" Type="http://schemas.openxmlformats.org/officeDocument/2006/relationships/image" Target="../media/image73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5.png"/><Relationship Id="rId4" Type="http://schemas.openxmlformats.org/officeDocument/2006/relationships/image" Target="../media/image75.png"/><Relationship Id="rId5" Type="http://schemas.openxmlformats.org/officeDocument/2006/relationships/image" Target="../media/image74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5.png"/><Relationship Id="rId4" Type="http://schemas.openxmlformats.org/officeDocument/2006/relationships/image" Target="../media/image83.png"/><Relationship Id="rId5" Type="http://schemas.openxmlformats.org/officeDocument/2006/relationships/image" Target="../media/image79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5.png"/><Relationship Id="rId4" Type="http://schemas.openxmlformats.org/officeDocument/2006/relationships/image" Target="../media/image84.gif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5.png"/><Relationship Id="rId4" Type="http://schemas.openxmlformats.org/officeDocument/2006/relationships/image" Target="../media/image86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5.png"/><Relationship Id="rId4" Type="http://schemas.openxmlformats.org/officeDocument/2006/relationships/image" Target="../media/image8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.png"/><Relationship Id="rId4" Type="http://schemas.openxmlformats.org/officeDocument/2006/relationships/image" Target="../media/image81.png"/><Relationship Id="rId5" Type="http://schemas.openxmlformats.org/officeDocument/2006/relationships/image" Target="../media/image85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5.png"/><Relationship Id="rId4" Type="http://schemas.openxmlformats.org/officeDocument/2006/relationships/image" Target="../media/image88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5.png"/><Relationship Id="rId4" Type="http://schemas.openxmlformats.org/officeDocument/2006/relationships/image" Target="../media/image87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5.png"/><Relationship Id="rId4" Type="http://schemas.openxmlformats.org/officeDocument/2006/relationships/image" Target="../media/image89.gif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5.png"/><Relationship Id="rId4" Type="http://schemas.openxmlformats.org/officeDocument/2006/relationships/image" Target="../media/image91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5.png"/><Relationship Id="rId4" Type="http://schemas.openxmlformats.org/officeDocument/2006/relationships/image" Target="../media/image90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5.png"/><Relationship Id="rId4" Type="http://schemas.openxmlformats.org/officeDocument/2006/relationships/image" Target="../media/image94.png"/><Relationship Id="rId5" Type="http://schemas.openxmlformats.org/officeDocument/2006/relationships/image" Target="../media/image98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5.png"/><Relationship Id="rId4" Type="http://schemas.openxmlformats.org/officeDocument/2006/relationships/image" Target="../media/image92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5.png"/><Relationship Id="rId4" Type="http://schemas.openxmlformats.org/officeDocument/2006/relationships/image" Target="../media/image105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5.png"/><Relationship Id="rId4" Type="http://schemas.openxmlformats.org/officeDocument/2006/relationships/image" Target="../media/image95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5.png"/><Relationship Id="rId4" Type="http://schemas.openxmlformats.org/officeDocument/2006/relationships/image" Target="../media/image93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5.png"/><Relationship Id="rId4" Type="http://schemas.openxmlformats.org/officeDocument/2006/relationships/image" Target="../media/image101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5.png"/><Relationship Id="rId4" Type="http://schemas.openxmlformats.org/officeDocument/2006/relationships/image" Target="../media/image97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5.png"/><Relationship Id="rId4" Type="http://schemas.openxmlformats.org/officeDocument/2006/relationships/image" Target="../media/image99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5.png"/><Relationship Id="rId4" Type="http://schemas.openxmlformats.org/officeDocument/2006/relationships/image" Target="../media/image102.png"/><Relationship Id="rId5" Type="http://schemas.openxmlformats.org/officeDocument/2006/relationships/image" Target="../media/image96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5.png"/><Relationship Id="rId4" Type="http://schemas.openxmlformats.org/officeDocument/2006/relationships/image" Target="../media/image103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5.png"/><Relationship Id="rId4" Type="http://schemas.openxmlformats.org/officeDocument/2006/relationships/image" Target="../media/image106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5.png"/><Relationship Id="rId4" Type="http://schemas.openxmlformats.org/officeDocument/2006/relationships/image" Target="../media/image100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5.png"/><Relationship Id="rId4" Type="http://schemas.openxmlformats.org/officeDocument/2006/relationships/image" Target="../media/image104.jpg"/><Relationship Id="rId5" Type="http://schemas.openxmlformats.org/officeDocument/2006/relationships/image" Target="../media/image10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108.png"/><Relationship Id="rId4" Type="http://schemas.openxmlformats.org/officeDocument/2006/relationships/image" Target="../media/image5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5.png"/><Relationship Id="rId4" Type="http://schemas.openxmlformats.org/officeDocument/2006/relationships/image" Target="../media/image116.pn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113.png"/><Relationship Id="rId4" Type="http://schemas.openxmlformats.org/officeDocument/2006/relationships/image" Target="../media/image5.pn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5.png"/><Relationship Id="rId4" Type="http://schemas.openxmlformats.org/officeDocument/2006/relationships/image" Target="../media/image116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5.png"/><Relationship Id="rId4" Type="http://schemas.openxmlformats.org/officeDocument/2006/relationships/image" Target="../media/image109.pn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5.png"/><Relationship Id="rId4" Type="http://schemas.openxmlformats.org/officeDocument/2006/relationships/image" Target="../media/image111.gif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5.png"/><Relationship Id="rId4" Type="http://schemas.openxmlformats.org/officeDocument/2006/relationships/image" Target="../media/image110.pn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5.png"/><Relationship Id="rId4" Type="http://schemas.openxmlformats.org/officeDocument/2006/relationships/image" Target="../media/image112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5.png"/><Relationship Id="rId4" Type="http://schemas.openxmlformats.org/officeDocument/2006/relationships/image" Target="../media/image118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5.png"/><Relationship Id="rId4" Type="http://schemas.openxmlformats.org/officeDocument/2006/relationships/image" Target="../media/image1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29" name="Google Shape;129;p1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1"/>
            <a:ext cx="1219198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30" name="Google Shape;130;p1"/>
          <p:cNvSpPr/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28000">
                <a:srgbClr val="41242B">
                  <a:alpha val="0"/>
                </a:srgbClr>
              </a:gs>
              <a:gs pos="9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1" name="Google Shape;131;p1"/>
          <p:cNvSpPr/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5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2" name="Google Shape;132;p1"/>
          <p:cNvSpPr txBox="1"/>
          <p:nvPr>
            <p:ph type="ctrTitle"/>
          </p:nvPr>
        </p:nvSpPr>
        <p:spPr>
          <a:xfrm>
            <a:off x="550863" y="549275"/>
            <a:ext cx="5437187" cy="29862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venir"/>
              <a:buNone/>
            </a:pPr>
            <a:r>
              <a:rPr lang="zh-TW" sz="6600"/>
              <a:t>Arduino</a:t>
            </a:r>
            <a:br>
              <a:rPr lang="zh-TW" sz="4800"/>
            </a:br>
            <a:r>
              <a:rPr lang="zh-TW" sz="4800"/>
              <a:t>       程式語法</a:t>
            </a:r>
            <a:endParaRPr/>
          </a:p>
        </p:txBody>
      </p:sp>
      <p:sp>
        <p:nvSpPr>
          <p:cNvPr id="133" name="Google Shape;133;p1"/>
          <p:cNvSpPr txBox="1"/>
          <p:nvPr>
            <p:ph idx="1" type="subTitle"/>
          </p:nvPr>
        </p:nvSpPr>
        <p:spPr>
          <a:xfrm>
            <a:off x="550863" y="3827610"/>
            <a:ext cx="5437187" cy="2265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zh-TW" sz="20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入門篇 – BeeCar 基礎套件</a:t>
            </a:r>
            <a:endParaRPr/>
          </a:p>
        </p:txBody>
      </p:sp>
      <p:pic>
        <p:nvPicPr>
          <p:cNvPr id="134" name="Google Shape;134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系統設定</a:t>
            </a:r>
            <a:endParaRPr/>
          </a:p>
        </p:txBody>
      </p:sp>
      <p:sp>
        <p:nvSpPr>
          <p:cNvPr id="242" name="Google Shape;242;p1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43" name="Google Shape;243;p1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44" name="Google Shape;24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8959" y="1408046"/>
            <a:ext cx="433435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0"/>
          <p:cNvSpPr/>
          <p:nvPr/>
        </p:nvSpPr>
        <p:spPr>
          <a:xfrm>
            <a:off x="2542551" y="2686416"/>
            <a:ext cx="2223398" cy="219075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7" name="Google Shape;247;p10"/>
          <p:cNvSpPr/>
          <p:nvPr/>
        </p:nvSpPr>
        <p:spPr>
          <a:xfrm rot="-843499">
            <a:off x="4739672" y="2336924"/>
            <a:ext cx="2650567" cy="11045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48" name="Google Shape;248;p10"/>
          <p:cNvSpPr txBox="1"/>
          <p:nvPr/>
        </p:nvSpPr>
        <p:spPr>
          <a:xfrm>
            <a:off x="7363961" y="1745818"/>
            <a:ext cx="374018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選擇開發板型號，BeeCar 為Arduino Mega 2560。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9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100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1431" name="Google Shape;1431;p10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32" name="Google Shape;1432;p10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33" name="Google Shape;1433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34" name="Google Shape;1434;p100"/>
          <p:cNvSpPr/>
          <p:nvPr/>
        </p:nvSpPr>
        <p:spPr>
          <a:xfrm>
            <a:off x="2491990" y="1989573"/>
            <a:ext cx="7795009" cy="945107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35" name="Google Shape;1435;p100"/>
          <p:cNvSpPr/>
          <p:nvPr/>
        </p:nvSpPr>
        <p:spPr>
          <a:xfrm>
            <a:off x="2491991" y="2934684"/>
            <a:ext cx="7795008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36" name="Google Shape;1436;p100"/>
          <p:cNvSpPr txBox="1"/>
          <p:nvPr/>
        </p:nvSpPr>
        <p:spPr>
          <a:xfrm>
            <a:off x="2615083" y="1989569"/>
            <a:ext cx="520842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1.沒訊號時，車子燈號會左右移動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2.當藍芽訊號為W時，車子會閃爍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3.藍芽訊號為D時，訊號會打右轉燈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7" name="Google Shape;1437;p100"/>
          <p:cNvPicPr preferRelativeResize="0"/>
          <p:nvPr/>
        </p:nvPicPr>
        <p:blipFill rotWithShape="1">
          <a:blip r:embed="rId4">
            <a:alphaModFix/>
          </a:blip>
          <a:srcRect b="9374" l="-1" r="7411" t="0"/>
          <a:stretch/>
        </p:blipFill>
        <p:spPr>
          <a:xfrm>
            <a:off x="3102408" y="3234525"/>
            <a:ext cx="6375720" cy="259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38" name="Google Shape;1438;p100"/>
          <p:cNvCxnSpPr/>
          <p:nvPr/>
        </p:nvCxnSpPr>
        <p:spPr>
          <a:xfrm>
            <a:off x="6334559" y="2028541"/>
            <a:ext cx="0" cy="897542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39" name="Google Shape;1439;p100"/>
          <p:cNvSpPr txBox="1"/>
          <p:nvPr/>
        </p:nvSpPr>
        <p:spPr>
          <a:xfrm>
            <a:off x="6334559" y="2078005"/>
            <a:ext cx="52084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4.當藍芽訊號為A時，燈號會打左轉燈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5.當藍芽訊號為S時，車子會全亮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10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1446" name="Google Shape;1446;p10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47" name="Google Shape;1447;p10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48" name="Google Shape;1448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49" name="Google Shape;1449;p101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1450" name="Google Shape;1450;p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2490" y="1533855"/>
            <a:ext cx="7272271" cy="49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02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57" name="Google Shape;1457;p10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58" name="Google Shape;1458;p10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59" name="Google Shape;1459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60" name="Google Shape;1460;p102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461" name="Google Shape;1461;p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59618" y="1480491"/>
            <a:ext cx="5629275" cy="519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103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68" name="Google Shape;1468;p10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69" name="Google Shape;1469;p10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70" name="Google Shape;1470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71" name="Google Shape;1471;p103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472" name="Google Shape;1472;p1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58312" y="1480491"/>
            <a:ext cx="4247721" cy="50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10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79" name="Google Shape;1479;p10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80" name="Google Shape;1480;p10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81" name="Google Shape;1481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82" name="Google Shape;1482;p104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483" name="Google Shape;1483;p104"/>
          <p:cNvPicPr preferRelativeResize="0"/>
          <p:nvPr/>
        </p:nvPicPr>
        <p:blipFill rotWithShape="1">
          <a:blip r:embed="rId4">
            <a:alphaModFix/>
          </a:blip>
          <a:srcRect b="0" l="0" r="2558" t="0"/>
          <a:stretch/>
        </p:blipFill>
        <p:spPr>
          <a:xfrm>
            <a:off x="787010" y="2493000"/>
            <a:ext cx="10617980" cy="18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0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90" name="Google Shape;1490;p10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91" name="Google Shape;1491;p10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92" name="Google Shape;1492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105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494" name="Google Shape;1494;p105"/>
          <p:cNvPicPr preferRelativeResize="0"/>
          <p:nvPr/>
        </p:nvPicPr>
        <p:blipFill rotWithShape="1">
          <a:blip r:embed="rId4">
            <a:alphaModFix/>
          </a:blip>
          <a:srcRect b="-607" l="0" r="0" t="608"/>
          <a:stretch/>
        </p:blipFill>
        <p:spPr>
          <a:xfrm>
            <a:off x="2564056" y="1440000"/>
            <a:ext cx="7063888" cy="52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10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1501" name="Google Shape;1501;p10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02" name="Google Shape;1502;p10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503" name="Google Shape;1503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107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1505" name="Google Shape;1505;p107"/>
          <p:cNvPicPr preferRelativeResize="0"/>
          <p:nvPr/>
        </p:nvPicPr>
        <p:blipFill rotWithShape="1">
          <a:blip r:embed="rId4">
            <a:alphaModFix/>
          </a:blip>
          <a:srcRect b="3184" l="0" r="2653" t="-3"/>
          <a:stretch/>
        </p:blipFill>
        <p:spPr>
          <a:xfrm>
            <a:off x="2161608" y="1386000"/>
            <a:ext cx="7200000" cy="54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10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12" name="Google Shape;1512;p10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13" name="Google Shape;1513;p10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514" name="Google Shape;1514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515" name="Google Shape;1515;p108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516" name="Google Shape;1516;p1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01245" y="1881000"/>
            <a:ext cx="9589509" cy="3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1" name="Google Shape;1521;p106"/>
          <p:cNvPicPr preferRelativeResize="0"/>
          <p:nvPr/>
        </p:nvPicPr>
        <p:blipFill rotWithShape="1">
          <a:blip r:embed="rId3">
            <a:alphaModFix/>
          </a:blip>
          <a:srcRect b="12086" l="0" r="0" t="3514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2" name="Google Shape;1522;p10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23" name="Google Shape;1523;p10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24" name="Google Shape;1524;p106"/>
          <p:cNvSpPr txBox="1"/>
          <p:nvPr/>
        </p:nvSpPr>
        <p:spPr>
          <a:xfrm>
            <a:off x="958788" y="484716"/>
            <a:ext cx="549222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專題思考</a:t>
            </a:r>
            <a:endParaRPr/>
          </a:p>
        </p:txBody>
      </p:sp>
      <p:sp>
        <p:nvSpPr>
          <p:cNvPr id="1525" name="Google Shape;1525;p106"/>
          <p:cNvSpPr txBox="1"/>
          <p:nvPr/>
        </p:nvSpPr>
        <p:spPr>
          <a:xfrm>
            <a:off x="2386694" y="2668675"/>
            <a:ext cx="7048500" cy="769441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chemeClr val="lt1">
                <a:alpha val="90980"/>
              </a:scheme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4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足球大賽</a:t>
            </a:r>
            <a:endParaRPr/>
          </a:p>
        </p:txBody>
      </p:sp>
      <p:pic>
        <p:nvPicPr>
          <p:cNvPr id="1526" name="Google Shape;1526;p1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7" name="Google Shape;1527;p10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-263636">
            <a:off x="-152613" y="2425157"/>
            <a:ext cx="6428281" cy="48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10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34" name="Google Shape;1534;p10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35" name="Google Shape;1535;p10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536" name="Google Shape;1536;p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537" name="Google Shape;1537;p109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538" name="Google Shape;1538;p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3804" y="1480491"/>
            <a:ext cx="6101153" cy="51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系統設定</a:t>
            </a:r>
            <a:endParaRPr/>
          </a:p>
        </p:txBody>
      </p:sp>
      <p:sp>
        <p:nvSpPr>
          <p:cNvPr id="254" name="Google Shape;254;p1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55" name="Google Shape;255;p1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56" name="Google Shape;25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81903" y="1837338"/>
            <a:ext cx="6358963" cy="41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1"/>
          <p:cNvSpPr/>
          <p:nvPr/>
        </p:nvSpPr>
        <p:spPr>
          <a:xfrm>
            <a:off x="3135404" y="4203718"/>
            <a:ext cx="2223398" cy="219075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59" name="Google Shape;259;p11"/>
          <p:cNvSpPr/>
          <p:nvPr/>
        </p:nvSpPr>
        <p:spPr>
          <a:xfrm rot="5400000">
            <a:off x="4795484" y="4821894"/>
            <a:ext cx="931798" cy="13359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0" name="Google Shape;260;p11"/>
          <p:cNvSpPr txBox="1"/>
          <p:nvPr/>
        </p:nvSpPr>
        <p:spPr>
          <a:xfrm>
            <a:off x="4656338" y="5342800"/>
            <a:ext cx="148370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選擇對應的序列埠。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11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45" name="Google Shape;1545;p11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46" name="Google Shape;1546;p11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547" name="Google Shape;1547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548" name="Google Shape;1548;p110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549" name="Google Shape;1549;p1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34879" y="1408046"/>
            <a:ext cx="5722242" cy="52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11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56" name="Google Shape;1556;p11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57" name="Google Shape;1557;p11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558" name="Google Shape;1558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559" name="Google Shape;1559;p111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560" name="Google Shape;1560;p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53035" y="1408046"/>
            <a:ext cx="9594089" cy="48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4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11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66" name="Google Shape;1566;p11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67" name="Google Shape;1567;p112"/>
          <p:cNvSpPr txBox="1"/>
          <p:nvPr/>
        </p:nvSpPr>
        <p:spPr>
          <a:xfrm>
            <a:off x="958788" y="484716"/>
            <a:ext cx="549222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專題思考</a:t>
            </a:r>
            <a:endParaRPr/>
          </a:p>
        </p:txBody>
      </p:sp>
      <p:sp>
        <p:nvSpPr>
          <p:cNvPr id="1568" name="Google Shape;1568;p112"/>
          <p:cNvSpPr txBox="1"/>
          <p:nvPr/>
        </p:nvSpPr>
        <p:spPr>
          <a:xfrm>
            <a:off x="1851883" y="3100208"/>
            <a:ext cx="848823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在藍牙遙控馬達中加入避障功能。</a:t>
            </a:r>
            <a:endParaRPr/>
          </a:p>
        </p:txBody>
      </p:sp>
      <p:pic>
        <p:nvPicPr>
          <p:cNvPr id="1569" name="Google Shape;1569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3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11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75" name="Google Shape;1575;p11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76" name="Google Shape;1576;p113"/>
          <p:cNvSpPr txBox="1"/>
          <p:nvPr/>
        </p:nvSpPr>
        <p:spPr>
          <a:xfrm>
            <a:off x="958788" y="484716"/>
            <a:ext cx="549222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專題思考</a:t>
            </a:r>
            <a:endParaRPr/>
          </a:p>
        </p:txBody>
      </p:sp>
      <p:sp>
        <p:nvSpPr>
          <p:cNvPr id="1577" name="Google Shape;1577;p113"/>
          <p:cNvSpPr txBox="1"/>
          <p:nvPr/>
        </p:nvSpPr>
        <p:spPr>
          <a:xfrm>
            <a:off x="2571749" y="3143386"/>
            <a:ext cx="70485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手動模式與自動模式的切換。</a:t>
            </a:r>
            <a:endParaRPr/>
          </a:p>
        </p:txBody>
      </p:sp>
      <p:pic>
        <p:nvPicPr>
          <p:cNvPr id="1578" name="Google Shape;1578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11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84" name="Google Shape;1584;p11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85" name="Google Shape;1585;p114"/>
          <p:cNvSpPr txBox="1"/>
          <p:nvPr/>
        </p:nvSpPr>
        <p:spPr>
          <a:xfrm>
            <a:off x="958788" y="484716"/>
            <a:ext cx="549222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營隊群組</a:t>
            </a:r>
            <a:endParaRPr/>
          </a:p>
        </p:txBody>
      </p:sp>
      <p:pic>
        <p:nvPicPr>
          <p:cNvPr id="1586" name="Google Shape;1586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7" name="Google Shape;1587;p1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1064" y="1795432"/>
            <a:ext cx="4572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1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593" name="Google Shape;1593;p115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1"/>
            <a:ext cx="1219198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94" name="Google Shape;1594;p115"/>
          <p:cNvSpPr/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28000">
                <a:srgbClr val="41242B">
                  <a:alpha val="0"/>
                </a:srgbClr>
              </a:gs>
              <a:gs pos="9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95" name="Google Shape;1595;p115"/>
          <p:cNvSpPr/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5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96" name="Google Shape;1596;p115"/>
          <p:cNvSpPr txBox="1"/>
          <p:nvPr>
            <p:ph type="ctrTitle"/>
          </p:nvPr>
        </p:nvSpPr>
        <p:spPr>
          <a:xfrm>
            <a:off x="550863" y="549275"/>
            <a:ext cx="5437187" cy="29862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</a:pPr>
            <a:r>
              <a:rPr lang="zh-TW" sz="4800"/>
              <a:t>-END-</a:t>
            </a:r>
            <a:endParaRPr sz="4800"/>
          </a:p>
        </p:txBody>
      </p:sp>
      <p:pic>
        <p:nvPicPr>
          <p:cNvPr id="1597" name="Google Shape;1597;p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66" name="Google Shape;266;p12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1"/>
            <a:ext cx="1219198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67" name="Google Shape;267;p12"/>
          <p:cNvSpPr/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28000">
                <a:srgbClr val="41242B">
                  <a:alpha val="0"/>
                </a:srgbClr>
              </a:gs>
              <a:gs pos="9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8" name="Google Shape;268;p12"/>
          <p:cNvSpPr/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5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69" name="Google Shape;269;p12"/>
          <p:cNvSpPr txBox="1"/>
          <p:nvPr>
            <p:ph type="ctrTitle"/>
          </p:nvPr>
        </p:nvSpPr>
        <p:spPr>
          <a:xfrm>
            <a:off x="550863" y="937201"/>
            <a:ext cx="5437187" cy="29862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300"/>
              <a:buFont typeface="Avenir"/>
              <a:buNone/>
            </a:pPr>
            <a:r>
              <a:rPr lang="zh-TW" sz="7300"/>
              <a:t>Arduino</a:t>
            </a:r>
            <a:br>
              <a:rPr lang="zh-TW" sz="4800"/>
            </a:br>
            <a:r>
              <a:rPr lang="zh-TW" sz="4800"/>
              <a:t>        基本程式架構</a:t>
            </a:r>
            <a:endParaRPr/>
          </a:p>
        </p:txBody>
      </p:sp>
      <p:pic>
        <p:nvPicPr>
          <p:cNvPr id="270" name="Google Shape;27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認識語言的架構</a:t>
            </a:r>
            <a:endParaRPr/>
          </a:p>
        </p:txBody>
      </p:sp>
      <p:sp>
        <p:nvSpPr>
          <p:cNvPr id="277" name="Google Shape;277;p1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78" name="Google Shape;278;p1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79" name="Google Shape;279;p13"/>
          <p:cNvSpPr txBox="1"/>
          <p:nvPr/>
        </p:nvSpPr>
        <p:spPr>
          <a:xfrm>
            <a:off x="994299" y="1410640"/>
            <a:ext cx="550415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常用的資料型態：</a:t>
            </a:r>
            <a:endParaRPr/>
          </a:p>
        </p:txBody>
      </p:sp>
      <p:sp>
        <p:nvSpPr>
          <p:cNvPr id="280" name="Google Shape;280;p13"/>
          <p:cNvSpPr txBox="1"/>
          <p:nvPr/>
        </p:nvSpPr>
        <p:spPr>
          <a:xfrm>
            <a:off x="1108228" y="5568149"/>
            <a:ext cx="970477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/>
          </a:p>
        </p:txBody>
      </p:sp>
      <p:pic>
        <p:nvPicPr>
          <p:cNvPr id="281" name="Google Shape;28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13"/>
          <p:cNvPicPr preferRelativeResize="0"/>
          <p:nvPr/>
        </p:nvPicPr>
        <p:blipFill rotWithShape="1">
          <a:blip r:embed="rId4">
            <a:alphaModFix/>
          </a:blip>
          <a:srcRect b="4" l="0" r="0" t="-4"/>
          <a:stretch/>
        </p:blipFill>
        <p:spPr>
          <a:xfrm>
            <a:off x="2765755" y="1944000"/>
            <a:ext cx="7932139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認識語言的架構</a:t>
            </a:r>
            <a:endParaRPr/>
          </a:p>
        </p:txBody>
      </p:sp>
      <p:sp>
        <p:nvSpPr>
          <p:cNvPr id="288" name="Google Shape;288;p1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89" name="Google Shape;289;p1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90" name="Google Shape;290;p14"/>
          <p:cNvSpPr txBox="1"/>
          <p:nvPr/>
        </p:nvSpPr>
        <p:spPr>
          <a:xfrm>
            <a:off x="994299" y="1410640"/>
            <a:ext cx="550415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算術運算子：</a:t>
            </a:r>
            <a:endParaRPr/>
          </a:p>
        </p:txBody>
      </p:sp>
      <p:graphicFrame>
        <p:nvGraphicFramePr>
          <p:cNvPr id="291" name="Google Shape;291;p14"/>
          <p:cNvGraphicFramePr/>
          <p:nvPr/>
        </p:nvGraphicFramePr>
        <p:xfrm>
          <a:off x="804908" y="18723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{25ABE97B-63E7-4476-852E-876F0D7B4F2E}</a:tableStyleId>
              </a:tblPr>
              <a:tblGrid>
                <a:gridCol w="915400"/>
                <a:gridCol w="719100"/>
                <a:gridCol w="745725"/>
                <a:gridCol w="2612000"/>
              </a:tblGrid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運算子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動作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範例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說明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+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加法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a+b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a與b相加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-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減法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a-b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a與b相減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*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乘法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a*b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a與b相乘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/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除法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a/b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a除以b的商數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%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餘數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a%b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a除以b的餘數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++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遞增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a++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a值加1，即a=a+1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– – 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遞減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a– – 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a值減1，即a=a–1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=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等於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a等於b的值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92" name="Google Shape;292;p14"/>
          <p:cNvSpPr txBox="1"/>
          <p:nvPr/>
        </p:nvSpPr>
        <p:spPr>
          <a:xfrm>
            <a:off x="6350489" y="1410640"/>
            <a:ext cx="24028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關係運算子：</a:t>
            </a:r>
            <a:endParaRPr/>
          </a:p>
        </p:txBody>
      </p:sp>
      <p:graphicFrame>
        <p:nvGraphicFramePr>
          <p:cNvPr id="293" name="Google Shape;293;p14"/>
          <p:cNvGraphicFramePr/>
          <p:nvPr/>
        </p:nvGraphicFramePr>
        <p:xfrm>
          <a:off x="6175899" y="18723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{25ABE97B-63E7-4476-852E-876F0D7B4F2E}</a:tableStyleId>
              </a:tblPr>
              <a:tblGrid>
                <a:gridCol w="973575"/>
                <a:gridCol w="1171850"/>
                <a:gridCol w="878900"/>
                <a:gridCol w="2465025"/>
              </a:tblGrid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運算子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動作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範例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說明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==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等於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a==b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a等於b?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是為true，否為false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!=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不等於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a!=b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a不等於b?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是為true，否為false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&lt;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小於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a&lt;b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a小於b?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是為true，否為false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&gt;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大於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a&gt;b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a大於b?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是為true，否為false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&lt;=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小於等於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a&lt;=b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a小於等於b?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是為true，否為false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&gt;=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大於等於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a&gt;=b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a大於等於b?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是為true，否為false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94" name="Google Shape;2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認識語言的架構</a:t>
            </a:r>
            <a:endParaRPr/>
          </a:p>
        </p:txBody>
      </p:sp>
      <p:sp>
        <p:nvSpPr>
          <p:cNvPr id="300" name="Google Shape;300;p1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01" name="Google Shape;301;p1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02" name="Google Shape;302;p15"/>
          <p:cNvSpPr txBox="1"/>
          <p:nvPr/>
        </p:nvSpPr>
        <p:spPr>
          <a:xfrm>
            <a:off x="994299" y="1410640"/>
            <a:ext cx="550415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邏輯運算子：</a:t>
            </a:r>
            <a:endParaRPr/>
          </a:p>
        </p:txBody>
      </p:sp>
      <p:graphicFrame>
        <p:nvGraphicFramePr>
          <p:cNvPr id="303" name="Google Shape;303;p15"/>
          <p:cNvGraphicFramePr/>
          <p:nvPr/>
        </p:nvGraphicFramePr>
        <p:xfrm>
          <a:off x="804908" y="18723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{25ABE97B-63E7-4476-852E-876F0D7B4F2E}</a:tableStyleId>
              </a:tblPr>
              <a:tblGrid>
                <a:gridCol w="955550"/>
                <a:gridCol w="750625"/>
                <a:gridCol w="919500"/>
                <a:gridCol w="2585525"/>
              </a:tblGrid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運算子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動作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範例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說明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&amp;&amp;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AND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a&amp;&amp;b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a與b執行邏輯AND運算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兩數皆為真時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結果才為真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| |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OR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a| |b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a與b執行邏輯OR運算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有任一數為真時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結果為真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!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NOT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!a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a與b執行邏輯NOT運算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原數為真，結果為假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原數為假，結果為真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04" name="Google Shape;304;p15"/>
          <p:cNvSpPr txBox="1"/>
          <p:nvPr/>
        </p:nvSpPr>
        <p:spPr>
          <a:xfrm>
            <a:off x="6350489" y="1410640"/>
            <a:ext cx="240288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位元運算子：</a:t>
            </a:r>
            <a:endParaRPr/>
          </a:p>
        </p:txBody>
      </p:sp>
      <p:graphicFrame>
        <p:nvGraphicFramePr>
          <p:cNvPr id="305" name="Google Shape;305;p15"/>
          <p:cNvGraphicFramePr/>
          <p:nvPr/>
        </p:nvGraphicFramePr>
        <p:xfrm>
          <a:off x="6175899" y="187230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{25ABE97B-63E7-4476-852E-876F0D7B4F2E}</a:tableStyleId>
              </a:tblPr>
              <a:tblGrid>
                <a:gridCol w="973575"/>
                <a:gridCol w="1171850"/>
                <a:gridCol w="878900"/>
                <a:gridCol w="2465025"/>
              </a:tblGrid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運算子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動作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範例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說明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 &amp;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AND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a&amp;b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a與b兩數每一同位元執行AND運算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|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OR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 | 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a與b兩數每一同位元執行OR運算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^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XOR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a^b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a與b兩數每一同位元執行XOR運算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~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補數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~a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將a中的每一位元相反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&lt;&lt;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左移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a&lt;&lt;2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將a內含的值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左移2個位元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&gt;&gt;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右移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a&gt;&gt;2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將a內含的值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venir"/>
                        <a:ea typeface="Avenir"/>
                        <a:cs typeface="Avenir"/>
                        <a:sym typeface="Avenir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venir"/>
                          <a:ea typeface="Avenir"/>
                          <a:cs typeface="Avenir"/>
                          <a:sym typeface="Avenir"/>
                        </a:rPr>
                        <a:t>右移2個位元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06" name="Google Shape;306;p15"/>
          <p:cNvSpPr txBox="1"/>
          <p:nvPr/>
        </p:nvSpPr>
        <p:spPr>
          <a:xfrm>
            <a:off x="1235475" y="5274205"/>
            <a:ext cx="43500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在邏輯運算中，非0的數即為真(true)，為0的數即為假(false)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7" name="Google Shape;30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6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認識語言的架構</a:t>
            </a:r>
            <a:endParaRPr/>
          </a:p>
        </p:txBody>
      </p:sp>
      <p:sp>
        <p:nvSpPr>
          <p:cNvPr id="314" name="Google Shape;314;p1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15" name="Google Shape;315;p1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6" name="Google Shape;316;p16"/>
          <p:cNvSpPr txBox="1"/>
          <p:nvPr/>
        </p:nvSpPr>
        <p:spPr>
          <a:xfrm>
            <a:off x="994300" y="1410640"/>
            <a:ext cx="2121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複合運算子：</a:t>
            </a:r>
            <a:endParaRPr/>
          </a:p>
        </p:txBody>
      </p:sp>
      <p:graphicFrame>
        <p:nvGraphicFramePr>
          <p:cNvPr id="317" name="Google Shape;317;p16"/>
          <p:cNvGraphicFramePr/>
          <p:nvPr/>
        </p:nvGraphicFramePr>
        <p:xfrm>
          <a:off x="1577265" y="184478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{25ABE97B-63E7-4476-852E-876F0D7B4F2E}</a:tableStyleId>
              </a:tblPr>
              <a:tblGrid>
                <a:gridCol w="915400"/>
                <a:gridCol w="719100"/>
                <a:gridCol w="889750"/>
                <a:gridCol w="2468000"/>
              </a:tblGrid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運算子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動作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範例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說明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+=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加法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a+=b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同a=a+b運算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–=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減法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a-=b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同a=a-b運算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*=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乘法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a*=b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同a=a*b運算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/=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除法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a/=b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同a=a/b運算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%=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餘數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a%=b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同a=a%b運算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&amp;=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遞增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a&amp;=b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同a=a&amp;b運算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|=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遞減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a|=b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同a=a | b運算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37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^=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等於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venir"/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a^=b</a:t>
                      </a:r>
                      <a:endParaRPr sz="1800" u="none" cap="none" strike="noStrike">
                        <a:solidFill>
                          <a:srgbClr val="000000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cap="none" strike="noStrike">
                          <a:solidFill>
                            <a:srgbClr val="000000"/>
                          </a:solidFill>
                        </a:rPr>
                        <a:t>同a=a^b運算</a:t>
                      </a:r>
                      <a:endParaRPr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18" name="Google Shape;318;p16"/>
          <p:cNvSpPr txBox="1"/>
          <p:nvPr/>
        </p:nvSpPr>
        <p:spPr>
          <a:xfrm>
            <a:off x="7334437" y="2140089"/>
            <a:ext cx="2121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 運算子：</a:t>
            </a:r>
            <a:endParaRPr/>
          </a:p>
        </p:txBody>
      </p:sp>
      <p:sp>
        <p:nvSpPr>
          <p:cNvPr id="319" name="Google Shape;319;p16"/>
          <p:cNvSpPr txBox="1"/>
          <p:nvPr/>
        </p:nvSpPr>
        <p:spPr>
          <a:xfrm>
            <a:off x="7821227" y="2601754"/>
            <a:ext cx="292075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遞增：++a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先自增在參與運算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遞減：– –a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   先自減在參與運算</a:t>
            </a:r>
            <a:endParaRPr/>
          </a:p>
        </p:txBody>
      </p:sp>
      <p:pic>
        <p:nvPicPr>
          <p:cNvPr id="320" name="Google Shape;32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326" name="Google Shape;326;p1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27" name="Google Shape;327;p1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8" name="Google Shape;328;p17"/>
          <p:cNvSpPr txBox="1"/>
          <p:nvPr/>
        </p:nvSpPr>
        <p:spPr>
          <a:xfrm>
            <a:off x="994300" y="1410640"/>
            <a:ext cx="39431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簡易除錯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9" name="Google Shape;32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6625" y="2822463"/>
            <a:ext cx="2598502" cy="1767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11247" y="1872305"/>
            <a:ext cx="4755292" cy="4046571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7"/>
          <p:cNvSpPr txBox="1"/>
          <p:nvPr/>
        </p:nvSpPr>
        <p:spPr>
          <a:xfrm>
            <a:off x="2531081" y="4341639"/>
            <a:ext cx="2198452" cy="646331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確認括號是否有對應，{ }、[ ]、( )。</a:t>
            </a:r>
            <a:endParaRPr/>
          </a:p>
        </p:txBody>
      </p:sp>
      <p:sp>
        <p:nvSpPr>
          <p:cNvPr id="332" name="Google Shape;332;p17"/>
          <p:cNvSpPr txBox="1"/>
          <p:nvPr/>
        </p:nvSpPr>
        <p:spPr>
          <a:xfrm>
            <a:off x="7918377" y="3522756"/>
            <a:ext cx="2811275" cy="1200329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確認在該輸入分號的結尾是否有加上，在上傳程式的時候，Arduino IDE 也會提醒錯誤的地方。</a:t>
            </a:r>
            <a:endParaRPr/>
          </a:p>
        </p:txBody>
      </p:sp>
      <p:sp>
        <p:nvSpPr>
          <p:cNvPr id="333" name="Google Shape;333;p17"/>
          <p:cNvSpPr txBox="1"/>
          <p:nvPr/>
        </p:nvSpPr>
        <p:spPr>
          <a:xfrm>
            <a:off x="994299" y="1891293"/>
            <a:ext cx="59268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確認 Arduino IDE 中開發板及序列埠是否選擇正確。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與 Arduino IDE 不可重複登入。</a:t>
            </a:r>
            <a:endParaRPr/>
          </a:p>
        </p:txBody>
      </p:sp>
      <p:pic>
        <p:nvPicPr>
          <p:cNvPr id="334" name="Google Shape;33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40" name="Google Shape;340;p18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1"/>
            <a:ext cx="1219198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41" name="Google Shape;341;p18"/>
          <p:cNvSpPr/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28000">
                <a:srgbClr val="41242B">
                  <a:alpha val="0"/>
                </a:srgbClr>
              </a:gs>
              <a:gs pos="9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2" name="Google Shape;342;p18"/>
          <p:cNvSpPr/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5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43" name="Google Shape;343;p18"/>
          <p:cNvSpPr txBox="1"/>
          <p:nvPr>
            <p:ph type="ctrTitle"/>
          </p:nvPr>
        </p:nvSpPr>
        <p:spPr>
          <a:xfrm>
            <a:off x="550863" y="549275"/>
            <a:ext cx="5437187" cy="29862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</a:pPr>
            <a:br>
              <a:rPr lang="zh-TW" sz="4800"/>
            </a:br>
            <a:r>
              <a:rPr lang="zh-TW" sz="4800"/>
              <a:t> LED控制</a:t>
            </a:r>
            <a:endParaRPr/>
          </a:p>
        </p:txBody>
      </p:sp>
      <p:pic>
        <p:nvPicPr>
          <p:cNvPr id="344" name="Google Shape;34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350" name="Google Shape;350;p1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2" name="Google Shape;352;p19"/>
          <p:cNvSpPr txBox="1"/>
          <p:nvPr/>
        </p:nvSpPr>
        <p:spPr>
          <a:xfrm>
            <a:off x="994300" y="1410640"/>
            <a:ext cx="4892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LED 腳位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53" name="Google Shape;35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7095" y="1872305"/>
            <a:ext cx="9306414" cy="4533733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19"/>
          <p:cNvSpPr/>
          <p:nvPr/>
        </p:nvSpPr>
        <p:spPr>
          <a:xfrm>
            <a:off x="8412136" y="1872305"/>
            <a:ext cx="2451373" cy="1627656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1734961" y="3684391"/>
            <a:ext cx="1037636" cy="1206229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56" name="Google Shape;35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Google Shape;139;p2"/>
          <p:cNvCxnSpPr>
            <a:endCxn id="140" idx="2"/>
          </p:cNvCxnSpPr>
          <p:nvPr/>
        </p:nvCxnSpPr>
        <p:spPr>
          <a:xfrm>
            <a:off x="1523876" y="1158456"/>
            <a:ext cx="6156300" cy="288000"/>
          </a:xfrm>
          <a:prstGeom prst="bentConnector3">
            <a:avLst>
              <a:gd fmla="val 17857" name="adj1"/>
            </a:avLst>
          </a:prstGeom>
          <a:noFill/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0" name="Google Shape;140;p2"/>
          <p:cNvSpPr/>
          <p:nvPr/>
        </p:nvSpPr>
        <p:spPr>
          <a:xfrm>
            <a:off x="7680176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1" name="Google Shape;141;p2"/>
          <p:cNvSpPr/>
          <p:nvPr/>
        </p:nvSpPr>
        <p:spPr>
          <a:xfrm>
            <a:off x="7896200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2" name="Google Shape;142;p2"/>
          <p:cNvSpPr/>
          <p:nvPr/>
        </p:nvSpPr>
        <p:spPr>
          <a:xfrm>
            <a:off x="8112224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3" name="Google Shape;143;p2"/>
          <p:cNvSpPr/>
          <p:nvPr/>
        </p:nvSpPr>
        <p:spPr>
          <a:xfrm>
            <a:off x="8328248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4" name="Google Shape;144;p2"/>
          <p:cNvSpPr txBox="1"/>
          <p:nvPr/>
        </p:nvSpPr>
        <p:spPr>
          <a:xfrm>
            <a:off x="2662733" y="397456"/>
            <a:ext cx="544386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zh-TW" sz="7200" u="none" cap="none" strike="noStrike">
                <a:solidFill>
                  <a:srgbClr val="7F7F7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Day3</a:t>
            </a:r>
            <a:r>
              <a:rPr b="1" i="0" lang="zh-TW" sz="40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1" i="0" lang="zh-TW" sz="2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i="0" lang="zh-TW" sz="2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1" i="0" lang="zh-TW" sz="2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2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zh-TW" sz="2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1" i="0" lang="zh-TW" sz="2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zh-TW" sz="2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zh-TW" sz="2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b="1" sz="40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p2"/>
          <p:cNvSpPr/>
          <p:nvPr/>
        </p:nvSpPr>
        <p:spPr>
          <a:xfrm>
            <a:off x="8544272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6" name="Google Shape;146;p2"/>
          <p:cNvSpPr/>
          <p:nvPr/>
        </p:nvSpPr>
        <p:spPr>
          <a:xfrm>
            <a:off x="8760296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7" name="Google Shape;147;p2"/>
          <p:cNvSpPr/>
          <p:nvPr/>
        </p:nvSpPr>
        <p:spPr>
          <a:xfrm>
            <a:off x="8976320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8" name="Google Shape;148;p2"/>
          <p:cNvSpPr/>
          <p:nvPr/>
        </p:nvSpPr>
        <p:spPr>
          <a:xfrm>
            <a:off x="9192344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9" name="Google Shape;149;p2"/>
          <p:cNvSpPr/>
          <p:nvPr/>
        </p:nvSpPr>
        <p:spPr>
          <a:xfrm>
            <a:off x="9408368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0" name="Google Shape;150;p2"/>
          <p:cNvSpPr/>
          <p:nvPr/>
        </p:nvSpPr>
        <p:spPr>
          <a:xfrm>
            <a:off x="9624392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1" name="Google Shape;151;p2"/>
          <p:cNvSpPr/>
          <p:nvPr/>
        </p:nvSpPr>
        <p:spPr>
          <a:xfrm>
            <a:off x="9840416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52" name="Google Shape;152;p2"/>
          <p:cNvCxnSpPr>
            <a:stCxn id="151" idx="6"/>
          </p:cNvCxnSpPr>
          <p:nvPr/>
        </p:nvCxnSpPr>
        <p:spPr>
          <a:xfrm>
            <a:off x="9984432" y="1446456"/>
            <a:ext cx="6837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53" name="Google Shape;153;p2"/>
          <p:cNvSpPr/>
          <p:nvPr/>
        </p:nvSpPr>
        <p:spPr>
          <a:xfrm rot="-5400000">
            <a:off x="2544219" y="2406513"/>
            <a:ext cx="798540" cy="6883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7DCD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"/>
          <p:cNvSpPr txBox="1"/>
          <p:nvPr/>
        </p:nvSpPr>
        <p:spPr>
          <a:xfrm>
            <a:off x="2706092" y="2475340"/>
            <a:ext cx="474756" cy="55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sz="36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5" name="Google Shape;155;p2"/>
          <p:cNvSpPr/>
          <p:nvPr/>
        </p:nvSpPr>
        <p:spPr>
          <a:xfrm rot="-5400000">
            <a:off x="2184179" y="3048132"/>
            <a:ext cx="798540" cy="6883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7030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"/>
          <p:cNvSpPr txBox="1"/>
          <p:nvPr/>
        </p:nvSpPr>
        <p:spPr>
          <a:xfrm>
            <a:off x="2346067" y="3116965"/>
            <a:ext cx="474756" cy="55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sz="36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7" name="Google Shape;157;p2"/>
          <p:cNvSpPr/>
          <p:nvPr/>
        </p:nvSpPr>
        <p:spPr>
          <a:xfrm rot="-5400000">
            <a:off x="2512538" y="3702658"/>
            <a:ext cx="798540" cy="6883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"/>
          <p:cNvSpPr txBox="1"/>
          <p:nvPr/>
        </p:nvSpPr>
        <p:spPr>
          <a:xfrm>
            <a:off x="2674417" y="3771490"/>
            <a:ext cx="474756" cy="55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sz="36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59" name="Google Shape;159;p2"/>
          <p:cNvSpPr/>
          <p:nvPr/>
        </p:nvSpPr>
        <p:spPr>
          <a:xfrm rot="-5400000">
            <a:off x="2872577" y="4350729"/>
            <a:ext cx="798540" cy="6883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C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"/>
          <p:cNvSpPr txBox="1"/>
          <p:nvPr/>
        </p:nvSpPr>
        <p:spPr>
          <a:xfrm>
            <a:off x="3034467" y="4419565"/>
            <a:ext cx="474756" cy="55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endParaRPr sz="36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61" name="Google Shape;161;p2"/>
          <p:cNvCxnSpPr/>
          <p:nvPr/>
        </p:nvCxnSpPr>
        <p:spPr>
          <a:xfrm>
            <a:off x="3287688" y="2747432"/>
            <a:ext cx="2232248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2" name="Google Shape;162;p2">
            <a:hlinkClick action="ppaction://hlinksldjump" r:id="rId3"/>
          </p:cNvPr>
          <p:cNvSpPr/>
          <p:nvPr/>
        </p:nvSpPr>
        <p:spPr>
          <a:xfrm>
            <a:off x="5375920" y="2495456"/>
            <a:ext cx="4320480" cy="468000"/>
          </a:xfrm>
          <a:prstGeom prst="rect">
            <a:avLst/>
          </a:prstGeom>
          <a:solidFill>
            <a:srgbClr val="8DF3E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軟體下載與設定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63" name="Google Shape;163;p2"/>
          <p:cNvCxnSpPr/>
          <p:nvPr/>
        </p:nvCxnSpPr>
        <p:spPr>
          <a:xfrm>
            <a:off x="2927648" y="3395504"/>
            <a:ext cx="2232248" cy="0"/>
          </a:xfrm>
          <a:prstGeom prst="straightConnector1">
            <a:avLst/>
          </a:prstGeom>
          <a:noFill/>
          <a:ln cap="flat" cmpd="sng" w="12700">
            <a:solidFill>
              <a:srgbClr val="A2ABB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4" name="Google Shape;164;p2">
            <a:hlinkClick action="ppaction://hlinksldjump" r:id="rId4"/>
          </p:cNvPr>
          <p:cNvSpPr/>
          <p:nvPr/>
        </p:nvSpPr>
        <p:spPr>
          <a:xfrm>
            <a:off x="5015880" y="3143528"/>
            <a:ext cx="4320480" cy="46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Arduino軟體介面介紹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165" name="Google Shape;165;p2"/>
          <p:cNvCxnSpPr/>
          <p:nvPr/>
        </p:nvCxnSpPr>
        <p:spPr>
          <a:xfrm flipH="1" rot="10800000">
            <a:off x="3254270" y="4043576"/>
            <a:ext cx="2193658" cy="7722"/>
          </a:xfrm>
          <a:prstGeom prst="straightConnector1">
            <a:avLst/>
          </a:prstGeom>
          <a:noFill/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6" name="Google Shape;166;p2">
            <a:hlinkClick action="ppaction://hlinksldjump" r:id="rId5"/>
          </p:cNvPr>
          <p:cNvSpPr/>
          <p:nvPr/>
        </p:nvSpPr>
        <p:spPr>
          <a:xfrm>
            <a:off x="5303912" y="3791600"/>
            <a:ext cx="4320480" cy="4680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程式指令介紹&amp;應用</a:t>
            </a:r>
            <a:endParaRPr/>
          </a:p>
        </p:txBody>
      </p:sp>
      <p:cxnSp>
        <p:nvCxnSpPr>
          <p:cNvPr id="167" name="Google Shape;167;p2"/>
          <p:cNvCxnSpPr/>
          <p:nvPr/>
        </p:nvCxnSpPr>
        <p:spPr>
          <a:xfrm flipH="1" rot="10800000">
            <a:off x="3616046" y="4691651"/>
            <a:ext cx="2047906" cy="32828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8" name="Google Shape;168;p2">
            <a:hlinkClick action="ppaction://hlinksldjump" r:id="rId6"/>
          </p:cNvPr>
          <p:cNvSpPr/>
          <p:nvPr/>
        </p:nvSpPr>
        <p:spPr>
          <a:xfrm>
            <a:off x="5519936" y="4439672"/>
            <a:ext cx="4320480" cy="46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363" name="Google Shape;363;p2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64" name="Google Shape;364;p2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65" name="Google Shape;365;p20"/>
          <p:cNvSpPr txBox="1"/>
          <p:nvPr/>
        </p:nvSpPr>
        <p:spPr>
          <a:xfrm>
            <a:off x="994300" y="1410640"/>
            <a:ext cx="4892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LED 宣告(數位digital)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6" name="Google Shape;36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0"/>
          <p:cNvPicPr preferRelativeResize="0"/>
          <p:nvPr/>
        </p:nvPicPr>
        <p:blipFill rotWithShape="1">
          <a:blip r:embed="rId4">
            <a:alphaModFix/>
          </a:blip>
          <a:srcRect b="0" l="17832" r="0" t="0"/>
          <a:stretch/>
        </p:blipFill>
        <p:spPr>
          <a:xfrm>
            <a:off x="245410" y="2058125"/>
            <a:ext cx="4982242" cy="268628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0"/>
          <p:cNvSpPr txBox="1"/>
          <p:nvPr/>
        </p:nvSpPr>
        <p:spPr>
          <a:xfrm>
            <a:off x="1486668" y="4930487"/>
            <a:ext cx="1728804" cy="369332"/>
          </a:xfrm>
          <a:prstGeom prst="rect">
            <a:avLst/>
          </a:prstGeom>
          <a:gradFill>
            <a:gsLst>
              <a:gs pos="0">
                <a:srgbClr val="F3A1A0"/>
              </a:gs>
              <a:gs pos="50000">
                <a:srgbClr val="F09291"/>
              </a:gs>
              <a:gs pos="100000">
                <a:srgbClr val="F37E7D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sp>
        <p:nvSpPr>
          <p:cNvPr id="369" name="Google Shape;369;p20"/>
          <p:cNvSpPr/>
          <p:nvPr/>
        </p:nvSpPr>
        <p:spPr>
          <a:xfrm rot="2535782">
            <a:off x="4228020" y="4463528"/>
            <a:ext cx="1560681" cy="29394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370" name="Google Shape;37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86450" y="2058125"/>
            <a:ext cx="6023872" cy="3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0"/>
          <p:cNvSpPr/>
          <p:nvPr/>
        </p:nvSpPr>
        <p:spPr>
          <a:xfrm>
            <a:off x="5886450" y="3267397"/>
            <a:ext cx="1915350" cy="815386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72" name="Google Shape;372;p20"/>
          <p:cNvSpPr txBox="1"/>
          <p:nvPr/>
        </p:nvSpPr>
        <p:spPr>
          <a:xfrm>
            <a:off x="8211131" y="3567259"/>
            <a:ext cx="3699192" cy="64633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※這邊設定模式後會默認4、5、6、7為對應開發板的腳位。</a:t>
            </a:r>
            <a:endParaRPr/>
          </a:p>
        </p:txBody>
      </p:sp>
      <p:sp>
        <p:nvSpPr>
          <p:cNvPr id="373" name="Google Shape;373;p20"/>
          <p:cNvSpPr/>
          <p:nvPr/>
        </p:nvSpPr>
        <p:spPr>
          <a:xfrm>
            <a:off x="5886450" y="4229521"/>
            <a:ext cx="2216753" cy="1233418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74" name="Google Shape;374;p20"/>
          <p:cNvCxnSpPr/>
          <p:nvPr/>
        </p:nvCxnSpPr>
        <p:spPr>
          <a:xfrm rot="10800000">
            <a:off x="7881258" y="3632575"/>
            <a:ext cx="293914" cy="107831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380" name="Google Shape;380;p2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81" name="Google Shape;381;p2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2" name="Google Shape;382;p21"/>
          <p:cNvSpPr txBox="1"/>
          <p:nvPr/>
        </p:nvSpPr>
        <p:spPr>
          <a:xfrm>
            <a:off x="994300" y="1410640"/>
            <a:ext cx="4892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LED 宣告(類比analog)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83" name="Google Shape;38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439" y="1949236"/>
            <a:ext cx="5233011" cy="3000077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21"/>
          <p:cNvSpPr txBox="1"/>
          <p:nvPr/>
        </p:nvSpPr>
        <p:spPr>
          <a:xfrm>
            <a:off x="1964243" y="5121171"/>
            <a:ext cx="1740249" cy="369332"/>
          </a:xfrm>
          <a:prstGeom prst="rect">
            <a:avLst/>
          </a:prstGeom>
          <a:gradFill>
            <a:gsLst>
              <a:gs pos="0">
                <a:srgbClr val="F3A1A0"/>
              </a:gs>
              <a:gs pos="50000">
                <a:srgbClr val="F09291"/>
              </a:gs>
              <a:gs pos="100000">
                <a:srgbClr val="F37E7D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sp>
        <p:nvSpPr>
          <p:cNvPr id="385" name="Google Shape;385;p21"/>
          <p:cNvSpPr txBox="1"/>
          <p:nvPr/>
        </p:nvSpPr>
        <p:spPr>
          <a:xfrm>
            <a:off x="4528836" y="5507177"/>
            <a:ext cx="759066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※如果要將Tarkus VP 內的 C Code 複製出來貼至 Arduino IDE 主程式，要注意變數的宣告部分，必須輸入 Arduino 中我們宣告的變數名。</a:t>
            </a:r>
            <a:endParaRPr/>
          </a:p>
        </p:txBody>
      </p:sp>
      <p:pic>
        <p:nvPicPr>
          <p:cNvPr id="386" name="Google Shape;38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2000" y="1625909"/>
            <a:ext cx="5654530" cy="3673158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21"/>
          <p:cNvSpPr/>
          <p:nvPr/>
        </p:nvSpPr>
        <p:spPr>
          <a:xfrm>
            <a:off x="7402286" y="4026137"/>
            <a:ext cx="272143" cy="720034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89" name="Google Shape;389;p21"/>
          <p:cNvCxnSpPr/>
          <p:nvPr/>
        </p:nvCxnSpPr>
        <p:spPr>
          <a:xfrm flipH="1">
            <a:off x="7750629" y="4180114"/>
            <a:ext cx="2133600" cy="206829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2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395" name="Google Shape;395;p2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396" name="Google Shape;396;p2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97" name="Google Shape;39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22"/>
          <p:cNvSpPr/>
          <p:nvPr/>
        </p:nvSpPr>
        <p:spPr>
          <a:xfrm>
            <a:off x="2491991" y="1989574"/>
            <a:ext cx="7596554" cy="673239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399" name="Google Shape;399;p22"/>
          <p:cNvSpPr/>
          <p:nvPr/>
        </p:nvSpPr>
        <p:spPr>
          <a:xfrm>
            <a:off x="2491991" y="2661197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00" name="Google Shape;400;p22"/>
          <p:cNvCxnSpPr/>
          <p:nvPr/>
        </p:nvCxnSpPr>
        <p:spPr>
          <a:xfrm>
            <a:off x="4933741" y="2001531"/>
            <a:ext cx="0" cy="65966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01" name="Google Shape;401;p22"/>
          <p:cNvSpPr txBox="1"/>
          <p:nvPr/>
        </p:nvSpPr>
        <p:spPr>
          <a:xfrm>
            <a:off x="2341453" y="2149151"/>
            <a:ext cx="25922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閃爍燈</a:t>
            </a:r>
            <a:endParaRPr/>
          </a:p>
        </p:txBody>
      </p:sp>
      <p:sp>
        <p:nvSpPr>
          <p:cNvPr id="402" name="Google Shape;402;p22"/>
          <p:cNvSpPr txBox="1"/>
          <p:nvPr/>
        </p:nvSpPr>
        <p:spPr>
          <a:xfrm>
            <a:off x="5431281" y="2140720"/>
            <a:ext cx="38884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如何用Arduino讓LED燈一閃一閃呢?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03" name="Google Shape;403;p22"/>
          <p:cNvPicPr preferRelativeResize="0"/>
          <p:nvPr/>
        </p:nvPicPr>
        <p:blipFill rotWithShape="1">
          <a:blip r:embed="rId4">
            <a:alphaModFix/>
          </a:blip>
          <a:srcRect b="49318" l="23267" r="33283" t="34894"/>
          <a:stretch/>
        </p:blipFill>
        <p:spPr>
          <a:xfrm>
            <a:off x="5052768" y="3925188"/>
            <a:ext cx="2475000" cy="540000"/>
          </a:xfrm>
          <a:prstGeom prst="rect">
            <a:avLst/>
          </a:prstGeom>
          <a:solidFill>
            <a:srgbClr val="FFFFBF"/>
          </a:solidFill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2063" y="2060304"/>
            <a:ext cx="5345309" cy="2944688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23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                </a:t>
            </a:r>
            <a:endParaRPr/>
          </a:p>
        </p:txBody>
      </p:sp>
      <p:sp>
        <p:nvSpPr>
          <p:cNvPr id="410" name="Google Shape;410;p2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11" name="Google Shape;411;p2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12" name="Google Shape;412;p23"/>
          <p:cNvSpPr txBox="1"/>
          <p:nvPr/>
        </p:nvSpPr>
        <p:spPr>
          <a:xfrm>
            <a:off x="994300" y="1410640"/>
            <a:ext cx="2121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閃爍燈範例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3" name="Google Shape;413;p23"/>
          <p:cNvSpPr/>
          <p:nvPr/>
        </p:nvSpPr>
        <p:spPr>
          <a:xfrm>
            <a:off x="994299" y="2797169"/>
            <a:ext cx="4686299" cy="100965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14" name="Google Shape;414;p23"/>
          <p:cNvSpPr/>
          <p:nvPr/>
        </p:nvSpPr>
        <p:spPr>
          <a:xfrm>
            <a:off x="1004288" y="3951382"/>
            <a:ext cx="4686299" cy="1009651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15" name="Google Shape;415;p23"/>
          <p:cNvSpPr txBox="1"/>
          <p:nvPr/>
        </p:nvSpPr>
        <p:spPr>
          <a:xfrm>
            <a:off x="3225096" y="802099"/>
            <a:ext cx="1752230" cy="369332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416" name="Google Shape;41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23"/>
          <p:cNvSpPr txBox="1"/>
          <p:nvPr/>
        </p:nvSpPr>
        <p:spPr>
          <a:xfrm>
            <a:off x="7912778" y="772158"/>
            <a:ext cx="1752230" cy="369332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418" name="Google Shape;418;p23"/>
          <p:cNvSpPr/>
          <p:nvPr/>
        </p:nvSpPr>
        <p:spPr>
          <a:xfrm rot="2095202">
            <a:off x="5676193" y="4996052"/>
            <a:ext cx="787940" cy="149522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19" name="Google Shape;41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87671" y="1897515"/>
            <a:ext cx="5608301" cy="39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23"/>
          <p:cNvSpPr/>
          <p:nvPr/>
        </p:nvSpPr>
        <p:spPr>
          <a:xfrm>
            <a:off x="6450489" y="4811488"/>
            <a:ext cx="1743343" cy="1082026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21" name="Google Shape;421;p23"/>
          <p:cNvSpPr/>
          <p:nvPr/>
        </p:nvSpPr>
        <p:spPr>
          <a:xfrm>
            <a:off x="6457782" y="3951381"/>
            <a:ext cx="1771818" cy="734319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22" name="Google Shape;422;p23"/>
          <p:cNvSpPr/>
          <p:nvPr/>
        </p:nvSpPr>
        <p:spPr>
          <a:xfrm flipH="1" rot="-8638000">
            <a:off x="5690640" y="3769131"/>
            <a:ext cx="800052" cy="133974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429" name="Google Shape;429;p2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30" name="Google Shape;430;p2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31" name="Google Shape;431;p24"/>
          <p:cNvSpPr txBox="1"/>
          <p:nvPr/>
        </p:nvSpPr>
        <p:spPr>
          <a:xfrm>
            <a:off x="994300" y="1410640"/>
            <a:ext cx="2121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陣列( array 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32" name="Google Shape;432;p24"/>
          <p:cNvSpPr txBox="1"/>
          <p:nvPr/>
        </p:nvSpPr>
        <p:spPr>
          <a:xfrm>
            <a:off x="1533524" y="1872305"/>
            <a:ext cx="71532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陣列是指存放在記憶體中一群資料型態相同的集合體，在宣告時需要包含：1. 資料型態、2. 陣列名稱、3. 陣列大小及4. 陣列的初始值。</a:t>
            </a:r>
            <a:endParaRPr/>
          </a:p>
        </p:txBody>
      </p:sp>
      <p:pic>
        <p:nvPicPr>
          <p:cNvPr id="433" name="Google Shape;43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9963" y="2610219"/>
            <a:ext cx="7552074" cy="4054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441" name="Google Shape;441;p2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42" name="Google Shape;442;p2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43" name="Google Shape;443;p25"/>
          <p:cNvSpPr txBox="1"/>
          <p:nvPr/>
        </p:nvSpPr>
        <p:spPr>
          <a:xfrm>
            <a:off x="994300" y="1410640"/>
            <a:ext cx="21217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For 迴圈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44" name="Google Shape;44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896" y="2016655"/>
            <a:ext cx="8329382" cy="3947502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25"/>
          <p:cNvSpPr txBox="1"/>
          <p:nvPr/>
        </p:nvSpPr>
        <p:spPr>
          <a:xfrm>
            <a:off x="8023567" y="3429000"/>
            <a:ext cx="327660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執行迴圈 0、1、2、3，共4次。</a:t>
            </a:r>
            <a:endParaRPr/>
          </a:p>
        </p:txBody>
      </p:sp>
      <p:sp>
        <p:nvSpPr>
          <p:cNvPr id="447" name="Google Shape;447;p25"/>
          <p:cNvSpPr txBox="1"/>
          <p:nvPr/>
        </p:nvSpPr>
        <p:spPr>
          <a:xfrm>
            <a:off x="8023567" y="5228039"/>
            <a:ext cx="327660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執行迴圈 0、1、2、3，共4次。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6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453" name="Google Shape;453;p2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54" name="Google Shape;454;p2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455" name="Google Shape;45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26"/>
          <p:cNvSpPr/>
          <p:nvPr/>
        </p:nvSpPr>
        <p:spPr>
          <a:xfrm>
            <a:off x="2491991" y="1989574"/>
            <a:ext cx="7596554" cy="673239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57" name="Google Shape;457;p26"/>
          <p:cNvSpPr/>
          <p:nvPr/>
        </p:nvSpPr>
        <p:spPr>
          <a:xfrm>
            <a:off x="2491991" y="2661197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58" name="Google Shape;458;p26"/>
          <p:cNvCxnSpPr/>
          <p:nvPr/>
        </p:nvCxnSpPr>
        <p:spPr>
          <a:xfrm>
            <a:off x="4933741" y="2001531"/>
            <a:ext cx="0" cy="65966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59" name="Google Shape;459;p26"/>
          <p:cNvSpPr txBox="1"/>
          <p:nvPr/>
        </p:nvSpPr>
        <p:spPr>
          <a:xfrm>
            <a:off x="2341453" y="2149151"/>
            <a:ext cx="25922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跑馬燈</a:t>
            </a:r>
            <a:endParaRPr/>
          </a:p>
        </p:txBody>
      </p:sp>
      <p:sp>
        <p:nvSpPr>
          <p:cNvPr id="460" name="Google Shape;460;p26"/>
          <p:cNvSpPr txBox="1"/>
          <p:nvPr/>
        </p:nvSpPr>
        <p:spPr>
          <a:xfrm>
            <a:off x="5431281" y="2140720"/>
            <a:ext cx="38884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如何用Arduino讓LED燈跑起來呢?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61" name="Google Shape;461;p26"/>
          <p:cNvPicPr preferRelativeResize="0"/>
          <p:nvPr/>
        </p:nvPicPr>
        <p:blipFill rotWithShape="1">
          <a:blip r:embed="rId4">
            <a:alphaModFix/>
          </a:blip>
          <a:srcRect b="49248" l="22810" r="33225" t="34217"/>
          <a:stretch/>
        </p:blipFill>
        <p:spPr>
          <a:xfrm>
            <a:off x="4715997" y="3816000"/>
            <a:ext cx="2869719" cy="6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2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468" name="Google Shape;468;p2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69" name="Google Shape;469;p2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70" name="Google Shape;470;p27"/>
          <p:cNvSpPr txBox="1"/>
          <p:nvPr/>
        </p:nvSpPr>
        <p:spPr>
          <a:xfrm>
            <a:off x="994299" y="1410640"/>
            <a:ext cx="23367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跑馬燈範例1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71" name="Google Shape;47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92932" y="1444441"/>
            <a:ext cx="3897103" cy="53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27"/>
          <p:cNvSpPr/>
          <p:nvPr/>
        </p:nvSpPr>
        <p:spPr>
          <a:xfrm>
            <a:off x="7778850" y="1823097"/>
            <a:ext cx="1987333" cy="1116144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74" name="Google Shape;474;p27"/>
          <p:cNvSpPr/>
          <p:nvPr/>
        </p:nvSpPr>
        <p:spPr>
          <a:xfrm>
            <a:off x="7790080" y="3021627"/>
            <a:ext cx="1987333" cy="1116144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75" name="Google Shape;475;p27"/>
          <p:cNvSpPr/>
          <p:nvPr/>
        </p:nvSpPr>
        <p:spPr>
          <a:xfrm>
            <a:off x="7780029" y="4277669"/>
            <a:ext cx="1987333" cy="1116144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76" name="Google Shape;476;p27"/>
          <p:cNvSpPr/>
          <p:nvPr/>
        </p:nvSpPr>
        <p:spPr>
          <a:xfrm>
            <a:off x="7758753" y="5530698"/>
            <a:ext cx="1987333" cy="1116144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477" name="Google Shape;477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4299" y="1953977"/>
            <a:ext cx="5939134" cy="35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27"/>
          <p:cNvSpPr/>
          <p:nvPr/>
        </p:nvSpPr>
        <p:spPr>
          <a:xfrm>
            <a:off x="2466328" y="2016655"/>
            <a:ext cx="4085197" cy="873578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79" name="Google Shape;479;p27"/>
          <p:cNvSpPr/>
          <p:nvPr/>
        </p:nvSpPr>
        <p:spPr>
          <a:xfrm flipH="1" rot="10800000">
            <a:off x="6659416" y="2220395"/>
            <a:ext cx="937137" cy="286847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0" name="Google Shape;480;p27"/>
          <p:cNvSpPr/>
          <p:nvPr/>
        </p:nvSpPr>
        <p:spPr>
          <a:xfrm>
            <a:off x="2468005" y="2902585"/>
            <a:ext cx="4085197" cy="844451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1" name="Google Shape;481;p27"/>
          <p:cNvSpPr/>
          <p:nvPr/>
        </p:nvSpPr>
        <p:spPr>
          <a:xfrm flipH="1" rot="-10363130">
            <a:off x="6699265" y="3245653"/>
            <a:ext cx="937137" cy="286847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2" name="Google Shape;482;p27"/>
          <p:cNvSpPr/>
          <p:nvPr/>
        </p:nvSpPr>
        <p:spPr>
          <a:xfrm>
            <a:off x="2466328" y="3747036"/>
            <a:ext cx="4085197" cy="844451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3" name="Google Shape;483;p27"/>
          <p:cNvSpPr/>
          <p:nvPr/>
        </p:nvSpPr>
        <p:spPr>
          <a:xfrm flipH="1" rot="-9914397">
            <a:off x="6669122" y="4270585"/>
            <a:ext cx="937137" cy="286847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4" name="Google Shape;484;p27"/>
          <p:cNvSpPr/>
          <p:nvPr/>
        </p:nvSpPr>
        <p:spPr>
          <a:xfrm>
            <a:off x="2468003" y="4592773"/>
            <a:ext cx="4085197" cy="844451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5" name="Google Shape;485;p27"/>
          <p:cNvSpPr/>
          <p:nvPr/>
        </p:nvSpPr>
        <p:spPr>
          <a:xfrm flipH="1" rot="-9166295">
            <a:off x="6701248" y="5215180"/>
            <a:ext cx="937137" cy="286847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C00000"/>
          </a:solidFill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86" name="Google Shape;486;p27"/>
          <p:cNvSpPr txBox="1"/>
          <p:nvPr/>
        </p:nvSpPr>
        <p:spPr>
          <a:xfrm>
            <a:off x="9787458" y="1872305"/>
            <a:ext cx="25154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led 1  高電位HIGH，持續時間1秒。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7" name="Google Shape;487;p27"/>
          <p:cNvSpPr txBox="1"/>
          <p:nvPr/>
        </p:nvSpPr>
        <p:spPr>
          <a:xfrm>
            <a:off x="9766183" y="3100705"/>
            <a:ext cx="25154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led 2  高電位HIGH，持續時間1秒。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8" name="Google Shape;488;p27"/>
          <p:cNvSpPr txBox="1"/>
          <p:nvPr/>
        </p:nvSpPr>
        <p:spPr>
          <a:xfrm>
            <a:off x="9835531" y="4414008"/>
            <a:ext cx="25154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led 3  高電位HIGH，持續時間1秒。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9" name="Google Shape;489;p27"/>
          <p:cNvSpPr txBox="1"/>
          <p:nvPr/>
        </p:nvSpPr>
        <p:spPr>
          <a:xfrm>
            <a:off x="9893429" y="5522885"/>
            <a:ext cx="25154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led 4  高電位HIGH，持續時間1秒。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0" name="Google Shape;490;p27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sp>
        <p:nvSpPr>
          <p:cNvPr id="491" name="Google Shape;491;p27"/>
          <p:cNvSpPr txBox="1"/>
          <p:nvPr/>
        </p:nvSpPr>
        <p:spPr>
          <a:xfrm>
            <a:off x="8162970" y="704769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498" name="Google Shape;498;p2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499" name="Google Shape;499;p2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00" name="Google Shape;500;p28"/>
          <p:cNvSpPr txBox="1"/>
          <p:nvPr/>
        </p:nvSpPr>
        <p:spPr>
          <a:xfrm>
            <a:off x="994300" y="1410640"/>
            <a:ext cx="22124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迴圈的寫法-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01" name="Google Shape;50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28"/>
          <p:cNvPicPr preferRelativeResize="0"/>
          <p:nvPr/>
        </p:nvPicPr>
        <p:blipFill rotWithShape="1">
          <a:blip r:embed="rId4">
            <a:alphaModFix/>
          </a:blip>
          <a:srcRect b="3804" l="2" r="1670" t="1280"/>
          <a:stretch/>
        </p:blipFill>
        <p:spPr>
          <a:xfrm>
            <a:off x="3342443" y="1969001"/>
            <a:ext cx="6300000" cy="40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28"/>
          <p:cNvSpPr txBox="1"/>
          <p:nvPr/>
        </p:nvSpPr>
        <p:spPr>
          <a:xfrm>
            <a:off x="6546019" y="5923979"/>
            <a:ext cx="48958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※ Tinking：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LED由左至右依序亮燈後再由右至左依序亮燈。</a:t>
            </a:r>
            <a:endParaRPr/>
          </a:p>
        </p:txBody>
      </p:sp>
      <p:sp>
        <p:nvSpPr>
          <p:cNvPr id="504" name="Google Shape;504;p28"/>
          <p:cNvSpPr txBox="1"/>
          <p:nvPr/>
        </p:nvSpPr>
        <p:spPr>
          <a:xfrm>
            <a:off x="3342443" y="744880"/>
            <a:ext cx="175223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9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510" name="Google Shape;510;p2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11" name="Google Shape;511;p2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12" name="Google Shape;51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29"/>
          <p:cNvSpPr/>
          <p:nvPr/>
        </p:nvSpPr>
        <p:spPr>
          <a:xfrm>
            <a:off x="2491991" y="1989574"/>
            <a:ext cx="7596554" cy="673239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14" name="Google Shape;514;p29"/>
          <p:cNvSpPr/>
          <p:nvPr/>
        </p:nvSpPr>
        <p:spPr>
          <a:xfrm>
            <a:off x="2491991" y="2661197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15" name="Google Shape;515;p29"/>
          <p:cNvCxnSpPr/>
          <p:nvPr/>
        </p:nvCxnSpPr>
        <p:spPr>
          <a:xfrm>
            <a:off x="4933741" y="2001531"/>
            <a:ext cx="0" cy="65966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16" name="Google Shape;516;p29"/>
          <p:cNvSpPr txBox="1"/>
          <p:nvPr/>
        </p:nvSpPr>
        <p:spPr>
          <a:xfrm>
            <a:off x="2341453" y="2149151"/>
            <a:ext cx="25922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拖尾燈</a:t>
            </a:r>
            <a:endParaRPr/>
          </a:p>
        </p:txBody>
      </p:sp>
      <p:sp>
        <p:nvSpPr>
          <p:cNvPr id="517" name="Google Shape;517;p29"/>
          <p:cNvSpPr txBox="1"/>
          <p:nvPr/>
        </p:nvSpPr>
        <p:spPr>
          <a:xfrm>
            <a:off x="5431281" y="2140720"/>
            <a:ext cx="38884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如何用Arduino做出拖尾的效果?</a:t>
            </a:r>
            <a:endParaRPr/>
          </a:p>
        </p:txBody>
      </p:sp>
      <p:pic>
        <p:nvPicPr>
          <p:cNvPr id="518" name="Google Shape;518;p29"/>
          <p:cNvPicPr preferRelativeResize="0"/>
          <p:nvPr/>
        </p:nvPicPr>
        <p:blipFill rotWithShape="1">
          <a:blip r:embed="rId4">
            <a:alphaModFix/>
          </a:blip>
          <a:srcRect b="49117" l="22814" r="33218" t="34346"/>
          <a:stretch/>
        </p:blipFill>
        <p:spPr>
          <a:xfrm>
            <a:off x="4933741" y="3755868"/>
            <a:ext cx="2710290" cy="6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74" name="Google Shape;174;p3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0"/>
            <a:ext cx="1219198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75" name="Google Shape;175;p3"/>
          <p:cNvSpPr/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28000">
                <a:srgbClr val="41242B">
                  <a:alpha val="0"/>
                </a:srgbClr>
              </a:gs>
              <a:gs pos="9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6" name="Google Shape;176;p3"/>
          <p:cNvSpPr/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5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77" name="Google Shape;177;p3"/>
          <p:cNvSpPr txBox="1"/>
          <p:nvPr>
            <p:ph type="ctrTitle"/>
          </p:nvPr>
        </p:nvSpPr>
        <p:spPr>
          <a:xfrm>
            <a:off x="550863" y="549275"/>
            <a:ext cx="5437187" cy="29862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300"/>
              <a:buFont typeface="Avenir"/>
              <a:buNone/>
            </a:pPr>
            <a:r>
              <a:rPr lang="zh-TW" sz="7300"/>
              <a:t>Arduino</a:t>
            </a:r>
            <a:br>
              <a:rPr lang="zh-TW" sz="4800"/>
            </a:br>
            <a:r>
              <a:rPr lang="zh-TW" sz="4800"/>
              <a:t>       </a:t>
            </a:r>
            <a:r>
              <a:rPr b="1" lang="zh-TW" sz="480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程式下載&amp;設定</a:t>
            </a:r>
            <a:endParaRPr sz="4800"/>
          </a:p>
        </p:txBody>
      </p:sp>
      <p:pic>
        <p:nvPicPr>
          <p:cNvPr id="178" name="Google Shape;17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3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525" name="Google Shape;525;p3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26" name="Google Shape;526;p3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27" name="Google Shape;52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0"/>
          <p:cNvPicPr preferRelativeResize="0"/>
          <p:nvPr/>
        </p:nvPicPr>
        <p:blipFill rotWithShape="1">
          <a:blip r:embed="rId4">
            <a:alphaModFix/>
          </a:blip>
          <a:srcRect b="0" l="2" r="9420" t="0"/>
          <a:stretch/>
        </p:blipFill>
        <p:spPr>
          <a:xfrm>
            <a:off x="6661825" y="2215036"/>
            <a:ext cx="5184000" cy="3886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0"/>
          <p:cNvPicPr preferRelativeResize="0"/>
          <p:nvPr/>
        </p:nvPicPr>
        <p:blipFill rotWithShape="1">
          <a:blip r:embed="rId5">
            <a:alphaModFix/>
          </a:blip>
          <a:srcRect b="0" l="0" r="6658" t="0"/>
          <a:stretch/>
        </p:blipFill>
        <p:spPr>
          <a:xfrm>
            <a:off x="1382760" y="1872305"/>
            <a:ext cx="5112000" cy="457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30" name="Google Shape;530;p30"/>
          <p:cNvCxnSpPr/>
          <p:nvPr/>
        </p:nvCxnSpPr>
        <p:spPr>
          <a:xfrm flipH="1" rot="10800000">
            <a:off x="6240026" y="2713055"/>
            <a:ext cx="783772" cy="3519186"/>
          </a:xfrm>
          <a:prstGeom prst="straightConnector1">
            <a:avLst/>
          </a:prstGeom>
          <a:noFill/>
          <a:ln cap="flat" cmpd="sng" w="12700">
            <a:solidFill>
              <a:srgbClr val="BBBBBB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531" name="Google Shape;531;p30"/>
          <p:cNvSpPr/>
          <p:nvPr/>
        </p:nvSpPr>
        <p:spPr>
          <a:xfrm>
            <a:off x="2664244" y="2091626"/>
            <a:ext cx="3676266" cy="872638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2" name="Google Shape;532;p30"/>
          <p:cNvSpPr txBox="1"/>
          <p:nvPr/>
        </p:nvSpPr>
        <p:spPr>
          <a:xfrm>
            <a:off x="3475288" y="734710"/>
            <a:ext cx="1924026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3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解答1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39" name="Google Shape;539;p3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40" name="Google Shape;540;p3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41" name="Google Shape;54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31"/>
          <p:cNvPicPr preferRelativeResize="0"/>
          <p:nvPr/>
        </p:nvPicPr>
        <p:blipFill rotWithShape="1">
          <a:blip r:embed="rId4">
            <a:alphaModFix/>
          </a:blip>
          <a:srcRect b="0" l="0" r="6894" t="0"/>
          <a:stretch/>
        </p:blipFill>
        <p:spPr>
          <a:xfrm>
            <a:off x="1624708" y="1822065"/>
            <a:ext cx="4860000" cy="49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94105" y="1800833"/>
            <a:ext cx="3456000" cy="4965024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31"/>
          <p:cNvSpPr/>
          <p:nvPr/>
        </p:nvSpPr>
        <p:spPr>
          <a:xfrm rot="-5400000">
            <a:off x="6682794" y="3992580"/>
            <a:ext cx="381837" cy="581527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B4D1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5" name="Google Shape;545;p31"/>
          <p:cNvSpPr/>
          <p:nvPr/>
        </p:nvSpPr>
        <p:spPr>
          <a:xfrm>
            <a:off x="1624708" y="2131166"/>
            <a:ext cx="2121764" cy="1020666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6" name="Google Shape;546;p31"/>
          <p:cNvSpPr txBox="1"/>
          <p:nvPr/>
        </p:nvSpPr>
        <p:spPr>
          <a:xfrm>
            <a:off x="4127808" y="2353362"/>
            <a:ext cx="251543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設定led 1~4 的亮度</a:t>
            </a:r>
            <a:endParaRPr sz="1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並持續時間100毫秒。</a:t>
            </a:r>
            <a:endParaRPr sz="1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47" name="Google Shape;547;p31"/>
          <p:cNvSpPr txBox="1"/>
          <p:nvPr/>
        </p:nvSpPr>
        <p:spPr>
          <a:xfrm>
            <a:off x="3342443" y="744880"/>
            <a:ext cx="175223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2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解答2</a:t>
            </a:r>
            <a:endParaRPr/>
          </a:p>
        </p:txBody>
      </p:sp>
      <p:sp>
        <p:nvSpPr>
          <p:cNvPr id="554" name="Google Shape;554;p3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55" name="Google Shape;555;p3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56" name="Google Shape;55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32"/>
          <p:cNvSpPr txBox="1"/>
          <p:nvPr/>
        </p:nvSpPr>
        <p:spPr>
          <a:xfrm>
            <a:off x="1125911" y="1321509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陣列與迴圈寫法 </a:t>
            </a:r>
            <a:endParaRPr/>
          </a:p>
        </p:txBody>
      </p:sp>
      <p:sp>
        <p:nvSpPr>
          <p:cNvPr id="558" name="Google Shape;558;p32"/>
          <p:cNvSpPr txBox="1"/>
          <p:nvPr/>
        </p:nvSpPr>
        <p:spPr>
          <a:xfrm>
            <a:off x="3342443" y="744880"/>
            <a:ext cx="175223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559" name="Google Shape;559;p32"/>
          <p:cNvSpPr txBox="1"/>
          <p:nvPr/>
        </p:nvSpPr>
        <p:spPr>
          <a:xfrm>
            <a:off x="232084" y="3048548"/>
            <a:ext cx="2691409" cy="1754326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迴圈執行結：(led[0],brightness[0][0])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(led[1],brightness[0][1])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(led[2],brightness[0][2])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…以此類推至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(led[3],brightness[6][3])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60" name="Google Shape;56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44484" y="1944939"/>
            <a:ext cx="8043946" cy="41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32"/>
          <p:cNvSpPr/>
          <p:nvPr/>
        </p:nvSpPr>
        <p:spPr>
          <a:xfrm>
            <a:off x="3598533" y="4474029"/>
            <a:ext cx="3760210" cy="1382485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62" name="Google Shape;562;p32"/>
          <p:cNvCxnSpPr/>
          <p:nvPr/>
        </p:nvCxnSpPr>
        <p:spPr>
          <a:xfrm rot="10800000">
            <a:off x="2969444" y="4317477"/>
            <a:ext cx="629089" cy="75735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3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568" name="Google Shape;568;p3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69" name="Google Shape;569;p3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70" name="Google Shape;570;p33"/>
          <p:cNvSpPr txBox="1"/>
          <p:nvPr/>
        </p:nvSpPr>
        <p:spPr>
          <a:xfrm>
            <a:off x="994300" y="1410640"/>
            <a:ext cx="39431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do while 迴圈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71" name="Google Shape;571;p33"/>
          <p:cNvSpPr txBox="1"/>
          <p:nvPr/>
        </p:nvSpPr>
        <p:spPr>
          <a:xfrm>
            <a:off x="994299" y="1906960"/>
            <a:ext cx="625422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do while 為後判斷行迴圈，會先執行 { } 中的敘述一次，再判斷條件式， 當條件為是時，繼續執行 { } 中的動作，直到條件為否則結束 do while 迴圈，此迴圈至少會執行一次。 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72" name="Google Shape;57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1232" y="3052205"/>
            <a:ext cx="4534293" cy="3398815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33"/>
          <p:cNvSpPr txBox="1"/>
          <p:nvPr/>
        </p:nvSpPr>
        <p:spPr>
          <a:xfrm>
            <a:off x="4670692" y="4751612"/>
            <a:ext cx="2267147" cy="923330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當 i 小於等於 10 持續執行迴圈，結束迴圈時 s 的值為 55 。</a:t>
            </a:r>
            <a:endParaRPr/>
          </a:p>
        </p:txBody>
      </p:sp>
      <p:pic>
        <p:nvPicPr>
          <p:cNvPr id="574" name="Google Shape;574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63129" y="1779555"/>
            <a:ext cx="3741744" cy="4671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582" name="Google Shape;582;p3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83" name="Google Shape;583;p3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84" name="Google Shape;584;p34"/>
          <p:cNvSpPr txBox="1"/>
          <p:nvPr/>
        </p:nvSpPr>
        <p:spPr>
          <a:xfrm>
            <a:off x="994299" y="1410640"/>
            <a:ext cx="24823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if – else 敘述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85" name="Google Shape;585;p34"/>
          <p:cNvSpPr txBox="1"/>
          <p:nvPr/>
        </p:nvSpPr>
        <p:spPr>
          <a:xfrm>
            <a:off x="994299" y="1826138"/>
            <a:ext cx="92831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if-else會先判斷條件式，如條件為真則執行後續內容，若條件式為假則執行else 的內容。</a:t>
            </a:r>
            <a:endParaRPr/>
          </a:p>
        </p:txBody>
      </p:sp>
      <p:pic>
        <p:nvPicPr>
          <p:cNvPr id="586" name="Google Shape;58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34"/>
          <p:cNvPicPr preferRelativeResize="0"/>
          <p:nvPr/>
        </p:nvPicPr>
        <p:blipFill rotWithShape="1">
          <a:blip r:embed="rId4">
            <a:alphaModFix/>
          </a:blip>
          <a:srcRect b="-2073" l="0" r="3148" t="2074"/>
          <a:stretch/>
        </p:blipFill>
        <p:spPr>
          <a:xfrm>
            <a:off x="5470863" y="2664000"/>
            <a:ext cx="6520056" cy="27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2506" y="2287803"/>
            <a:ext cx="3467400" cy="407705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34"/>
          <p:cNvSpPr/>
          <p:nvPr/>
        </p:nvSpPr>
        <p:spPr>
          <a:xfrm rot="988530">
            <a:off x="4037494" y="3132586"/>
            <a:ext cx="1449189" cy="101588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B4D1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90" name="Google Shape;590;p34"/>
          <p:cNvSpPr/>
          <p:nvPr/>
        </p:nvSpPr>
        <p:spPr>
          <a:xfrm rot="-1118335">
            <a:off x="4148259" y="4036943"/>
            <a:ext cx="1455332" cy="83695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B4D1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91" name="Google Shape;591;p34"/>
          <p:cNvSpPr/>
          <p:nvPr/>
        </p:nvSpPr>
        <p:spPr>
          <a:xfrm rot="-2242584">
            <a:off x="3896806" y="4773885"/>
            <a:ext cx="1908992" cy="92150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B4D1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35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597" name="Google Shape;597;p3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598" name="Google Shape;598;p3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599" name="Google Shape;59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35"/>
          <p:cNvSpPr/>
          <p:nvPr/>
        </p:nvSpPr>
        <p:spPr>
          <a:xfrm>
            <a:off x="2491991" y="1989574"/>
            <a:ext cx="7596554" cy="673239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01" name="Google Shape;601;p35"/>
          <p:cNvSpPr/>
          <p:nvPr/>
        </p:nvSpPr>
        <p:spPr>
          <a:xfrm>
            <a:off x="6736966" y="3727172"/>
            <a:ext cx="7596600" cy="3197100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02" name="Google Shape;602;p35"/>
          <p:cNvCxnSpPr/>
          <p:nvPr/>
        </p:nvCxnSpPr>
        <p:spPr>
          <a:xfrm>
            <a:off x="4933741" y="2001531"/>
            <a:ext cx="0" cy="65966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03" name="Google Shape;603;p35"/>
          <p:cNvSpPr txBox="1"/>
          <p:nvPr/>
        </p:nvSpPr>
        <p:spPr>
          <a:xfrm>
            <a:off x="2341453" y="2149151"/>
            <a:ext cx="25922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呼吸燈</a:t>
            </a:r>
            <a:endParaRPr/>
          </a:p>
        </p:txBody>
      </p:sp>
      <p:sp>
        <p:nvSpPr>
          <p:cNvPr id="604" name="Google Shape;604;p35"/>
          <p:cNvSpPr txBox="1"/>
          <p:nvPr/>
        </p:nvSpPr>
        <p:spPr>
          <a:xfrm>
            <a:off x="5431281" y="2140720"/>
            <a:ext cx="38884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如何用Arduino做出呼吸的效果?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05" name="Google Shape;605;p35"/>
          <p:cNvPicPr preferRelativeResize="0"/>
          <p:nvPr/>
        </p:nvPicPr>
        <p:blipFill rotWithShape="1">
          <a:blip r:embed="rId4">
            <a:alphaModFix/>
          </a:blip>
          <a:srcRect b="49116" l="22808" r="33227" t="34349"/>
          <a:stretch/>
        </p:blipFill>
        <p:spPr>
          <a:xfrm flipH="1" rot="10800000">
            <a:off x="3315324" y="3597900"/>
            <a:ext cx="4080375" cy="92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6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612" name="Google Shape;612;p3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13" name="Google Shape;613;p3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14" name="Google Shape;614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36"/>
          <p:cNvPicPr preferRelativeResize="0"/>
          <p:nvPr/>
        </p:nvPicPr>
        <p:blipFill rotWithShape="1">
          <a:blip r:embed="rId4">
            <a:alphaModFix/>
          </a:blip>
          <a:srcRect b="-5236" l="0" r="0" t="7959"/>
          <a:stretch/>
        </p:blipFill>
        <p:spPr>
          <a:xfrm>
            <a:off x="1896226" y="2016655"/>
            <a:ext cx="8819131" cy="38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36"/>
          <p:cNvSpPr txBox="1"/>
          <p:nvPr/>
        </p:nvSpPr>
        <p:spPr>
          <a:xfrm>
            <a:off x="994300" y="1410640"/>
            <a:ext cx="242381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呼吸燈範例1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17" name="Google Shape;617;p36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3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解答1</a:t>
            </a:r>
            <a:endParaRPr/>
          </a:p>
        </p:txBody>
      </p:sp>
      <p:sp>
        <p:nvSpPr>
          <p:cNvPr id="624" name="Google Shape;624;p3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25" name="Google Shape;625;p3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26" name="Google Shape;62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37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628" name="Google Shape;628;p37"/>
          <p:cNvSpPr txBox="1"/>
          <p:nvPr/>
        </p:nvSpPr>
        <p:spPr>
          <a:xfrm>
            <a:off x="1117318" y="1526118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if – else寫法- </a:t>
            </a:r>
            <a:endParaRPr/>
          </a:p>
        </p:txBody>
      </p:sp>
      <p:pic>
        <p:nvPicPr>
          <p:cNvPr id="629" name="Google Shape;62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42443" y="1869238"/>
            <a:ext cx="6851392" cy="464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3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解答2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6" name="Google Shape;636;p3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37" name="Google Shape;637;p3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38" name="Google Shape;638;p38"/>
          <p:cNvSpPr txBox="1"/>
          <p:nvPr/>
        </p:nvSpPr>
        <p:spPr>
          <a:xfrm>
            <a:off x="994299" y="1554990"/>
            <a:ext cx="24823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while 迴圈寫法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39" name="Google Shape;639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38"/>
          <p:cNvSpPr txBox="1"/>
          <p:nvPr/>
        </p:nvSpPr>
        <p:spPr>
          <a:xfrm>
            <a:off x="3699827" y="77824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641" name="Google Shape;641;p38"/>
          <p:cNvSpPr txBox="1"/>
          <p:nvPr/>
        </p:nvSpPr>
        <p:spPr>
          <a:xfrm>
            <a:off x="5340559" y="6079757"/>
            <a:ext cx="420780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※需要在while迴圈內加入運算式，否則無法結束迴圈。</a:t>
            </a:r>
            <a:endParaRPr/>
          </a:p>
        </p:txBody>
      </p:sp>
      <p:sp>
        <p:nvSpPr>
          <p:cNvPr id="642" name="Google Shape;642;p38"/>
          <p:cNvSpPr/>
          <p:nvPr/>
        </p:nvSpPr>
        <p:spPr>
          <a:xfrm>
            <a:off x="4202497" y="4700384"/>
            <a:ext cx="1253205" cy="424206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43" name="Google Shape;643;p38"/>
          <p:cNvCxnSpPr/>
          <p:nvPr/>
        </p:nvCxnSpPr>
        <p:spPr>
          <a:xfrm rot="10800000">
            <a:off x="5455702" y="4912487"/>
            <a:ext cx="1380527" cy="116727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644" name="Google Shape;644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375" y="1760600"/>
            <a:ext cx="4888547" cy="43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" name="Google Shape;645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22322" y="152400"/>
            <a:ext cx="3825566" cy="5774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3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解答3</a:t>
            </a:r>
            <a:endParaRPr/>
          </a:p>
        </p:txBody>
      </p:sp>
      <p:sp>
        <p:nvSpPr>
          <p:cNvPr id="651" name="Google Shape;651;p3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52" name="Google Shape;652;p3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653" name="Google Shape;653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39"/>
          <p:cNvSpPr txBox="1"/>
          <p:nvPr/>
        </p:nvSpPr>
        <p:spPr>
          <a:xfrm>
            <a:off x="1117318" y="1526118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if 寫法- </a:t>
            </a:r>
            <a:endParaRPr/>
          </a:p>
        </p:txBody>
      </p:sp>
      <p:sp>
        <p:nvSpPr>
          <p:cNvPr id="655" name="Google Shape;655;p39"/>
          <p:cNvSpPr txBox="1"/>
          <p:nvPr/>
        </p:nvSpPr>
        <p:spPr>
          <a:xfrm>
            <a:off x="3699827" y="77824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656" name="Google Shape;656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8575" y="2463064"/>
            <a:ext cx="6285275" cy="298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下載方式</a:t>
            </a:r>
            <a:endParaRPr/>
          </a:p>
        </p:txBody>
      </p:sp>
      <p:sp>
        <p:nvSpPr>
          <p:cNvPr id="184" name="Google Shape;184;p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85" name="Google Shape;185;p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86" name="Google Shape;18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1853" y="1709371"/>
            <a:ext cx="9596970" cy="38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"/>
          <p:cNvSpPr/>
          <p:nvPr/>
        </p:nvSpPr>
        <p:spPr>
          <a:xfrm>
            <a:off x="4440025" y="3516198"/>
            <a:ext cx="386499" cy="150829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B4D1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9" name="Google Shape;189;p4"/>
          <p:cNvSpPr txBox="1"/>
          <p:nvPr/>
        </p:nvSpPr>
        <p:spPr>
          <a:xfrm>
            <a:off x="4922302" y="3406946"/>
            <a:ext cx="153656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Avenir"/>
                <a:ea typeface="Avenir"/>
                <a:cs typeface="Avenir"/>
                <a:sym typeface="Avenir"/>
              </a:rPr>
              <a:t>2.點他</a:t>
            </a:r>
            <a:endParaRPr/>
          </a:p>
        </p:txBody>
      </p:sp>
      <p:sp>
        <p:nvSpPr>
          <p:cNvPr id="190" name="Google Shape;190;p4"/>
          <p:cNvSpPr/>
          <p:nvPr/>
        </p:nvSpPr>
        <p:spPr>
          <a:xfrm>
            <a:off x="3799002" y="2091626"/>
            <a:ext cx="292231" cy="180234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9B4D1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91" name="Google Shape;191;p4"/>
          <p:cNvSpPr txBox="1"/>
          <p:nvPr/>
        </p:nvSpPr>
        <p:spPr>
          <a:xfrm>
            <a:off x="4204355" y="2013245"/>
            <a:ext cx="171567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Avenir"/>
                <a:ea typeface="Avenir"/>
                <a:cs typeface="Avenir"/>
                <a:sym typeface="Avenir"/>
              </a:rPr>
              <a:t>搜尋Arduino</a:t>
            </a:r>
            <a:endParaRPr sz="1800">
              <a:solidFill>
                <a:srgbClr val="FF0000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4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663" name="Google Shape;663;p4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64" name="Google Shape;664;p4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65" name="Google Shape;665;p40"/>
          <p:cNvSpPr txBox="1"/>
          <p:nvPr/>
        </p:nvSpPr>
        <p:spPr>
          <a:xfrm>
            <a:off x="994300" y="1410640"/>
            <a:ext cx="2601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函式( function 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66" name="Google Shape;666;p40"/>
          <p:cNvSpPr txBox="1"/>
          <p:nvPr/>
        </p:nvSpPr>
        <p:spPr>
          <a:xfrm>
            <a:off x="1533524" y="1872305"/>
            <a:ext cx="966417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函式是將一些常用的敘述集合起來，在主程式需要使用到這些敘述集合時，再去呼叫執行此函式，可以減少程式碼的重複性及增加整體程式的可讀性。</a:t>
            </a:r>
            <a:endParaRPr/>
          </a:p>
        </p:txBody>
      </p:sp>
      <p:pic>
        <p:nvPicPr>
          <p:cNvPr id="667" name="Google Shape;667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1884" y="3209903"/>
            <a:ext cx="5894831" cy="3101559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40"/>
          <p:cNvSpPr txBox="1"/>
          <p:nvPr/>
        </p:nvSpPr>
        <p:spPr>
          <a:xfrm>
            <a:off x="1358659" y="2488016"/>
            <a:ext cx="173696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範例：</a:t>
            </a:r>
            <a:endParaRPr/>
          </a:p>
        </p:txBody>
      </p:sp>
      <p:pic>
        <p:nvPicPr>
          <p:cNvPr id="669" name="Google Shape;669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0" name="Google Shape;670;p40"/>
          <p:cNvCxnSpPr/>
          <p:nvPr/>
        </p:nvCxnSpPr>
        <p:spPr>
          <a:xfrm flipH="1" rot="10800000">
            <a:off x="4656338" y="3355942"/>
            <a:ext cx="1273122" cy="47134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671" name="Google Shape;671;p40"/>
          <p:cNvSpPr txBox="1"/>
          <p:nvPr/>
        </p:nvSpPr>
        <p:spPr>
          <a:xfrm>
            <a:off x="9224230" y="2672926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672" name="Google Shape;672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55569" y="2872981"/>
            <a:ext cx="4588468" cy="34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3" name="Google Shape;673;p40"/>
          <p:cNvSpPr/>
          <p:nvPr/>
        </p:nvSpPr>
        <p:spPr>
          <a:xfrm>
            <a:off x="1415529" y="3279740"/>
            <a:ext cx="4588468" cy="2043374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74" name="Google Shape;674;p40"/>
          <p:cNvCxnSpPr/>
          <p:nvPr/>
        </p:nvCxnSpPr>
        <p:spPr>
          <a:xfrm flipH="1" rot="10800000">
            <a:off x="6003997" y="3355942"/>
            <a:ext cx="821346" cy="52809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4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680" name="Google Shape;680;p4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681" name="Google Shape;681;p4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2" name="Google Shape;682;p41"/>
          <p:cNvSpPr txBox="1"/>
          <p:nvPr/>
        </p:nvSpPr>
        <p:spPr>
          <a:xfrm>
            <a:off x="994300" y="1410640"/>
            <a:ext cx="2601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函式( function 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83" name="Google Shape;683;p41"/>
          <p:cNvSpPr txBox="1"/>
          <p:nvPr/>
        </p:nvSpPr>
        <p:spPr>
          <a:xfrm>
            <a:off x="994299" y="1872305"/>
            <a:ext cx="67781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範例：執行跑馬燈一次後執行函式 AA( )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84" name="Google Shape;684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279" y="2222587"/>
            <a:ext cx="2592784" cy="3797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07043" y="2222586"/>
            <a:ext cx="3630410" cy="2749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60131" y="2222586"/>
            <a:ext cx="3880669" cy="2947344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41"/>
          <p:cNvSpPr/>
          <p:nvPr/>
        </p:nvSpPr>
        <p:spPr>
          <a:xfrm>
            <a:off x="3647063" y="4616364"/>
            <a:ext cx="543937" cy="241386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88" name="Google Shape;688;p41"/>
          <p:cNvSpPr txBox="1"/>
          <p:nvPr/>
        </p:nvSpPr>
        <p:spPr>
          <a:xfrm>
            <a:off x="4270257" y="4746365"/>
            <a:ext cx="2089550" cy="369332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執行AA( )函式內容</a:t>
            </a:r>
            <a:endParaRPr/>
          </a:p>
        </p:txBody>
      </p:sp>
      <p:pic>
        <p:nvPicPr>
          <p:cNvPr id="689" name="Google Shape;689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41"/>
          <p:cNvSpPr txBox="1"/>
          <p:nvPr/>
        </p:nvSpPr>
        <p:spPr>
          <a:xfrm>
            <a:off x="9724973" y="5320156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696" name="Google Shape;696;p42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1"/>
            <a:ext cx="1219198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697" name="Google Shape;697;p42"/>
          <p:cNvSpPr/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28000">
                <a:srgbClr val="41242B">
                  <a:alpha val="0"/>
                </a:srgbClr>
              </a:gs>
              <a:gs pos="9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98" name="Google Shape;698;p42"/>
          <p:cNvSpPr/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5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99" name="Google Shape;699;p42"/>
          <p:cNvSpPr txBox="1"/>
          <p:nvPr>
            <p:ph type="ctrTitle"/>
          </p:nvPr>
        </p:nvSpPr>
        <p:spPr>
          <a:xfrm>
            <a:off x="550863" y="549275"/>
            <a:ext cx="5437187" cy="29862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</a:pPr>
            <a:r>
              <a:rPr lang="zh-TW" sz="4800"/>
              <a:t>距離感測器</a:t>
            </a:r>
            <a:endParaRPr/>
          </a:p>
        </p:txBody>
      </p:sp>
      <p:pic>
        <p:nvPicPr>
          <p:cNvPr id="700" name="Google Shape;700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43"/>
          <p:cNvSpPr txBox="1"/>
          <p:nvPr/>
        </p:nvSpPr>
        <p:spPr>
          <a:xfrm>
            <a:off x="994299" y="555277"/>
            <a:ext cx="522144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發射與接收的原理</a:t>
            </a:r>
            <a:endParaRPr/>
          </a:p>
        </p:txBody>
      </p:sp>
      <p:sp>
        <p:nvSpPr>
          <p:cNvPr id="706" name="Google Shape;706;p4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07" name="Google Shape;707;p4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708" name="Google Shape;708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arkus84.png" id="709" name="Google Shape;709;p43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73220" y="1588638"/>
            <a:ext cx="7211432" cy="2772162"/>
          </a:xfrm>
          <a:prstGeom prst="rect">
            <a:avLst/>
          </a:prstGeom>
          <a:noFill/>
          <a:ln>
            <a:noFill/>
          </a:ln>
        </p:spPr>
      </p:pic>
      <p:sp>
        <p:nvSpPr>
          <p:cNvPr id="710" name="Google Shape;710;p43"/>
          <p:cNvSpPr txBox="1"/>
          <p:nvPr/>
        </p:nvSpPr>
        <p:spPr>
          <a:xfrm>
            <a:off x="1685054" y="4541392"/>
            <a:ext cx="77768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6A350B"/>
                </a:solidFill>
                <a:latin typeface="Avenir"/>
                <a:ea typeface="Avenir"/>
                <a:cs typeface="Avenir"/>
                <a:sym typeface="Avenir"/>
              </a:rPr>
              <a:t>● 原理說明</a:t>
            </a:r>
            <a:endParaRPr/>
          </a:p>
        </p:txBody>
      </p:sp>
      <p:sp>
        <p:nvSpPr>
          <p:cNvPr id="711" name="Google Shape;711;p43"/>
          <p:cNvSpPr txBox="1"/>
          <p:nvPr/>
        </p:nvSpPr>
        <p:spPr>
          <a:xfrm>
            <a:off x="1931233" y="5089539"/>
            <a:ext cx="784887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超音波感測器與丟接球原理相同，感測器的右眼發出訊號，將超音波丟出，遇到障礙物時部分波反射，而感測器的左眼接收反射波。利用整個過程所花費的時間，可以推算出障礙物與反射器的距離。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44"/>
          <p:cNvSpPr txBox="1"/>
          <p:nvPr/>
        </p:nvSpPr>
        <p:spPr>
          <a:xfrm>
            <a:off x="1059109" y="534685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聲音的傳達方式</a:t>
            </a:r>
            <a:endParaRPr/>
          </a:p>
        </p:txBody>
      </p:sp>
      <p:sp>
        <p:nvSpPr>
          <p:cNvPr id="717" name="Google Shape;717;p4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18" name="Google Shape;718;p4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719" name="Google Shape;71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arkus85.png" id="720" name="Google Shape;720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25349" y="1583567"/>
            <a:ext cx="6408712" cy="2938251"/>
          </a:xfrm>
          <a:prstGeom prst="rect">
            <a:avLst/>
          </a:prstGeom>
          <a:noFill/>
          <a:ln>
            <a:noFill/>
          </a:ln>
        </p:spPr>
      </p:pic>
      <p:sp>
        <p:nvSpPr>
          <p:cNvPr id="721" name="Google Shape;721;p44"/>
          <p:cNvSpPr txBox="1"/>
          <p:nvPr/>
        </p:nvSpPr>
        <p:spPr>
          <a:xfrm>
            <a:off x="1061863" y="3631957"/>
            <a:ext cx="1835696" cy="1754326"/>
          </a:xfrm>
          <a:prstGeom prst="rect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聲波傳遞的總路徑長。</a:t>
            </a:r>
            <a:endParaRPr sz="1800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超音波感測器適用相同原理去計算車子與障礙物之間的距離。</a:t>
            </a:r>
            <a:endParaRPr/>
          </a:p>
        </p:txBody>
      </p:sp>
      <p:cxnSp>
        <p:nvCxnSpPr>
          <p:cNvPr id="722" name="Google Shape;722;p44"/>
          <p:cNvCxnSpPr/>
          <p:nvPr/>
        </p:nvCxnSpPr>
        <p:spPr>
          <a:xfrm rot="10800000">
            <a:off x="3024877" y="3999205"/>
            <a:ext cx="1224000" cy="216000"/>
          </a:xfrm>
          <a:prstGeom prst="curvedConnector3">
            <a:avLst>
              <a:gd fmla="val 50006" name="adj1"/>
            </a:avLst>
          </a:prstGeom>
          <a:noFill/>
          <a:ln cap="flat" cmpd="sng" w="25400">
            <a:solidFill>
              <a:srgbClr val="FF66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723" name="Google Shape;723;p44"/>
          <p:cNvCxnSpPr/>
          <p:nvPr/>
        </p:nvCxnSpPr>
        <p:spPr>
          <a:xfrm rot="5400000">
            <a:off x="4990792" y="4770411"/>
            <a:ext cx="936000" cy="216000"/>
          </a:xfrm>
          <a:prstGeom prst="curvedConnector3">
            <a:avLst>
              <a:gd fmla="val 50006" name="adj1"/>
            </a:avLst>
          </a:prstGeom>
          <a:noFill/>
          <a:ln cap="flat" cmpd="sng" w="25400">
            <a:solidFill>
              <a:srgbClr val="FF66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724" name="Google Shape;724;p44"/>
          <p:cNvSpPr txBox="1"/>
          <p:nvPr/>
        </p:nvSpPr>
        <p:spPr>
          <a:xfrm>
            <a:off x="4018620" y="5478079"/>
            <a:ext cx="2880320" cy="923330"/>
          </a:xfrm>
          <a:prstGeom prst="rect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每單位時間所走的距離，室溫下聲速是340m/s(每秒走340公尺)。</a:t>
            </a:r>
            <a:endParaRPr/>
          </a:p>
        </p:txBody>
      </p:sp>
      <p:cxnSp>
        <p:nvCxnSpPr>
          <p:cNvPr id="725" name="Google Shape;725;p44"/>
          <p:cNvCxnSpPr/>
          <p:nvPr/>
        </p:nvCxnSpPr>
        <p:spPr>
          <a:xfrm>
            <a:off x="6940386" y="4305978"/>
            <a:ext cx="720000" cy="648000"/>
          </a:xfrm>
          <a:prstGeom prst="curvedConnector3">
            <a:avLst>
              <a:gd fmla="val 50006" name="adj1"/>
            </a:avLst>
          </a:prstGeom>
          <a:noFill/>
          <a:ln cap="flat" cmpd="sng" w="25400">
            <a:solidFill>
              <a:srgbClr val="FF66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726" name="Google Shape;726;p44"/>
          <p:cNvSpPr txBox="1"/>
          <p:nvPr/>
        </p:nvSpPr>
        <p:spPr>
          <a:xfrm>
            <a:off x="7821717" y="4662745"/>
            <a:ext cx="2592288" cy="646331"/>
          </a:xfrm>
          <a:prstGeom prst="rect">
            <a:avLst/>
          </a:prstGeom>
          <a:noFill/>
          <a:ln cap="flat" cmpd="dbl" w="1905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accent6"/>
                </a:solidFill>
                <a:latin typeface="Avenir"/>
                <a:ea typeface="Avenir"/>
                <a:cs typeface="Avenir"/>
                <a:sym typeface="Avenir"/>
              </a:rPr>
              <a:t>由起點(講者)至終點(聽者耳朵)所花費的時間。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4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732" name="Google Shape;732;p4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33" name="Google Shape;733;p4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34" name="Google Shape;734;p45"/>
          <p:cNvSpPr txBox="1"/>
          <p:nvPr/>
        </p:nvSpPr>
        <p:spPr>
          <a:xfrm>
            <a:off x="994300" y="1410640"/>
            <a:ext cx="4892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距離感測器腳位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35" name="Google Shape;735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7095" y="1872305"/>
            <a:ext cx="9306414" cy="4533733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45"/>
          <p:cNvSpPr/>
          <p:nvPr/>
        </p:nvSpPr>
        <p:spPr>
          <a:xfrm>
            <a:off x="5783237" y="1872305"/>
            <a:ext cx="2427314" cy="1623370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37" name="Google Shape;737;p45"/>
          <p:cNvSpPr/>
          <p:nvPr/>
        </p:nvSpPr>
        <p:spPr>
          <a:xfrm>
            <a:off x="6649861" y="3687477"/>
            <a:ext cx="1037636" cy="1206229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738" name="Google Shape;738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46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744" name="Google Shape;744;p4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45" name="Google Shape;745;p4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6" name="Google Shape;746;p46"/>
          <p:cNvSpPr txBox="1"/>
          <p:nvPr/>
        </p:nvSpPr>
        <p:spPr>
          <a:xfrm>
            <a:off x="994300" y="1410640"/>
            <a:ext cx="4892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距離感測器宣告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47" name="Google Shape;747;p46"/>
          <p:cNvPicPr preferRelativeResize="0"/>
          <p:nvPr/>
        </p:nvPicPr>
        <p:blipFill rotWithShape="1">
          <a:blip r:embed="rId3">
            <a:alphaModFix/>
          </a:blip>
          <a:srcRect b="0" l="1515" r="1770" t="0"/>
          <a:stretch/>
        </p:blipFill>
        <p:spPr>
          <a:xfrm>
            <a:off x="287078" y="2298588"/>
            <a:ext cx="5393152" cy="2137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8" name="Google Shape;748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749" name="Google Shape;749;p46"/>
          <p:cNvSpPr txBox="1"/>
          <p:nvPr/>
        </p:nvSpPr>
        <p:spPr>
          <a:xfrm>
            <a:off x="439459" y="46619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750" name="Google Shape;750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08890" y="3450225"/>
            <a:ext cx="6256562" cy="2423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4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756" name="Google Shape;756;p4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57" name="Google Shape;757;p4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8" name="Google Shape;758;p47"/>
          <p:cNvSpPr txBox="1"/>
          <p:nvPr/>
        </p:nvSpPr>
        <p:spPr>
          <a:xfrm>
            <a:off x="994300" y="1410640"/>
            <a:ext cx="4892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讀取距離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59" name="Google Shape;75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697" y="1881732"/>
            <a:ext cx="4663153" cy="3075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47"/>
          <p:cNvSpPr/>
          <p:nvPr/>
        </p:nvSpPr>
        <p:spPr>
          <a:xfrm>
            <a:off x="2521262" y="2840704"/>
            <a:ext cx="1745327" cy="802079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62" name="Google Shape;762;p47"/>
          <p:cNvSpPr txBox="1"/>
          <p:nvPr/>
        </p:nvSpPr>
        <p:spPr>
          <a:xfrm>
            <a:off x="1125911" y="504725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sp>
        <p:nvSpPr>
          <p:cNvPr id="763" name="Google Shape;763;p47"/>
          <p:cNvSpPr/>
          <p:nvPr/>
        </p:nvSpPr>
        <p:spPr>
          <a:xfrm>
            <a:off x="1761443" y="3733012"/>
            <a:ext cx="1745327" cy="700825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64" name="Google Shape;764;p47"/>
          <p:cNvCxnSpPr/>
          <p:nvPr/>
        </p:nvCxnSpPr>
        <p:spPr>
          <a:xfrm flipH="1" rot="-5400000">
            <a:off x="3547849" y="3752485"/>
            <a:ext cx="2051100" cy="1891500"/>
          </a:xfrm>
          <a:prstGeom prst="bentConnector3">
            <a:avLst>
              <a:gd fmla="val 100095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765" name="Google Shape;765;p47"/>
          <p:cNvCxnSpPr/>
          <p:nvPr/>
        </p:nvCxnSpPr>
        <p:spPr>
          <a:xfrm>
            <a:off x="3205113" y="4505921"/>
            <a:ext cx="2301600" cy="1389300"/>
          </a:xfrm>
          <a:prstGeom prst="bentConnector3">
            <a:avLst>
              <a:gd fmla="val 443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pic>
        <p:nvPicPr>
          <p:cNvPr id="766" name="Google Shape;766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566582" y="1480491"/>
            <a:ext cx="6332769" cy="5022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4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773" name="Google Shape;773;p4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74" name="Google Shape;774;p4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75" name="Google Shape;775;p48"/>
          <p:cNvSpPr txBox="1"/>
          <p:nvPr/>
        </p:nvSpPr>
        <p:spPr>
          <a:xfrm>
            <a:off x="994300" y="1388868"/>
            <a:ext cx="552904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感測器控制燈光(if-else if-</a:t>
            </a:r>
            <a:r>
              <a:rPr lang="zh-TW" sz="24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else</a:t>
            </a: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敘述)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76" name="Google Shape;776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11177" y="2829684"/>
            <a:ext cx="4181662" cy="16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48"/>
          <p:cNvSpPr txBox="1"/>
          <p:nvPr/>
        </p:nvSpPr>
        <p:spPr>
          <a:xfrm>
            <a:off x="1533524" y="1828761"/>
            <a:ext cx="87534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if-else if 會先判斷第一個條件式，如條件為真則執行 { } 內容，若條件式為假則執行第二個 else if 的條件式判斷，以此類推，如所有條件式皆不成立則執行 else 的內容。</a:t>
            </a:r>
            <a:endParaRPr/>
          </a:p>
        </p:txBody>
      </p:sp>
      <p:pic>
        <p:nvPicPr>
          <p:cNvPr id="778" name="Google Shape;778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9" name="Google Shape;779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05156" y="4661371"/>
            <a:ext cx="4213064" cy="18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48"/>
          <p:cNvSpPr txBox="1"/>
          <p:nvPr/>
        </p:nvSpPr>
        <p:spPr>
          <a:xfrm>
            <a:off x="9861897" y="2244909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781" name="Google Shape;781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4100" y="2853429"/>
            <a:ext cx="6949447" cy="3132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82" name="Google Shape;782;p48"/>
          <p:cNvCxnSpPr/>
          <p:nvPr/>
        </p:nvCxnSpPr>
        <p:spPr>
          <a:xfrm flipH="1" rot="10800000">
            <a:off x="7271657" y="3663429"/>
            <a:ext cx="598714" cy="190114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cxnSp>
        <p:nvCxnSpPr>
          <p:cNvPr id="783" name="Google Shape;783;p48"/>
          <p:cNvCxnSpPr/>
          <p:nvPr/>
        </p:nvCxnSpPr>
        <p:spPr>
          <a:xfrm>
            <a:off x="7237389" y="5312229"/>
            <a:ext cx="556782" cy="0"/>
          </a:xfrm>
          <a:prstGeom prst="straightConnector1">
            <a:avLst/>
          </a:prstGeom>
          <a:noFill/>
          <a:ln cap="flat" cmpd="sng" w="9525">
            <a:solidFill>
              <a:srgbClr val="92D050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4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789" name="Google Shape;789;p4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790" name="Google Shape;790;p4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1" name="Google Shape;791;p49"/>
          <p:cNvSpPr txBox="1"/>
          <p:nvPr/>
        </p:nvSpPr>
        <p:spPr>
          <a:xfrm>
            <a:off x="994300" y="1410640"/>
            <a:ext cx="51017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感測器控制燈光(巢狀 if-else 敘述)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2" name="Google Shape;792;p49"/>
          <p:cNvSpPr txBox="1"/>
          <p:nvPr/>
        </p:nvSpPr>
        <p:spPr>
          <a:xfrm>
            <a:off x="1002437" y="3887009"/>
            <a:ext cx="3472649" cy="1477328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條件：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距離小於 20 亮 1 號燈，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距離介於 20 ~ 40 時亮 2 號燈，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距離介於 40 ~ 60 時亮 3 號燈，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距離大於 60 時亮 4 號燈。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3" name="Google Shape;793;p49"/>
          <p:cNvSpPr txBox="1"/>
          <p:nvPr/>
        </p:nvSpPr>
        <p:spPr>
          <a:xfrm>
            <a:off x="1140027" y="1948331"/>
            <a:ext cx="4740702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以右圖程式碼為例：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條件皆成立時執行敘述 1 ；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條件 1 、2 成立，3 不成立時執行敘述 2；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只有條件 1 成立時執行敘述 3 ；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所有條件不成立則執行敘述 4 。</a:t>
            </a:r>
            <a:endParaRPr/>
          </a:p>
        </p:txBody>
      </p:sp>
      <p:pic>
        <p:nvPicPr>
          <p:cNvPr id="794" name="Google Shape;79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5" name="Google Shape;795;p49"/>
          <p:cNvPicPr preferRelativeResize="0"/>
          <p:nvPr/>
        </p:nvPicPr>
        <p:blipFill rotWithShape="1">
          <a:blip r:embed="rId4">
            <a:alphaModFix/>
          </a:blip>
          <a:srcRect b="0" l="-2" r="20614" t="0"/>
          <a:stretch/>
        </p:blipFill>
        <p:spPr>
          <a:xfrm>
            <a:off x="6096000" y="1408046"/>
            <a:ext cx="5868000" cy="5456393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49"/>
          <p:cNvSpPr txBox="1"/>
          <p:nvPr/>
        </p:nvSpPr>
        <p:spPr>
          <a:xfrm>
            <a:off x="8349619" y="2237814"/>
            <a:ext cx="8096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條件</a:t>
            </a:r>
            <a:endParaRPr/>
          </a:p>
        </p:txBody>
      </p:sp>
      <p:sp>
        <p:nvSpPr>
          <p:cNvPr id="797" name="Google Shape;797;p49"/>
          <p:cNvSpPr txBox="1"/>
          <p:nvPr/>
        </p:nvSpPr>
        <p:spPr>
          <a:xfrm>
            <a:off x="8587685" y="2869036"/>
            <a:ext cx="8096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敘述1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8" name="Google Shape;798;p49"/>
          <p:cNvSpPr txBox="1"/>
          <p:nvPr/>
        </p:nvSpPr>
        <p:spPr>
          <a:xfrm>
            <a:off x="8587685" y="3736772"/>
            <a:ext cx="8096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敘述2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99" name="Google Shape;799;p49"/>
          <p:cNvSpPr txBox="1"/>
          <p:nvPr/>
        </p:nvSpPr>
        <p:spPr>
          <a:xfrm>
            <a:off x="8587685" y="4931273"/>
            <a:ext cx="8096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敘述3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00" name="Google Shape;800;p49"/>
          <p:cNvSpPr txBox="1"/>
          <p:nvPr/>
        </p:nvSpPr>
        <p:spPr>
          <a:xfrm>
            <a:off x="8587685" y="5941108"/>
            <a:ext cx="8096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敘述4</a:t>
            </a:r>
            <a:endParaRPr sz="18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下載方式</a:t>
            </a:r>
            <a:endParaRPr/>
          </a:p>
        </p:txBody>
      </p:sp>
      <p:sp>
        <p:nvSpPr>
          <p:cNvPr id="197" name="Google Shape;197;p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98" name="Google Shape;198;p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99" name="Google Shape;19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91056" y="1480491"/>
            <a:ext cx="9409887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50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806" name="Google Shape;806;p5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07" name="Google Shape;807;p5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08" name="Google Shape;80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Google Shape;809;p50"/>
          <p:cNvSpPr/>
          <p:nvPr/>
        </p:nvSpPr>
        <p:spPr>
          <a:xfrm>
            <a:off x="2491991" y="1989574"/>
            <a:ext cx="7596554" cy="673239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10" name="Google Shape;810;p50"/>
          <p:cNvSpPr/>
          <p:nvPr/>
        </p:nvSpPr>
        <p:spPr>
          <a:xfrm>
            <a:off x="2491991" y="2661197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11" name="Google Shape;811;p50"/>
          <p:cNvSpPr txBox="1"/>
          <p:nvPr/>
        </p:nvSpPr>
        <p:spPr>
          <a:xfrm>
            <a:off x="2638623" y="2016655"/>
            <a:ext cx="436414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1.距離大於20，LED燈會左右移動</a:t>
            </a:r>
            <a:endParaRPr b="1" sz="20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2.距離小於20，LED燈會閃爍</a:t>
            </a:r>
            <a:endParaRPr/>
          </a:p>
        </p:txBody>
      </p:sp>
      <p:pic>
        <p:nvPicPr>
          <p:cNvPr id="812" name="Google Shape;812;p50"/>
          <p:cNvPicPr preferRelativeResize="0"/>
          <p:nvPr/>
        </p:nvPicPr>
        <p:blipFill rotWithShape="1">
          <a:blip r:embed="rId4">
            <a:alphaModFix/>
          </a:blip>
          <a:srcRect b="3970" l="-2588" r="23395" t="2900"/>
          <a:stretch/>
        </p:blipFill>
        <p:spPr>
          <a:xfrm>
            <a:off x="3637597" y="2837693"/>
            <a:ext cx="5536044" cy="284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3" name="Google Shape;813;p50"/>
          <p:cNvCxnSpPr/>
          <p:nvPr/>
        </p:nvCxnSpPr>
        <p:spPr>
          <a:xfrm>
            <a:off x="6588369" y="2016655"/>
            <a:ext cx="0" cy="65966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14" name="Google Shape;814;p50"/>
          <p:cNvSpPr txBox="1"/>
          <p:nvPr/>
        </p:nvSpPr>
        <p:spPr>
          <a:xfrm>
            <a:off x="6405619" y="2177297"/>
            <a:ext cx="38884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如何用Arduino做出這效果?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5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821" name="Google Shape;821;p5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22" name="Google Shape;822;p5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23" name="Google Shape;82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51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825" name="Google Shape;825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32857" y="1664182"/>
            <a:ext cx="9144000" cy="4616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52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32" name="Google Shape;832;p5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33" name="Google Shape;833;p5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34" name="Google Shape;834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52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836" name="Google Shape;836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7979" y="1587488"/>
            <a:ext cx="6157767" cy="39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7" name="Google Shape;837;p52"/>
          <p:cNvPicPr preferRelativeResize="0"/>
          <p:nvPr/>
        </p:nvPicPr>
        <p:blipFill rotWithShape="1">
          <a:blip r:embed="rId5">
            <a:alphaModFix/>
          </a:blip>
          <a:srcRect b="0" l="-4" r="20916" t="0"/>
          <a:stretch/>
        </p:blipFill>
        <p:spPr>
          <a:xfrm>
            <a:off x="7540089" y="1587488"/>
            <a:ext cx="4032000" cy="4740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53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843" name="Google Shape;843;p5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44" name="Google Shape;844;p5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45" name="Google Shape;845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53"/>
          <p:cNvSpPr/>
          <p:nvPr/>
        </p:nvSpPr>
        <p:spPr>
          <a:xfrm>
            <a:off x="2491991" y="1989574"/>
            <a:ext cx="7596554" cy="673239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47" name="Google Shape;847;p53"/>
          <p:cNvSpPr/>
          <p:nvPr/>
        </p:nvSpPr>
        <p:spPr>
          <a:xfrm>
            <a:off x="2491991" y="2661197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48" name="Google Shape;848;p53"/>
          <p:cNvCxnSpPr/>
          <p:nvPr/>
        </p:nvCxnSpPr>
        <p:spPr>
          <a:xfrm>
            <a:off x="4933741" y="2001531"/>
            <a:ext cx="0" cy="65966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49" name="Google Shape;849;p53"/>
          <p:cNvSpPr txBox="1"/>
          <p:nvPr/>
        </p:nvSpPr>
        <p:spPr>
          <a:xfrm>
            <a:off x="2384997" y="1985865"/>
            <a:ext cx="25922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距離越近，越亮</a:t>
            </a:r>
            <a:b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距離越遠，越暗</a:t>
            </a:r>
            <a:endParaRPr/>
          </a:p>
        </p:txBody>
      </p:sp>
      <p:sp>
        <p:nvSpPr>
          <p:cNvPr id="850" name="Google Shape;850;p53"/>
          <p:cNvSpPr txBox="1"/>
          <p:nvPr/>
        </p:nvSpPr>
        <p:spPr>
          <a:xfrm>
            <a:off x="5431281" y="2140720"/>
            <a:ext cx="38884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如何用Arduino做出這效果?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51" name="Google Shape;851;p53"/>
          <p:cNvPicPr preferRelativeResize="0"/>
          <p:nvPr/>
        </p:nvPicPr>
        <p:blipFill rotWithShape="1">
          <a:blip r:embed="rId4">
            <a:alphaModFix/>
          </a:blip>
          <a:srcRect b="5355" l="3" r="25244" t="4638"/>
          <a:stretch/>
        </p:blipFill>
        <p:spPr>
          <a:xfrm>
            <a:off x="3374268" y="2808000"/>
            <a:ext cx="5832000" cy="29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5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858" name="Google Shape;858;p5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59" name="Google Shape;859;p5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60" name="Google Shape;860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54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862" name="Google Shape;862;p54"/>
          <p:cNvPicPr preferRelativeResize="0"/>
          <p:nvPr/>
        </p:nvPicPr>
        <p:blipFill rotWithShape="1">
          <a:blip r:embed="rId4">
            <a:alphaModFix/>
          </a:blip>
          <a:srcRect b="-905" l="0" r="0" t="905"/>
          <a:stretch/>
        </p:blipFill>
        <p:spPr>
          <a:xfrm>
            <a:off x="1524000" y="2016655"/>
            <a:ext cx="9144000" cy="35256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5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69" name="Google Shape;869;p5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70" name="Google Shape;870;p5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871" name="Google Shape;871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p55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873" name="Google Shape;873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7921" y="1731898"/>
            <a:ext cx="5326842" cy="4336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4" name="Google Shape;874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07476" y="1731898"/>
            <a:ext cx="4496190" cy="4214225"/>
          </a:xfrm>
          <a:prstGeom prst="rect">
            <a:avLst/>
          </a:prstGeom>
          <a:noFill/>
          <a:ln>
            <a:noFill/>
          </a:ln>
        </p:spPr>
      </p:pic>
      <p:sp>
        <p:nvSpPr>
          <p:cNvPr id="875" name="Google Shape;875;p55"/>
          <p:cNvSpPr txBox="1"/>
          <p:nvPr/>
        </p:nvSpPr>
        <p:spPr>
          <a:xfrm>
            <a:off x="4185365" y="3484477"/>
            <a:ext cx="20029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pulseIn</a:t>
            </a:r>
            <a:r>
              <a:rPr lang="zh-TW" sz="120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:計算EchoPin(接收)收到訊息所經過的時間，這裡的經過是指訊息送出到回來所花的時間</a:t>
            </a:r>
            <a:endParaRPr/>
          </a:p>
        </p:txBody>
      </p:sp>
      <p:cxnSp>
        <p:nvCxnSpPr>
          <p:cNvPr id="876" name="Google Shape;876;p55"/>
          <p:cNvCxnSpPr/>
          <p:nvPr/>
        </p:nvCxnSpPr>
        <p:spPr>
          <a:xfrm flipH="1" rot="10800000">
            <a:off x="3755571" y="3744686"/>
            <a:ext cx="381000" cy="94324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877" name="Google Shape;877;p55"/>
          <p:cNvSpPr/>
          <p:nvPr/>
        </p:nvSpPr>
        <p:spPr>
          <a:xfrm>
            <a:off x="4185365" y="3484477"/>
            <a:ext cx="2077886" cy="830957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2" name="Google Shape;882;p56"/>
          <p:cNvCxnSpPr>
            <a:endCxn id="883" idx="2"/>
          </p:cNvCxnSpPr>
          <p:nvPr/>
        </p:nvCxnSpPr>
        <p:spPr>
          <a:xfrm>
            <a:off x="1523876" y="1158456"/>
            <a:ext cx="6156300" cy="288000"/>
          </a:xfrm>
          <a:prstGeom prst="bentConnector3">
            <a:avLst>
              <a:gd fmla="val 17857" name="adj1"/>
            </a:avLst>
          </a:prstGeom>
          <a:noFill/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83" name="Google Shape;883;p56"/>
          <p:cNvSpPr/>
          <p:nvPr/>
        </p:nvSpPr>
        <p:spPr>
          <a:xfrm>
            <a:off x="7680176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4" name="Google Shape;884;p56"/>
          <p:cNvSpPr/>
          <p:nvPr/>
        </p:nvSpPr>
        <p:spPr>
          <a:xfrm>
            <a:off x="7896200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5" name="Google Shape;885;p56"/>
          <p:cNvSpPr/>
          <p:nvPr/>
        </p:nvSpPr>
        <p:spPr>
          <a:xfrm>
            <a:off x="8112224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6" name="Google Shape;886;p56"/>
          <p:cNvSpPr/>
          <p:nvPr/>
        </p:nvSpPr>
        <p:spPr>
          <a:xfrm>
            <a:off x="8328248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7" name="Google Shape;887;p56"/>
          <p:cNvSpPr txBox="1"/>
          <p:nvPr/>
        </p:nvSpPr>
        <p:spPr>
          <a:xfrm>
            <a:off x="2662733" y="397456"/>
            <a:ext cx="544386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7200">
                <a:solidFill>
                  <a:srgbClr val="7F7F7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Day4</a:t>
            </a:r>
            <a:r>
              <a:rPr b="1" lang="zh-TW" sz="40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1" lang="zh-TW"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lang="zh-TW" sz="28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1" lang="zh-TW"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lang="zh-TW" sz="28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lang="zh-TW"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1" lang="zh-TW" sz="28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lang="zh-TW" sz="2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lang="zh-TW" sz="28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b="1" sz="40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8" name="Google Shape;888;p56"/>
          <p:cNvSpPr/>
          <p:nvPr/>
        </p:nvSpPr>
        <p:spPr>
          <a:xfrm>
            <a:off x="8544272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9" name="Google Shape;889;p56"/>
          <p:cNvSpPr/>
          <p:nvPr/>
        </p:nvSpPr>
        <p:spPr>
          <a:xfrm>
            <a:off x="8760296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0" name="Google Shape;890;p56"/>
          <p:cNvSpPr/>
          <p:nvPr/>
        </p:nvSpPr>
        <p:spPr>
          <a:xfrm>
            <a:off x="8976320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1" name="Google Shape;891;p56"/>
          <p:cNvSpPr/>
          <p:nvPr/>
        </p:nvSpPr>
        <p:spPr>
          <a:xfrm>
            <a:off x="9192344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2" name="Google Shape;892;p56"/>
          <p:cNvSpPr/>
          <p:nvPr/>
        </p:nvSpPr>
        <p:spPr>
          <a:xfrm>
            <a:off x="9408368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3" name="Google Shape;893;p56"/>
          <p:cNvSpPr/>
          <p:nvPr/>
        </p:nvSpPr>
        <p:spPr>
          <a:xfrm>
            <a:off x="9624392" y="13744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4" name="Google Shape;894;p56"/>
          <p:cNvSpPr/>
          <p:nvPr/>
        </p:nvSpPr>
        <p:spPr>
          <a:xfrm>
            <a:off x="9840416" y="1374448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895" name="Google Shape;895;p56"/>
          <p:cNvCxnSpPr>
            <a:stCxn id="894" idx="6"/>
          </p:cNvCxnSpPr>
          <p:nvPr/>
        </p:nvCxnSpPr>
        <p:spPr>
          <a:xfrm>
            <a:off x="9984432" y="1446456"/>
            <a:ext cx="683700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896" name="Google Shape;896;p56"/>
          <p:cNvSpPr/>
          <p:nvPr/>
        </p:nvSpPr>
        <p:spPr>
          <a:xfrm rot="-5400000">
            <a:off x="2544219" y="2406513"/>
            <a:ext cx="798540" cy="6883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07F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p56"/>
          <p:cNvSpPr txBox="1"/>
          <p:nvPr/>
        </p:nvSpPr>
        <p:spPr>
          <a:xfrm>
            <a:off x="2706092" y="2475340"/>
            <a:ext cx="474756" cy="55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1</a:t>
            </a:r>
            <a:endParaRPr sz="36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8" name="Google Shape;898;p56"/>
          <p:cNvSpPr/>
          <p:nvPr/>
        </p:nvSpPr>
        <p:spPr>
          <a:xfrm rot="-5400000">
            <a:off x="2184179" y="3048132"/>
            <a:ext cx="798540" cy="6883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9BB4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9" name="Google Shape;899;p56"/>
          <p:cNvSpPr txBox="1"/>
          <p:nvPr/>
        </p:nvSpPr>
        <p:spPr>
          <a:xfrm>
            <a:off x="2346067" y="3116965"/>
            <a:ext cx="474756" cy="55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endParaRPr sz="36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00" name="Google Shape;900;p56"/>
          <p:cNvSpPr/>
          <p:nvPr/>
        </p:nvSpPr>
        <p:spPr>
          <a:xfrm rot="-5400000">
            <a:off x="2512538" y="3702658"/>
            <a:ext cx="798540" cy="6883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6572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56"/>
          <p:cNvSpPr txBox="1"/>
          <p:nvPr/>
        </p:nvSpPr>
        <p:spPr>
          <a:xfrm>
            <a:off x="2674417" y="3771490"/>
            <a:ext cx="474756" cy="55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3</a:t>
            </a:r>
            <a:endParaRPr sz="36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02" name="Google Shape;902;p56"/>
          <p:cNvSpPr/>
          <p:nvPr/>
        </p:nvSpPr>
        <p:spPr>
          <a:xfrm rot="-5400000">
            <a:off x="2872577" y="4350729"/>
            <a:ext cx="798540" cy="688397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0E877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56"/>
          <p:cNvSpPr txBox="1"/>
          <p:nvPr/>
        </p:nvSpPr>
        <p:spPr>
          <a:xfrm>
            <a:off x="3034467" y="4419565"/>
            <a:ext cx="474756" cy="5507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endParaRPr sz="36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04" name="Google Shape;904;p56"/>
          <p:cNvCxnSpPr/>
          <p:nvPr/>
        </p:nvCxnSpPr>
        <p:spPr>
          <a:xfrm>
            <a:off x="3287688" y="2747432"/>
            <a:ext cx="2232248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05" name="Google Shape;905;p56">
            <a:hlinkClick action="ppaction://hlinksldjump" r:id="rId3"/>
          </p:cNvPr>
          <p:cNvSpPr/>
          <p:nvPr/>
        </p:nvSpPr>
        <p:spPr>
          <a:xfrm>
            <a:off x="5375920" y="2495456"/>
            <a:ext cx="4320480" cy="468000"/>
          </a:xfrm>
          <a:prstGeom prst="rect">
            <a:avLst/>
          </a:prstGeom>
          <a:solidFill>
            <a:srgbClr val="F07F7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馬達操作&amp;應用</a:t>
            </a:r>
            <a:endParaRPr/>
          </a:p>
        </p:txBody>
      </p:sp>
      <p:cxnSp>
        <p:nvCxnSpPr>
          <p:cNvPr id="906" name="Google Shape;906;p56"/>
          <p:cNvCxnSpPr/>
          <p:nvPr/>
        </p:nvCxnSpPr>
        <p:spPr>
          <a:xfrm>
            <a:off x="2927648" y="3395504"/>
            <a:ext cx="2232248" cy="0"/>
          </a:xfrm>
          <a:prstGeom prst="straightConnector1">
            <a:avLst/>
          </a:prstGeom>
          <a:noFill/>
          <a:ln cap="flat" cmpd="sng" w="12700">
            <a:solidFill>
              <a:srgbClr val="A2ABB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07" name="Google Shape;907;p56">
            <a:hlinkClick action="ppaction://hlinksldjump" r:id="rId4"/>
          </p:cNvPr>
          <p:cNvSpPr/>
          <p:nvPr/>
        </p:nvSpPr>
        <p:spPr>
          <a:xfrm>
            <a:off x="5015880" y="3143528"/>
            <a:ext cx="4320480" cy="468000"/>
          </a:xfrm>
          <a:prstGeom prst="rect">
            <a:avLst/>
          </a:prstGeom>
          <a:solidFill>
            <a:srgbClr val="9BB4F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908" name="Google Shape;908;p56"/>
          <p:cNvCxnSpPr/>
          <p:nvPr/>
        </p:nvCxnSpPr>
        <p:spPr>
          <a:xfrm flipH="1" rot="10800000">
            <a:off x="3254270" y="4043576"/>
            <a:ext cx="2193658" cy="7722"/>
          </a:xfrm>
          <a:prstGeom prst="straightConnector1">
            <a:avLst/>
          </a:prstGeom>
          <a:noFill/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09" name="Google Shape;909;p56">
            <a:hlinkClick action="ppaction://hlinksldjump" r:id="rId5"/>
          </p:cNvPr>
          <p:cNvSpPr/>
          <p:nvPr/>
        </p:nvSpPr>
        <p:spPr>
          <a:xfrm>
            <a:off x="5303912" y="3791600"/>
            <a:ext cx="4320480" cy="468000"/>
          </a:xfrm>
          <a:prstGeom prst="rect">
            <a:avLst/>
          </a:prstGeom>
          <a:solidFill>
            <a:srgbClr val="6572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藍芽操作&amp;應用</a:t>
            </a:r>
            <a:endParaRPr/>
          </a:p>
        </p:txBody>
      </p:sp>
      <p:cxnSp>
        <p:nvCxnSpPr>
          <p:cNvPr id="910" name="Google Shape;910;p56"/>
          <p:cNvCxnSpPr/>
          <p:nvPr/>
        </p:nvCxnSpPr>
        <p:spPr>
          <a:xfrm flipH="1" rot="10800000">
            <a:off x="3616046" y="4691651"/>
            <a:ext cx="2047906" cy="32828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11" name="Google Shape;911;p56">
            <a:hlinkClick action="ppaction://hlinksldjump" r:id="rId6"/>
          </p:cNvPr>
          <p:cNvSpPr/>
          <p:nvPr/>
        </p:nvSpPr>
        <p:spPr>
          <a:xfrm>
            <a:off x="5519936" y="4439672"/>
            <a:ext cx="4320480" cy="468000"/>
          </a:xfrm>
          <a:prstGeom prst="rect">
            <a:avLst/>
          </a:prstGeom>
          <a:solidFill>
            <a:srgbClr val="0E877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5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917" name="Google Shape;917;p57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1"/>
            <a:ext cx="1219198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918" name="Google Shape;918;p57"/>
          <p:cNvSpPr/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28000">
                <a:srgbClr val="41242B">
                  <a:alpha val="0"/>
                </a:srgbClr>
              </a:gs>
              <a:gs pos="9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19" name="Google Shape;919;p57"/>
          <p:cNvSpPr/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5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20" name="Google Shape;920;p57"/>
          <p:cNvSpPr txBox="1"/>
          <p:nvPr>
            <p:ph type="ctrTitle"/>
          </p:nvPr>
        </p:nvSpPr>
        <p:spPr>
          <a:xfrm>
            <a:off x="550863" y="549275"/>
            <a:ext cx="5437187" cy="29862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</a:pPr>
            <a:r>
              <a:rPr lang="zh-TW" sz="4800"/>
              <a:t>馬達控制</a:t>
            </a:r>
            <a:endParaRPr/>
          </a:p>
        </p:txBody>
      </p:sp>
      <p:pic>
        <p:nvPicPr>
          <p:cNvPr id="921" name="Google Shape;921;p5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5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927" name="Google Shape;927;p5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28" name="Google Shape;928;p5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29" name="Google Shape;929;p58"/>
          <p:cNvSpPr txBox="1"/>
          <p:nvPr/>
        </p:nvSpPr>
        <p:spPr>
          <a:xfrm>
            <a:off x="994300" y="1410640"/>
            <a:ext cx="4892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馬達腳位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30" name="Google Shape;930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7095" y="1872305"/>
            <a:ext cx="9306414" cy="4533733"/>
          </a:xfrm>
          <a:prstGeom prst="rect">
            <a:avLst/>
          </a:prstGeom>
          <a:noFill/>
          <a:ln>
            <a:noFill/>
          </a:ln>
        </p:spPr>
      </p:pic>
      <p:sp>
        <p:nvSpPr>
          <p:cNvPr id="931" name="Google Shape;931;p58"/>
          <p:cNvSpPr/>
          <p:nvPr/>
        </p:nvSpPr>
        <p:spPr>
          <a:xfrm>
            <a:off x="7935886" y="3478906"/>
            <a:ext cx="2998813" cy="2927132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32" name="Google Shape;932;p58"/>
          <p:cNvSpPr/>
          <p:nvPr/>
        </p:nvSpPr>
        <p:spPr>
          <a:xfrm>
            <a:off x="3705225" y="5041881"/>
            <a:ext cx="1019174" cy="1206229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933" name="Google Shape;933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5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939" name="Google Shape;939;p5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40" name="Google Shape;940;p5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41" name="Google Shape;941;p59"/>
          <p:cNvSpPr txBox="1"/>
          <p:nvPr/>
        </p:nvSpPr>
        <p:spPr>
          <a:xfrm>
            <a:off x="994300" y="1410640"/>
            <a:ext cx="27109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馬達宣告、語法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42" name="Google Shape;942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1831" y="2078000"/>
            <a:ext cx="4744793" cy="3415846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59"/>
          <p:cNvSpPr/>
          <p:nvPr/>
        </p:nvSpPr>
        <p:spPr>
          <a:xfrm>
            <a:off x="2197827" y="2728357"/>
            <a:ext cx="654525" cy="543041"/>
          </a:xfrm>
          <a:prstGeom prst="rect">
            <a:avLst/>
          </a:prstGeom>
          <a:noFill/>
          <a:ln cap="flat" cmpd="sng" w="381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944" name="Google Shape;944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5" name="Google Shape;945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73950" y="2483305"/>
            <a:ext cx="6058425" cy="1867062"/>
          </a:xfrm>
          <a:prstGeom prst="rect">
            <a:avLst/>
          </a:prstGeom>
          <a:noFill/>
          <a:ln>
            <a:noFill/>
          </a:ln>
        </p:spPr>
      </p:pic>
      <p:sp>
        <p:nvSpPr>
          <p:cNvPr id="946" name="Google Shape;946;p59"/>
          <p:cNvSpPr/>
          <p:nvPr/>
        </p:nvSpPr>
        <p:spPr>
          <a:xfrm flipH="1" rot="9114832">
            <a:off x="2752408" y="3545543"/>
            <a:ext cx="3380821" cy="168997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7030A0"/>
          </a:solidFill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47" name="Google Shape;947;p59"/>
          <p:cNvSpPr/>
          <p:nvPr/>
        </p:nvSpPr>
        <p:spPr>
          <a:xfrm rot="-240141">
            <a:off x="3025727" y="2615132"/>
            <a:ext cx="2834182" cy="149084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7030A0"/>
          </a:solidFill>
          <a:ln cap="flat" cmpd="sng" w="127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48" name="Google Shape;948;p59"/>
          <p:cNvSpPr/>
          <p:nvPr/>
        </p:nvSpPr>
        <p:spPr>
          <a:xfrm>
            <a:off x="5973950" y="2505518"/>
            <a:ext cx="1254164" cy="211954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49" name="Google Shape;949;p59"/>
          <p:cNvSpPr/>
          <p:nvPr/>
        </p:nvSpPr>
        <p:spPr>
          <a:xfrm>
            <a:off x="5973948" y="2717472"/>
            <a:ext cx="1254163" cy="145472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2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50" name="Google Shape;950;p59"/>
          <p:cNvSpPr/>
          <p:nvPr/>
        </p:nvSpPr>
        <p:spPr>
          <a:xfrm>
            <a:off x="2241367" y="4012878"/>
            <a:ext cx="654525" cy="543041"/>
          </a:xfrm>
          <a:prstGeom prst="rect">
            <a:avLst/>
          </a:prstGeom>
          <a:noFill/>
          <a:ln cap="flat" cmpd="sng" w="38100">
            <a:solidFill>
              <a:srgbClr val="7030A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6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下載方式</a:t>
            </a:r>
            <a:endParaRPr/>
          </a:p>
        </p:txBody>
      </p:sp>
      <p:sp>
        <p:nvSpPr>
          <p:cNvPr id="206" name="Google Shape;206;p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07" name="Google Shape;207;p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08" name="Google Shape;20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53038" y="1408046"/>
            <a:ext cx="9444663" cy="51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6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956" name="Google Shape;956;p6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57" name="Google Shape;957;p6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58" name="Google Shape;958;p60"/>
          <p:cNvSpPr txBox="1"/>
          <p:nvPr/>
        </p:nvSpPr>
        <p:spPr>
          <a:xfrm>
            <a:off x="994300" y="1410640"/>
            <a:ext cx="400742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馬達–真值表(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控制馬達轉向</a:t>
            </a: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59" name="Google Shape;959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60" name="Google Shape;960;p60"/>
          <p:cNvGraphicFramePr/>
          <p:nvPr/>
        </p:nvGraphicFramePr>
        <p:xfrm>
          <a:off x="2514396" y="204832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{4F644335-008E-419B-AFC9-A06D45901FF1}</a:tableStyleId>
              </a:tblPr>
              <a:tblGrid>
                <a:gridCol w="1326575"/>
                <a:gridCol w="1326575"/>
                <a:gridCol w="1326575"/>
                <a:gridCol w="2327450"/>
              </a:tblGrid>
              <a:tr h="315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ENA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IN1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IN2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工作狀態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446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低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馬達正向轉動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315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低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馬達反向轉動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315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與IN2相同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與IN1相同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快速停止(緊急煞車)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315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低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任何狀態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任何狀態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停止(自由滑行)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</a:tbl>
          </a:graphicData>
        </a:graphic>
      </p:graphicFrame>
      <p:graphicFrame>
        <p:nvGraphicFramePr>
          <p:cNvPr id="961" name="Google Shape;961;p60"/>
          <p:cNvGraphicFramePr/>
          <p:nvPr/>
        </p:nvGraphicFramePr>
        <p:xfrm>
          <a:off x="2492625" y="426903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{4F644335-008E-419B-AFC9-A06D45901FF1}</a:tableStyleId>
              </a:tblPr>
              <a:tblGrid>
                <a:gridCol w="1326575"/>
                <a:gridCol w="1326575"/>
                <a:gridCol w="1326575"/>
                <a:gridCol w="2327450"/>
              </a:tblGrid>
              <a:tr h="315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ENB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IN3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IN4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工作狀態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446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低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馬達正向轉動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315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低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馬達反向轉動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315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高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與IN4相同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與IN3相同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快速停止(緊急煞車)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3151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低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任何狀態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任何狀態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050" u="none" cap="none" strike="noStrike"/>
                        <a:t>停止(自由滑行)</a:t>
                      </a:r>
                      <a:endParaRPr sz="1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6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967" name="Google Shape;967;p6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68" name="Google Shape;968;p6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69" name="Google Shape;969;p61"/>
          <p:cNvSpPr txBox="1"/>
          <p:nvPr/>
        </p:nvSpPr>
        <p:spPr>
          <a:xfrm>
            <a:off x="994300" y="1410640"/>
            <a:ext cx="3251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馬達宣告語法–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前進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70" name="Google Shape;970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3744" y="1641472"/>
            <a:ext cx="5502117" cy="50753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8-1.png" id="972" name="Google Shape;972;p61"/>
          <p:cNvPicPr preferRelativeResize="0"/>
          <p:nvPr/>
        </p:nvPicPr>
        <p:blipFill rotWithShape="1">
          <a:blip r:embed="rId5">
            <a:alphaModFix/>
          </a:blip>
          <a:srcRect b="9454" l="3385" r="3980" t="7834"/>
          <a:stretch/>
        </p:blipFill>
        <p:spPr>
          <a:xfrm>
            <a:off x="351864" y="2529000"/>
            <a:ext cx="4536000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978" name="Google Shape;978;p6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79" name="Google Shape;979;p6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80" name="Google Shape;980;p62"/>
          <p:cNvSpPr txBox="1"/>
          <p:nvPr/>
        </p:nvSpPr>
        <p:spPr>
          <a:xfrm>
            <a:off x="994300" y="1410640"/>
            <a:ext cx="31590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後退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81" name="Google Shape;981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2" name="Google Shape;982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41933" y="1641472"/>
            <a:ext cx="6340389" cy="50982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8-2.png" id="983" name="Google Shape;983;p62"/>
          <p:cNvPicPr preferRelativeResize="0"/>
          <p:nvPr/>
        </p:nvPicPr>
        <p:blipFill rotWithShape="1">
          <a:blip r:embed="rId5">
            <a:alphaModFix/>
          </a:blip>
          <a:srcRect b="9434" l="2940" r="4426" t="9510"/>
          <a:stretch/>
        </p:blipFill>
        <p:spPr>
          <a:xfrm>
            <a:off x="305831" y="2547000"/>
            <a:ext cx="4536000" cy="176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63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989" name="Google Shape;989;p6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990" name="Google Shape;990;p6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91" name="Google Shape;991;p63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原地右轉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92" name="Google Shape;992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8-3.png" id="993" name="Google Shape;993;p63"/>
          <p:cNvPicPr preferRelativeResize="0"/>
          <p:nvPr/>
        </p:nvPicPr>
        <p:blipFill rotWithShape="1">
          <a:blip r:embed="rId4">
            <a:alphaModFix/>
          </a:blip>
          <a:srcRect b="7327" l="2105" r="2964" t="8199"/>
          <a:stretch/>
        </p:blipFill>
        <p:spPr>
          <a:xfrm>
            <a:off x="506363" y="2547000"/>
            <a:ext cx="4608000" cy="17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4" name="Google Shape;994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37539" y="1641472"/>
            <a:ext cx="6241321" cy="5052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8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6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1000" name="Google Shape;1000;p6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01" name="Google Shape;1001;p6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2" name="Google Shape;1002;p64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原地左轉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03" name="Google Shape;1003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8-4.png" id="1004" name="Google Shape;1004;p64"/>
          <p:cNvPicPr preferRelativeResize="0"/>
          <p:nvPr/>
        </p:nvPicPr>
        <p:blipFill rotWithShape="1">
          <a:blip r:embed="rId4">
            <a:alphaModFix/>
          </a:blip>
          <a:srcRect b="6445" l="2431" r="2489" t="10804"/>
          <a:stretch/>
        </p:blipFill>
        <p:spPr>
          <a:xfrm>
            <a:off x="560363" y="2565000"/>
            <a:ext cx="4500000" cy="17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65156" y="1641472"/>
            <a:ext cx="6081287" cy="5022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6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1011" name="Google Shape;1011;p6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12" name="Google Shape;1012;p6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13" name="Google Shape;1013;p65"/>
          <p:cNvSpPr txBox="1"/>
          <p:nvPr/>
        </p:nvSpPr>
        <p:spPr>
          <a:xfrm>
            <a:off x="994300" y="1410640"/>
            <a:ext cx="31590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右轉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14" name="Google Shape;1014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8-5.png" id="1015" name="Google Shape;1015;p65"/>
          <p:cNvPicPr preferRelativeResize="0"/>
          <p:nvPr/>
        </p:nvPicPr>
        <p:blipFill rotWithShape="1">
          <a:blip r:embed="rId4">
            <a:alphaModFix/>
          </a:blip>
          <a:srcRect b="2056" l="0" r="895" t="4955"/>
          <a:stretch/>
        </p:blipFill>
        <p:spPr>
          <a:xfrm>
            <a:off x="589103" y="2146056"/>
            <a:ext cx="4690235" cy="34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6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90587" y="1641472"/>
            <a:ext cx="6111770" cy="5022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66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1022" name="Google Shape;1022;p6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23" name="Google Shape;1023;p6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24" name="Google Shape;1024;p66"/>
          <p:cNvSpPr txBox="1"/>
          <p:nvPr/>
        </p:nvSpPr>
        <p:spPr>
          <a:xfrm>
            <a:off x="994300" y="1410640"/>
            <a:ext cx="315906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馬達宣告語法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左轉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25" name="Google Shape;1025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8-6.png" id="1026" name="Google Shape;1026;p66"/>
          <p:cNvPicPr preferRelativeResize="0"/>
          <p:nvPr/>
        </p:nvPicPr>
        <p:blipFill rotWithShape="1">
          <a:blip r:embed="rId4">
            <a:alphaModFix/>
          </a:blip>
          <a:srcRect b="2167" l="1491" r="1032" t="4571"/>
          <a:stretch/>
        </p:blipFill>
        <p:spPr>
          <a:xfrm>
            <a:off x="638416" y="2164071"/>
            <a:ext cx="4716000" cy="34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48249" y="1641472"/>
            <a:ext cx="6081287" cy="5082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67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1033" name="Google Shape;1033;p6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34" name="Google Shape;1034;p6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35" name="Google Shape;1035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36" name="Google Shape;1036;p67"/>
          <p:cNvSpPr/>
          <p:nvPr/>
        </p:nvSpPr>
        <p:spPr>
          <a:xfrm>
            <a:off x="2491991" y="1989574"/>
            <a:ext cx="7596554" cy="673239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37" name="Google Shape;1037;p67"/>
          <p:cNvSpPr/>
          <p:nvPr/>
        </p:nvSpPr>
        <p:spPr>
          <a:xfrm>
            <a:off x="2491991" y="2661197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38" name="Google Shape;1038;p67"/>
          <p:cNvCxnSpPr/>
          <p:nvPr/>
        </p:nvCxnSpPr>
        <p:spPr>
          <a:xfrm>
            <a:off x="5455565" y="1989574"/>
            <a:ext cx="0" cy="659666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39" name="Google Shape;1039;p67"/>
          <p:cNvSpPr txBox="1"/>
          <p:nvPr/>
        </p:nvSpPr>
        <p:spPr>
          <a:xfrm>
            <a:off x="2637191" y="1994283"/>
            <a:ext cx="281837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前進，LED會左右移動</a:t>
            </a:r>
            <a:b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後退，LED會閃爍</a:t>
            </a:r>
            <a:endParaRPr/>
          </a:p>
        </p:txBody>
      </p:sp>
      <p:sp>
        <p:nvSpPr>
          <p:cNvPr id="1040" name="Google Shape;1040;p67"/>
          <p:cNvSpPr txBox="1"/>
          <p:nvPr/>
        </p:nvSpPr>
        <p:spPr>
          <a:xfrm>
            <a:off x="5431281" y="2140720"/>
            <a:ext cx="38884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如何用Arduino做出這效果?</a:t>
            </a:r>
            <a:endParaRPr b="1"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41" name="Google Shape;1041;p67"/>
          <p:cNvPicPr preferRelativeResize="0"/>
          <p:nvPr/>
        </p:nvPicPr>
        <p:blipFill rotWithShape="1">
          <a:blip r:embed="rId4">
            <a:alphaModFix/>
          </a:blip>
          <a:srcRect b="9655" l="2" r="43601" t="7169"/>
          <a:stretch/>
        </p:blipFill>
        <p:spPr>
          <a:xfrm>
            <a:off x="3887969" y="2844896"/>
            <a:ext cx="4572000" cy="2800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6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1048" name="Google Shape;1048;p6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49" name="Google Shape;1049;p6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50" name="Google Shape;1050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51" name="Google Shape;1051;p68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1052" name="Google Shape;1052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5381" y="1386439"/>
            <a:ext cx="8641238" cy="536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6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59" name="Google Shape;1059;p6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60" name="Google Shape;1060;p6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61" name="Google Shape;1061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62" name="Google Shape;1062;p69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063" name="Google Shape;1063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19804" y="2451408"/>
            <a:ext cx="8927999" cy="17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4" name="Google Shape;1064;p69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全域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下載方式</a:t>
            </a:r>
            <a:endParaRPr/>
          </a:p>
        </p:txBody>
      </p:sp>
      <p:sp>
        <p:nvSpPr>
          <p:cNvPr id="215" name="Google Shape;215;p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16" name="Google Shape;216;p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17" name="Google Shape;21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7"/>
          <p:cNvPicPr preferRelativeResize="0"/>
          <p:nvPr/>
        </p:nvPicPr>
        <p:blipFill rotWithShape="1">
          <a:blip r:embed="rId4">
            <a:alphaModFix/>
          </a:blip>
          <a:srcRect b="23238" l="305" r="85" t="-1"/>
          <a:stretch/>
        </p:blipFill>
        <p:spPr>
          <a:xfrm>
            <a:off x="1446963" y="1629110"/>
            <a:ext cx="9860040" cy="42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7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71" name="Google Shape;1071;p7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72" name="Google Shape;1072;p7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73" name="Google Shape;1073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74" name="Google Shape;1074;p70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075" name="Google Shape;1075;p70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函式庫</a:t>
            </a:r>
            <a:endParaRPr/>
          </a:p>
        </p:txBody>
      </p:sp>
      <p:pic>
        <p:nvPicPr>
          <p:cNvPr id="1076" name="Google Shape;1076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4761" y="1869238"/>
            <a:ext cx="4397121" cy="451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7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76080" y="1869238"/>
            <a:ext cx="6016314" cy="34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7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84" name="Google Shape;1084;p7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85" name="Google Shape;1085;p7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86" name="Google Shape;1086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87" name="Google Shape;1087;p71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088" name="Google Shape;1088;p71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–設定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setup()</a:t>
            </a:r>
            <a:endParaRPr sz="24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89" name="Google Shape;1089;p71"/>
          <p:cNvPicPr preferRelativeResize="0"/>
          <p:nvPr/>
        </p:nvPicPr>
        <p:blipFill rotWithShape="1">
          <a:blip r:embed="rId4">
            <a:alphaModFix/>
          </a:blip>
          <a:srcRect b="0" l="3" r="5700" t="0"/>
          <a:stretch/>
        </p:blipFill>
        <p:spPr>
          <a:xfrm>
            <a:off x="1741995" y="2164071"/>
            <a:ext cx="8478876" cy="32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72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96" name="Google Shape;1096;p7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097" name="Google Shape;1097;p7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098" name="Google Shape;1098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p72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100" name="Google Shape;1100;p72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–主程式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loop()</a:t>
            </a:r>
            <a:endParaRPr sz="24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01" name="Google Shape;1101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41956" y="2177371"/>
            <a:ext cx="5546937" cy="34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5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73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1107" name="Google Shape;1107;p7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08" name="Google Shape;1108;p7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09" name="Google Shape;1109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10" name="Google Shape;1110;p73"/>
          <p:cNvSpPr/>
          <p:nvPr/>
        </p:nvSpPr>
        <p:spPr>
          <a:xfrm>
            <a:off x="2491991" y="1989574"/>
            <a:ext cx="7596554" cy="830990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11" name="Google Shape;1111;p73"/>
          <p:cNvSpPr/>
          <p:nvPr/>
        </p:nvSpPr>
        <p:spPr>
          <a:xfrm>
            <a:off x="2491991" y="2834204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12" name="Google Shape;1112;p73"/>
          <p:cNvCxnSpPr/>
          <p:nvPr/>
        </p:nvCxnSpPr>
        <p:spPr>
          <a:xfrm>
            <a:off x="4658160" y="2028541"/>
            <a:ext cx="0" cy="792023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13" name="Google Shape;1113;p73"/>
          <p:cNvSpPr txBox="1"/>
          <p:nvPr/>
        </p:nvSpPr>
        <p:spPr>
          <a:xfrm>
            <a:off x="2103455" y="2142661"/>
            <a:ext cx="281837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自動避障</a:t>
            </a:r>
            <a:endParaRPr/>
          </a:p>
        </p:txBody>
      </p:sp>
      <p:sp>
        <p:nvSpPr>
          <p:cNvPr id="1114" name="Google Shape;1114;p73"/>
          <p:cNvSpPr txBox="1"/>
          <p:nvPr/>
        </p:nvSpPr>
        <p:spPr>
          <a:xfrm>
            <a:off x="4880120" y="2095086"/>
            <a:ext cx="38884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1.車子距離障礙物小於20時，會停車</a:t>
            </a:r>
            <a:b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1"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2車子會倒退，再前進右轉彎</a:t>
            </a:r>
            <a:endParaRPr/>
          </a:p>
        </p:txBody>
      </p:sp>
      <p:pic>
        <p:nvPicPr>
          <p:cNvPr id="1115" name="Google Shape;1115;p73"/>
          <p:cNvPicPr preferRelativeResize="0"/>
          <p:nvPr/>
        </p:nvPicPr>
        <p:blipFill rotWithShape="1">
          <a:blip r:embed="rId4">
            <a:alphaModFix/>
          </a:blip>
          <a:srcRect b="39637" l="0" r="24247" t="-2"/>
          <a:stretch/>
        </p:blipFill>
        <p:spPr>
          <a:xfrm>
            <a:off x="3932019" y="3082700"/>
            <a:ext cx="4836520" cy="27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7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1122" name="Google Shape;1122;p7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23" name="Google Shape;1123;p7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24" name="Google Shape;1124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25" name="Google Shape;1125;p74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1126" name="Google Shape;1126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6143" y="1565707"/>
            <a:ext cx="9144000" cy="4347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7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33" name="Google Shape;1133;p7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34" name="Google Shape;1134;p7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35" name="Google Shape;1135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36" name="Google Shape;1136;p75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137" name="Google Shape;1137;p75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全域</a:t>
            </a:r>
            <a:endParaRPr/>
          </a:p>
        </p:txBody>
      </p:sp>
      <p:pic>
        <p:nvPicPr>
          <p:cNvPr id="1138" name="Google Shape;1138;p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52839" y="2407843"/>
            <a:ext cx="8886322" cy="24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76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45" name="Google Shape;1145;p7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46" name="Google Shape;1146;p7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47" name="Google Shape;1147;p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48" name="Google Shape;1148;p76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149" name="Google Shape;1149;p76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函式庫</a:t>
            </a:r>
            <a:endParaRPr/>
          </a:p>
        </p:txBody>
      </p:sp>
      <p:pic>
        <p:nvPicPr>
          <p:cNvPr id="1150" name="Google Shape;1150;p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783" y="2091626"/>
            <a:ext cx="6009200" cy="41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1" name="Google Shape;1151;p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58247" y="2142241"/>
            <a:ext cx="5364000" cy="1440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7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8" name="Google Shape;1158;p7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59" name="Google Shape;1159;p7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60" name="Google Shape;1160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61" name="Google Shape;1161;p77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162" name="Google Shape;1162;p77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–設定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setup()</a:t>
            </a:r>
            <a:endParaRPr sz="24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63" name="Google Shape;1163;p77"/>
          <p:cNvPicPr preferRelativeResize="0"/>
          <p:nvPr/>
        </p:nvPicPr>
        <p:blipFill rotWithShape="1">
          <a:blip r:embed="rId4">
            <a:alphaModFix/>
          </a:blip>
          <a:srcRect b="3798" l="414" r="10392" t="2299"/>
          <a:stretch/>
        </p:blipFill>
        <p:spPr>
          <a:xfrm>
            <a:off x="2296362" y="2662371"/>
            <a:ext cx="7599276" cy="3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8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7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70" name="Google Shape;1170;p7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71" name="Google Shape;1171;p7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72" name="Google Shape;1172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73" name="Google Shape;1173;p78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174" name="Google Shape;1174;p78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–主程式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loop()</a:t>
            </a:r>
            <a:endParaRPr sz="24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75" name="Google Shape;1175;p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24580" y="2091626"/>
            <a:ext cx="5332014" cy="36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79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1181" name="Google Shape;1181;p7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82" name="Google Shape;1182;p7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83" name="Google Shape;1183;p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79"/>
          <p:cNvSpPr/>
          <p:nvPr/>
        </p:nvSpPr>
        <p:spPr>
          <a:xfrm>
            <a:off x="2491991" y="1989573"/>
            <a:ext cx="7596554" cy="945107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85" name="Google Shape;1185;p79"/>
          <p:cNvSpPr/>
          <p:nvPr/>
        </p:nvSpPr>
        <p:spPr>
          <a:xfrm>
            <a:off x="2491991" y="2934684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86" name="Google Shape;1186;p79"/>
          <p:cNvCxnSpPr/>
          <p:nvPr/>
        </p:nvCxnSpPr>
        <p:spPr>
          <a:xfrm>
            <a:off x="4658160" y="2028541"/>
            <a:ext cx="0" cy="897542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187" name="Google Shape;1187;p79"/>
          <p:cNvSpPr txBox="1"/>
          <p:nvPr/>
        </p:nvSpPr>
        <p:spPr>
          <a:xfrm>
            <a:off x="2103455" y="2142661"/>
            <a:ext cx="281837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自動避障+燈</a:t>
            </a:r>
            <a:endParaRPr b="1" sz="20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88" name="Google Shape;1188;p79"/>
          <p:cNvSpPr txBox="1"/>
          <p:nvPr/>
        </p:nvSpPr>
        <p:spPr>
          <a:xfrm>
            <a:off x="4880120" y="2095086"/>
            <a:ext cx="520842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1.車子距離障礙物大於30時，會前進+燈號左右移動</a:t>
            </a:r>
            <a:br>
              <a:rPr b="1"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1"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2.車子距離障礙物小於30時， 會停車閃爍</a:t>
            </a:r>
            <a:endParaRPr b="1" sz="1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3.再倒車，打左轉燈轉彎</a:t>
            </a:r>
            <a:endParaRPr b="1" sz="1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89" name="Google Shape;1189;p79"/>
          <p:cNvPicPr preferRelativeResize="0"/>
          <p:nvPr/>
        </p:nvPicPr>
        <p:blipFill rotWithShape="1">
          <a:blip r:embed="rId4">
            <a:alphaModFix/>
          </a:blip>
          <a:srcRect b="44361" l="0" r="25349" t="-1"/>
          <a:stretch/>
        </p:blipFill>
        <p:spPr>
          <a:xfrm>
            <a:off x="3670415" y="3103377"/>
            <a:ext cx="5239706" cy="27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系統設定</a:t>
            </a:r>
            <a:endParaRPr/>
          </a:p>
        </p:txBody>
      </p:sp>
      <p:sp>
        <p:nvSpPr>
          <p:cNvPr id="224" name="Google Shape;224;p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25" name="Google Shape;225;p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26" name="Google Shape;22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8"/>
          <p:cNvPicPr preferRelativeResize="0"/>
          <p:nvPr/>
        </p:nvPicPr>
        <p:blipFill rotWithShape="1">
          <a:blip r:embed="rId4">
            <a:alphaModFix/>
          </a:blip>
          <a:srcRect b="-243" l="3003" r="45622" t="21589"/>
          <a:stretch/>
        </p:blipFill>
        <p:spPr>
          <a:xfrm>
            <a:off x="2807399" y="1408046"/>
            <a:ext cx="6577201" cy="52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8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1196" name="Google Shape;1196;p8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197" name="Google Shape;1197;p8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198" name="Google Shape;1198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99" name="Google Shape;1199;p80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1200" name="Google Shape;1200;p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0" y="1565707"/>
            <a:ext cx="9144000" cy="42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8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1207" name="Google Shape;1207;p8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208" name="Google Shape;1208;p8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09" name="Google Shape;1209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10" name="Google Shape;1210;p81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1211" name="Google Shape;1211;p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61707" y="2323951"/>
            <a:ext cx="9068586" cy="3429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82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18" name="Google Shape;1218;p8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219" name="Google Shape;1219;p8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20" name="Google Shape;1220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1" name="Google Shape;1221;p82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222" name="Google Shape;1222;p82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全域</a:t>
            </a:r>
            <a:endParaRPr/>
          </a:p>
        </p:txBody>
      </p:sp>
      <p:pic>
        <p:nvPicPr>
          <p:cNvPr id="1223" name="Google Shape;1223;p82"/>
          <p:cNvPicPr preferRelativeResize="0"/>
          <p:nvPr/>
        </p:nvPicPr>
        <p:blipFill rotWithShape="1">
          <a:blip r:embed="rId4">
            <a:alphaModFix/>
          </a:blip>
          <a:srcRect b="-2287" l="0" r="0" t="2288"/>
          <a:stretch/>
        </p:blipFill>
        <p:spPr>
          <a:xfrm>
            <a:off x="1973294" y="2259000"/>
            <a:ext cx="8068320" cy="23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83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30" name="Google Shape;1230;p8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231" name="Google Shape;1231;p8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32" name="Google Shape;1232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33" name="Google Shape;1233;p83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234" name="Google Shape;1234;p83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函式庫</a:t>
            </a:r>
            <a:endParaRPr/>
          </a:p>
        </p:txBody>
      </p:sp>
      <p:pic>
        <p:nvPicPr>
          <p:cNvPr id="1235" name="Google Shape;1235;p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66943" y="2091625"/>
            <a:ext cx="7716024" cy="36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8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42" name="Google Shape;1242;p8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243" name="Google Shape;1243;p8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44" name="Google Shape;1244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45" name="Google Shape;1245;p84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246" name="Google Shape;1246;p84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函式庫</a:t>
            </a:r>
            <a:endParaRPr/>
          </a:p>
        </p:txBody>
      </p:sp>
      <p:pic>
        <p:nvPicPr>
          <p:cNvPr id="1247" name="Google Shape;1247;p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3783" y="2036122"/>
            <a:ext cx="5447368" cy="41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Google Shape;1248;p8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6000" y="2057855"/>
            <a:ext cx="5786350" cy="42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85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55" name="Google Shape;1255;p8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256" name="Google Shape;1256;p8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57" name="Google Shape;1257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58" name="Google Shape;1258;p85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259" name="Google Shape;1259;p85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函式庫</a:t>
            </a:r>
            <a:endParaRPr/>
          </a:p>
        </p:txBody>
      </p:sp>
      <p:pic>
        <p:nvPicPr>
          <p:cNvPr id="1260" name="Google Shape;1260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9859" y="2016655"/>
            <a:ext cx="6442063" cy="41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86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67" name="Google Shape;1267;p8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268" name="Google Shape;1268;p8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69" name="Google Shape;1269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70" name="Google Shape;1270;p86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271" name="Google Shape;1271;p86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–設定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setup()</a:t>
            </a:r>
            <a:endParaRPr sz="24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72" name="Google Shape;1272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84622" y="2148897"/>
            <a:ext cx="7422755" cy="39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8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79" name="Google Shape;1279;p8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280" name="Google Shape;1280;p8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281" name="Google Shape;1281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82" name="Google Shape;1282;p87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sp>
        <p:nvSpPr>
          <p:cNvPr id="1283" name="Google Shape;1283;p87"/>
          <p:cNvSpPr txBox="1"/>
          <p:nvPr/>
        </p:nvSpPr>
        <p:spPr>
          <a:xfrm>
            <a:off x="994299" y="1410640"/>
            <a:ext cx="363212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宣告語法 –主程式</a:t>
            </a:r>
            <a:r>
              <a:rPr lang="zh-TW" sz="240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loop()</a:t>
            </a:r>
            <a:endParaRPr sz="240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84" name="Google Shape;1284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9105" y="1869238"/>
            <a:ext cx="2253790" cy="446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8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8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>
              <a:alpha val="2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290" name="Google Shape;1290;p88"/>
          <p:cNvPicPr preferRelativeResize="0"/>
          <p:nvPr/>
        </p:nvPicPr>
        <p:blipFill rotWithShape="1">
          <a:blip r:embed="rId3">
            <a:alphaModFix/>
          </a:blip>
          <a:srcRect b="0" l="0" r="0" t="15730"/>
          <a:stretch/>
        </p:blipFill>
        <p:spPr>
          <a:xfrm>
            <a:off x="20" y="1"/>
            <a:ext cx="12191980" cy="685800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291" name="Google Shape;1291;p88"/>
          <p:cNvSpPr/>
          <p:nvPr/>
        </p:nvSpPr>
        <p:spPr>
          <a:xfrm>
            <a:off x="0" y="5773729"/>
            <a:ext cx="12192000" cy="1084271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28000">
                <a:srgbClr val="41242B">
                  <a:alpha val="0"/>
                </a:srgbClr>
              </a:gs>
              <a:gs pos="9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92" name="Google Shape;1292;p88"/>
          <p:cNvSpPr/>
          <p:nvPr/>
        </p:nvSpPr>
        <p:spPr>
          <a:xfrm rot="10800000">
            <a:off x="0" y="-3"/>
            <a:ext cx="9000000" cy="6857998"/>
          </a:xfrm>
          <a:prstGeom prst="rect">
            <a:avLst/>
          </a:prstGeom>
          <a:gradFill>
            <a:gsLst>
              <a:gs pos="0">
                <a:srgbClr val="41242B">
                  <a:alpha val="0"/>
                </a:srgbClr>
              </a:gs>
              <a:gs pos="50000">
                <a:srgbClr val="41242B">
                  <a:alpha val="60000"/>
                </a:srgbClr>
              </a:gs>
              <a:gs pos="100000">
                <a:srgbClr val="41242B">
                  <a:alpha val="6000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293" name="Google Shape;1293;p88"/>
          <p:cNvSpPr txBox="1"/>
          <p:nvPr>
            <p:ph type="ctrTitle"/>
          </p:nvPr>
        </p:nvSpPr>
        <p:spPr>
          <a:xfrm>
            <a:off x="550863" y="549275"/>
            <a:ext cx="5437187" cy="29862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venir"/>
              <a:buNone/>
            </a:pPr>
            <a:r>
              <a:rPr lang="zh-TW" sz="4800"/>
              <a:t>藍芽操控</a:t>
            </a:r>
            <a:endParaRPr/>
          </a:p>
        </p:txBody>
      </p:sp>
      <p:pic>
        <p:nvPicPr>
          <p:cNvPr id="1294" name="Google Shape;1294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8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藍芽手機設定</a:t>
            </a:r>
            <a:endParaRPr/>
          </a:p>
        </p:txBody>
      </p:sp>
      <p:sp>
        <p:nvSpPr>
          <p:cNvPr id="1300" name="Google Shape;1300;p8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01" name="Google Shape;1301;p8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02" name="Google Shape;1302;p89"/>
          <p:cNvSpPr txBox="1"/>
          <p:nvPr/>
        </p:nvSpPr>
        <p:spPr>
          <a:xfrm>
            <a:off x="994299" y="1785822"/>
            <a:ext cx="51017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IOS設定-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03" name="Google Shape;1303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304" name="Google Shape;1304;p89"/>
          <p:cNvSpPr txBox="1"/>
          <p:nvPr/>
        </p:nvSpPr>
        <p:spPr>
          <a:xfrm>
            <a:off x="6425709" y="1794924"/>
            <a:ext cx="51017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安卓設定-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05" name="Google Shape;1305;p89"/>
          <p:cNvSpPr txBox="1"/>
          <p:nvPr/>
        </p:nvSpPr>
        <p:spPr>
          <a:xfrm>
            <a:off x="842967" y="2288677"/>
            <a:ext cx="381337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你要讓手機能控制</a:t>
            </a:r>
            <a:endParaRPr b="1"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你只能設定</a:t>
            </a:r>
            <a:r>
              <a:rPr b="1" lang="zh-TW" sz="1800">
                <a:solidFill>
                  <a:schemeClr val="accent2"/>
                </a:solidFill>
                <a:latin typeface="Avenir"/>
                <a:ea typeface="Avenir"/>
                <a:cs typeface="Avenir"/>
                <a:sym typeface="Avenir"/>
              </a:rPr>
              <a:t>QWEASD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這幾個英文字</a:t>
            </a:r>
            <a:endParaRPr b="1"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然後一定要大寫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06" name="Google Shape;1306;p89"/>
          <p:cNvSpPr txBox="1"/>
          <p:nvPr/>
        </p:nvSpPr>
        <p:spPr>
          <a:xfrm>
            <a:off x="6214695" y="2256589"/>
            <a:ext cx="359498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手機的控制設定可以自行設定</a:t>
            </a:r>
            <a:endParaRPr b="1"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但你設定的內容一定</a:t>
            </a:r>
            <a:endParaRPr b="1"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要跟你條件敘述的設定是一樣的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307" name="Google Shape;1307;p89"/>
          <p:cNvPicPr preferRelativeResize="0"/>
          <p:nvPr/>
        </p:nvPicPr>
        <p:blipFill rotWithShape="1">
          <a:blip r:embed="rId4">
            <a:alphaModFix/>
          </a:blip>
          <a:srcRect b="-3135" l="0" r="0" t="3135"/>
          <a:stretch/>
        </p:blipFill>
        <p:spPr>
          <a:xfrm>
            <a:off x="3280029" y="1933238"/>
            <a:ext cx="2752617" cy="48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8" name="Google Shape;1308;p89"/>
          <p:cNvSpPr txBox="1"/>
          <p:nvPr/>
        </p:nvSpPr>
        <p:spPr>
          <a:xfrm>
            <a:off x="4422294" y="2626464"/>
            <a:ext cx="4680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</a:t>
            </a:r>
            <a:endParaRPr b="1" sz="1800">
              <a:solidFill>
                <a:schemeClr val="accent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09" name="Google Shape;1309;p89"/>
          <p:cNvSpPr txBox="1"/>
          <p:nvPr/>
        </p:nvSpPr>
        <p:spPr>
          <a:xfrm>
            <a:off x="5222501" y="2625263"/>
            <a:ext cx="4680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</a:t>
            </a:r>
            <a:endParaRPr b="1" sz="1800">
              <a:solidFill>
                <a:schemeClr val="accent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10" name="Google Shape;1310;p89"/>
          <p:cNvSpPr txBox="1"/>
          <p:nvPr/>
        </p:nvSpPr>
        <p:spPr>
          <a:xfrm>
            <a:off x="3552954" y="2625263"/>
            <a:ext cx="4680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</a:t>
            </a:r>
            <a:endParaRPr b="1" sz="1800">
              <a:solidFill>
                <a:schemeClr val="accent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11" name="Google Shape;1311;p89"/>
          <p:cNvSpPr txBox="1"/>
          <p:nvPr/>
        </p:nvSpPr>
        <p:spPr>
          <a:xfrm>
            <a:off x="5222501" y="4542584"/>
            <a:ext cx="4680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endParaRPr b="1" sz="1800">
              <a:solidFill>
                <a:schemeClr val="accent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12" name="Google Shape;1312;p89"/>
          <p:cNvSpPr txBox="1"/>
          <p:nvPr/>
        </p:nvSpPr>
        <p:spPr>
          <a:xfrm>
            <a:off x="3555648" y="4542584"/>
            <a:ext cx="4680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</a:t>
            </a:r>
            <a:endParaRPr b="1" sz="1800">
              <a:solidFill>
                <a:schemeClr val="accent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13" name="Google Shape;1313;p89"/>
          <p:cNvSpPr txBox="1"/>
          <p:nvPr/>
        </p:nvSpPr>
        <p:spPr>
          <a:xfrm>
            <a:off x="4422294" y="4542584"/>
            <a:ext cx="46808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</a:t>
            </a:r>
            <a:endParaRPr b="1" sz="1800">
              <a:solidFill>
                <a:schemeClr val="accent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14" name="Google Shape;1314;p89"/>
          <p:cNvPicPr preferRelativeResize="0"/>
          <p:nvPr/>
        </p:nvPicPr>
        <p:blipFill rotWithShape="1">
          <a:blip r:embed="rId5">
            <a:alphaModFix/>
          </a:blip>
          <a:srcRect b="262" l="0" r="0" t="2624"/>
          <a:stretch/>
        </p:blipFill>
        <p:spPr>
          <a:xfrm>
            <a:off x="9598665" y="1682952"/>
            <a:ext cx="2258454" cy="47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89"/>
          <p:cNvSpPr txBox="1"/>
          <p:nvPr/>
        </p:nvSpPr>
        <p:spPr>
          <a:xfrm>
            <a:off x="9809679" y="2994595"/>
            <a:ext cx="120666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按鍵名稱</a:t>
            </a:r>
            <a:endParaRPr/>
          </a:p>
        </p:txBody>
      </p:sp>
      <p:sp>
        <p:nvSpPr>
          <p:cNvPr id="1316" name="Google Shape;1316;p89"/>
          <p:cNvSpPr txBox="1"/>
          <p:nvPr/>
        </p:nvSpPr>
        <p:spPr>
          <a:xfrm>
            <a:off x="9962079" y="3732601"/>
            <a:ext cx="120666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設定的字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系統設定</a:t>
            </a:r>
            <a:endParaRPr/>
          </a:p>
        </p:txBody>
      </p:sp>
      <p:sp>
        <p:nvSpPr>
          <p:cNvPr id="233" name="Google Shape;233;p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34" name="Google Shape;234;p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35" name="Google Shape;23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9"/>
          <p:cNvPicPr preferRelativeResize="0"/>
          <p:nvPr/>
        </p:nvPicPr>
        <p:blipFill rotWithShape="1">
          <a:blip r:embed="rId4">
            <a:alphaModFix/>
          </a:blip>
          <a:srcRect b="28086" l="3" r="60138" t="2"/>
          <a:stretch/>
        </p:blipFill>
        <p:spPr>
          <a:xfrm>
            <a:off x="3185327" y="1408046"/>
            <a:ext cx="5179266" cy="52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p90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1322" name="Google Shape;1322;p90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23" name="Google Shape;1323;p90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24" name="Google Shape;1324;p90"/>
          <p:cNvSpPr txBox="1"/>
          <p:nvPr/>
        </p:nvSpPr>
        <p:spPr>
          <a:xfrm>
            <a:off x="994300" y="1410640"/>
            <a:ext cx="51017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藍芽讀取 ( Serial3.read( ) 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25" name="Google Shape;1325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0317" y="1872305"/>
            <a:ext cx="4535583" cy="47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6" name="Google Shape;1326;p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7" name="Google Shape;1327;p90"/>
          <p:cNvSpPr txBox="1"/>
          <p:nvPr/>
        </p:nvSpPr>
        <p:spPr>
          <a:xfrm>
            <a:off x="5144872" y="1408046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91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1333" name="Google Shape;1333;p91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34" name="Google Shape;1334;p91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35" name="Google Shape;1335;p91"/>
          <p:cNvSpPr txBox="1"/>
          <p:nvPr/>
        </p:nvSpPr>
        <p:spPr>
          <a:xfrm>
            <a:off x="994300" y="1410640"/>
            <a:ext cx="51017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藍芽讀取 ( Serial3.read( ) 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36" name="Google Shape;1336;p91"/>
          <p:cNvSpPr txBox="1"/>
          <p:nvPr/>
        </p:nvSpPr>
        <p:spPr>
          <a:xfrm>
            <a:off x="1026649" y="1887123"/>
            <a:ext cx="90063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Serial 3 腳位在 Mega 2560 為 14、15，不需額外多做宣告，可以直接下讀取命令即可。</a:t>
            </a:r>
            <a:endParaRPr sz="1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37" name="Google Shape;1337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8" name="Google Shape;1338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5911" y="2498798"/>
            <a:ext cx="10195200" cy="25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3" name="Google Shape;1343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55297" y="1989464"/>
            <a:ext cx="7600653" cy="43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4" name="Google Shape;1344;p92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1345" name="Google Shape;1345;p92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46" name="Google Shape;1346;p92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47" name="Google Shape;1347;p92"/>
          <p:cNvSpPr txBox="1"/>
          <p:nvPr/>
        </p:nvSpPr>
        <p:spPr>
          <a:xfrm>
            <a:off x="994300" y="1410640"/>
            <a:ext cx="39431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藍芽控制( switch - case 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48" name="Google Shape;1348;p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349" name="Google Shape;1349;p92"/>
          <p:cNvSpPr txBox="1"/>
          <p:nvPr/>
        </p:nvSpPr>
        <p:spPr>
          <a:xfrm>
            <a:off x="5053716" y="1441939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93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1355" name="Google Shape;1355;p93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56" name="Google Shape;1356;p93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57" name="Google Shape;1357;p93"/>
          <p:cNvSpPr txBox="1"/>
          <p:nvPr/>
        </p:nvSpPr>
        <p:spPr>
          <a:xfrm>
            <a:off x="994300" y="1410640"/>
            <a:ext cx="39431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藍芽控制( switch - case 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58" name="Google Shape;1358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9" name="Google Shape;1359;p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0191" y="2171591"/>
            <a:ext cx="9891617" cy="2514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3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94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語法</a:t>
            </a:r>
            <a:endParaRPr/>
          </a:p>
        </p:txBody>
      </p:sp>
      <p:sp>
        <p:nvSpPr>
          <p:cNvPr id="1365" name="Google Shape;1365;p94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66" name="Google Shape;1366;p94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367" name="Google Shape;1367;p94"/>
          <p:cNvSpPr txBox="1"/>
          <p:nvPr/>
        </p:nvSpPr>
        <p:spPr>
          <a:xfrm>
            <a:off x="994300" y="1410640"/>
            <a:ext cx="39431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藍芽控制( switch - case ) –</a:t>
            </a:r>
            <a:endParaRPr sz="2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68" name="Google Shape;1368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9" name="Google Shape;1369;p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12375" y="1872305"/>
            <a:ext cx="7131837" cy="4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3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95"/>
          <p:cNvSpPr txBox="1"/>
          <p:nvPr/>
        </p:nvSpPr>
        <p:spPr>
          <a:xfrm>
            <a:off x="1125911" y="486954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分組討論</a:t>
            </a:r>
            <a:endParaRPr/>
          </a:p>
        </p:txBody>
      </p:sp>
      <p:sp>
        <p:nvSpPr>
          <p:cNvPr id="1375" name="Google Shape;1375;p95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76" name="Google Shape;1376;p95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377" name="Google Shape;1377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378" name="Google Shape;1378;p95"/>
          <p:cNvSpPr/>
          <p:nvPr/>
        </p:nvSpPr>
        <p:spPr>
          <a:xfrm>
            <a:off x="2491991" y="1989573"/>
            <a:ext cx="7596554" cy="945107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79" name="Google Shape;1379;p95"/>
          <p:cNvSpPr/>
          <p:nvPr/>
        </p:nvSpPr>
        <p:spPr>
          <a:xfrm>
            <a:off x="2491991" y="2934684"/>
            <a:ext cx="7596554" cy="3196992"/>
          </a:xfrm>
          <a:prstGeom prst="rect">
            <a:avLst/>
          </a:prstGeom>
          <a:solidFill>
            <a:srgbClr val="FFFFBF"/>
          </a:solidFill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380" name="Google Shape;1380;p95"/>
          <p:cNvSpPr txBox="1"/>
          <p:nvPr/>
        </p:nvSpPr>
        <p:spPr>
          <a:xfrm>
            <a:off x="3580468" y="2016655"/>
            <a:ext cx="520842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1.當藍芽送一個訊號為W時，車子會前進</a:t>
            </a:r>
            <a:endParaRPr b="1"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2.當藍芽送一個訊號為S時，車子會後退</a:t>
            </a:r>
            <a:endParaRPr b="1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3.當藍芽沒送任何訊號時，車子會停止</a:t>
            </a:r>
            <a:endParaRPr/>
          </a:p>
        </p:txBody>
      </p:sp>
      <p:pic>
        <p:nvPicPr>
          <p:cNvPr id="1381" name="Google Shape;1381;p95"/>
          <p:cNvPicPr preferRelativeResize="0"/>
          <p:nvPr/>
        </p:nvPicPr>
        <p:blipFill rotWithShape="1">
          <a:blip r:embed="rId4">
            <a:alphaModFix/>
          </a:blip>
          <a:srcRect b="13637" l="0" r="7019" t="0"/>
          <a:stretch/>
        </p:blipFill>
        <p:spPr>
          <a:xfrm>
            <a:off x="2744268" y="3165180"/>
            <a:ext cx="7092000" cy="27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96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/>
          </a:p>
        </p:txBody>
      </p:sp>
      <p:sp>
        <p:nvSpPr>
          <p:cNvPr id="1388" name="Google Shape;1388;p96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389" name="Google Shape;1389;p96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390" name="Google Shape;1390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96"/>
          <p:cNvSpPr txBox="1"/>
          <p:nvPr/>
        </p:nvSpPr>
        <p:spPr>
          <a:xfrm>
            <a:off x="3475287" y="734710"/>
            <a:ext cx="1902255" cy="400110"/>
          </a:xfrm>
          <a:prstGeom prst="rect">
            <a:avLst/>
          </a:prstGeom>
          <a:gradFill>
            <a:gsLst>
              <a:gs pos="0">
                <a:srgbClr val="F2B19B"/>
              </a:gs>
              <a:gs pos="50000">
                <a:srgbClr val="EAA58D"/>
              </a:gs>
              <a:gs pos="100000">
                <a:srgbClr val="EC9778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Tarkus VP 畫面</a:t>
            </a:r>
            <a:endParaRPr/>
          </a:p>
        </p:txBody>
      </p:sp>
      <p:pic>
        <p:nvPicPr>
          <p:cNvPr id="1392" name="Google Shape;1392;p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52602" y="1544100"/>
            <a:ext cx="7381996" cy="50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97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99" name="Google Shape;1399;p97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00" name="Google Shape;1400;p97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01" name="Google Shape;1401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02" name="Google Shape;1402;p97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403" name="Google Shape;1403;p97"/>
          <p:cNvPicPr preferRelativeResize="0"/>
          <p:nvPr/>
        </p:nvPicPr>
        <p:blipFill rotWithShape="1">
          <a:blip r:embed="rId4">
            <a:alphaModFix/>
          </a:blip>
          <a:srcRect b="-724" l="0" r="0" t="724"/>
          <a:stretch/>
        </p:blipFill>
        <p:spPr>
          <a:xfrm>
            <a:off x="1119709" y="1872000"/>
            <a:ext cx="10536118" cy="33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98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10" name="Google Shape;1410;p98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11" name="Google Shape;1411;p98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12" name="Google Shape;1412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98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414" name="Google Shape;1414;p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69673" y="1412440"/>
            <a:ext cx="5700254" cy="4846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99"/>
          <p:cNvSpPr txBox="1"/>
          <p:nvPr/>
        </p:nvSpPr>
        <p:spPr>
          <a:xfrm>
            <a:off x="994299" y="577049"/>
            <a:ext cx="4696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解答</a:t>
            </a:r>
            <a:endParaRPr sz="48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21" name="Google Shape;1421;p99"/>
          <p:cNvSpPr/>
          <p:nvPr/>
        </p:nvSpPr>
        <p:spPr>
          <a:xfrm>
            <a:off x="923278" y="577049"/>
            <a:ext cx="71021" cy="830997"/>
          </a:xfrm>
          <a:prstGeom prst="rect">
            <a:avLst/>
          </a:prstGeom>
          <a:solidFill>
            <a:srgbClr val="FFC000"/>
          </a:solidFill>
          <a:ln cap="flat" cmpd="sng" w="127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22" name="Google Shape;1422;p99"/>
          <p:cNvCxnSpPr/>
          <p:nvPr/>
        </p:nvCxnSpPr>
        <p:spPr>
          <a:xfrm>
            <a:off x="523783" y="1260629"/>
            <a:ext cx="8265110" cy="0"/>
          </a:xfrm>
          <a:prstGeom prst="straightConnector1">
            <a:avLst/>
          </a:prstGeom>
          <a:noFill/>
          <a:ln cap="flat" cmpd="sng" w="9525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23" name="Google Shape;1423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921" y="97330"/>
            <a:ext cx="974990" cy="407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99"/>
          <p:cNvSpPr txBox="1"/>
          <p:nvPr/>
        </p:nvSpPr>
        <p:spPr>
          <a:xfrm>
            <a:off x="3558312" y="713103"/>
            <a:ext cx="1730460" cy="400110"/>
          </a:xfrm>
          <a:prstGeom prst="rect">
            <a:avLst/>
          </a:prstGeom>
          <a:solidFill>
            <a:schemeClr val="accent5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Arduino 畫面</a:t>
            </a:r>
            <a:endParaRPr/>
          </a:p>
        </p:txBody>
      </p:sp>
      <p:pic>
        <p:nvPicPr>
          <p:cNvPr id="1425" name="Google Shape;1425;p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20317" y="2091626"/>
            <a:ext cx="10190010" cy="25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DFloatVTI">
  <a:themeElements>
    <a:clrScheme name="AnalogousFromRegularSeed_2SEEDS">
      <a:dk1>
        <a:srgbClr val="000000"/>
      </a:dk1>
      <a:lt1>
        <a:srgbClr val="FFFFFF"/>
      </a:lt1>
      <a:dk2>
        <a:srgbClr val="41242B"/>
      </a:dk2>
      <a:lt2>
        <a:srgbClr val="E2E5E8"/>
      </a:lt2>
      <a:accent1>
        <a:srgbClr val="D56A17"/>
      </a:accent1>
      <a:accent2>
        <a:srgbClr val="E72D29"/>
      </a:accent2>
      <a:accent3>
        <a:srgbClr val="B8A221"/>
      </a:accent3>
      <a:accent4>
        <a:srgbClr val="14B4A3"/>
      </a:accent4>
      <a:accent5>
        <a:srgbClr val="29ADE7"/>
      </a:accent5>
      <a:accent6>
        <a:srgbClr val="194DD5"/>
      </a:accent6>
      <a:hlink>
        <a:srgbClr val="3F87BF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2020-09-11T02:47:25Z</dcterms:created>
  <dc:creator>Tarkus</dc:creator>
</cp:coreProperties>
</file>