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Default Extension="xml" ContentType="application/xml"/>
  <Override PartName="/ppt/slides/slide50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21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249.xml" ContentType="application/vnd.openxmlformats-officedocument.presentationml.slideLayout+xml"/>
  <Default Extension="wmf" ContentType="image/x-wmf"/>
  <Override PartName="/ppt/slides/slide41.xml" ContentType="application/vnd.openxmlformats-officedocument.presentationml.sl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40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notesSlides/notesSlide9.xml" ContentType="application/vnd.openxmlformats-officedocument.presentationml.notesSlide+xml"/>
  <Override PartName="/ppt/slides/slide79.xml" ContentType="application/vnd.openxmlformats-officedocument.presentationml.slide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12.xml" ContentType="application/vnd.openxmlformats-officedocument.theme+xml"/>
  <Override PartName="/ppt/slideLayouts/slideLayout241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7.xml" ContentType="application/vnd.openxmlformats-officedocument.presentationml.slide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theme/theme17.xml" ContentType="application/vnd.openxmlformats-officedocument.theme+xml"/>
  <Override PartName="/ppt/slideLayouts/slideLayout224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7.xml" ContentType="application/vnd.openxmlformats-officedocument.presentationml.slide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theme/theme14.xml" ContentType="application/vnd.openxmlformats-officedocument.theme+xml"/>
  <Override PartName="/ppt/slideLayouts/slideLayout243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232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19.xml" ContentType="application/vnd.openxmlformats-officedocument.theme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Default Extension="vml" ContentType="application/vnd.openxmlformats-officedocument.vmlDrawing"/>
  <Override PartName="/ppt/slides/slide89.xml" ContentType="application/vnd.openxmlformats-officedocument.presentationml.slide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1.xml" ContentType="application/vnd.openxmlformats-officedocument.theme+xml"/>
  <Override PartName="/ppt/slideLayouts/slideLayout240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245.xml" ContentType="application/vnd.openxmlformats-officedocument.presentationml.slideLayout+xml"/>
  <Override PartName="/ppt/theme/theme16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179.xml" ContentType="application/vnd.openxmlformats-officedocument.presentationml.slideLayout+xml"/>
  <Override PartName="/ppt/theme/theme13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s/slide14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6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aveSubsetFonts="1">
  <p:sldMasterIdLst>
    <p:sldMasterId id="2147483648" r:id="rId1"/>
    <p:sldMasterId id="2147483691" r:id="rId2"/>
    <p:sldMasterId id="2147483768" r:id="rId3"/>
    <p:sldMasterId id="2147483796" r:id="rId4"/>
    <p:sldMasterId id="2147483897" r:id="rId5"/>
    <p:sldMasterId id="2147483963" r:id="rId6"/>
    <p:sldMasterId id="2147483992" r:id="rId7"/>
    <p:sldMasterId id="2147484004" r:id="rId8"/>
    <p:sldMasterId id="2147484034" r:id="rId9"/>
    <p:sldMasterId id="2147484046" r:id="rId10"/>
    <p:sldMasterId id="2147484058" r:id="rId11"/>
    <p:sldMasterId id="2147484072" r:id="rId12"/>
    <p:sldMasterId id="2147484091" r:id="rId13"/>
    <p:sldMasterId id="2147484094" r:id="rId14"/>
    <p:sldMasterId id="2147484098" r:id="rId15"/>
    <p:sldMasterId id="2147484156" r:id="rId16"/>
    <p:sldMasterId id="2147484175" r:id="rId17"/>
  </p:sldMasterIdLst>
  <p:notesMasterIdLst>
    <p:notesMasterId r:id="rId109"/>
  </p:notesMasterIdLst>
  <p:handoutMasterIdLst>
    <p:handoutMasterId r:id="rId110"/>
  </p:handoutMasterIdLst>
  <p:sldIdLst>
    <p:sldId id="498" r:id="rId18"/>
    <p:sldId id="500" r:id="rId19"/>
    <p:sldId id="506" r:id="rId20"/>
    <p:sldId id="627" r:id="rId21"/>
    <p:sldId id="628" r:id="rId22"/>
    <p:sldId id="630" r:id="rId23"/>
    <p:sldId id="631" r:id="rId24"/>
    <p:sldId id="613" r:id="rId25"/>
    <p:sldId id="584" r:id="rId26"/>
    <p:sldId id="585" r:id="rId27"/>
    <p:sldId id="588" r:id="rId28"/>
    <p:sldId id="589" r:id="rId29"/>
    <p:sldId id="590" r:id="rId30"/>
    <p:sldId id="591" r:id="rId31"/>
    <p:sldId id="592" r:id="rId32"/>
    <p:sldId id="593" r:id="rId33"/>
    <p:sldId id="600" r:id="rId34"/>
    <p:sldId id="601" r:id="rId35"/>
    <p:sldId id="594" r:id="rId36"/>
    <p:sldId id="612" r:id="rId37"/>
    <p:sldId id="602" r:id="rId38"/>
    <p:sldId id="595" r:id="rId39"/>
    <p:sldId id="596" r:id="rId40"/>
    <p:sldId id="597" r:id="rId41"/>
    <p:sldId id="598" r:id="rId42"/>
    <p:sldId id="608" r:id="rId43"/>
    <p:sldId id="604" r:id="rId44"/>
    <p:sldId id="605" r:id="rId45"/>
    <p:sldId id="607" r:id="rId46"/>
    <p:sldId id="675" r:id="rId47"/>
    <p:sldId id="609" r:id="rId48"/>
    <p:sldId id="578" r:id="rId49"/>
    <p:sldId id="610" r:id="rId50"/>
    <p:sldId id="611" r:id="rId51"/>
    <p:sldId id="581" r:id="rId52"/>
    <p:sldId id="582" r:id="rId53"/>
    <p:sldId id="632" r:id="rId54"/>
    <p:sldId id="638" r:id="rId55"/>
    <p:sldId id="639" r:id="rId56"/>
    <p:sldId id="640" r:id="rId57"/>
    <p:sldId id="633" r:id="rId58"/>
    <p:sldId id="634" r:id="rId59"/>
    <p:sldId id="635" r:id="rId60"/>
    <p:sldId id="636" r:id="rId61"/>
    <p:sldId id="637" r:id="rId62"/>
    <p:sldId id="683" r:id="rId63"/>
    <p:sldId id="681" r:id="rId64"/>
    <p:sldId id="646" r:id="rId65"/>
    <p:sldId id="641" r:id="rId66"/>
    <p:sldId id="642" r:id="rId67"/>
    <p:sldId id="643" r:id="rId68"/>
    <p:sldId id="644" r:id="rId69"/>
    <p:sldId id="695" r:id="rId70"/>
    <p:sldId id="702" r:id="rId71"/>
    <p:sldId id="703" r:id="rId72"/>
    <p:sldId id="704" r:id="rId73"/>
    <p:sldId id="718" r:id="rId74"/>
    <p:sldId id="706" r:id="rId75"/>
    <p:sldId id="615" r:id="rId76"/>
    <p:sldId id="679" r:id="rId77"/>
    <p:sldId id="676" r:id="rId78"/>
    <p:sldId id="678" r:id="rId79"/>
    <p:sldId id="705" r:id="rId80"/>
    <p:sldId id="714" r:id="rId81"/>
    <p:sldId id="717" r:id="rId82"/>
    <p:sldId id="722" r:id="rId83"/>
    <p:sldId id="687" r:id="rId84"/>
    <p:sldId id="713" r:id="rId85"/>
    <p:sldId id="712" r:id="rId86"/>
    <p:sldId id="716" r:id="rId87"/>
    <p:sldId id="723" r:id="rId88"/>
    <p:sldId id="684" r:id="rId89"/>
    <p:sldId id="645" r:id="rId90"/>
    <p:sldId id="720" r:id="rId91"/>
    <p:sldId id="721" r:id="rId92"/>
    <p:sldId id="685" r:id="rId93"/>
    <p:sldId id="664" r:id="rId94"/>
    <p:sldId id="659" r:id="rId95"/>
    <p:sldId id="725" r:id="rId96"/>
    <p:sldId id="724" r:id="rId97"/>
    <p:sldId id="728" r:id="rId98"/>
    <p:sldId id="729" r:id="rId99"/>
    <p:sldId id="730" r:id="rId100"/>
    <p:sldId id="731" r:id="rId101"/>
    <p:sldId id="732" r:id="rId102"/>
    <p:sldId id="733" r:id="rId103"/>
    <p:sldId id="726" r:id="rId104"/>
    <p:sldId id="727" r:id="rId105"/>
    <p:sldId id="671" r:id="rId106"/>
    <p:sldId id="686" r:id="rId107"/>
    <p:sldId id="318" r:id="rId108"/>
  </p:sldIdLst>
  <p:sldSz cx="24384000" cy="13716000"/>
  <p:notesSz cx="6858000" cy="9144000"/>
  <p:defaultTextStyle>
    <a:defPPr>
      <a:defRPr lang="zh-TW"/>
    </a:defPPr>
    <a:lvl1pPr algn="ctr" defTabSz="824839" rtl="0" fontAlgn="base" hangingPunct="0">
      <a:spcBef>
        <a:spcPct val="0"/>
      </a:spcBef>
      <a:spcAft>
        <a:spcPct val="0"/>
      </a:spcAft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1pPr>
    <a:lvl2pPr indent="342626" algn="ctr" defTabSz="824839" rtl="0" fontAlgn="base" hangingPunct="0">
      <a:spcBef>
        <a:spcPct val="0"/>
      </a:spcBef>
      <a:spcAft>
        <a:spcPct val="0"/>
      </a:spcAft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2pPr>
    <a:lvl3pPr indent="685254" algn="ctr" defTabSz="824839" rtl="0" fontAlgn="base" hangingPunct="0">
      <a:spcBef>
        <a:spcPct val="0"/>
      </a:spcBef>
      <a:spcAft>
        <a:spcPct val="0"/>
      </a:spcAft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3pPr>
    <a:lvl4pPr indent="1027873" algn="ctr" defTabSz="824839" rtl="0" fontAlgn="base" hangingPunct="0">
      <a:spcBef>
        <a:spcPct val="0"/>
      </a:spcBef>
      <a:spcAft>
        <a:spcPct val="0"/>
      </a:spcAft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4pPr>
    <a:lvl5pPr indent="1370498" algn="ctr" defTabSz="824839" rtl="0" fontAlgn="base" hangingPunct="0">
      <a:spcBef>
        <a:spcPct val="0"/>
      </a:spcBef>
      <a:spcAft>
        <a:spcPct val="0"/>
      </a:spcAft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5pPr>
    <a:lvl6pPr marL="2284169" algn="l" defTabSz="913668" rtl="0" eaLnBrk="1" latinLnBrk="0" hangingPunct="1"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6pPr>
    <a:lvl7pPr marL="2741006" algn="l" defTabSz="913668" rtl="0" eaLnBrk="1" latinLnBrk="0" hangingPunct="1"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7pPr>
    <a:lvl8pPr marL="3197842" algn="l" defTabSz="913668" rtl="0" eaLnBrk="1" latinLnBrk="0" hangingPunct="1"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8pPr>
    <a:lvl9pPr marL="3654672" algn="l" defTabSz="913668" rtl="0" eaLnBrk="1" latinLnBrk="0" hangingPunct="1"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CCFF"/>
    <a:srgbClr val="CC6600"/>
    <a:srgbClr val="DE8400"/>
    <a:srgbClr val="FFE285"/>
    <a:srgbClr val="F4F4F4"/>
    <a:srgbClr val="FFFFCC"/>
    <a:srgbClr val="CCCCFF"/>
    <a:srgbClr val="FFCC00"/>
    <a:srgbClr val="0070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5854"/>
    <p:restoredTop sz="94809"/>
  </p:normalViewPr>
  <p:slideViewPr>
    <p:cSldViewPr>
      <p:cViewPr>
        <p:scale>
          <a:sx n="30" d="100"/>
          <a:sy n="30" d="100"/>
        </p:scale>
        <p:origin x="414" y="-48"/>
      </p:cViewPr>
      <p:guideLst>
        <p:guide orient="horz" pos="4322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89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9.xml"/><Relationship Id="rId21" Type="http://schemas.openxmlformats.org/officeDocument/2006/relationships/slide" Target="slides/slide4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63" Type="http://schemas.openxmlformats.org/officeDocument/2006/relationships/slide" Target="slides/slide46.xml"/><Relationship Id="rId68" Type="http://schemas.openxmlformats.org/officeDocument/2006/relationships/slide" Target="slides/slide51.xml"/><Relationship Id="rId84" Type="http://schemas.openxmlformats.org/officeDocument/2006/relationships/slide" Target="slides/slide67.xml"/><Relationship Id="rId89" Type="http://schemas.openxmlformats.org/officeDocument/2006/relationships/slide" Target="slides/slide72.xml"/><Relationship Id="rId1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2.xml"/><Relationship Id="rId107" Type="http://schemas.openxmlformats.org/officeDocument/2006/relationships/slide" Target="slides/slide90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slide" Target="slides/slide36.xml"/><Relationship Id="rId58" Type="http://schemas.openxmlformats.org/officeDocument/2006/relationships/slide" Target="slides/slide41.xml"/><Relationship Id="rId66" Type="http://schemas.openxmlformats.org/officeDocument/2006/relationships/slide" Target="slides/slide49.xml"/><Relationship Id="rId74" Type="http://schemas.openxmlformats.org/officeDocument/2006/relationships/slide" Target="slides/slide57.xml"/><Relationship Id="rId79" Type="http://schemas.openxmlformats.org/officeDocument/2006/relationships/slide" Target="slides/slide62.xml"/><Relationship Id="rId87" Type="http://schemas.openxmlformats.org/officeDocument/2006/relationships/slide" Target="slides/slide70.xml"/><Relationship Id="rId102" Type="http://schemas.openxmlformats.org/officeDocument/2006/relationships/slide" Target="slides/slide85.xml"/><Relationship Id="rId110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4.xml"/><Relationship Id="rId82" Type="http://schemas.openxmlformats.org/officeDocument/2006/relationships/slide" Target="slides/slide65.xml"/><Relationship Id="rId90" Type="http://schemas.openxmlformats.org/officeDocument/2006/relationships/slide" Target="slides/slide73.xml"/><Relationship Id="rId95" Type="http://schemas.openxmlformats.org/officeDocument/2006/relationships/slide" Target="slides/slide78.xml"/><Relationship Id="rId19" Type="http://schemas.openxmlformats.org/officeDocument/2006/relationships/slide" Target="slides/slide2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slide" Target="slides/slide39.xml"/><Relationship Id="rId64" Type="http://schemas.openxmlformats.org/officeDocument/2006/relationships/slide" Target="slides/slide47.xml"/><Relationship Id="rId69" Type="http://schemas.openxmlformats.org/officeDocument/2006/relationships/slide" Target="slides/slide52.xml"/><Relationship Id="rId77" Type="http://schemas.openxmlformats.org/officeDocument/2006/relationships/slide" Target="slides/slide60.xml"/><Relationship Id="rId100" Type="http://schemas.openxmlformats.org/officeDocument/2006/relationships/slide" Target="slides/slide83.xml"/><Relationship Id="rId105" Type="http://schemas.openxmlformats.org/officeDocument/2006/relationships/slide" Target="slides/slide88.xml"/><Relationship Id="rId113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4.xml"/><Relationship Id="rId72" Type="http://schemas.openxmlformats.org/officeDocument/2006/relationships/slide" Target="slides/slide55.xml"/><Relationship Id="rId80" Type="http://schemas.openxmlformats.org/officeDocument/2006/relationships/slide" Target="slides/slide63.xml"/><Relationship Id="rId85" Type="http://schemas.openxmlformats.org/officeDocument/2006/relationships/slide" Target="slides/slide68.xml"/><Relationship Id="rId93" Type="http://schemas.openxmlformats.org/officeDocument/2006/relationships/slide" Target="slides/slide76.xml"/><Relationship Id="rId98" Type="http://schemas.openxmlformats.org/officeDocument/2006/relationships/slide" Target="slides/slide8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59" Type="http://schemas.openxmlformats.org/officeDocument/2006/relationships/slide" Target="slides/slide42.xml"/><Relationship Id="rId67" Type="http://schemas.openxmlformats.org/officeDocument/2006/relationships/slide" Target="slides/slide50.xml"/><Relationship Id="rId103" Type="http://schemas.openxmlformats.org/officeDocument/2006/relationships/slide" Target="slides/slide86.xml"/><Relationship Id="rId108" Type="http://schemas.openxmlformats.org/officeDocument/2006/relationships/slide" Target="slides/slide91.xml"/><Relationship Id="rId20" Type="http://schemas.openxmlformats.org/officeDocument/2006/relationships/slide" Target="slides/slide3.xml"/><Relationship Id="rId41" Type="http://schemas.openxmlformats.org/officeDocument/2006/relationships/slide" Target="slides/slide24.xml"/><Relationship Id="rId54" Type="http://schemas.openxmlformats.org/officeDocument/2006/relationships/slide" Target="slides/slide37.xml"/><Relationship Id="rId62" Type="http://schemas.openxmlformats.org/officeDocument/2006/relationships/slide" Target="slides/slide45.xml"/><Relationship Id="rId70" Type="http://schemas.openxmlformats.org/officeDocument/2006/relationships/slide" Target="slides/slide53.xml"/><Relationship Id="rId75" Type="http://schemas.openxmlformats.org/officeDocument/2006/relationships/slide" Target="slides/slide58.xml"/><Relationship Id="rId83" Type="http://schemas.openxmlformats.org/officeDocument/2006/relationships/slide" Target="slides/slide66.xml"/><Relationship Id="rId88" Type="http://schemas.openxmlformats.org/officeDocument/2006/relationships/slide" Target="slides/slide71.xml"/><Relationship Id="rId91" Type="http://schemas.openxmlformats.org/officeDocument/2006/relationships/slide" Target="slides/slide74.xml"/><Relationship Id="rId96" Type="http://schemas.openxmlformats.org/officeDocument/2006/relationships/slide" Target="slides/slide79.xml"/><Relationship Id="rId11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slide" Target="slides/slide40.xml"/><Relationship Id="rId106" Type="http://schemas.openxmlformats.org/officeDocument/2006/relationships/slide" Target="slides/slide89.xml"/><Relationship Id="rId114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slide" Target="slides/slide35.xml"/><Relationship Id="rId60" Type="http://schemas.openxmlformats.org/officeDocument/2006/relationships/slide" Target="slides/slide43.xml"/><Relationship Id="rId65" Type="http://schemas.openxmlformats.org/officeDocument/2006/relationships/slide" Target="slides/slide48.xml"/><Relationship Id="rId73" Type="http://schemas.openxmlformats.org/officeDocument/2006/relationships/slide" Target="slides/slide56.xml"/><Relationship Id="rId78" Type="http://schemas.openxmlformats.org/officeDocument/2006/relationships/slide" Target="slides/slide61.xml"/><Relationship Id="rId81" Type="http://schemas.openxmlformats.org/officeDocument/2006/relationships/slide" Target="slides/slide64.xml"/><Relationship Id="rId86" Type="http://schemas.openxmlformats.org/officeDocument/2006/relationships/slide" Target="slides/slide69.xml"/><Relationship Id="rId94" Type="http://schemas.openxmlformats.org/officeDocument/2006/relationships/slide" Target="slides/slide77.xml"/><Relationship Id="rId99" Type="http://schemas.openxmlformats.org/officeDocument/2006/relationships/slide" Target="slides/slide82.xml"/><Relationship Id="rId101" Type="http://schemas.openxmlformats.org/officeDocument/2006/relationships/slide" Target="slides/slide8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39" Type="http://schemas.openxmlformats.org/officeDocument/2006/relationships/slide" Target="slides/slide22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17.xml"/><Relationship Id="rId50" Type="http://schemas.openxmlformats.org/officeDocument/2006/relationships/slide" Target="slides/slide33.xml"/><Relationship Id="rId55" Type="http://schemas.openxmlformats.org/officeDocument/2006/relationships/slide" Target="slides/slide38.xml"/><Relationship Id="rId76" Type="http://schemas.openxmlformats.org/officeDocument/2006/relationships/slide" Target="slides/slide59.xml"/><Relationship Id="rId97" Type="http://schemas.openxmlformats.org/officeDocument/2006/relationships/slide" Target="slides/slide80.xml"/><Relationship Id="rId104" Type="http://schemas.openxmlformats.org/officeDocument/2006/relationships/slide" Target="slides/slide87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4.xml"/><Relationship Id="rId92" Type="http://schemas.openxmlformats.org/officeDocument/2006/relationships/slide" Target="slides/slide7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Tarkustech_FITI_20200628V7.pptx%20&#30340;%20&#24037;&#20316;&#34920;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chart>
    <c:title>
      <c:layout/>
      <c:txPr>
        <a:bodyPr/>
        <a:lstStyle/>
        <a:p>
          <a:pPr>
            <a:defRPr lang="zh-TW" sz="3200">
              <a:latin typeface="微軟正黑體" pitchFamily="34" charset="-120"/>
              <a:ea typeface="微軟正黑體" pitchFamily="34" charset="-120"/>
            </a:defRPr>
          </a:pPr>
          <a:endParaRPr lang="zh-CN"/>
        </a:p>
      </c:txPr>
    </c:title>
    <c:plotArea>
      <c:layout/>
      <c:lineChart>
        <c:grouping val="standard"/>
        <c:ser>
          <c:idx val="0"/>
          <c:order val="0"/>
          <c:tx>
            <c:strRef>
              <c:f>'[Tarkustech_FITI_20200628V7.pptx 的 工作表]Sheet1'!$B$3</c:f>
              <c:strCache>
                <c:ptCount val="1"/>
                <c:pt idx="0">
                  <c:v>累計EBIT (仟元) </c:v>
                </c:pt>
              </c:strCache>
            </c:strRef>
          </c:tx>
          <c:spPr>
            <a:ln>
              <a:solidFill>
                <a:schemeClr val="accent4">
                  <a:lumMod val="75000"/>
                </a:schemeClr>
              </a:solidFill>
            </a:ln>
          </c:spPr>
          <c:marker>
            <c:spPr>
              <a:solidFill>
                <a:schemeClr val="accent4">
                  <a:lumMod val="50000"/>
                </a:schemeClr>
              </a:solidFill>
            </c:spPr>
          </c:marker>
          <c:cat>
            <c:numRef>
              <c:f>'[Tarkustech_FITI_20200628V7.pptx 的 工作表]Sheet1'!$C$2:$E$2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'[Tarkustech_FITI_20200628V7.pptx 的 工作表]Sheet1'!$C$3:$E$3</c:f>
              <c:numCache>
                <c:formatCode>General</c:formatCode>
                <c:ptCount val="3"/>
                <c:pt idx="0">
                  <c:v>-1676</c:v>
                </c:pt>
                <c:pt idx="1">
                  <c:v>127.7</c:v>
                </c:pt>
                <c:pt idx="2">
                  <c:v>3987.1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373-A044-8585-0350F6F359D1}"/>
            </c:ext>
          </c:extLst>
        </c:ser>
        <c:marker val="1"/>
        <c:axId val="873133568"/>
        <c:axId val="873517440"/>
      </c:lineChart>
      <c:catAx>
        <c:axId val="873133568"/>
        <c:scaling>
          <c:orientation val="minMax"/>
        </c:scaling>
        <c:axPos val="b"/>
        <c:numFmt formatCode="General" sourceLinked="1"/>
        <c:tickLblPos val="nextTo"/>
        <c:txPr>
          <a:bodyPr anchor="t"/>
          <a:lstStyle/>
          <a:p>
            <a:pPr>
              <a:defRPr lang="zh-TW" sz="2000">
                <a:latin typeface="微軟正黑體" pitchFamily="34" charset="-120"/>
                <a:ea typeface="微軟正黑體" pitchFamily="34" charset="-120"/>
              </a:defRPr>
            </a:pPr>
            <a:endParaRPr lang="zh-CN"/>
          </a:p>
        </c:txPr>
        <c:crossAx val="873517440"/>
        <c:crosses val="autoZero"/>
        <c:auto val="1"/>
        <c:lblAlgn val="ctr"/>
        <c:lblOffset val="100"/>
      </c:catAx>
      <c:valAx>
        <c:axId val="873517440"/>
        <c:scaling>
          <c:orientation val="minMax"/>
        </c:scaling>
        <c:axPos val="l"/>
        <c:majorGridlines>
          <c:spPr>
            <a:ln>
              <a:gradFill>
                <a:gsLst>
                  <a:gs pos="0">
                    <a:srgbClr val="C0504D">
                      <a:lumMod val="75000"/>
                    </a:srgbClr>
                  </a:gs>
                  <a:gs pos="50000">
                    <a:srgbClr val="C0504D">
                      <a:lumMod val="60000"/>
                      <a:lumOff val="40000"/>
                    </a:srgbClr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5400000" scaled="0"/>
              </a:gradFill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lang="zh-TW" sz="2000">
                <a:latin typeface="微軟正黑體" pitchFamily="34" charset="-120"/>
                <a:ea typeface="微軟正黑體" pitchFamily="34" charset="-120"/>
              </a:defRPr>
            </a:pPr>
            <a:endParaRPr lang="zh-CN"/>
          </a:p>
        </c:txPr>
        <c:crossAx val="873133568"/>
        <c:crosses val="autoZero"/>
        <c:crossBetween val="between"/>
      </c:valAx>
    </c:plotArea>
    <c:plotVisOnly val="1"/>
    <c:dispBlanksAs val="gap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2611D-691D-4310-945B-8140EA1A752A}" type="datetimeFigureOut">
              <a:rPr lang="zh-TW" altLang="en-US" smtClean="0"/>
              <a:pPr/>
              <a:t>2021/3/8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9168C-CAF3-4DD6-8BE3-0B1126AEB46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4098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>
                <a:sym typeface="Calibri" pitchFamily="34" charset="0"/>
              </a:rPr>
              <a:t>Click to edit Master text styles</a:t>
            </a:r>
          </a:p>
          <a:p>
            <a:pPr lvl="1"/>
            <a:r>
              <a:rPr lang="zh-TW" altLang="zh-TW">
                <a:sym typeface="Calibri" pitchFamily="34" charset="0"/>
              </a:rPr>
              <a:t>Second level</a:t>
            </a:r>
          </a:p>
          <a:p>
            <a:pPr lvl="2"/>
            <a:r>
              <a:rPr lang="zh-TW" altLang="zh-TW">
                <a:sym typeface="Calibri" pitchFamily="34" charset="0"/>
              </a:rPr>
              <a:t>Third level</a:t>
            </a:r>
          </a:p>
          <a:p>
            <a:pPr lvl="3"/>
            <a:r>
              <a:rPr lang="zh-TW" altLang="zh-TW">
                <a:sym typeface="Calibri" pitchFamily="34" charset="0"/>
              </a:rPr>
              <a:t>Fourth level</a:t>
            </a:r>
          </a:p>
          <a:p>
            <a:pPr lvl="4"/>
            <a:r>
              <a:rPr lang="zh-TW" altLang="zh-TW">
                <a:sym typeface="Calibri" pitchFamily="3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6835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1pPr>
    <a:lvl2pPr indent="228419" algn="l" defTabSz="456835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2pPr>
    <a:lvl3pPr indent="456835" algn="l" defTabSz="456835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3pPr>
    <a:lvl4pPr indent="685254" algn="l" defTabSz="456835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4pPr>
    <a:lvl5pPr indent="913668" algn="l" defTabSz="456835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5pPr>
    <a:lvl6pPr marL="2284169" algn="l" defTabSz="9136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006" algn="l" defTabSz="9136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7842" algn="l" defTabSz="9136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4672" algn="l" defTabSz="9136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9135269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859109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8591096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913526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與高中大學的連結</a:t>
            </a:r>
            <a:r>
              <a:rPr lang="en-US" altLang="zh-TW" dirty="0"/>
              <a:t>-</a:t>
            </a:r>
            <a:r>
              <a:rPr lang="zh-TW" altLang="en-US" dirty="0"/>
              <a:t>語法</a:t>
            </a:r>
          </a:p>
        </p:txBody>
      </p:sp>
    </p:spTree>
    <p:extLst>
      <p:ext uri="{BB962C8B-B14F-4D97-AF65-F5344CB8AC3E}">
        <p14:creationId xmlns:p14="http://schemas.microsoft.com/office/powerpoint/2010/main" xmlns="" val="515292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</p:spPr>
        <p:txBody>
          <a:bodyPr/>
          <a:lstStyle/>
          <a:p>
            <a:fld id="{EE117259-36BF-4610-82CA-54C8754054BB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7166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507078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829219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7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8"/>
            <a:ext cx="20726400" cy="294005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3" y="7772402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6835" indent="0" algn="ctr">
              <a:buNone/>
              <a:defRPr/>
            </a:lvl2pPr>
            <a:lvl3pPr marL="913668" indent="0" algn="ctr">
              <a:buNone/>
              <a:defRPr/>
            </a:lvl3pPr>
            <a:lvl4pPr marL="1370498" indent="0" algn="ctr">
              <a:buNone/>
              <a:defRPr/>
            </a:lvl4pPr>
            <a:lvl5pPr marL="1827336" indent="0" algn="ctr">
              <a:buNone/>
              <a:defRPr/>
            </a:lvl5pPr>
            <a:lvl6pPr marL="2284169" indent="0" algn="ctr">
              <a:buNone/>
              <a:defRPr/>
            </a:lvl6pPr>
            <a:lvl7pPr marL="2741006" indent="0" algn="ctr">
              <a:buNone/>
              <a:defRPr/>
            </a:lvl7pPr>
            <a:lvl8pPr marL="3197842" indent="0" algn="ctr">
              <a:buNone/>
              <a:defRPr/>
            </a:lvl8pPr>
            <a:lvl9pPr marL="365467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F763ED-DA69-4C35-9E4D-249B1C229D7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803392-85B2-453C-A488-F930DA7E448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4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4"/>
            <a:ext cx="24384000" cy="13716000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53"/>
            <a:ext cx="11315775" cy="2954588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  <p:pic>
        <p:nvPicPr>
          <p:cNvPr id="6" name="Picture 1" descr="Untitled-8.jpg"/>
          <p:cNvPicPr>
            <a:picLocks noChangeAspect="1"/>
          </p:cNvPicPr>
          <p:nvPr userDrawn="1"/>
        </p:nvPicPr>
        <p:blipFill>
          <a:blip r:embed="rId2" cstate="print">
            <a:lum bright="-40000" contrast="-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" t="17466" r="27" b="28360"/>
          <a:stretch>
            <a:fillRect/>
          </a:stretch>
        </p:blipFill>
        <p:spPr bwMode="auto">
          <a:xfrm>
            <a:off x="0" y="4"/>
            <a:ext cx="24384000" cy="743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4"/>
            <a:ext cx="24384000" cy="13716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53"/>
            <a:ext cx="11315775" cy="2954588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lum bright="-30000" contrast="-40000"/>
          </a:blip>
          <a:srcRect l="3103" t="12415" r="225" b="34377"/>
          <a:stretch>
            <a:fillRect/>
          </a:stretch>
        </p:blipFill>
        <p:spPr bwMode="auto">
          <a:xfrm flipH="1">
            <a:off x="0" y="17245"/>
            <a:ext cx="24384000" cy="7560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4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4"/>
            <a:ext cx="24384000" cy="13716000"/>
          </a:xfrm>
          <a:prstGeom prst="rect">
            <a:avLst/>
          </a:prstGeom>
          <a:noFill/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84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3735"/>
            <a:r>
              <a:rPr lang="en-US" dirty="0"/>
              <a:t>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3" y="10377963"/>
            <a:ext cx="17576800" cy="1938926"/>
          </a:xfrm>
          <a:prstGeom prst="rect">
            <a:avLst/>
          </a:prstGeom>
        </p:spPr>
        <p:txBody>
          <a:bodyPr wrap="square" lIns="91369" tIns="45687" rIns="91369" bIns="45687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/>
              <a:t> Describe your thoughts with Lorem ipsum dolor sit </a:t>
            </a:r>
            <a:r>
              <a:rPr lang="en-US" dirty="0" err="1"/>
              <a:t>amet</a:t>
            </a:r>
            <a:r>
              <a:rPr lang="en-US" dirty="0"/>
              <a:t>, as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dolor </a:t>
            </a:r>
            <a:r>
              <a:rPr lang="en-US" dirty="0" err="1"/>
              <a:t>odio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lobortis</a:t>
            </a:r>
            <a:r>
              <a:rPr lang="en-US" dirty="0"/>
              <a:t> at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dui </a:t>
            </a:r>
            <a:r>
              <a:rPr lang="en-US" dirty="0" err="1"/>
              <a:t>adipiscing</a:t>
            </a:r>
            <a:r>
              <a:rPr lang="en-US" dirty="0"/>
              <a:t> magna </a:t>
            </a:r>
            <a:r>
              <a:rPr lang="en-US" dirty="0" err="1"/>
              <a:t>interdum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.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53"/>
            <a:ext cx="11315775" cy="2954588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4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57" y="4"/>
            <a:ext cx="12188952" cy="13716000"/>
          </a:xfrm>
          <a:prstGeom prst="rect">
            <a:avLst/>
          </a:prstGeom>
          <a:noFill/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53"/>
            <a:ext cx="11315775" cy="2954588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4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4"/>
            <a:ext cx="12188952" cy="13716000"/>
          </a:xfrm>
          <a:prstGeom prst="rect">
            <a:avLst/>
          </a:prstGeom>
          <a:noFill/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53"/>
            <a:ext cx="11315775" cy="2954588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11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8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42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8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4" y="3873509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369" tIns="45687" rIns="91369" bIns="45687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8"/>
            <a:ext cx="11333701" cy="1012780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369" tIns="45687" rIns="91369" bIns="45687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369" tIns="45687" rIns="91369" bIns="45687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9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73" tIns="38073" rIns="38073" bIns="38073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41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2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6"/>
            <a:ext cx="5918200" cy="3013564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2001" y="7804624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6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8" y="182573"/>
            <a:ext cx="5486400" cy="135334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3" y="182573"/>
            <a:ext cx="16306800" cy="135334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023909-C595-4EB0-A282-ED178A42E0A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15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30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3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6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7" y="-14258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7" y="-14258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93" y="7799559"/>
            <a:ext cx="12092408" cy="2954588"/>
          </a:xfrm>
          <a:prstGeom prst="rect">
            <a:avLst/>
          </a:prstGeom>
        </p:spPr>
        <p:txBody>
          <a:bodyPr wrap="square" lIns="91369" tIns="45687" rIns="91369" bIns="45687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8" y="9321948"/>
            <a:ext cx="4838701" cy="876300"/>
          </a:xfrm>
          <a:prstGeom prst="rect">
            <a:avLst/>
          </a:prstGeom>
        </p:spPr>
        <p:txBody>
          <a:bodyPr lIns="91369" tIns="45687" rIns="91369" bIns="45687"/>
          <a:lstStyle>
            <a:lvl1pPr marL="0" marR="0" indent="0" algn="ctr" defTabSz="456835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6835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>
                <a:latin typeface="Lato Regular" panose="020F0502020204030203" pitchFamily="34" charset="0"/>
              </a:rPr>
              <a:t>Pitch Deck Edition</a:t>
            </a:r>
            <a:endParaRPr lang="en-US" sz="4300" b="0" dirty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2"/>
            <a:ext cx="7896784" cy="1080368"/>
          </a:xfrm>
          <a:prstGeom prst="rect">
            <a:avLst/>
          </a:prstGeom>
        </p:spPr>
        <p:txBody>
          <a:bodyPr lIns="91369" tIns="45687" rIns="91369" bIns="45687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58" y="5638705"/>
            <a:ext cx="6747152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23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7" y="874153"/>
            <a:ext cx="6901041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pl-PL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60"/>
            <a:ext cx="20726400" cy="2940052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3" y="7772402"/>
            <a:ext cx="17068800" cy="3505200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6835" indent="0" algn="ctr">
              <a:buNone/>
              <a:defRPr/>
            </a:lvl2pPr>
            <a:lvl3pPr marL="913668" indent="0" algn="ctr">
              <a:buNone/>
              <a:defRPr/>
            </a:lvl3pPr>
            <a:lvl4pPr marL="1370498" indent="0" algn="ctr">
              <a:buNone/>
              <a:defRPr/>
            </a:lvl4pPr>
            <a:lvl5pPr marL="1827336" indent="0" algn="ctr">
              <a:buNone/>
              <a:defRPr/>
            </a:lvl5pPr>
            <a:lvl6pPr marL="2284169" indent="0" algn="ctr">
              <a:buNone/>
              <a:defRPr/>
            </a:lvl6pPr>
            <a:lvl7pPr marL="2741006" indent="0" algn="ctr">
              <a:buNone/>
              <a:defRPr/>
            </a:lvl7pPr>
            <a:lvl8pPr marL="3197842" indent="0" algn="ctr">
              <a:buNone/>
              <a:defRPr/>
            </a:lvl8pPr>
            <a:lvl9pPr marL="365467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3" y="3200409"/>
            <a:ext cx="21945600" cy="90519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7" y="8813813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7" y="5813424"/>
            <a:ext cx="20726400" cy="3000376"/>
          </a:xfrm>
          <a:prstGeom prst="rect">
            <a:avLst/>
          </a:prstGeom>
        </p:spPr>
        <p:txBody>
          <a:bodyPr lIns="91369" tIns="45687" rIns="91369" bIns="45687" anchor="b"/>
          <a:lstStyle>
            <a:lvl1pPr marL="0" indent="0">
              <a:buNone/>
              <a:defRPr sz="1900">
                <a:latin typeface="微軟正黑體" pitchFamily="34" charset="-120"/>
                <a:ea typeface="微軟正黑體" pitchFamily="34" charset="-120"/>
              </a:defRPr>
            </a:lvl1pPr>
            <a:lvl2pPr marL="456835" indent="0">
              <a:buNone/>
              <a:defRPr sz="1900"/>
            </a:lvl2pPr>
            <a:lvl3pPr marL="913668" indent="0">
              <a:buNone/>
              <a:defRPr sz="1700"/>
            </a:lvl3pPr>
            <a:lvl4pPr marL="1370498" indent="0">
              <a:buNone/>
              <a:defRPr sz="1400"/>
            </a:lvl4pPr>
            <a:lvl5pPr marL="1827336" indent="0">
              <a:buNone/>
              <a:defRPr sz="1400"/>
            </a:lvl5pPr>
            <a:lvl6pPr marL="2284169" indent="0">
              <a:buNone/>
              <a:defRPr sz="1400"/>
            </a:lvl6pPr>
            <a:lvl7pPr marL="2741006" indent="0">
              <a:buNone/>
              <a:defRPr sz="1400"/>
            </a:lvl7pPr>
            <a:lvl8pPr marL="3197842" indent="0">
              <a:buNone/>
              <a:defRPr sz="1400"/>
            </a:lvl8pPr>
            <a:lvl9pPr marL="3654672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15" y="-3835"/>
            <a:ext cx="23221093" cy="13803974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6809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4782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4782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4782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4782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5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1" y="3200409"/>
            <a:ext cx="10896600" cy="90519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9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1" y="3200409"/>
            <a:ext cx="10896600" cy="90519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9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3" y="549276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12" y="3070233"/>
            <a:ext cx="10774365" cy="1279526"/>
          </a:xfrm>
          <a:prstGeom prst="rect">
            <a:avLst/>
          </a:prstGeom>
        </p:spPr>
        <p:txBody>
          <a:bodyPr lIns="91369" tIns="45687" rIns="91369" bIns="45687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6835" indent="0">
              <a:buNone/>
              <a:defRPr sz="1900" b="1"/>
            </a:lvl2pPr>
            <a:lvl3pPr marL="913668" indent="0">
              <a:buNone/>
              <a:defRPr sz="1900" b="1"/>
            </a:lvl3pPr>
            <a:lvl4pPr marL="1370498" indent="0">
              <a:buNone/>
              <a:defRPr sz="1700" b="1"/>
            </a:lvl4pPr>
            <a:lvl5pPr marL="1827336" indent="0">
              <a:buNone/>
              <a:defRPr sz="1700" b="1"/>
            </a:lvl5pPr>
            <a:lvl6pPr marL="2284169" indent="0">
              <a:buNone/>
              <a:defRPr sz="1700" b="1"/>
            </a:lvl6pPr>
            <a:lvl7pPr marL="2741006" indent="0">
              <a:buNone/>
              <a:defRPr sz="1700" b="1"/>
            </a:lvl7pPr>
            <a:lvl8pPr marL="3197842" indent="0">
              <a:buNone/>
              <a:defRPr sz="1700" b="1"/>
            </a:lvl8pPr>
            <a:lvl9pPr marL="3654672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12" y="4349754"/>
            <a:ext cx="10774365" cy="790257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19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700">
                <a:latin typeface="微軟正黑體" pitchFamily="34" charset="-120"/>
                <a:ea typeface="微軟正黑體" pitchFamily="34" charset="-120"/>
              </a:defRPr>
            </a:lvl4pPr>
            <a:lvl5pPr>
              <a:defRPr sz="1700">
                <a:latin typeface="微軟正黑體" pitchFamily="34" charset="-120"/>
                <a:ea typeface="微軟正黑體" pitchFamily="34" charset="-12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70" y="3070233"/>
            <a:ext cx="10777541" cy="1279526"/>
          </a:xfrm>
          <a:prstGeom prst="rect">
            <a:avLst/>
          </a:prstGeom>
        </p:spPr>
        <p:txBody>
          <a:bodyPr lIns="91369" tIns="45687" rIns="91369" bIns="45687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6835" indent="0">
              <a:buNone/>
              <a:defRPr sz="1900" b="1"/>
            </a:lvl2pPr>
            <a:lvl3pPr marL="913668" indent="0">
              <a:buNone/>
              <a:defRPr sz="1900" b="1"/>
            </a:lvl3pPr>
            <a:lvl4pPr marL="1370498" indent="0">
              <a:buNone/>
              <a:defRPr sz="1700" b="1"/>
            </a:lvl4pPr>
            <a:lvl5pPr marL="1827336" indent="0">
              <a:buNone/>
              <a:defRPr sz="1700" b="1"/>
            </a:lvl5pPr>
            <a:lvl6pPr marL="2284169" indent="0">
              <a:buNone/>
              <a:defRPr sz="1700" b="1"/>
            </a:lvl6pPr>
            <a:lvl7pPr marL="2741006" indent="0">
              <a:buNone/>
              <a:defRPr sz="1700" b="1"/>
            </a:lvl7pPr>
            <a:lvl8pPr marL="3197842" indent="0">
              <a:buNone/>
              <a:defRPr sz="1700" b="1"/>
            </a:lvl8pPr>
            <a:lvl9pPr marL="3654672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70" y="4349754"/>
            <a:ext cx="10777541" cy="790257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19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700">
                <a:latin typeface="微軟正黑體" pitchFamily="34" charset="-120"/>
                <a:ea typeface="微軟正黑體" pitchFamily="34" charset="-120"/>
              </a:defRPr>
            </a:lvl4pPr>
            <a:lvl5pPr>
              <a:defRPr sz="1700">
                <a:latin typeface="微軟正黑體" pitchFamily="34" charset="-120"/>
                <a:ea typeface="微軟正黑體" pitchFamily="34" charset="-12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1"/>
            <a:ext cx="8021637" cy="2324102"/>
          </a:xfrm>
        </p:spPr>
        <p:txBody>
          <a:bodyPr anchor="b"/>
          <a:lstStyle>
            <a:lvl1pPr algn="l">
              <a:defRPr sz="19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41" y="546107"/>
            <a:ext cx="13631861" cy="117062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3100">
                <a:latin typeface="微軟正黑體" pitchFamily="34" charset="-120"/>
                <a:ea typeface="微軟正黑體" pitchFamily="34" charset="-120"/>
              </a:defRPr>
            </a:lvl1pPr>
            <a:lvl2pPr>
              <a:defRPr sz="29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5"/>
            <a:ext cx="8021637" cy="9382126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6835" indent="0">
              <a:buNone/>
              <a:defRPr sz="1200"/>
            </a:lvl2pPr>
            <a:lvl3pPr marL="913668" indent="0">
              <a:buNone/>
              <a:defRPr sz="1000"/>
            </a:lvl3pPr>
            <a:lvl4pPr marL="1370498" indent="0">
              <a:buNone/>
              <a:defRPr sz="1000"/>
            </a:lvl4pPr>
            <a:lvl5pPr marL="1827336" indent="0">
              <a:buNone/>
              <a:defRPr sz="1000"/>
            </a:lvl5pPr>
            <a:lvl6pPr marL="2284169" indent="0">
              <a:buNone/>
              <a:defRPr sz="1000"/>
            </a:lvl6pPr>
            <a:lvl7pPr marL="2741006" indent="0">
              <a:buNone/>
              <a:defRPr sz="1000"/>
            </a:lvl7pPr>
            <a:lvl8pPr marL="3197842" indent="0">
              <a:buNone/>
              <a:defRPr sz="1000"/>
            </a:lvl8pPr>
            <a:lvl9pPr marL="3654672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5" y="9601205"/>
            <a:ext cx="14630400" cy="1133478"/>
          </a:xfrm>
        </p:spPr>
        <p:txBody>
          <a:bodyPr anchor="b"/>
          <a:lstStyle>
            <a:lvl1pPr algn="l">
              <a:defRPr sz="19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5" y="1225550"/>
            <a:ext cx="14630400" cy="8229600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>
              <a:buNone/>
              <a:defRPr sz="3100"/>
            </a:lvl1pPr>
            <a:lvl2pPr marL="456835" indent="0">
              <a:buNone/>
              <a:defRPr sz="2900"/>
            </a:lvl2pPr>
            <a:lvl3pPr marL="913668" indent="0">
              <a:buNone/>
              <a:defRPr sz="2400"/>
            </a:lvl3pPr>
            <a:lvl4pPr marL="1370498" indent="0">
              <a:buNone/>
              <a:defRPr sz="1900"/>
            </a:lvl4pPr>
            <a:lvl5pPr marL="1827336" indent="0">
              <a:buNone/>
              <a:defRPr sz="1900"/>
            </a:lvl5pPr>
            <a:lvl6pPr marL="2284169" indent="0">
              <a:buNone/>
              <a:defRPr sz="1900"/>
            </a:lvl6pPr>
            <a:lvl7pPr marL="2741006" indent="0">
              <a:buNone/>
              <a:defRPr sz="1900"/>
            </a:lvl7pPr>
            <a:lvl8pPr marL="3197842" indent="0">
              <a:buNone/>
              <a:defRPr sz="1900"/>
            </a:lvl8pPr>
            <a:lvl9pPr marL="3654672" indent="0">
              <a:buNone/>
              <a:defRPr sz="19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5" y="10734689"/>
            <a:ext cx="14630400" cy="1609726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6835" indent="0">
              <a:buNone/>
              <a:defRPr sz="1200"/>
            </a:lvl2pPr>
            <a:lvl3pPr marL="913668" indent="0">
              <a:buNone/>
              <a:defRPr sz="1000"/>
            </a:lvl3pPr>
            <a:lvl4pPr marL="1370498" indent="0">
              <a:buNone/>
              <a:defRPr sz="1000"/>
            </a:lvl4pPr>
            <a:lvl5pPr marL="1827336" indent="0">
              <a:buNone/>
              <a:defRPr sz="1000"/>
            </a:lvl5pPr>
            <a:lvl6pPr marL="2284169" indent="0">
              <a:buNone/>
              <a:defRPr sz="1000"/>
            </a:lvl6pPr>
            <a:lvl7pPr marL="2741006" indent="0">
              <a:buNone/>
              <a:defRPr sz="1000"/>
            </a:lvl7pPr>
            <a:lvl8pPr marL="3197842" indent="0">
              <a:buNone/>
              <a:defRPr sz="1000"/>
            </a:lvl8pPr>
            <a:lvl9pPr marL="3654672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3" y="3200409"/>
            <a:ext cx="21945600" cy="9051926"/>
          </a:xfrm>
          <a:prstGeom prst="rect">
            <a:avLst/>
          </a:prstGeom>
        </p:spPr>
        <p:txBody>
          <a:bodyPr vert="eaVert"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20" y="760414"/>
            <a:ext cx="5646739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1" y="760414"/>
            <a:ext cx="16789400" cy="11491912"/>
          </a:xfrm>
          <a:prstGeom prst="rect">
            <a:avLst/>
          </a:prstGeom>
        </p:spPr>
        <p:txBody>
          <a:bodyPr vert="eaVert"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_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"/>
          <p:cNvSpPr>
            <a:spLocks noGrp="1"/>
          </p:cNvSpPr>
          <p:nvPr>
            <p:ph type="title"/>
          </p:nvPr>
        </p:nvSpPr>
        <p:spPr bwMode="auto">
          <a:xfrm>
            <a:off x="1676846" y="730252"/>
            <a:ext cx="21030325" cy="265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397" tIns="182694" rIns="365397" bIns="182694" numCol="1" anchor="ctr" anchorCtr="0" compatLnSpc="1"/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idx="1"/>
          </p:nvPr>
        </p:nvSpPr>
        <p:spPr bwMode="auto">
          <a:xfrm>
            <a:off x="1676846" y="3651256"/>
            <a:ext cx="21030325" cy="870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397" tIns="182694" rIns="365397" bIns="182694" numCol="1" anchor="t" anchorCtr="0" compatLnSpc="1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75075829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679576" y="1320807"/>
            <a:ext cx="8963024" cy="1446483"/>
          </a:xfrm>
          <a:prstGeom prst="rect">
            <a:avLst/>
          </a:prstGeom>
        </p:spPr>
        <p:txBody>
          <a:bodyPr lIns="0" tIns="45687" rIns="91369" bIns="45687">
            <a:spAutoFit/>
          </a:bodyPr>
          <a:lstStyle>
            <a:lvl1pPr marL="0" indent="0">
              <a:buNone/>
              <a:defRPr sz="8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goes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408198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8"/>
            <a:ext cx="20726400" cy="2940052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3" y="7772402"/>
            <a:ext cx="17068800" cy="3505200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6835" indent="0" algn="ctr">
              <a:buNone/>
              <a:defRPr/>
            </a:lvl2pPr>
            <a:lvl3pPr marL="913668" indent="0" algn="ctr">
              <a:buNone/>
              <a:defRPr/>
            </a:lvl3pPr>
            <a:lvl4pPr marL="1370498" indent="0" algn="ctr">
              <a:buNone/>
              <a:defRPr/>
            </a:lvl4pPr>
            <a:lvl5pPr marL="1827336" indent="0" algn="ctr">
              <a:buNone/>
              <a:defRPr/>
            </a:lvl5pPr>
            <a:lvl6pPr marL="2284169" indent="0" algn="ctr">
              <a:buNone/>
              <a:defRPr/>
            </a:lvl6pPr>
            <a:lvl7pPr marL="2741006" indent="0" algn="ctr">
              <a:buNone/>
              <a:defRPr/>
            </a:lvl7pPr>
            <a:lvl8pPr marL="3197842" indent="0" algn="ctr">
              <a:buNone/>
              <a:defRPr/>
            </a:lvl8pPr>
            <a:lvl9pPr marL="365467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0D3A35-3046-4B5C-A244-4E35FA53B2C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3" y="549276"/>
            <a:ext cx="21945600" cy="2286000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3" y="3200409"/>
            <a:ext cx="21945600" cy="90519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7" y="8813813"/>
            <a:ext cx="20726400" cy="2724150"/>
          </a:xfrm>
          <a:prstGeom prst="rect">
            <a:avLst/>
          </a:prstGeom>
        </p:spPr>
        <p:txBody>
          <a:bodyPr lIns="91369" tIns="45687" rIns="91369" bIns="45687" anchor="t"/>
          <a:lstStyle>
            <a:lvl1pPr algn="l">
              <a:defRPr sz="40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7" y="5813424"/>
            <a:ext cx="20726400" cy="3000376"/>
          </a:xfrm>
          <a:prstGeom prst="rect">
            <a:avLst/>
          </a:prstGeom>
        </p:spPr>
        <p:txBody>
          <a:bodyPr lIns="91369" tIns="45687" rIns="91369" bIns="45687" anchor="b"/>
          <a:lstStyle>
            <a:lvl1pPr marL="0" indent="0">
              <a:buNone/>
              <a:defRPr sz="1900">
                <a:latin typeface="微軟正黑體" pitchFamily="34" charset="-120"/>
                <a:ea typeface="微軟正黑體" pitchFamily="34" charset="-120"/>
              </a:defRPr>
            </a:lvl1pPr>
            <a:lvl2pPr marL="456835" indent="0">
              <a:buNone/>
              <a:defRPr sz="1900"/>
            </a:lvl2pPr>
            <a:lvl3pPr marL="913668" indent="0">
              <a:buNone/>
              <a:defRPr sz="1700"/>
            </a:lvl3pPr>
            <a:lvl4pPr marL="1370498" indent="0">
              <a:buNone/>
              <a:defRPr sz="1400"/>
            </a:lvl4pPr>
            <a:lvl5pPr marL="1827336" indent="0">
              <a:buNone/>
              <a:defRPr sz="1400"/>
            </a:lvl5pPr>
            <a:lvl6pPr marL="2284169" indent="0">
              <a:buNone/>
              <a:defRPr sz="1400"/>
            </a:lvl6pPr>
            <a:lvl7pPr marL="2741006" indent="0">
              <a:buNone/>
              <a:defRPr sz="1400"/>
            </a:lvl7pPr>
            <a:lvl8pPr marL="3197842" indent="0">
              <a:buNone/>
              <a:defRPr sz="1400"/>
            </a:lvl8pPr>
            <a:lvl9pPr marL="3654672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9CE98F-9073-4D52-9AF8-45B3F4E0CDF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3" y="549276"/>
            <a:ext cx="21945600" cy="2286000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1" y="3200409"/>
            <a:ext cx="10896600" cy="90519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9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1" y="3200409"/>
            <a:ext cx="10896600" cy="90519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9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B8E8F-3A0A-4C75-AE59-461A61EF95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3" y="549276"/>
            <a:ext cx="21945600" cy="2286000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3" y="3070233"/>
            <a:ext cx="10774363" cy="1279526"/>
          </a:xfrm>
          <a:prstGeom prst="rect">
            <a:avLst/>
          </a:prstGeom>
        </p:spPr>
        <p:txBody>
          <a:bodyPr lIns="91369" tIns="45687" rIns="91369" bIns="45687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6835" indent="0">
              <a:buNone/>
              <a:defRPr sz="1900" b="1"/>
            </a:lvl2pPr>
            <a:lvl3pPr marL="913668" indent="0">
              <a:buNone/>
              <a:defRPr sz="1900" b="1"/>
            </a:lvl3pPr>
            <a:lvl4pPr marL="1370498" indent="0">
              <a:buNone/>
              <a:defRPr sz="1700" b="1"/>
            </a:lvl4pPr>
            <a:lvl5pPr marL="1827336" indent="0">
              <a:buNone/>
              <a:defRPr sz="1700" b="1"/>
            </a:lvl5pPr>
            <a:lvl6pPr marL="2284169" indent="0">
              <a:buNone/>
              <a:defRPr sz="1700" b="1"/>
            </a:lvl6pPr>
            <a:lvl7pPr marL="2741006" indent="0">
              <a:buNone/>
              <a:defRPr sz="1700" b="1"/>
            </a:lvl7pPr>
            <a:lvl8pPr marL="3197842" indent="0">
              <a:buNone/>
              <a:defRPr sz="1700" b="1"/>
            </a:lvl8pPr>
            <a:lvl9pPr marL="3654672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3" y="4349754"/>
            <a:ext cx="10774363" cy="790257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19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700">
                <a:latin typeface="微軟正黑體" pitchFamily="34" charset="-120"/>
                <a:ea typeface="微軟正黑體" pitchFamily="34" charset="-120"/>
              </a:defRPr>
            </a:lvl4pPr>
            <a:lvl5pPr>
              <a:defRPr sz="1700">
                <a:latin typeface="微軟正黑體" pitchFamily="34" charset="-120"/>
                <a:ea typeface="微軟正黑體" pitchFamily="34" charset="-12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4" y="3070233"/>
            <a:ext cx="10777536" cy="1279526"/>
          </a:xfrm>
          <a:prstGeom prst="rect">
            <a:avLst/>
          </a:prstGeom>
        </p:spPr>
        <p:txBody>
          <a:bodyPr lIns="91369" tIns="45687" rIns="91369" bIns="45687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6835" indent="0">
              <a:buNone/>
              <a:defRPr sz="1900" b="1"/>
            </a:lvl2pPr>
            <a:lvl3pPr marL="913668" indent="0">
              <a:buNone/>
              <a:defRPr sz="1900" b="1"/>
            </a:lvl3pPr>
            <a:lvl4pPr marL="1370498" indent="0">
              <a:buNone/>
              <a:defRPr sz="1700" b="1"/>
            </a:lvl4pPr>
            <a:lvl5pPr marL="1827336" indent="0">
              <a:buNone/>
              <a:defRPr sz="1700" b="1"/>
            </a:lvl5pPr>
            <a:lvl6pPr marL="2284169" indent="0">
              <a:buNone/>
              <a:defRPr sz="1700" b="1"/>
            </a:lvl6pPr>
            <a:lvl7pPr marL="2741006" indent="0">
              <a:buNone/>
              <a:defRPr sz="1700" b="1"/>
            </a:lvl7pPr>
            <a:lvl8pPr marL="3197842" indent="0">
              <a:buNone/>
              <a:defRPr sz="1700" b="1"/>
            </a:lvl8pPr>
            <a:lvl9pPr marL="3654672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4" y="4349754"/>
            <a:ext cx="10777536" cy="790257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19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700">
                <a:latin typeface="微軟正黑體" pitchFamily="34" charset="-120"/>
                <a:ea typeface="微軟正黑體" pitchFamily="34" charset="-120"/>
              </a:defRPr>
            </a:lvl4pPr>
            <a:lvl5pPr>
              <a:defRPr sz="1700">
                <a:latin typeface="微軟正黑體" pitchFamily="34" charset="-120"/>
                <a:ea typeface="微軟正黑體" pitchFamily="34" charset="-12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F2CC49-0567-4F4F-A24B-8EFBCC2B5CE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3" y="549276"/>
            <a:ext cx="21945600" cy="2286000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871938-5555-4AA0-8F45-E7B161010A7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951120-EC6B-4385-90FF-930ACFFEB74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1"/>
            <a:ext cx="8021637" cy="2324102"/>
          </a:xfrm>
          <a:prstGeom prst="rect">
            <a:avLst/>
          </a:prstGeom>
        </p:spPr>
        <p:txBody>
          <a:bodyPr lIns="91369" tIns="45687" rIns="91369" bIns="45687" anchor="b"/>
          <a:lstStyle>
            <a:lvl1pPr algn="l">
              <a:defRPr sz="19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41" y="546105"/>
            <a:ext cx="13631861" cy="117062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3100">
                <a:latin typeface="微軟正黑體" pitchFamily="34" charset="-120"/>
                <a:ea typeface="微軟正黑體" pitchFamily="34" charset="-120"/>
              </a:defRPr>
            </a:lvl1pPr>
            <a:lvl2pPr>
              <a:defRPr sz="29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5"/>
            <a:ext cx="8021637" cy="9382126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6835" indent="0">
              <a:buNone/>
              <a:defRPr sz="1200"/>
            </a:lvl2pPr>
            <a:lvl3pPr marL="913668" indent="0">
              <a:buNone/>
              <a:defRPr sz="1000"/>
            </a:lvl3pPr>
            <a:lvl4pPr marL="1370498" indent="0">
              <a:buNone/>
              <a:defRPr sz="1000"/>
            </a:lvl4pPr>
            <a:lvl5pPr marL="1827336" indent="0">
              <a:buNone/>
              <a:defRPr sz="1000"/>
            </a:lvl5pPr>
            <a:lvl6pPr marL="2284169" indent="0">
              <a:buNone/>
              <a:defRPr sz="1000"/>
            </a:lvl6pPr>
            <a:lvl7pPr marL="2741006" indent="0">
              <a:buNone/>
              <a:defRPr sz="1000"/>
            </a:lvl7pPr>
            <a:lvl8pPr marL="3197842" indent="0">
              <a:buNone/>
              <a:defRPr sz="1000"/>
            </a:lvl8pPr>
            <a:lvl9pPr marL="3654672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0B04BA-FD94-4065-B9D9-31B220A384FD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5"/>
            <a:ext cx="14630400" cy="1133478"/>
          </a:xfrm>
          <a:prstGeom prst="rect">
            <a:avLst/>
          </a:prstGeom>
        </p:spPr>
        <p:txBody>
          <a:bodyPr lIns="91369" tIns="45687" rIns="91369" bIns="45687" anchor="b"/>
          <a:lstStyle>
            <a:lvl1pPr algn="l">
              <a:defRPr sz="19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>
              <a:buNone/>
              <a:defRPr sz="3100"/>
            </a:lvl1pPr>
            <a:lvl2pPr marL="456835" indent="0">
              <a:buNone/>
              <a:defRPr sz="2900"/>
            </a:lvl2pPr>
            <a:lvl3pPr marL="913668" indent="0">
              <a:buNone/>
              <a:defRPr sz="2400"/>
            </a:lvl3pPr>
            <a:lvl4pPr marL="1370498" indent="0">
              <a:buNone/>
              <a:defRPr sz="1900"/>
            </a:lvl4pPr>
            <a:lvl5pPr marL="1827336" indent="0">
              <a:buNone/>
              <a:defRPr sz="1900"/>
            </a:lvl5pPr>
            <a:lvl6pPr marL="2284169" indent="0">
              <a:buNone/>
              <a:defRPr sz="1900"/>
            </a:lvl6pPr>
            <a:lvl7pPr marL="2741006" indent="0">
              <a:buNone/>
              <a:defRPr sz="1900"/>
            </a:lvl7pPr>
            <a:lvl8pPr marL="3197842" indent="0">
              <a:buNone/>
              <a:defRPr sz="1900"/>
            </a:lvl8pPr>
            <a:lvl9pPr marL="3654672" indent="0">
              <a:buNone/>
              <a:defRPr sz="19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85"/>
            <a:ext cx="14630400" cy="1609726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6835" indent="0">
              <a:buNone/>
              <a:defRPr sz="1200"/>
            </a:lvl2pPr>
            <a:lvl3pPr marL="913668" indent="0">
              <a:buNone/>
              <a:defRPr sz="1000"/>
            </a:lvl3pPr>
            <a:lvl4pPr marL="1370498" indent="0">
              <a:buNone/>
              <a:defRPr sz="1000"/>
            </a:lvl4pPr>
            <a:lvl5pPr marL="1827336" indent="0">
              <a:buNone/>
              <a:defRPr sz="1000"/>
            </a:lvl5pPr>
            <a:lvl6pPr marL="2284169" indent="0">
              <a:buNone/>
              <a:defRPr sz="1000"/>
            </a:lvl6pPr>
            <a:lvl7pPr marL="2741006" indent="0">
              <a:buNone/>
              <a:defRPr sz="1000"/>
            </a:lvl7pPr>
            <a:lvl8pPr marL="3197842" indent="0">
              <a:buNone/>
              <a:defRPr sz="1000"/>
            </a:lvl8pPr>
            <a:lvl9pPr marL="3654672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DEABA-38DB-4D63-860C-95ADD90BD14C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3" y="549276"/>
            <a:ext cx="21945600" cy="2286000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3" y="3200409"/>
            <a:ext cx="21945600" cy="9051926"/>
          </a:xfrm>
          <a:prstGeom prst="rect">
            <a:avLst/>
          </a:prstGeom>
        </p:spPr>
        <p:txBody>
          <a:bodyPr vert="eaVert"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A5C954-E842-4620-BAF2-9E8B468E46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8" y="549284"/>
            <a:ext cx="5486400" cy="11703052"/>
          </a:xfrm>
          <a:prstGeom prst="rect">
            <a:avLst/>
          </a:prstGeom>
        </p:spPr>
        <p:txBody>
          <a:bodyPr vert="eaVert"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3" y="549284"/>
            <a:ext cx="16306800" cy="11703052"/>
          </a:xfrm>
          <a:prstGeom prst="rect">
            <a:avLst/>
          </a:prstGeom>
        </p:spPr>
        <p:txBody>
          <a:bodyPr vert="eaVert"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32ABC4-B0B1-4BD9-9459-0F141D0AEFB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15" y="-3835"/>
            <a:ext cx="23221093" cy="13803974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lvl="0" defTabSz="456835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53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4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1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61" y="12086078"/>
            <a:ext cx="11880797" cy="1080368"/>
          </a:xfrm>
          <a:prstGeom prst="rect">
            <a:avLst/>
          </a:prstGeom>
        </p:spPr>
        <p:txBody>
          <a:bodyPr lIns="91369" tIns="45687" rIns="91369" bIns="45687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9" y="10475399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13" y="4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+mj-lt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11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4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4"/>
            <a:ext cx="24384000" cy="13716000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53"/>
            <a:ext cx="11315775" cy="2954588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25" cy="1523427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4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4"/>
            <a:ext cx="24384000" cy="13716000"/>
          </a:xfrm>
          <a:prstGeom prst="rect">
            <a:avLst/>
          </a:prstGeom>
          <a:noFill/>
        </p:spPr>
        <p:txBody>
          <a:bodyPr lIns="91369" tIns="45687" rIns="91369" bIns="45687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84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3735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3" y="10377963"/>
            <a:ext cx="17576800" cy="1938926"/>
          </a:xfrm>
          <a:prstGeom prst="rect">
            <a:avLst/>
          </a:prstGeom>
        </p:spPr>
        <p:txBody>
          <a:bodyPr wrap="square" lIns="91369" tIns="45687" rIns="91369" bIns="45687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53"/>
            <a:ext cx="11315775" cy="2954588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4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57" y="4"/>
            <a:ext cx="12188952" cy="13716000"/>
          </a:xfrm>
          <a:prstGeom prst="rect">
            <a:avLst/>
          </a:prstGeom>
          <a:noFill/>
        </p:spPr>
        <p:txBody>
          <a:bodyPr lIns="91369" tIns="45687" rIns="91369" bIns="45687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53"/>
            <a:ext cx="11315775" cy="2954588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4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4"/>
            <a:ext cx="12188952" cy="13716000"/>
          </a:xfrm>
          <a:prstGeom prst="rect">
            <a:avLst/>
          </a:prstGeom>
          <a:noFill/>
        </p:spPr>
        <p:txBody>
          <a:bodyPr lIns="91369" tIns="45687" rIns="91369" bIns="45687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53"/>
            <a:ext cx="11315775" cy="2954588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11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9" tIns="45687" rIns="91369" bIns="45687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9" tIns="45687" rIns="91369" bIns="45687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8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9" tIns="45687" rIns="91369" bIns="45687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42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9" tIns="45687" rIns="91369" bIns="45687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8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369" tIns="45687" rIns="91369" bIns="45687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4" y="3873509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369" tIns="45687" rIns="91369" bIns="45687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8"/>
            <a:ext cx="11333701" cy="1012780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369" tIns="45687" rIns="91369" bIns="45687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369" tIns="45687" rIns="91369" bIns="45687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9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73" tIns="38073" rIns="38073" bIns="38073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369" tIns="45687" rIns="91369" bIns="45687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41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369" tIns="45687" rIns="91369" bIns="45687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2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6"/>
            <a:ext cx="5918200" cy="3013564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2001" y="7804624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6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15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30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3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6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25" cy="1523427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4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07" defTabSz="824782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7" y="-14258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7" y="-14258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93" y="7799559"/>
            <a:ext cx="12092408" cy="2954588"/>
          </a:xfrm>
          <a:prstGeom prst="rect">
            <a:avLst/>
          </a:prstGeom>
        </p:spPr>
        <p:txBody>
          <a:bodyPr wrap="square" lIns="91369" tIns="45687" rIns="91369" bIns="45687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8" y="9321948"/>
            <a:ext cx="4838701" cy="876300"/>
          </a:xfrm>
          <a:prstGeom prst="rect">
            <a:avLst/>
          </a:prstGeom>
        </p:spPr>
        <p:txBody>
          <a:bodyPr lIns="91369" tIns="45687" rIns="91369" bIns="45687"/>
          <a:lstStyle>
            <a:lvl1pPr marL="0" marR="0" indent="0" algn="ctr" defTabSz="456835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6835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2"/>
            <a:ext cx="7896784" cy="1080368"/>
          </a:xfrm>
          <a:prstGeom prst="rect">
            <a:avLst/>
          </a:prstGeom>
        </p:spPr>
        <p:txBody>
          <a:bodyPr lIns="91369" tIns="45687" rIns="91369" bIns="45687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58" y="5638705"/>
            <a:ext cx="6747152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23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7" y="874153"/>
            <a:ext cx="6901041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 marR="0" indent="0" algn="ctr" defTabSz="824839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57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6"/>
            <a:ext cx="20726400" cy="2940052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3" y="7772402"/>
            <a:ext cx="17068800" cy="3505200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6845" indent="0" algn="ctr">
              <a:buNone/>
              <a:defRPr/>
            </a:lvl2pPr>
            <a:lvl3pPr marL="913687" indent="0" algn="ctr">
              <a:buNone/>
              <a:defRPr/>
            </a:lvl3pPr>
            <a:lvl4pPr marL="1370532" indent="0" algn="ctr">
              <a:buNone/>
              <a:defRPr/>
            </a:lvl4pPr>
            <a:lvl5pPr marL="1827376" indent="0" algn="ctr">
              <a:buNone/>
              <a:defRPr/>
            </a:lvl5pPr>
            <a:lvl6pPr marL="2284219" indent="0" algn="ctr">
              <a:buNone/>
              <a:defRPr/>
            </a:lvl6pPr>
            <a:lvl7pPr marL="2741066" indent="0" algn="ctr">
              <a:buNone/>
              <a:defRPr/>
            </a:lvl7pPr>
            <a:lvl8pPr marL="3197911" indent="0" algn="ctr">
              <a:buNone/>
              <a:defRPr/>
            </a:lvl8pPr>
            <a:lvl9pPr marL="3654751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0D3A35-3046-4B5C-A244-4E35FA53B2C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3" y="549276"/>
            <a:ext cx="21945600" cy="2286000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3" y="3200407"/>
            <a:ext cx="21945600" cy="90519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7" y="8813807"/>
            <a:ext cx="20726400" cy="2724150"/>
          </a:xfrm>
          <a:prstGeom prst="rect">
            <a:avLst/>
          </a:prstGeom>
        </p:spPr>
        <p:txBody>
          <a:bodyPr lIns="91369" tIns="45687" rIns="91369" bIns="45687" anchor="t"/>
          <a:lstStyle>
            <a:lvl1pPr algn="l">
              <a:defRPr sz="40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7" y="5813424"/>
            <a:ext cx="20726400" cy="3000376"/>
          </a:xfrm>
          <a:prstGeom prst="rect">
            <a:avLst/>
          </a:prstGeom>
        </p:spPr>
        <p:txBody>
          <a:bodyPr lIns="91369" tIns="45687" rIns="91369" bIns="45687" anchor="b"/>
          <a:lstStyle>
            <a:lvl1pPr marL="0" indent="0">
              <a:buNone/>
              <a:defRPr sz="1900">
                <a:latin typeface="微軟正黑體" pitchFamily="34" charset="-120"/>
                <a:ea typeface="微軟正黑體" pitchFamily="34" charset="-120"/>
              </a:defRPr>
            </a:lvl1pPr>
            <a:lvl2pPr marL="456845" indent="0">
              <a:buNone/>
              <a:defRPr sz="1900"/>
            </a:lvl2pPr>
            <a:lvl3pPr marL="913687" indent="0">
              <a:buNone/>
              <a:defRPr sz="1700"/>
            </a:lvl3pPr>
            <a:lvl4pPr marL="1370532" indent="0">
              <a:buNone/>
              <a:defRPr sz="1400"/>
            </a:lvl4pPr>
            <a:lvl5pPr marL="1827376" indent="0">
              <a:buNone/>
              <a:defRPr sz="1400"/>
            </a:lvl5pPr>
            <a:lvl6pPr marL="2284219" indent="0">
              <a:buNone/>
              <a:defRPr sz="1400"/>
            </a:lvl6pPr>
            <a:lvl7pPr marL="2741066" indent="0">
              <a:buNone/>
              <a:defRPr sz="1400"/>
            </a:lvl7pPr>
            <a:lvl8pPr marL="3197911" indent="0">
              <a:buNone/>
              <a:defRPr sz="1400"/>
            </a:lvl8pPr>
            <a:lvl9pPr marL="3654751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9CE98F-9073-4D52-9AF8-45B3F4E0CDF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3" y="549276"/>
            <a:ext cx="21945600" cy="2286000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1" y="3200407"/>
            <a:ext cx="10896600" cy="90519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9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1" y="3200407"/>
            <a:ext cx="10896600" cy="90519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9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B8E8F-3A0A-4C75-AE59-461A61EF95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3" y="549276"/>
            <a:ext cx="21945600" cy="2286000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3" y="3070233"/>
            <a:ext cx="10774363" cy="1279526"/>
          </a:xfrm>
          <a:prstGeom prst="rect">
            <a:avLst/>
          </a:prstGeom>
        </p:spPr>
        <p:txBody>
          <a:bodyPr lIns="91369" tIns="45687" rIns="91369" bIns="45687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6845" indent="0">
              <a:buNone/>
              <a:defRPr sz="1900" b="1"/>
            </a:lvl2pPr>
            <a:lvl3pPr marL="913687" indent="0">
              <a:buNone/>
              <a:defRPr sz="1900" b="1"/>
            </a:lvl3pPr>
            <a:lvl4pPr marL="1370532" indent="0">
              <a:buNone/>
              <a:defRPr sz="1700" b="1"/>
            </a:lvl4pPr>
            <a:lvl5pPr marL="1827376" indent="0">
              <a:buNone/>
              <a:defRPr sz="1700" b="1"/>
            </a:lvl5pPr>
            <a:lvl6pPr marL="2284219" indent="0">
              <a:buNone/>
              <a:defRPr sz="1700" b="1"/>
            </a:lvl6pPr>
            <a:lvl7pPr marL="2741066" indent="0">
              <a:buNone/>
              <a:defRPr sz="1700" b="1"/>
            </a:lvl7pPr>
            <a:lvl8pPr marL="3197911" indent="0">
              <a:buNone/>
              <a:defRPr sz="1700" b="1"/>
            </a:lvl8pPr>
            <a:lvl9pPr marL="3654751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3" y="4349754"/>
            <a:ext cx="10774363" cy="790257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19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700">
                <a:latin typeface="微軟正黑體" pitchFamily="34" charset="-120"/>
                <a:ea typeface="微軟正黑體" pitchFamily="34" charset="-120"/>
              </a:defRPr>
            </a:lvl4pPr>
            <a:lvl5pPr>
              <a:defRPr sz="1700">
                <a:latin typeface="微軟正黑體" pitchFamily="34" charset="-120"/>
                <a:ea typeface="微軟正黑體" pitchFamily="34" charset="-12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4" y="3070233"/>
            <a:ext cx="10777536" cy="1279526"/>
          </a:xfrm>
          <a:prstGeom prst="rect">
            <a:avLst/>
          </a:prstGeom>
        </p:spPr>
        <p:txBody>
          <a:bodyPr lIns="91369" tIns="45687" rIns="91369" bIns="45687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6845" indent="0">
              <a:buNone/>
              <a:defRPr sz="1900" b="1"/>
            </a:lvl2pPr>
            <a:lvl3pPr marL="913687" indent="0">
              <a:buNone/>
              <a:defRPr sz="1900" b="1"/>
            </a:lvl3pPr>
            <a:lvl4pPr marL="1370532" indent="0">
              <a:buNone/>
              <a:defRPr sz="1700" b="1"/>
            </a:lvl4pPr>
            <a:lvl5pPr marL="1827376" indent="0">
              <a:buNone/>
              <a:defRPr sz="1700" b="1"/>
            </a:lvl5pPr>
            <a:lvl6pPr marL="2284219" indent="0">
              <a:buNone/>
              <a:defRPr sz="1700" b="1"/>
            </a:lvl6pPr>
            <a:lvl7pPr marL="2741066" indent="0">
              <a:buNone/>
              <a:defRPr sz="1700" b="1"/>
            </a:lvl7pPr>
            <a:lvl8pPr marL="3197911" indent="0">
              <a:buNone/>
              <a:defRPr sz="1700" b="1"/>
            </a:lvl8pPr>
            <a:lvl9pPr marL="3654751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4" y="4349754"/>
            <a:ext cx="10777536" cy="790257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19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700">
                <a:latin typeface="微軟正黑體" pitchFamily="34" charset="-120"/>
                <a:ea typeface="微軟正黑體" pitchFamily="34" charset="-120"/>
              </a:defRPr>
            </a:lvl4pPr>
            <a:lvl5pPr>
              <a:defRPr sz="1700">
                <a:latin typeface="微軟正黑體" pitchFamily="34" charset="-120"/>
                <a:ea typeface="微軟正黑體" pitchFamily="34" charset="-12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F2CC49-0567-4F4F-A24B-8EFBCC2B5CE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1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07" defTabSz="824782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61" y="12086078"/>
            <a:ext cx="11880797" cy="1080368"/>
          </a:xfrm>
          <a:prstGeom prst="rect">
            <a:avLst/>
          </a:prstGeom>
        </p:spPr>
        <p:txBody>
          <a:bodyPr lIns="91360" tIns="45687" rIns="91360" bIns="45687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here to add your own subtitle</a:t>
            </a:r>
            <a:endParaRPr lang="pl-PL" dirty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85" y="10475405"/>
            <a:ext cx="7190525" cy="1523427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3" y="549276"/>
            <a:ext cx="21945600" cy="2286000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871938-5555-4AA0-8F45-E7B161010A7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951120-EC6B-4385-90FF-930ACFFEB74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1"/>
            <a:ext cx="8021637" cy="2324102"/>
          </a:xfrm>
          <a:prstGeom prst="rect">
            <a:avLst/>
          </a:prstGeom>
        </p:spPr>
        <p:txBody>
          <a:bodyPr lIns="91369" tIns="45687" rIns="91369" bIns="45687" anchor="b"/>
          <a:lstStyle>
            <a:lvl1pPr algn="l">
              <a:defRPr sz="19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41" y="546105"/>
            <a:ext cx="13631861" cy="117062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3100">
                <a:latin typeface="微軟正黑體" pitchFamily="34" charset="-120"/>
                <a:ea typeface="微軟正黑體" pitchFamily="34" charset="-120"/>
              </a:defRPr>
            </a:lvl1pPr>
            <a:lvl2pPr>
              <a:defRPr sz="29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5"/>
            <a:ext cx="8021637" cy="9382126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6845" indent="0">
              <a:buNone/>
              <a:defRPr sz="1200"/>
            </a:lvl2pPr>
            <a:lvl3pPr marL="913687" indent="0">
              <a:buNone/>
              <a:defRPr sz="1000"/>
            </a:lvl3pPr>
            <a:lvl4pPr marL="1370532" indent="0">
              <a:buNone/>
              <a:defRPr sz="1000"/>
            </a:lvl4pPr>
            <a:lvl5pPr marL="1827376" indent="0">
              <a:buNone/>
              <a:defRPr sz="1000"/>
            </a:lvl5pPr>
            <a:lvl6pPr marL="2284219" indent="0">
              <a:buNone/>
              <a:defRPr sz="1000"/>
            </a:lvl6pPr>
            <a:lvl7pPr marL="2741066" indent="0">
              <a:buNone/>
              <a:defRPr sz="1000"/>
            </a:lvl7pPr>
            <a:lvl8pPr marL="3197911" indent="0">
              <a:buNone/>
              <a:defRPr sz="1000"/>
            </a:lvl8pPr>
            <a:lvl9pPr marL="3654751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0B04BA-FD94-4065-B9D9-31B220A384FD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5"/>
            <a:ext cx="14630400" cy="1133478"/>
          </a:xfrm>
          <a:prstGeom prst="rect">
            <a:avLst/>
          </a:prstGeom>
        </p:spPr>
        <p:txBody>
          <a:bodyPr lIns="91369" tIns="45687" rIns="91369" bIns="45687" anchor="b"/>
          <a:lstStyle>
            <a:lvl1pPr algn="l">
              <a:defRPr sz="19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>
              <a:buNone/>
              <a:defRPr sz="3100"/>
            </a:lvl1pPr>
            <a:lvl2pPr marL="456845" indent="0">
              <a:buNone/>
              <a:defRPr sz="2900"/>
            </a:lvl2pPr>
            <a:lvl3pPr marL="913687" indent="0">
              <a:buNone/>
              <a:defRPr sz="2400"/>
            </a:lvl3pPr>
            <a:lvl4pPr marL="1370532" indent="0">
              <a:buNone/>
              <a:defRPr sz="1900"/>
            </a:lvl4pPr>
            <a:lvl5pPr marL="1827376" indent="0">
              <a:buNone/>
              <a:defRPr sz="1900"/>
            </a:lvl5pPr>
            <a:lvl6pPr marL="2284219" indent="0">
              <a:buNone/>
              <a:defRPr sz="1900"/>
            </a:lvl6pPr>
            <a:lvl7pPr marL="2741066" indent="0">
              <a:buNone/>
              <a:defRPr sz="1900"/>
            </a:lvl7pPr>
            <a:lvl8pPr marL="3197911" indent="0">
              <a:buNone/>
              <a:defRPr sz="1900"/>
            </a:lvl8pPr>
            <a:lvl9pPr marL="3654751" indent="0">
              <a:buNone/>
              <a:defRPr sz="19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81"/>
            <a:ext cx="14630400" cy="1609726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6845" indent="0">
              <a:buNone/>
              <a:defRPr sz="1200"/>
            </a:lvl2pPr>
            <a:lvl3pPr marL="913687" indent="0">
              <a:buNone/>
              <a:defRPr sz="1000"/>
            </a:lvl3pPr>
            <a:lvl4pPr marL="1370532" indent="0">
              <a:buNone/>
              <a:defRPr sz="1000"/>
            </a:lvl4pPr>
            <a:lvl5pPr marL="1827376" indent="0">
              <a:buNone/>
              <a:defRPr sz="1000"/>
            </a:lvl5pPr>
            <a:lvl6pPr marL="2284219" indent="0">
              <a:buNone/>
              <a:defRPr sz="1000"/>
            </a:lvl6pPr>
            <a:lvl7pPr marL="2741066" indent="0">
              <a:buNone/>
              <a:defRPr sz="1000"/>
            </a:lvl7pPr>
            <a:lvl8pPr marL="3197911" indent="0">
              <a:buNone/>
              <a:defRPr sz="1000"/>
            </a:lvl8pPr>
            <a:lvl9pPr marL="3654751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DEABA-38DB-4D63-860C-95ADD90BD14C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3" y="549276"/>
            <a:ext cx="21945600" cy="2286000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3" y="3200407"/>
            <a:ext cx="21945600" cy="9051926"/>
          </a:xfrm>
          <a:prstGeom prst="rect">
            <a:avLst/>
          </a:prstGeom>
        </p:spPr>
        <p:txBody>
          <a:bodyPr vert="eaVert"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A5C954-E842-4620-BAF2-9E8B468E46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8" y="549280"/>
            <a:ext cx="5486400" cy="11703052"/>
          </a:xfrm>
          <a:prstGeom prst="rect">
            <a:avLst/>
          </a:prstGeom>
        </p:spPr>
        <p:txBody>
          <a:bodyPr vert="eaVert"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3" y="549280"/>
            <a:ext cx="16306800" cy="11703052"/>
          </a:xfrm>
          <a:prstGeom prst="rect">
            <a:avLst/>
          </a:prstGeom>
        </p:spPr>
        <p:txBody>
          <a:bodyPr vert="eaVert"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32ABC4-B0B1-4BD9-9459-0F141D0AEFB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6"/>
            <a:ext cx="20726400" cy="294005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3" y="7772402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6845" indent="0" algn="ctr">
              <a:buNone/>
              <a:defRPr/>
            </a:lvl2pPr>
            <a:lvl3pPr marL="913687" indent="0" algn="ctr">
              <a:buNone/>
              <a:defRPr/>
            </a:lvl3pPr>
            <a:lvl4pPr marL="1370532" indent="0" algn="ctr">
              <a:buNone/>
              <a:defRPr/>
            </a:lvl4pPr>
            <a:lvl5pPr marL="1827376" indent="0" algn="ctr">
              <a:buNone/>
              <a:defRPr/>
            </a:lvl5pPr>
            <a:lvl6pPr marL="2284219" indent="0" algn="ctr">
              <a:buNone/>
              <a:defRPr/>
            </a:lvl6pPr>
            <a:lvl7pPr marL="2741066" indent="0" algn="ctr">
              <a:buNone/>
              <a:defRPr/>
            </a:lvl7pPr>
            <a:lvl8pPr marL="3197911" indent="0" algn="ctr">
              <a:buNone/>
              <a:defRPr/>
            </a:lvl8pPr>
            <a:lvl9pPr marL="3654751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F763ED-DA69-4C35-9E4D-249B1C229D7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9777DDA-4D64-4162-AE96-5E17B290974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7" y="8813807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7" y="5813424"/>
            <a:ext cx="20726400" cy="3000376"/>
          </a:xfrm>
        </p:spPr>
        <p:txBody>
          <a:bodyPr anchor="b"/>
          <a:lstStyle>
            <a:lvl1pPr marL="0" indent="0">
              <a:buNone/>
              <a:defRPr sz="1900">
                <a:latin typeface="微軟正黑體" pitchFamily="34" charset="-120"/>
                <a:ea typeface="微軟正黑體" pitchFamily="34" charset="-120"/>
              </a:defRPr>
            </a:lvl1pPr>
            <a:lvl2pPr marL="456845" indent="0">
              <a:buNone/>
              <a:defRPr sz="1900"/>
            </a:lvl2pPr>
            <a:lvl3pPr marL="913687" indent="0">
              <a:buNone/>
              <a:defRPr sz="1700"/>
            </a:lvl3pPr>
            <a:lvl4pPr marL="1370532" indent="0">
              <a:buNone/>
              <a:defRPr sz="1400"/>
            </a:lvl4pPr>
            <a:lvl5pPr marL="1827376" indent="0">
              <a:buNone/>
              <a:defRPr sz="1400"/>
            </a:lvl5pPr>
            <a:lvl6pPr marL="2284219" indent="0">
              <a:buNone/>
              <a:defRPr sz="1400"/>
            </a:lvl6pPr>
            <a:lvl7pPr marL="2741066" indent="0">
              <a:buNone/>
              <a:defRPr sz="1400"/>
            </a:lvl7pPr>
            <a:lvl8pPr marL="3197911" indent="0">
              <a:buNone/>
              <a:defRPr sz="1400"/>
            </a:lvl8pPr>
            <a:lvl9pPr marL="3654751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6ECD8C-5742-49B5-841B-CF5851BDCDA1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1" y="3200405"/>
            <a:ext cx="10896600" cy="10515602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1" y="3200405"/>
            <a:ext cx="10896600" cy="10515602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11C62D-BDE7-4678-A976-B76B21EAB9D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13" y="4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07" defTabSz="824782"/>
            <a:r>
              <a:rPr lang="en-US" sz="5700" dirty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25" cy="1523427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3" y="549276"/>
            <a:ext cx="21945600" cy="228600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3" y="3070233"/>
            <a:ext cx="10774363" cy="12795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45" indent="0">
              <a:buNone/>
              <a:defRPr sz="1900" b="1"/>
            </a:lvl2pPr>
            <a:lvl3pPr marL="913687" indent="0">
              <a:buNone/>
              <a:defRPr sz="1900" b="1"/>
            </a:lvl3pPr>
            <a:lvl4pPr marL="1370532" indent="0">
              <a:buNone/>
              <a:defRPr sz="1700" b="1"/>
            </a:lvl4pPr>
            <a:lvl5pPr marL="1827376" indent="0">
              <a:buNone/>
              <a:defRPr sz="1700" b="1"/>
            </a:lvl5pPr>
            <a:lvl6pPr marL="2284219" indent="0">
              <a:buNone/>
              <a:defRPr sz="1700" b="1"/>
            </a:lvl6pPr>
            <a:lvl7pPr marL="2741066" indent="0">
              <a:buNone/>
              <a:defRPr sz="1700" b="1"/>
            </a:lvl7pPr>
            <a:lvl8pPr marL="3197911" indent="0">
              <a:buNone/>
              <a:defRPr sz="1700" b="1"/>
            </a:lvl8pPr>
            <a:lvl9pPr marL="3654751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3" y="4349754"/>
            <a:ext cx="10774363" cy="7902576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4" y="3070233"/>
            <a:ext cx="10777536" cy="12795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45" indent="0">
              <a:buNone/>
              <a:defRPr sz="1900" b="1"/>
            </a:lvl2pPr>
            <a:lvl3pPr marL="913687" indent="0">
              <a:buNone/>
              <a:defRPr sz="1900" b="1"/>
            </a:lvl3pPr>
            <a:lvl4pPr marL="1370532" indent="0">
              <a:buNone/>
              <a:defRPr sz="1700" b="1"/>
            </a:lvl4pPr>
            <a:lvl5pPr marL="1827376" indent="0">
              <a:buNone/>
              <a:defRPr sz="1700" b="1"/>
            </a:lvl5pPr>
            <a:lvl6pPr marL="2284219" indent="0">
              <a:buNone/>
              <a:defRPr sz="1700" b="1"/>
            </a:lvl6pPr>
            <a:lvl7pPr marL="2741066" indent="0">
              <a:buNone/>
              <a:defRPr sz="1700" b="1"/>
            </a:lvl7pPr>
            <a:lvl8pPr marL="3197911" indent="0">
              <a:buNone/>
              <a:defRPr sz="1700" b="1"/>
            </a:lvl8pPr>
            <a:lvl9pPr marL="3654751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4" y="4349754"/>
            <a:ext cx="10777536" cy="7902576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B1C980-4FA4-4373-89D7-4EF5E855ECF2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9D48BC-1260-49AD-8406-E8C3981EDB5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CD3E5D8-FEE1-4EB1-BF06-3303E7DACE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1"/>
            <a:ext cx="8021637" cy="2324102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41" y="546105"/>
            <a:ext cx="13631861" cy="11706226"/>
          </a:xfrm>
        </p:spPr>
        <p:txBody>
          <a:bodyPr/>
          <a:lstStyle>
            <a:lvl1pPr>
              <a:defRPr sz="3100"/>
            </a:lvl1pPr>
            <a:lvl2pPr>
              <a:defRPr sz="2900"/>
            </a:lvl2pPr>
            <a:lvl3pPr>
              <a:defRPr sz="24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5"/>
            <a:ext cx="8021637" cy="9382126"/>
          </a:xfrm>
        </p:spPr>
        <p:txBody>
          <a:bodyPr/>
          <a:lstStyle>
            <a:lvl1pPr marL="0" indent="0">
              <a:buNone/>
              <a:defRPr sz="1400"/>
            </a:lvl1pPr>
            <a:lvl2pPr marL="456845" indent="0">
              <a:buNone/>
              <a:defRPr sz="1200"/>
            </a:lvl2pPr>
            <a:lvl3pPr marL="913687" indent="0">
              <a:buNone/>
              <a:defRPr sz="1000"/>
            </a:lvl3pPr>
            <a:lvl4pPr marL="1370532" indent="0">
              <a:buNone/>
              <a:defRPr sz="1000"/>
            </a:lvl4pPr>
            <a:lvl5pPr marL="1827376" indent="0">
              <a:buNone/>
              <a:defRPr sz="1000"/>
            </a:lvl5pPr>
            <a:lvl6pPr marL="2284219" indent="0">
              <a:buNone/>
              <a:defRPr sz="1000"/>
            </a:lvl6pPr>
            <a:lvl7pPr marL="2741066" indent="0">
              <a:buNone/>
              <a:defRPr sz="1000"/>
            </a:lvl7pPr>
            <a:lvl8pPr marL="3197911" indent="0">
              <a:buNone/>
              <a:defRPr sz="1000"/>
            </a:lvl8pPr>
            <a:lvl9pPr marL="3654751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059838-4807-4D0E-805C-AE81BBE7222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5"/>
            <a:ext cx="14630400" cy="113347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100"/>
            </a:lvl1pPr>
            <a:lvl2pPr marL="456845" indent="0">
              <a:buNone/>
              <a:defRPr sz="2900"/>
            </a:lvl2pPr>
            <a:lvl3pPr marL="913687" indent="0">
              <a:buNone/>
              <a:defRPr sz="2400"/>
            </a:lvl3pPr>
            <a:lvl4pPr marL="1370532" indent="0">
              <a:buNone/>
              <a:defRPr sz="1900"/>
            </a:lvl4pPr>
            <a:lvl5pPr marL="1827376" indent="0">
              <a:buNone/>
              <a:defRPr sz="1900"/>
            </a:lvl5pPr>
            <a:lvl6pPr marL="2284219" indent="0">
              <a:buNone/>
              <a:defRPr sz="1900"/>
            </a:lvl6pPr>
            <a:lvl7pPr marL="2741066" indent="0">
              <a:buNone/>
              <a:defRPr sz="1900"/>
            </a:lvl7pPr>
            <a:lvl8pPr marL="3197911" indent="0">
              <a:buNone/>
              <a:defRPr sz="1900"/>
            </a:lvl8pPr>
            <a:lvl9pPr marL="3654751" indent="0">
              <a:buNone/>
              <a:defRPr sz="19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81"/>
            <a:ext cx="14630400" cy="1609726"/>
          </a:xfrm>
        </p:spPr>
        <p:txBody>
          <a:bodyPr/>
          <a:lstStyle>
            <a:lvl1pPr marL="0" indent="0">
              <a:buNone/>
              <a:defRPr sz="1400"/>
            </a:lvl1pPr>
            <a:lvl2pPr marL="456845" indent="0">
              <a:buNone/>
              <a:defRPr sz="1200"/>
            </a:lvl2pPr>
            <a:lvl3pPr marL="913687" indent="0">
              <a:buNone/>
              <a:defRPr sz="1000"/>
            </a:lvl3pPr>
            <a:lvl4pPr marL="1370532" indent="0">
              <a:buNone/>
              <a:defRPr sz="1000"/>
            </a:lvl4pPr>
            <a:lvl5pPr marL="1827376" indent="0">
              <a:buNone/>
              <a:defRPr sz="1000"/>
            </a:lvl5pPr>
            <a:lvl6pPr marL="2284219" indent="0">
              <a:buNone/>
              <a:defRPr sz="1000"/>
            </a:lvl6pPr>
            <a:lvl7pPr marL="2741066" indent="0">
              <a:buNone/>
              <a:defRPr sz="1000"/>
            </a:lvl7pPr>
            <a:lvl8pPr marL="3197911" indent="0">
              <a:buNone/>
              <a:defRPr sz="1000"/>
            </a:lvl8pPr>
            <a:lvl9pPr marL="3654751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DD7D30-0D40-4972-AF0C-EC74395E37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803392-85B2-453C-A488-F930DA7E448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8" y="182571"/>
            <a:ext cx="5486400" cy="135334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3" y="182571"/>
            <a:ext cx="16306800" cy="135334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023909-C595-4EB0-A282-ED178A42E0A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8"/>
            <a:ext cx="20726400" cy="2940052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3" y="7772402"/>
            <a:ext cx="17068800" cy="3505200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6845" indent="0" algn="ctr">
              <a:buNone/>
              <a:defRPr/>
            </a:lvl2pPr>
            <a:lvl3pPr marL="913687" indent="0" algn="ctr">
              <a:buNone/>
              <a:defRPr/>
            </a:lvl3pPr>
            <a:lvl4pPr marL="1370532" indent="0" algn="ctr">
              <a:buNone/>
              <a:defRPr/>
            </a:lvl4pPr>
            <a:lvl5pPr marL="1827376" indent="0" algn="ctr">
              <a:buNone/>
              <a:defRPr/>
            </a:lvl5pPr>
            <a:lvl6pPr marL="2284219" indent="0" algn="ctr">
              <a:buNone/>
              <a:defRPr/>
            </a:lvl6pPr>
            <a:lvl7pPr marL="2741066" indent="0" algn="ctr">
              <a:buNone/>
              <a:defRPr/>
            </a:lvl7pPr>
            <a:lvl8pPr marL="3197911" indent="0" algn="ctr">
              <a:buNone/>
              <a:defRPr/>
            </a:lvl8pPr>
            <a:lvl9pPr marL="3654751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3" y="3200409"/>
            <a:ext cx="21945600" cy="90519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7" y="8813813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7" y="5813424"/>
            <a:ext cx="20726400" cy="3000376"/>
          </a:xfrm>
          <a:prstGeom prst="rect">
            <a:avLst/>
          </a:prstGeom>
        </p:spPr>
        <p:txBody>
          <a:bodyPr lIns="91369" tIns="45687" rIns="91369" bIns="45687" anchor="b"/>
          <a:lstStyle>
            <a:lvl1pPr marL="0" indent="0">
              <a:buNone/>
              <a:defRPr sz="1900">
                <a:latin typeface="微軟正黑體" pitchFamily="34" charset="-120"/>
                <a:ea typeface="微軟正黑體" pitchFamily="34" charset="-120"/>
              </a:defRPr>
            </a:lvl1pPr>
            <a:lvl2pPr marL="456845" indent="0">
              <a:buNone/>
              <a:defRPr sz="1900"/>
            </a:lvl2pPr>
            <a:lvl3pPr marL="913687" indent="0">
              <a:buNone/>
              <a:defRPr sz="1700"/>
            </a:lvl3pPr>
            <a:lvl4pPr marL="1370532" indent="0">
              <a:buNone/>
              <a:defRPr sz="1400"/>
            </a:lvl4pPr>
            <a:lvl5pPr marL="1827376" indent="0">
              <a:buNone/>
              <a:defRPr sz="1400"/>
            </a:lvl5pPr>
            <a:lvl6pPr marL="2284219" indent="0">
              <a:buNone/>
              <a:defRPr sz="1400"/>
            </a:lvl6pPr>
            <a:lvl7pPr marL="2741066" indent="0">
              <a:buNone/>
              <a:defRPr sz="1400"/>
            </a:lvl7pPr>
            <a:lvl8pPr marL="3197911" indent="0">
              <a:buNone/>
              <a:defRPr sz="1400"/>
            </a:lvl8pPr>
            <a:lvl9pPr marL="3654751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16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07" defTabSz="824782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25" cy="1523427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1" y="3200409"/>
            <a:ext cx="10896600" cy="90519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9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1" y="3200409"/>
            <a:ext cx="10896600" cy="90519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9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3" y="549276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10" y="3070233"/>
            <a:ext cx="10774365" cy="1279526"/>
          </a:xfrm>
          <a:prstGeom prst="rect">
            <a:avLst/>
          </a:prstGeom>
        </p:spPr>
        <p:txBody>
          <a:bodyPr lIns="91369" tIns="45687" rIns="91369" bIns="45687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6845" indent="0">
              <a:buNone/>
              <a:defRPr sz="1900" b="1"/>
            </a:lvl2pPr>
            <a:lvl3pPr marL="913687" indent="0">
              <a:buNone/>
              <a:defRPr sz="1900" b="1"/>
            </a:lvl3pPr>
            <a:lvl4pPr marL="1370532" indent="0">
              <a:buNone/>
              <a:defRPr sz="1700" b="1"/>
            </a:lvl4pPr>
            <a:lvl5pPr marL="1827376" indent="0">
              <a:buNone/>
              <a:defRPr sz="1700" b="1"/>
            </a:lvl5pPr>
            <a:lvl6pPr marL="2284219" indent="0">
              <a:buNone/>
              <a:defRPr sz="1700" b="1"/>
            </a:lvl6pPr>
            <a:lvl7pPr marL="2741066" indent="0">
              <a:buNone/>
              <a:defRPr sz="1700" b="1"/>
            </a:lvl7pPr>
            <a:lvl8pPr marL="3197911" indent="0">
              <a:buNone/>
              <a:defRPr sz="1700" b="1"/>
            </a:lvl8pPr>
            <a:lvl9pPr marL="3654751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10" y="4349754"/>
            <a:ext cx="10774365" cy="790257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19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700">
                <a:latin typeface="微軟正黑體" pitchFamily="34" charset="-120"/>
                <a:ea typeface="微軟正黑體" pitchFamily="34" charset="-120"/>
              </a:defRPr>
            </a:lvl4pPr>
            <a:lvl5pPr>
              <a:defRPr sz="1700">
                <a:latin typeface="微軟正黑體" pitchFamily="34" charset="-120"/>
                <a:ea typeface="微軟正黑體" pitchFamily="34" charset="-12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7" y="3070233"/>
            <a:ext cx="10777541" cy="1279526"/>
          </a:xfrm>
          <a:prstGeom prst="rect">
            <a:avLst/>
          </a:prstGeom>
        </p:spPr>
        <p:txBody>
          <a:bodyPr lIns="91369" tIns="45687" rIns="91369" bIns="45687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6845" indent="0">
              <a:buNone/>
              <a:defRPr sz="1900" b="1"/>
            </a:lvl2pPr>
            <a:lvl3pPr marL="913687" indent="0">
              <a:buNone/>
              <a:defRPr sz="1900" b="1"/>
            </a:lvl3pPr>
            <a:lvl4pPr marL="1370532" indent="0">
              <a:buNone/>
              <a:defRPr sz="1700" b="1"/>
            </a:lvl4pPr>
            <a:lvl5pPr marL="1827376" indent="0">
              <a:buNone/>
              <a:defRPr sz="1700" b="1"/>
            </a:lvl5pPr>
            <a:lvl6pPr marL="2284219" indent="0">
              <a:buNone/>
              <a:defRPr sz="1700" b="1"/>
            </a:lvl6pPr>
            <a:lvl7pPr marL="2741066" indent="0">
              <a:buNone/>
              <a:defRPr sz="1700" b="1"/>
            </a:lvl7pPr>
            <a:lvl8pPr marL="3197911" indent="0">
              <a:buNone/>
              <a:defRPr sz="1700" b="1"/>
            </a:lvl8pPr>
            <a:lvl9pPr marL="3654751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7" y="4349754"/>
            <a:ext cx="10777541" cy="790257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19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700">
                <a:latin typeface="微軟正黑體" pitchFamily="34" charset="-120"/>
                <a:ea typeface="微軟正黑體" pitchFamily="34" charset="-120"/>
              </a:defRPr>
            </a:lvl4pPr>
            <a:lvl5pPr>
              <a:defRPr sz="1700">
                <a:latin typeface="微軟正黑體" pitchFamily="34" charset="-120"/>
                <a:ea typeface="微軟正黑體" pitchFamily="34" charset="-12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1"/>
            <a:ext cx="8021637" cy="2324102"/>
          </a:xfrm>
        </p:spPr>
        <p:txBody>
          <a:bodyPr anchor="b"/>
          <a:lstStyle>
            <a:lvl1pPr algn="l">
              <a:defRPr sz="19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41" y="546107"/>
            <a:ext cx="13631861" cy="117062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3100">
                <a:latin typeface="微軟正黑體" pitchFamily="34" charset="-120"/>
                <a:ea typeface="微軟正黑體" pitchFamily="34" charset="-120"/>
              </a:defRPr>
            </a:lvl1pPr>
            <a:lvl2pPr>
              <a:defRPr sz="29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5"/>
            <a:ext cx="8021637" cy="9382126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6845" indent="0">
              <a:buNone/>
              <a:defRPr sz="1200"/>
            </a:lvl2pPr>
            <a:lvl3pPr marL="913687" indent="0">
              <a:buNone/>
              <a:defRPr sz="1000"/>
            </a:lvl3pPr>
            <a:lvl4pPr marL="1370532" indent="0">
              <a:buNone/>
              <a:defRPr sz="1000"/>
            </a:lvl4pPr>
            <a:lvl5pPr marL="1827376" indent="0">
              <a:buNone/>
              <a:defRPr sz="1000"/>
            </a:lvl5pPr>
            <a:lvl6pPr marL="2284219" indent="0">
              <a:buNone/>
              <a:defRPr sz="1000"/>
            </a:lvl6pPr>
            <a:lvl7pPr marL="2741066" indent="0">
              <a:buNone/>
              <a:defRPr sz="1000"/>
            </a:lvl7pPr>
            <a:lvl8pPr marL="3197911" indent="0">
              <a:buNone/>
              <a:defRPr sz="1000"/>
            </a:lvl8pPr>
            <a:lvl9pPr marL="3654751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5" y="9601205"/>
            <a:ext cx="14630400" cy="1133478"/>
          </a:xfrm>
        </p:spPr>
        <p:txBody>
          <a:bodyPr anchor="b"/>
          <a:lstStyle>
            <a:lvl1pPr algn="l">
              <a:defRPr sz="19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5" y="1225550"/>
            <a:ext cx="14630400" cy="8229600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>
              <a:buNone/>
              <a:defRPr sz="3100"/>
            </a:lvl1pPr>
            <a:lvl2pPr marL="456845" indent="0">
              <a:buNone/>
              <a:defRPr sz="2900"/>
            </a:lvl2pPr>
            <a:lvl3pPr marL="913687" indent="0">
              <a:buNone/>
              <a:defRPr sz="2400"/>
            </a:lvl3pPr>
            <a:lvl4pPr marL="1370532" indent="0">
              <a:buNone/>
              <a:defRPr sz="1900"/>
            </a:lvl4pPr>
            <a:lvl5pPr marL="1827376" indent="0">
              <a:buNone/>
              <a:defRPr sz="1900"/>
            </a:lvl5pPr>
            <a:lvl6pPr marL="2284219" indent="0">
              <a:buNone/>
              <a:defRPr sz="1900"/>
            </a:lvl6pPr>
            <a:lvl7pPr marL="2741066" indent="0">
              <a:buNone/>
              <a:defRPr sz="1900"/>
            </a:lvl7pPr>
            <a:lvl8pPr marL="3197911" indent="0">
              <a:buNone/>
              <a:defRPr sz="1900"/>
            </a:lvl8pPr>
            <a:lvl9pPr marL="3654751" indent="0">
              <a:buNone/>
              <a:defRPr sz="19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5" y="10734687"/>
            <a:ext cx="14630400" cy="1609726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6845" indent="0">
              <a:buNone/>
              <a:defRPr sz="1200"/>
            </a:lvl2pPr>
            <a:lvl3pPr marL="913687" indent="0">
              <a:buNone/>
              <a:defRPr sz="1000"/>
            </a:lvl3pPr>
            <a:lvl4pPr marL="1370532" indent="0">
              <a:buNone/>
              <a:defRPr sz="1000"/>
            </a:lvl4pPr>
            <a:lvl5pPr marL="1827376" indent="0">
              <a:buNone/>
              <a:defRPr sz="1000"/>
            </a:lvl5pPr>
            <a:lvl6pPr marL="2284219" indent="0">
              <a:buNone/>
              <a:defRPr sz="1000"/>
            </a:lvl6pPr>
            <a:lvl7pPr marL="2741066" indent="0">
              <a:buNone/>
              <a:defRPr sz="1000"/>
            </a:lvl7pPr>
            <a:lvl8pPr marL="3197911" indent="0">
              <a:buNone/>
              <a:defRPr sz="1000"/>
            </a:lvl8pPr>
            <a:lvl9pPr marL="3654751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3" y="3200409"/>
            <a:ext cx="21945600" cy="9051926"/>
          </a:xfrm>
          <a:prstGeom prst="rect">
            <a:avLst/>
          </a:prstGeom>
        </p:spPr>
        <p:txBody>
          <a:bodyPr vert="eaVert"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17" y="760414"/>
            <a:ext cx="5646739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1" y="760414"/>
            <a:ext cx="16789400" cy="11491912"/>
          </a:xfrm>
          <a:prstGeom prst="rect">
            <a:avLst/>
          </a:prstGeom>
        </p:spPr>
        <p:txBody>
          <a:bodyPr vert="eaVert"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_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"/>
          <p:cNvSpPr>
            <a:spLocks noGrp="1"/>
          </p:cNvSpPr>
          <p:nvPr>
            <p:ph type="title"/>
          </p:nvPr>
        </p:nvSpPr>
        <p:spPr bwMode="auto">
          <a:xfrm>
            <a:off x="1676846" y="730252"/>
            <a:ext cx="21030325" cy="265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404" tIns="182698" rIns="365404" bIns="182698" numCol="1" anchor="ctr" anchorCtr="0" compatLnSpc="1"/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idx="1"/>
          </p:nvPr>
        </p:nvSpPr>
        <p:spPr bwMode="auto">
          <a:xfrm>
            <a:off x="1676846" y="3651256"/>
            <a:ext cx="21030325" cy="870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404" tIns="182698" rIns="365404" bIns="182698" numCol="1" anchor="t" anchorCtr="0" compatLnSpc="1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75075829"/>
      </p:ext>
    </p:extLst>
  </p:cSld>
  <p:clrMapOvr>
    <a:masterClrMapping/>
  </p:clrMapOvr>
  <p:transition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679576" y="1320807"/>
            <a:ext cx="8963024" cy="1446483"/>
          </a:xfrm>
          <a:prstGeom prst="rect">
            <a:avLst/>
          </a:prstGeom>
        </p:spPr>
        <p:txBody>
          <a:bodyPr lIns="0" tIns="45687" rIns="91369" bIns="45687">
            <a:spAutoFit/>
          </a:bodyPr>
          <a:lstStyle>
            <a:lvl1pPr marL="0" indent="0">
              <a:buNone/>
              <a:defRPr sz="8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goes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408198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9777DDA-4D64-4162-AE96-5E17B290974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25" cy="1523427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07" defTabSz="824782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8"/>
            <a:ext cx="20726400" cy="2940052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3" y="7772402"/>
            <a:ext cx="17068800" cy="3505200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6845" indent="0" algn="ctr">
              <a:buNone/>
              <a:defRPr/>
            </a:lvl2pPr>
            <a:lvl3pPr marL="913687" indent="0" algn="ctr">
              <a:buNone/>
              <a:defRPr/>
            </a:lvl3pPr>
            <a:lvl4pPr marL="1370532" indent="0" algn="ctr">
              <a:buNone/>
              <a:defRPr/>
            </a:lvl4pPr>
            <a:lvl5pPr marL="1827376" indent="0" algn="ctr">
              <a:buNone/>
              <a:defRPr/>
            </a:lvl5pPr>
            <a:lvl6pPr marL="2284219" indent="0" algn="ctr">
              <a:buNone/>
              <a:defRPr/>
            </a:lvl6pPr>
            <a:lvl7pPr marL="2741066" indent="0" algn="ctr">
              <a:buNone/>
              <a:defRPr/>
            </a:lvl7pPr>
            <a:lvl8pPr marL="3197911" indent="0" algn="ctr">
              <a:buNone/>
              <a:defRPr/>
            </a:lvl8pPr>
            <a:lvl9pPr marL="3654751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3" y="3200409"/>
            <a:ext cx="21945600" cy="90519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7" y="8813813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7" y="5813424"/>
            <a:ext cx="20726400" cy="3000376"/>
          </a:xfrm>
          <a:prstGeom prst="rect">
            <a:avLst/>
          </a:prstGeom>
        </p:spPr>
        <p:txBody>
          <a:bodyPr lIns="91369" tIns="45687" rIns="91369" bIns="45687" anchor="b"/>
          <a:lstStyle>
            <a:lvl1pPr marL="0" indent="0">
              <a:buNone/>
              <a:defRPr sz="1900">
                <a:latin typeface="微軟正黑體" pitchFamily="34" charset="-120"/>
                <a:ea typeface="微軟正黑體" pitchFamily="34" charset="-120"/>
              </a:defRPr>
            </a:lvl1pPr>
            <a:lvl2pPr marL="456845" indent="0">
              <a:buNone/>
              <a:defRPr sz="1900"/>
            </a:lvl2pPr>
            <a:lvl3pPr marL="913687" indent="0">
              <a:buNone/>
              <a:defRPr sz="1700"/>
            </a:lvl3pPr>
            <a:lvl4pPr marL="1370532" indent="0">
              <a:buNone/>
              <a:defRPr sz="1400"/>
            </a:lvl4pPr>
            <a:lvl5pPr marL="1827376" indent="0">
              <a:buNone/>
              <a:defRPr sz="1400"/>
            </a:lvl5pPr>
            <a:lvl6pPr marL="2284219" indent="0">
              <a:buNone/>
              <a:defRPr sz="1400"/>
            </a:lvl6pPr>
            <a:lvl7pPr marL="2741066" indent="0">
              <a:buNone/>
              <a:defRPr sz="1400"/>
            </a:lvl7pPr>
            <a:lvl8pPr marL="3197911" indent="0">
              <a:buNone/>
              <a:defRPr sz="1400"/>
            </a:lvl8pPr>
            <a:lvl9pPr marL="3654751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1" y="3200409"/>
            <a:ext cx="10896600" cy="90519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9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1" y="3200409"/>
            <a:ext cx="10896600" cy="90519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9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3" y="549276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10" y="3070233"/>
            <a:ext cx="10774365" cy="1279526"/>
          </a:xfrm>
          <a:prstGeom prst="rect">
            <a:avLst/>
          </a:prstGeom>
        </p:spPr>
        <p:txBody>
          <a:bodyPr lIns="91369" tIns="45687" rIns="91369" bIns="45687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6845" indent="0">
              <a:buNone/>
              <a:defRPr sz="1900" b="1"/>
            </a:lvl2pPr>
            <a:lvl3pPr marL="913687" indent="0">
              <a:buNone/>
              <a:defRPr sz="1900" b="1"/>
            </a:lvl3pPr>
            <a:lvl4pPr marL="1370532" indent="0">
              <a:buNone/>
              <a:defRPr sz="1700" b="1"/>
            </a:lvl4pPr>
            <a:lvl5pPr marL="1827376" indent="0">
              <a:buNone/>
              <a:defRPr sz="1700" b="1"/>
            </a:lvl5pPr>
            <a:lvl6pPr marL="2284219" indent="0">
              <a:buNone/>
              <a:defRPr sz="1700" b="1"/>
            </a:lvl6pPr>
            <a:lvl7pPr marL="2741066" indent="0">
              <a:buNone/>
              <a:defRPr sz="1700" b="1"/>
            </a:lvl7pPr>
            <a:lvl8pPr marL="3197911" indent="0">
              <a:buNone/>
              <a:defRPr sz="1700" b="1"/>
            </a:lvl8pPr>
            <a:lvl9pPr marL="3654751" indent="0">
              <a:buNone/>
              <a:defRPr sz="17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10" y="4349754"/>
            <a:ext cx="10774365" cy="790257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19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700">
                <a:latin typeface="微軟正黑體" pitchFamily="34" charset="-120"/>
                <a:ea typeface="微軟正黑體" pitchFamily="34" charset="-120"/>
              </a:defRPr>
            </a:lvl4pPr>
            <a:lvl5pPr>
              <a:defRPr sz="1700">
                <a:latin typeface="微軟正黑體" pitchFamily="34" charset="-120"/>
                <a:ea typeface="微軟正黑體" pitchFamily="34" charset="-12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7" y="3070233"/>
            <a:ext cx="10777541" cy="1279526"/>
          </a:xfrm>
          <a:prstGeom prst="rect">
            <a:avLst/>
          </a:prstGeom>
        </p:spPr>
        <p:txBody>
          <a:bodyPr lIns="91369" tIns="45687" rIns="91369" bIns="45687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6845" indent="0">
              <a:buNone/>
              <a:defRPr sz="1900" b="1"/>
            </a:lvl2pPr>
            <a:lvl3pPr marL="913687" indent="0">
              <a:buNone/>
              <a:defRPr sz="1900" b="1"/>
            </a:lvl3pPr>
            <a:lvl4pPr marL="1370532" indent="0">
              <a:buNone/>
              <a:defRPr sz="1700" b="1"/>
            </a:lvl4pPr>
            <a:lvl5pPr marL="1827376" indent="0">
              <a:buNone/>
              <a:defRPr sz="1700" b="1"/>
            </a:lvl5pPr>
            <a:lvl6pPr marL="2284219" indent="0">
              <a:buNone/>
              <a:defRPr sz="1700" b="1"/>
            </a:lvl6pPr>
            <a:lvl7pPr marL="2741066" indent="0">
              <a:buNone/>
              <a:defRPr sz="1700" b="1"/>
            </a:lvl7pPr>
            <a:lvl8pPr marL="3197911" indent="0">
              <a:buNone/>
              <a:defRPr sz="1700" b="1"/>
            </a:lvl8pPr>
            <a:lvl9pPr marL="3654751" indent="0">
              <a:buNone/>
              <a:defRPr sz="17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7" y="4349754"/>
            <a:ext cx="10777541" cy="790257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19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700">
                <a:latin typeface="微軟正黑體" pitchFamily="34" charset="-120"/>
                <a:ea typeface="微軟正黑體" pitchFamily="34" charset="-120"/>
              </a:defRPr>
            </a:lvl4pPr>
            <a:lvl5pPr>
              <a:defRPr sz="1700">
                <a:latin typeface="微軟正黑體" pitchFamily="34" charset="-120"/>
                <a:ea typeface="微軟正黑體" pitchFamily="34" charset="-12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1"/>
            <a:ext cx="8021637" cy="2324102"/>
          </a:xfrm>
        </p:spPr>
        <p:txBody>
          <a:bodyPr anchor="b"/>
          <a:lstStyle>
            <a:lvl1pPr algn="l">
              <a:defRPr sz="19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41" y="546107"/>
            <a:ext cx="13631861" cy="117062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 sz="3100">
                <a:latin typeface="微軟正黑體" pitchFamily="34" charset="-120"/>
                <a:ea typeface="微軟正黑體" pitchFamily="34" charset="-120"/>
              </a:defRPr>
            </a:lvl1pPr>
            <a:lvl2pPr>
              <a:defRPr sz="29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5"/>
            <a:ext cx="8021637" cy="9382126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6845" indent="0">
              <a:buNone/>
              <a:defRPr sz="1200"/>
            </a:lvl2pPr>
            <a:lvl3pPr marL="913687" indent="0">
              <a:buNone/>
              <a:defRPr sz="1000"/>
            </a:lvl3pPr>
            <a:lvl4pPr marL="1370532" indent="0">
              <a:buNone/>
              <a:defRPr sz="1000"/>
            </a:lvl4pPr>
            <a:lvl5pPr marL="1827376" indent="0">
              <a:buNone/>
              <a:defRPr sz="1000"/>
            </a:lvl5pPr>
            <a:lvl6pPr marL="2284219" indent="0">
              <a:buNone/>
              <a:defRPr sz="1000"/>
            </a:lvl6pPr>
            <a:lvl7pPr marL="2741066" indent="0">
              <a:buNone/>
              <a:defRPr sz="1000"/>
            </a:lvl7pPr>
            <a:lvl8pPr marL="3197911" indent="0">
              <a:buNone/>
              <a:defRPr sz="1000"/>
            </a:lvl8pPr>
            <a:lvl9pPr marL="3654751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5" y="9601205"/>
            <a:ext cx="14630400" cy="1133478"/>
          </a:xfrm>
        </p:spPr>
        <p:txBody>
          <a:bodyPr anchor="b"/>
          <a:lstStyle>
            <a:lvl1pPr algn="l">
              <a:defRPr sz="19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5" y="1225550"/>
            <a:ext cx="14630400" cy="8229600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>
              <a:buNone/>
              <a:defRPr sz="3100"/>
            </a:lvl1pPr>
            <a:lvl2pPr marL="456845" indent="0">
              <a:buNone/>
              <a:defRPr sz="2900"/>
            </a:lvl2pPr>
            <a:lvl3pPr marL="913687" indent="0">
              <a:buNone/>
              <a:defRPr sz="2400"/>
            </a:lvl3pPr>
            <a:lvl4pPr marL="1370532" indent="0">
              <a:buNone/>
              <a:defRPr sz="1900"/>
            </a:lvl4pPr>
            <a:lvl5pPr marL="1827376" indent="0">
              <a:buNone/>
              <a:defRPr sz="1900"/>
            </a:lvl5pPr>
            <a:lvl6pPr marL="2284219" indent="0">
              <a:buNone/>
              <a:defRPr sz="1900"/>
            </a:lvl6pPr>
            <a:lvl7pPr marL="2741066" indent="0">
              <a:buNone/>
              <a:defRPr sz="1900"/>
            </a:lvl7pPr>
            <a:lvl8pPr marL="3197911" indent="0">
              <a:buNone/>
              <a:defRPr sz="1900"/>
            </a:lvl8pPr>
            <a:lvl9pPr marL="3654751" indent="0">
              <a:buNone/>
              <a:defRPr sz="19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5" y="10734687"/>
            <a:ext cx="14630400" cy="1609726"/>
          </a:xfrm>
          <a:prstGeom prst="rect">
            <a:avLst/>
          </a:prstGeom>
        </p:spPr>
        <p:txBody>
          <a:bodyPr lIns="91369" tIns="45687" rIns="91369" bIns="45687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6845" indent="0">
              <a:buNone/>
              <a:defRPr sz="1200"/>
            </a:lvl2pPr>
            <a:lvl3pPr marL="913687" indent="0">
              <a:buNone/>
              <a:defRPr sz="1000"/>
            </a:lvl3pPr>
            <a:lvl4pPr marL="1370532" indent="0">
              <a:buNone/>
              <a:defRPr sz="1000"/>
            </a:lvl4pPr>
            <a:lvl5pPr marL="1827376" indent="0">
              <a:buNone/>
              <a:defRPr sz="1000"/>
            </a:lvl5pPr>
            <a:lvl6pPr marL="2284219" indent="0">
              <a:buNone/>
              <a:defRPr sz="1000"/>
            </a:lvl6pPr>
            <a:lvl7pPr marL="2741066" indent="0">
              <a:buNone/>
              <a:defRPr sz="1000"/>
            </a:lvl7pPr>
            <a:lvl8pPr marL="3197911" indent="0">
              <a:buNone/>
              <a:defRPr sz="1000"/>
            </a:lvl8pPr>
            <a:lvl9pPr marL="3654751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3" y="3200409"/>
            <a:ext cx="21945600" cy="9051926"/>
          </a:xfrm>
          <a:prstGeom prst="rect">
            <a:avLst/>
          </a:prstGeom>
        </p:spPr>
        <p:txBody>
          <a:bodyPr vert="eaVert"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4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pPr defTabSz="824782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4"/>
            <a:ext cx="24384000" cy="13716000"/>
          </a:xfrm>
          <a:prstGeom prst="rect">
            <a:avLst/>
          </a:prstGeom>
        </p:spPr>
        <p:txBody>
          <a:bodyPr lIns="91360" tIns="45687" rIns="91360" bIns="45687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5" y="874153"/>
            <a:ext cx="11315757" cy="2954588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17" y="760414"/>
            <a:ext cx="5646739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1" y="760414"/>
            <a:ext cx="16789400" cy="11491912"/>
          </a:xfrm>
          <a:prstGeom prst="rect">
            <a:avLst/>
          </a:prstGeom>
        </p:spPr>
        <p:txBody>
          <a:bodyPr vert="eaVert"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_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"/>
          <p:cNvSpPr>
            <a:spLocks noGrp="1"/>
          </p:cNvSpPr>
          <p:nvPr>
            <p:ph type="title"/>
          </p:nvPr>
        </p:nvSpPr>
        <p:spPr bwMode="auto">
          <a:xfrm>
            <a:off x="1676846" y="730252"/>
            <a:ext cx="21030325" cy="265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404" tIns="182698" rIns="365404" bIns="182698" numCol="1" anchor="ctr" anchorCtr="0" compatLnSpc="1"/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idx="1"/>
          </p:nvPr>
        </p:nvSpPr>
        <p:spPr bwMode="auto">
          <a:xfrm>
            <a:off x="1676846" y="3651256"/>
            <a:ext cx="21030325" cy="870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404" tIns="182698" rIns="365404" bIns="182698" numCol="1" anchor="t" anchorCtr="0" compatLnSpc="1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75075829"/>
      </p:ext>
    </p:extLst>
  </p:cSld>
  <p:clrMapOvr>
    <a:masterClrMapping/>
  </p:clrMapOvr>
  <p:transition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23386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679576" y="1320807"/>
            <a:ext cx="8963024" cy="1446483"/>
          </a:xfrm>
          <a:prstGeom prst="rect">
            <a:avLst/>
          </a:prstGeom>
        </p:spPr>
        <p:txBody>
          <a:bodyPr lIns="0" tIns="45687" rIns="91369" bIns="45687">
            <a:spAutoFit/>
          </a:bodyPr>
          <a:lstStyle>
            <a:lvl1pPr marL="0" indent="0">
              <a:buNone/>
              <a:defRPr sz="8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goes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40819816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66636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31006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6" y="874153"/>
            <a:ext cx="726338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4176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29722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6" y="0"/>
            <a:ext cx="21945600" cy="2286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CAD5D-8C6B-4E0C-9C86-176DCD4B7ED0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5"/>
          <p:cNvSpPr txBox="1">
            <a:spLocks/>
          </p:cNvSpPr>
          <p:nvPr userDrawn="1"/>
        </p:nvSpPr>
        <p:spPr>
          <a:xfrm>
            <a:off x="18694400" y="12985761"/>
            <a:ext cx="5689600" cy="730250"/>
          </a:xfrm>
          <a:prstGeom prst="rect">
            <a:avLst/>
          </a:prstGeom>
        </p:spPr>
        <p:txBody>
          <a:bodyPr lIns="217517" tIns="108752" rIns="217517" bIns="108752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061DD40-B4AD-4DCF-8728-7D50C58C3913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6" y="0"/>
            <a:ext cx="21945600" cy="2286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4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pPr defTabSz="824782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4"/>
            <a:ext cx="24384000" cy="13716000"/>
          </a:xfrm>
          <a:prstGeom prst="rect">
            <a:avLst/>
          </a:prstGeom>
          <a:noFill/>
        </p:spPr>
        <p:txBody>
          <a:bodyPr lIns="91360" tIns="45687" rIns="91360" bIns="45687"/>
          <a:lstStyle/>
          <a:p>
            <a:r>
              <a:rPr lang="en-US" dirty="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84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3694"/>
            <a:r>
              <a:rPr lang="en-US" dirty="0"/>
              <a:t>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3" y="10377971"/>
            <a:ext cx="17576800" cy="1938926"/>
          </a:xfrm>
          <a:prstGeom prst="rect">
            <a:avLst/>
          </a:prstGeom>
        </p:spPr>
        <p:txBody>
          <a:bodyPr wrap="square" lIns="91360" tIns="45687" rIns="91360" bIns="45687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/>
              <a:t> Describe your thoughts with Lorem ipsum dolor sit </a:t>
            </a:r>
            <a:r>
              <a:rPr lang="en-US" dirty="0" err="1"/>
              <a:t>amet</a:t>
            </a:r>
            <a:r>
              <a:rPr lang="en-US" dirty="0"/>
              <a:t>, as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dolor </a:t>
            </a:r>
            <a:r>
              <a:rPr lang="en-US" dirty="0" err="1"/>
              <a:t>odio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lobortis</a:t>
            </a:r>
            <a:r>
              <a:rPr lang="en-US" dirty="0"/>
              <a:t> at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dui </a:t>
            </a:r>
            <a:r>
              <a:rPr lang="en-US" dirty="0" err="1"/>
              <a:t>adipiscing</a:t>
            </a:r>
            <a:r>
              <a:rPr lang="en-US" dirty="0"/>
              <a:t> magna </a:t>
            </a:r>
            <a:r>
              <a:rPr lang="en-US" dirty="0" err="1"/>
              <a:t>interdum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.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5" y="874153"/>
            <a:ext cx="11315757" cy="2954588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3" y="3200409"/>
            <a:ext cx="21945600" cy="90519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6" y="0"/>
            <a:ext cx="21945600" cy="2286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CAD5D-8C6B-4E0C-9C86-176DCD4B7ED0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5"/>
          <p:cNvSpPr txBox="1">
            <a:spLocks/>
          </p:cNvSpPr>
          <p:nvPr userDrawn="1"/>
        </p:nvSpPr>
        <p:spPr>
          <a:xfrm>
            <a:off x="18694400" y="12985757"/>
            <a:ext cx="5689600" cy="730250"/>
          </a:xfrm>
          <a:prstGeom prst="rect">
            <a:avLst/>
          </a:prstGeom>
        </p:spPr>
        <p:txBody>
          <a:bodyPr lIns="217545" tIns="108774" rIns="217545" bIns="108774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061DD40-B4AD-4DCF-8728-7D50C58C3913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6" y="0"/>
            <a:ext cx="21945600" cy="2286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3" y="3200409"/>
            <a:ext cx="21945600" cy="9051926"/>
          </a:xfrm>
          <a:prstGeom prst="rect">
            <a:avLst/>
          </a:prstGeom>
        </p:spPr>
        <p:txBody>
          <a:bodyPr lIns="91369" tIns="45687" rIns="91369" bIns="45687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30587" y="4260953"/>
            <a:ext cx="20726400" cy="2938954"/>
          </a:xfrm>
          <a:prstGeom prst="rect">
            <a:avLst/>
          </a:prstGeom>
        </p:spPr>
        <p:txBody>
          <a:bodyPr lIns="183094" tIns="91531" rIns="183094" bIns="91531"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8" y="7773744"/>
            <a:ext cx="17068800" cy="3504752"/>
          </a:xfrm>
          <a:prstGeom prst="rect">
            <a:avLst/>
          </a:prstGeom>
        </p:spPr>
        <p:txBody>
          <a:bodyPr lIns="183094" tIns="91531" rIns="183094" bIns="91531"/>
          <a:lstStyle>
            <a:lvl1pPr marL="0" indent="0" algn="ct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915454" indent="0" algn="ctr">
              <a:buNone/>
              <a:defRPr/>
            </a:lvl2pPr>
            <a:lvl3pPr marL="1830895" indent="0" algn="ctr">
              <a:buNone/>
              <a:defRPr/>
            </a:lvl3pPr>
            <a:lvl4pPr marL="2746380" indent="0" algn="ctr">
              <a:buNone/>
              <a:defRPr/>
            </a:lvl4pPr>
            <a:lvl5pPr marL="3661846" indent="0" algn="ctr">
              <a:buNone/>
              <a:defRPr/>
            </a:lvl5pPr>
            <a:lvl6pPr marL="4577321" indent="0" algn="ctr">
              <a:buNone/>
              <a:defRPr/>
            </a:lvl6pPr>
            <a:lvl7pPr marL="5492777" indent="0" algn="ctr">
              <a:buNone/>
              <a:defRPr/>
            </a:lvl7pPr>
            <a:lvl8pPr marL="6408245" indent="0" algn="ctr">
              <a:buNone/>
              <a:defRPr/>
            </a:lvl8pPr>
            <a:lvl9pPr marL="7323710" indent="0" algn="ctr">
              <a:buNone/>
              <a:defRPr/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17209" y="1065868"/>
            <a:ext cx="18019971" cy="1327364"/>
          </a:xfrm>
          <a:prstGeom prst="rect">
            <a:avLst/>
          </a:prstGeom>
        </p:spPr>
        <p:txBody>
          <a:bodyPr lIns="183094" tIns="91531" rIns="183094" bIns="91531"/>
          <a:lstStyle>
            <a:lvl1pPr algn="l">
              <a:defRPr sz="8100" b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8" y="3201753"/>
            <a:ext cx="21945600" cy="9050146"/>
          </a:xfrm>
          <a:prstGeom prst="rect">
            <a:avLst/>
          </a:prstGeom>
        </p:spPr>
        <p:txBody>
          <a:bodyPr lIns="183094" tIns="91531" rIns="183094" bIns="91531"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7125" y="8814179"/>
            <a:ext cx="20726400" cy="2724430"/>
          </a:xfrm>
          <a:prstGeom prst="rect">
            <a:avLst/>
          </a:prstGeom>
        </p:spPr>
        <p:txBody>
          <a:bodyPr lIns="183094" tIns="91531" rIns="183094" bIns="91531" anchor="t"/>
          <a:lstStyle>
            <a:lvl1pPr algn="l">
              <a:defRPr sz="8100" b="1" cap="all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7125" y="5813553"/>
            <a:ext cx="20726400" cy="3000630"/>
          </a:xfrm>
          <a:prstGeom prst="rect">
            <a:avLst/>
          </a:prstGeom>
        </p:spPr>
        <p:txBody>
          <a:bodyPr lIns="183094" tIns="91531" rIns="183094" bIns="91531" anchor="b"/>
          <a:lstStyle>
            <a:lvl1pPr marL="0" indent="0">
              <a:buNone/>
              <a:defRPr sz="40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915454" indent="0">
              <a:buNone/>
              <a:defRPr sz="3600"/>
            </a:lvl2pPr>
            <a:lvl3pPr marL="1830895" indent="0">
              <a:buNone/>
              <a:defRPr sz="3300"/>
            </a:lvl3pPr>
            <a:lvl4pPr marL="2746380" indent="0">
              <a:buNone/>
              <a:defRPr sz="2900"/>
            </a:lvl4pPr>
            <a:lvl5pPr marL="3661846" indent="0">
              <a:buNone/>
              <a:defRPr sz="2900"/>
            </a:lvl5pPr>
            <a:lvl6pPr marL="4577321" indent="0">
              <a:buNone/>
              <a:defRPr sz="2900"/>
            </a:lvl6pPr>
            <a:lvl7pPr marL="5492777" indent="0">
              <a:buNone/>
              <a:defRPr sz="2900"/>
            </a:lvl7pPr>
            <a:lvl8pPr marL="6408245" indent="0">
              <a:buNone/>
              <a:defRPr sz="2900"/>
            </a:lvl8pPr>
            <a:lvl9pPr marL="7323710" indent="0">
              <a:buNone/>
              <a:defRPr sz="29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標題 1"/>
          <p:cNvSpPr txBox="1">
            <a:spLocks/>
          </p:cNvSpPr>
          <p:nvPr userDrawn="1"/>
        </p:nvSpPr>
        <p:spPr>
          <a:xfrm>
            <a:off x="5917209" y="1065868"/>
            <a:ext cx="18019971" cy="1327364"/>
          </a:xfrm>
          <a:prstGeom prst="rect">
            <a:avLst/>
          </a:prstGeom>
        </p:spPr>
        <p:txBody>
          <a:bodyPr lIns="183094" tIns="91531" rIns="183094" bIns="91531"/>
          <a:lstStyle>
            <a:lvl1pPr algn="l">
              <a:defRPr sz="4000" b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pPr marL="0" marR="0" lvl="0" indent="0" algn="l" defTabSz="20605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8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按一下以編輯母片標題樣式</a:t>
            </a:r>
            <a:endParaRPr kumimoji="1" lang="zh-TW" altLang="en-US" sz="81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303" y="3201753"/>
            <a:ext cx="10801181" cy="9050146"/>
          </a:xfrm>
          <a:prstGeom prst="rect">
            <a:avLst/>
          </a:prstGeom>
        </p:spPr>
        <p:txBody>
          <a:bodyPr lIns="183094" tIns="91531" rIns="183094" bIns="91531"/>
          <a:lstStyle>
            <a:lvl1pPr>
              <a:defRPr sz="57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>
              <a:defRPr sz="48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>
              <a:defRPr sz="40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>
              <a:defRPr sz="36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>
              <a:defRPr sz="36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363621" y="3201753"/>
            <a:ext cx="10801184" cy="9050146"/>
          </a:xfrm>
          <a:prstGeom prst="rect">
            <a:avLst/>
          </a:prstGeom>
        </p:spPr>
        <p:txBody>
          <a:bodyPr lIns="183094" tIns="91531" rIns="183094" bIns="91531"/>
          <a:lstStyle>
            <a:lvl1pPr>
              <a:defRPr sz="57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>
              <a:defRPr sz="48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>
              <a:defRPr sz="40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>
              <a:defRPr sz="36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>
              <a:defRPr sz="36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5917209" y="1065868"/>
            <a:ext cx="18019971" cy="1327364"/>
          </a:xfrm>
          <a:prstGeom prst="rect">
            <a:avLst/>
          </a:prstGeom>
        </p:spPr>
        <p:txBody>
          <a:bodyPr lIns="183094" tIns="91531" rIns="183094" bIns="91531"/>
          <a:lstStyle>
            <a:lvl1pPr algn="l">
              <a:defRPr sz="8100" b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97" y="3070415"/>
            <a:ext cx="10772579" cy="1279086"/>
          </a:xfrm>
          <a:prstGeom prst="rect">
            <a:avLst/>
          </a:prstGeom>
        </p:spPr>
        <p:txBody>
          <a:bodyPr lIns="183094" tIns="91531" rIns="183094" bIns="91531" anchor="b"/>
          <a:lstStyle>
            <a:lvl1pPr marL="0" indent="0">
              <a:buNone/>
              <a:defRPr sz="4800" b="1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915454" indent="0">
              <a:buNone/>
              <a:defRPr sz="4000" b="1"/>
            </a:lvl2pPr>
            <a:lvl3pPr marL="1830895" indent="0">
              <a:buNone/>
              <a:defRPr sz="3600" b="1"/>
            </a:lvl3pPr>
            <a:lvl4pPr marL="2746380" indent="0">
              <a:buNone/>
              <a:defRPr sz="3300" b="1"/>
            </a:lvl4pPr>
            <a:lvl5pPr marL="3661846" indent="0">
              <a:buNone/>
              <a:defRPr sz="3300" b="1"/>
            </a:lvl5pPr>
            <a:lvl6pPr marL="4577321" indent="0">
              <a:buNone/>
              <a:defRPr sz="3300" b="1"/>
            </a:lvl6pPr>
            <a:lvl7pPr marL="5492777" indent="0">
              <a:buNone/>
              <a:defRPr sz="3300" b="1"/>
            </a:lvl7pPr>
            <a:lvl8pPr marL="6408245" indent="0">
              <a:buNone/>
              <a:defRPr sz="3300" b="1"/>
            </a:lvl8pPr>
            <a:lvl9pPr marL="7323710" indent="0">
              <a:buNone/>
              <a:defRPr sz="33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97" y="4349505"/>
            <a:ext cx="10772579" cy="7902454"/>
          </a:xfrm>
          <a:prstGeom prst="rect">
            <a:avLst/>
          </a:prstGeom>
        </p:spPr>
        <p:txBody>
          <a:bodyPr lIns="183094" tIns="91531" rIns="183094" bIns="91531"/>
          <a:lstStyle>
            <a:lvl1pPr>
              <a:defRPr sz="48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>
              <a:defRPr sz="40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>
              <a:defRPr sz="36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>
              <a:defRPr sz="33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>
              <a:defRPr sz="33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5169" y="3070415"/>
            <a:ext cx="10779731" cy="1279086"/>
          </a:xfrm>
          <a:prstGeom prst="rect">
            <a:avLst/>
          </a:prstGeom>
        </p:spPr>
        <p:txBody>
          <a:bodyPr lIns="183094" tIns="91531" rIns="183094" bIns="91531" anchor="b"/>
          <a:lstStyle>
            <a:lvl1pPr marL="0" indent="0">
              <a:buNone/>
              <a:defRPr sz="4800" b="1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915454" indent="0">
              <a:buNone/>
              <a:defRPr sz="4000" b="1"/>
            </a:lvl2pPr>
            <a:lvl3pPr marL="1830895" indent="0">
              <a:buNone/>
              <a:defRPr sz="3600" b="1"/>
            </a:lvl3pPr>
            <a:lvl4pPr marL="2746380" indent="0">
              <a:buNone/>
              <a:defRPr sz="3300" b="1"/>
            </a:lvl4pPr>
            <a:lvl5pPr marL="3661846" indent="0">
              <a:buNone/>
              <a:defRPr sz="3300" b="1"/>
            </a:lvl5pPr>
            <a:lvl6pPr marL="4577321" indent="0">
              <a:buNone/>
              <a:defRPr sz="3300" b="1"/>
            </a:lvl6pPr>
            <a:lvl7pPr marL="5492777" indent="0">
              <a:buNone/>
              <a:defRPr sz="3300" b="1"/>
            </a:lvl7pPr>
            <a:lvl8pPr marL="6408245" indent="0">
              <a:buNone/>
              <a:defRPr sz="3300" b="1"/>
            </a:lvl8pPr>
            <a:lvl9pPr marL="7323710" indent="0">
              <a:buNone/>
              <a:defRPr sz="33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5169" y="4349505"/>
            <a:ext cx="10779731" cy="7902454"/>
          </a:xfrm>
          <a:prstGeom prst="rect">
            <a:avLst/>
          </a:prstGeom>
        </p:spPr>
        <p:txBody>
          <a:bodyPr lIns="183094" tIns="91531" rIns="183094" bIns="91531"/>
          <a:lstStyle>
            <a:lvl1pPr>
              <a:defRPr sz="48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>
              <a:defRPr sz="40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>
              <a:defRPr sz="36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>
              <a:defRPr sz="33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>
              <a:defRPr sz="33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5917209" y="1065868"/>
            <a:ext cx="18019971" cy="1327364"/>
          </a:xfrm>
          <a:prstGeom prst="rect">
            <a:avLst/>
          </a:prstGeom>
        </p:spPr>
        <p:txBody>
          <a:bodyPr lIns="183094" tIns="91531" rIns="183094" bIns="91531"/>
          <a:lstStyle>
            <a:lvl1pPr algn="l">
              <a:defRPr sz="8100" b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9" y="3117250"/>
            <a:ext cx="8023123" cy="2322200"/>
          </a:xfrm>
          <a:prstGeom prst="rect">
            <a:avLst/>
          </a:prstGeom>
        </p:spPr>
        <p:txBody>
          <a:bodyPr lIns="183094" tIns="91531" rIns="183094" bIns="91531" anchor="b"/>
          <a:lstStyle>
            <a:lvl1pPr algn="l">
              <a:defRPr sz="4000" b="1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1928" y="3117253"/>
            <a:ext cx="13632875" cy="9134642"/>
          </a:xfrm>
          <a:prstGeom prst="rect">
            <a:avLst/>
          </a:prstGeom>
        </p:spPr>
        <p:txBody>
          <a:bodyPr lIns="183094" tIns="91531" rIns="183094" bIns="91531"/>
          <a:lstStyle>
            <a:lvl1pPr>
              <a:defRPr sz="64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>
              <a:defRPr sz="57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>
              <a:defRPr sz="48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>
              <a:defRPr sz="40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>
              <a:defRPr sz="40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9" y="5651311"/>
            <a:ext cx="8023123" cy="6600582"/>
          </a:xfrm>
          <a:prstGeom prst="rect">
            <a:avLst/>
          </a:prstGeom>
        </p:spPr>
        <p:txBody>
          <a:bodyPr lIns="183094" tIns="91531" rIns="183094" bIns="91531"/>
          <a:lstStyle>
            <a:lvl1pPr marL="0" indent="0">
              <a:buNone/>
              <a:defRPr sz="29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915454" indent="0">
              <a:buNone/>
              <a:defRPr sz="2400"/>
            </a:lvl2pPr>
            <a:lvl3pPr marL="1830895" indent="0">
              <a:buNone/>
              <a:defRPr sz="1900"/>
            </a:lvl3pPr>
            <a:lvl4pPr marL="2746380" indent="0">
              <a:buNone/>
              <a:defRPr sz="1900"/>
            </a:lvl4pPr>
            <a:lvl5pPr marL="3661846" indent="0">
              <a:buNone/>
              <a:defRPr sz="1900"/>
            </a:lvl5pPr>
            <a:lvl6pPr marL="4577321" indent="0">
              <a:buNone/>
              <a:defRPr sz="1900"/>
            </a:lvl6pPr>
            <a:lvl7pPr marL="5492777" indent="0">
              <a:buNone/>
              <a:defRPr sz="1900"/>
            </a:lvl7pPr>
            <a:lvl8pPr marL="6408245" indent="0">
              <a:buNone/>
              <a:defRPr sz="1900"/>
            </a:lvl8pPr>
            <a:lvl9pPr marL="7323710" indent="0">
              <a:buNone/>
              <a:defRPr sz="19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5" name="標題 1"/>
          <p:cNvSpPr txBox="1">
            <a:spLocks/>
          </p:cNvSpPr>
          <p:nvPr userDrawn="1"/>
        </p:nvSpPr>
        <p:spPr>
          <a:xfrm>
            <a:off x="5917209" y="1065868"/>
            <a:ext cx="18019971" cy="1327364"/>
          </a:xfrm>
          <a:prstGeom prst="rect">
            <a:avLst/>
          </a:prstGeom>
        </p:spPr>
        <p:txBody>
          <a:bodyPr lIns="183094" tIns="91531" rIns="183094" bIns="91531"/>
          <a:lstStyle>
            <a:lvl1pPr algn="l">
              <a:defRPr sz="4000" b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pPr marL="0" marR="0" lvl="0" indent="0" algn="l" defTabSz="20605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8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按一下以編輯母片標題樣式</a:t>
            </a:r>
            <a:endParaRPr kumimoji="1" lang="zh-TW" altLang="en-US" sz="81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4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pPr defTabSz="824782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57" y="4"/>
            <a:ext cx="12188952" cy="13716000"/>
          </a:xfrm>
          <a:prstGeom prst="rect">
            <a:avLst/>
          </a:prstGeom>
          <a:noFill/>
        </p:spPr>
        <p:txBody>
          <a:bodyPr lIns="91360" tIns="45687" rIns="91360" bIns="45687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5" y="874153"/>
            <a:ext cx="11315757" cy="2954588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55766" y="9602550"/>
            <a:ext cx="21076933" cy="1131604"/>
          </a:xfrm>
          <a:prstGeom prst="rect">
            <a:avLst/>
          </a:prstGeom>
        </p:spPr>
        <p:txBody>
          <a:bodyPr lIns="183094" tIns="91531" rIns="183094" bIns="91531" anchor="b"/>
          <a:lstStyle>
            <a:lvl1pPr algn="l">
              <a:defRPr sz="4000" b="1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55782" y="3479254"/>
            <a:ext cx="21076931" cy="5975864"/>
          </a:xfrm>
          <a:prstGeom prst="rect">
            <a:avLst/>
          </a:prstGeom>
        </p:spPr>
        <p:txBody>
          <a:bodyPr lIns="183094" tIns="91531" rIns="183094" bIns="91531"/>
          <a:lstStyle>
            <a:lvl1pPr marL="0" indent="0">
              <a:buNone/>
              <a:defRPr sz="6400"/>
            </a:lvl1pPr>
            <a:lvl2pPr marL="915454" indent="0">
              <a:buNone/>
              <a:defRPr sz="5700"/>
            </a:lvl2pPr>
            <a:lvl3pPr marL="1830895" indent="0">
              <a:buNone/>
              <a:defRPr sz="4800"/>
            </a:lvl3pPr>
            <a:lvl4pPr marL="2746380" indent="0">
              <a:buNone/>
              <a:defRPr sz="4000"/>
            </a:lvl4pPr>
            <a:lvl5pPr marL="3661846" indent="0">
              <a:buNone/>
              <a:defRPr sz="4000"/>
            </a:lvl5pPr>
            <a:lvl6pPr marL="4577321" indent="0">
              <a:buNone/>
              <a:defRPr sz="4000"/>
            </a:lvl6pPr>
            <a:lvl7pPr marL="5492777" indent="0">
              <a:buNone/>
              <a:defRPr sz="4000"/>
            </a:lvl7pPr>
            <a:lvl8pPr marL="6408245" indent="0">
              <a:buNone/>
              <a:defRPr sz="4000"/>
            </a:lvl8pPr>
            <a:lvl9pPr marL="7323710" indent="0">
              <a:buNone/>
              <a:defRPr sz="4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055766" y="10734148"/>
            <a:ext cx="21076933" cy="1611596"/>
          </a:xfrm>
          <a:prstGeom prst="rect">
            <a:avLst/>
          </a:prstGeom>
        </p:spPr>
        <p:txBody>
          <a:bodyPr lIns="183094" tIns="91531" rIns="183094" bIns="91531"/>
          <a:lstStyle>
            <a:lvl1pPr marL="0" indent="0">
              <a:buNone/>
              <a:defRPr sz="290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915454" indent="0">
              <a:buNone/>
              <a:defRPr sz="2400"/>
            </a:lvl2pPr>
            <a:lvl3pPr marL="1830895" indent="0">
              <a:buNone/>
              <a:defRPr sz="1900"/>
            </a:lvl3pPr>
            <a:lvl4pPr marL="2746380" indent="0">
              <a:buNone/>
              <a:defRPr sz="1900"/>
            </a:lvl4pPr>
            <a:lvl5pPr marL="3661846" indent="0">
              <a:buNone/>
              <a:defRPr sz="1900"/>
            </a:lvl5pPr>
            <a:lvl6pPr marL="4577321" indent="0">
              <a:buNone/>
              <a:defRPr sz="1900"/>
            </a:lvl6pPr>
            <a:lvl7pPr marL="5492777" indent="0">
              <a:buNone/>
              <a:defRPr sz="1900"/>
            </a:lvl7pPr>
            <a:lvl8pPr marL="6408245" indent="0">
              <a:buNone/>
              <a:defRPr sz="1900"/>
            </a:lvl8pPr>
            <a:lvl9pPr marL="7323710" indent="0">
              <a:buNone/>
              <a:defRPr sz="19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5" name="標題 1"/>
          <p:cNvSpPr txBox="1">
            <a:spLocks/>
          </p:cNvSpPr>
          <p:nvPr userDrawn="1"/>
        </p:nvSpPr>
        <p:spPr>
          <a:xfrm>
            <a:off x="5917209" y="1065868"/>
            <a:ext cx="18019971" cy="1327364"/>
          </a:xfrm>
          <a:prstGeom prst="rect">
            <a:avLst/>
          </a:prstGeom>
        </p:spPr>
        <p:txBody>
          <a:bodyPr lIns="183094" tIns="91531" rIns="183094" bIns="91531"/>
          <a:lstStyle>
            <a:lvl1pPr algn="l">
              <a:defRPr sz="4000" b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pPr marL="0" marR="0" lvl="0" indent="0" algn="l" defTabSz="20605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8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按一下以編輯母片標題樣式</a:t>
            </a:r>
            <a:endParaRPr kumimoji="1" lang="zh-TW" altLang="en-US" sz="81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219208" y="3201753"/>
            <a:ext cx="21945600" cy="9050146"/>
          </a:xfrm>
          <a:prstGeom prst="rect">
            <a:avLst/>
          </a:prstGeom>
        </p:spPr>
        <p:txBody>
          <a:bodyPr lIns="183094" tIns="91531" rIns="183094" bIns="91531"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pPr lvl="0"/>
            <a:endParaRPr lang="zh-TW" altLang="en-US" noProof="0" dirty="0" smtClean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5917209" y="1065868"/>
            <a:ext cx="18019971" cy="1327364"/>
          </a:xfrm>
          <a:prstGeom prst="rect">
            <a:avLst/>
          </a:prstGeom>
        </p:spPr>
        <p:txBody>
          <a:bodyPr lIns="183094" tIns="91531" rIns="183094" bIns="91531"/>
          <a:lstStyle>
            <a:lvl1pPr algn="l">
              <a:defRPr sz="8100" b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9"/>
            <a:ext cx="20726400" cy="29400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 lIns="91434" tIns="45718" rIns="91434" bIns="45718"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171" indent="0" algn="ctr">
              <a:buNone/>
              <a:defRPr/>
            </a:lvl2pPr>
            <a:lvl3pPr marL="914342" indent="0" algn="ctr">
              <a:buNone/>
              <a:defRPr/>
            </a:lvl3pPr>
            <a:lvl4pPr marL="1371508" indent="0" algn="ctr">
              <a:buNone/>
              <a:defRPr/>
            </a:lvl4pPr>
            <a:lvl5pPr marL="1828679" indent="0" algn="ctr">
              <a:buNone/>
              <a:defRPr/>
            </a:lvl5pPr>
            <a:lvl6pPr marL="2285850" indent="0" algn="ctr">
              <a:buNone/>
              <a:defRPr/>
            </a:lvl6pPr>
            <a:lvl7pPr marL="2743021" indent="0" algn="ctr">
              <a:buNone/>
              <a:defRPr/>
            </a:lvl7pPr>
            <a:lvl8pPr marL="3200191" indent="0" algn="ctr">
              <a:buNone/>
              <a:defRPr/>
            </a:lvl8pPr>
            <a:lvl9pPr marL="3657358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9"/>
            <a:ext cx="21945600" cy="9051926"/>
          </a:xfrm>
          <a:prstGeom prst="rect">
            <a:avLst/>
          </a:prstGeom>
        </p:spPr>
        <p:txBody>
          <a:bodyPr lIns="91434" tIns="45718" rIns="91434" bIns="45718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7" y="8813809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7" y="5813424"/>
            <a:ext cx="20726400" cy="3000376"/>
          </a:xfrm>
          <a:prstGeom prst="rect">
            <a:avLst/>
          </a:prstGeom>
        </p:spPr>
        <p:txBody>
          <a:bodyPr lIns="91434" tIns="45718" rIns="91434" bIns="45718" anchor="b"/>
          <a:lstStyle>
            <a:lvl1pPr marL="0" indent="0">
              <a:buNone/>
              <a:defRPr sz="1900">
                <a:latin typeface="微軟正黑體" pitchFamily="34" charset="-120"/>
                <a:ea typeface="微軟正黑體" pitchFamily="34" charset="-120"/>
              </a:defRPr>
            </a:lvl1pPr>
            <a:lvl2pPr marL="457171" indent="0">
              <a:buNone/>
              <a:defRPr sz="1900"/>
            </a:lvl2pPr>
            <a:lvl3pPr marL="914342" indent="0">
              <a:buNone/>
              <a:defRPr sz="1700"/>
            </a:lvl3pPr>
            <a:lvl4pPr marL="1371508" indent="0">
              <a:buNone/>
              <a:defRPr sz="1400"/>
            </a:lvl4pPr>
            <a:lvl5pPr marL="1828679" indent="0">
              <a:buNone/>
              <a:defRPr sz="1400"/>
            </a:lvl5pPr>
            <a:lvl6pPr marL="2285850" indent="0">
              <a:buNone/>
              <a:defRPr sz="1400"/>
            </a:lvl6pPr>
            <a:lvl7pPr marL="2743021" indent="0">
              <a:buNone/>
              <a:defRPr sz="1400"/>
            </a:lvl7pPr>
            <a:lvl8pPr marL="3200191" indent="0">
              <a:buNone/>
              <a:defRPr sz="1400"/>
            </a:lvl8pPr>
            <a:lvl9pPr marL="3657358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1" y="3200409"/>
            <a:ext cx="10896600" cy="9051926"/>
          </a:xfrm>
          <a:prstGeom prst="rect">
            <a:avLst/>
          </a:prstGeom>
        </p:spPr>
        <p:txBody>
          <a:bodyPr lIns="91434" tIns="45718" rIns="91434" bIns="45718"/>
          <a:lstStyle>
            <a:lvl1pPr>
              <a:defRPr sz="29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1" y="3200409"/>
            <a:ext cx="10896600" cy="9051926"/>
          </a:xfrm>
          <a:prstGeom prst="rect">
            <a:avLst/>
          </a:prstGeom>
        </p:spPr>
        <p:txBody>
          <a:bodyPr lIns="91434" tIns="45718" rIns="91434" bIns="45718"/>
          <a:lstStyle>
            <a:lvl1pPr>
              <a:defRPr sz="29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6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7" y="3070225"/>
            <a:ext cx="10774365" cy="1279526"/>
          </a:xfrm>
          <a:prstGeom prst="rect">
            <a:avLst/>
          </a:prstGeom>
        </p:spPr>
        <p:txBody>
          <a:bodyPr lIns="91434" tIns="45718" rIns="91434" bIns="45718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171" indent="0">
              <a:buNone/>
              <a:defRPr sz="1900" b="1"/>
            </a:lvl2pPr>
            <a:lvl3pPr marL="914342" indent="0">
              <a:buNone/>
              <a:defRPr sz="1900" b="1"/>
            </a:lvl3pPr>
            <a:lvl4pPr marL="1371508" indent="0">
              <a:buNone/>
              <a:defRPr sz="1700" b="1"/>
            </a:lvl4pPr>
            <a:lvl5pPr marL="1828679" indent="0">
              <a:buNone/>
              <a:defRPr sz="1700" b="1"/>
            </a:lvl5pPr>
            <a:lvl6pPr marL="2285850" indent="0">
              <a:buNone/>
              <a:defRPr sz="1700" b="1"/>
            </a:lvl6pPr>
            <a:lvl7pPr marL="2743021" indent="0">
              <a:buNone/>
              <a:defRPr sz="1700" b="1"/>
            </a:lvl7pPr>
            <a:lvl8pPr marL="3200191" indent="0">
              <a:buNone/>
              <a:defRPr sz="1700" b="1"/>
            </a:lvl8pPr>
            <a:lvl9pPr marL="3657358" indent="0">
              <a:buNone/>
              <a:defRPr sz="17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7" y="4349750"/>
            <a:ext cx="10774365" cy="7902576"/>
          </a:xfrm>
          <a:prstGeom prst="rect">
            <a:avLst/>
          </a:prstGeom>
        </p:spPr>
        <p:txBody>
          <a:bodyPr lIns="91434" tIns="45718" rIns="91434" bIns="45718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19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700">
                <a:latin typeface="微軟正黑體" pitchFamily="34" charset="-120"/>
                <a:ea typeface="微軟正黑體" pitchFamily="34" charset="-120"/>
              </a:defRPr>
            </a:lvl4pPr>
            <a:lvl5pPr>
              <a:defRPr sz="1700">
                <a:latin typeface="微軟正黑體" pitchFamily="34" charset="-120"/>
                <a:ea typeface="微軟正黑體" pitchFamily="34" charset="-12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73" y="3070225"/>
            <a:ext cx="10777539" cy="1279526"/>
          </a:xfrm>
          <a:prstGeom prst="rect">
            <a:avLst/>
          </a:prstGeom>
        </p:spPr>
        <p:txBody>
          <a:bodyPr lIns="91434" tIns="45718" rIns="91434" bIns="45718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171" indent="0">
              <a:buNone/>
              <a:defRPr sz="1900" b="1"/>
            </a:lvl2pPr>
            <a:lvl3pPr marL="914342" indent="0">
              <a:buNone/>
              <a:defRPr sz="1900" b="1"/>
            </a:lvl3pPr>
            <a:lvl4pPr marL="1371508" indent="0">
              <a:buNone/>
              <a:defRPr sz="1700" b="1"/>
            </a:lvl4pPr>
            <a:lvl5pPr marL="1828679" indent="0">
              <a:buNone/>
              <a:defRPr sz="1700" b="1"/>
            </a:lvl5pPr>
            <a:lvl6pPr marL="2285850" indent="0">
              <a:buNone/>
              <a:defRPr sz="1700" b="1"/>
            </a:lvl6pPr>
            <a:lvl7pPr marL="2743021" indent="0">
              <a:buNone/>
              <a:defRPr sz="1700" b="1"/>
            </a:lvl7pPr>
            <a:lvl8pPr marL="3200191" indent="0">
              <a:buNone/>
              <a:defRPr sz="1700" b="1"/>
            </a:lvl8pPr>
            <a:lvl9pPr marL="3657358" indent="0">
              <a:buNone/>
              <a:defRPr sz="17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73" y="4349750"/>
            <a:ext cx="10777539" cy="7902576"/>
          </a:xfrm>
          <a:prstGeom prst="rect">
            <a:avLst/>
          </a:prstGeom>
        </p:spPr>
        <p:txBody>
          <a:bodyPr lIns="91434" tIns="45718" rIns="91434" bIns="45718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19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700">
                <a:latin typeface="微軟正黑體" pitchFamily="34" charset="-120"/>
                <a:ea typeface="微軟正黑體" pitchFamily="34" charset="-120"/>
              </a:defRPr>
            </a:lvl4pPr>
            <a:lvl5pPr>
              <a:defRPr sz="1700">
                <a:latin typeface="微軟正黑體" pitchFamily="34" charset="-120"/>
                <a:ea typeface="微軟正黑體" pitchFamily="34" charset="-12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7" cy="2324100"/>
          </a:xfrm>
        </p:spPr>
        <p:txBody>
          <a:bodyPr anchor="b"/>
          <a:lstStyle>
            <a:lvl1pPr algn="l">
              <a:defRPr sz="19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41" y="546105"/>
            <a:ext cx="13631861" cy="11706226"/>
          </a:xfrm>
          <a:prstGeom prst="rect">
            <a:avLst/>
          </a:prstGeom>
        </p:spPr>
        <p:txBody>
          <a:bodyPr lIns="91434" tIns="45718" rIns="91434" bIns="45718"/>
          <a:lstStyle>
            <a:lvl1pPr>
              <a:defRPr sz="3100">
                <a:latin typeface="微軟正黑體" pitchFamily="34" charset="-120"/>
                <a:ea typeface="微軟正黑體" pitchFamily="34" charset="-120"/>
              </a:defRPr>
            </a:lvl1pPr>
            <a:lvl2pPr>
              <a:defRPr sz="29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5"/>
            <a:ext cx="8021637" cy="9382126"/>
          </a:xfrm>
          <a:prstGeom prst="rect">
            <a:avLst/>
          </a:prstGeom>
        </p:spPr>
        <p:txBody>
          <a:bodyPr lIns="91434" tIns="45718" rIns="91434" bIns="45718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171" indent="0">
              <a:buNone/>
              <a:defRPr sz="1200"/>
            </a:lvl2pPr>
            <a:lvl3pPr marL="914342" indent="0">
              <a:buNone/>
              <a:defRPr sz="1000"/>
            </a:lvl3pPr>
            <a:lvl4pPr marL="1371508" indent="0">
              <a:buNone/>
              <a:defRPr sz="1000"/>
            </a:lvl4pPr>
            <a:lvl5pPr marL="1828679" indent="0">
              <a:buNone/>
              <a:defRPr sz="1000"/>
            </a:lvl5pPr>
            <a:lvl6pPr marL="2285850" indent="0">
              <a:buNone/>
              <a:defRPr sz="1000"/>
            </a:lvl6pPr>
            <a:lvl7pPr marL="2743021" indent="0">
              <a:buNone/>
              <a:defRPr sz="1000"/>
            </a:lvl7pPr>
            <a:lvl8pPr marL="3200191" indent="0">
              <a:buNone/>
              <a:defRPr sz="1000"/>
            </a:lvl8pPr>
            <a:lvl9pPr marL="3657358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4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pPr defTabSz="824782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4"/>
            <a:ext cx="12188952" cy="13716000"/>
          </a:xfrm>
          <a:prstGeom prst="rect">
            <a:avLst/>
          </a:prstGeom>
          <a:noFill/>
        </p:spPr>
        <p:txBody>
          <a:bodyPr lIns="91360" tIns="45687" rIns="91360" bIns="45687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5" y="874153"/>
            <a:ext cx="11315757" cy="2954588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5" y="9601200"/>
            <a:ext cx="14630400" cy="1133476"/>
          </a:xfrm>
        </p:spPr>
        <p:txBody>
          <a:bodyPr anchor="b"/>
          <a:lstStyle>
            <a:lvl1pPr algn="l">
              <a:defRPr sz="19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5" y="1225550"/>
            <a:ext cx="14630400" cy="8229600"/>
          </a:xfrm>
          <a:prstGeom prst="rect">
            <a:avLst/>
          </a:prstGeom>
        </p:spPr>
        <p:txBody>
          <a:bodyPr lIns="91434" tIns="45718" rIns="91434" bIns="45718"/>
          <a:lstStyle>
            <a:lvl1pPr marL="0" indent="0">
              <a:buNone/>
              <a:defRPr sz="3100"/>
            </a:lvl1pPr>
            <a:lvl2pPr marL="457171" indent="0">
              <a:buNone/>
              <a:defRPr sz="2900"/>
            </a:lvl2pPr>
            <a:lvl3pPr marL="914342" indent="0">
              <a:buNone/>
              <a:defRPr sz="2400"/>
            </a:lvl3pPr>
            <a:lvl4pPr marL="1371508" indent="0">
              <a:buNone/>
              <a:defRPr sz="1900"/>
            </a:lvl4pPr>
            <a:lvl5pPr marL="1828679" indent="0">
              <a:buNone/>
              <a:defRPr sz="1900"/>
            </a:lvl5pPr>
            <a:lvl6pPr marL="2285850" indent="0">
              <a:buNone/>
              <a:defRPr sz="1900"/>
            </a:lvl6pPr>
            <a:lvl7pPr marL="2743021" indent="0">
              <a:buNone/>
              <a:defRPr sz="1900"/>
            </a:lvl7pPr>
            <a:lvl8pPr marL="3200191" indent="0">
              <a:buNone/>
              <a:defRPr sz="1900"/>
            </a:lvl8pPr>
            <a:lvl9pPr marL="3657358" indent="0">
              <a:buNone/>
              <a:defRPr sz="19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5" y="10734685"/>
            <a:ext cx="14630400" cy="1609726"/>
          </a:xfrm>
          <a:prstGeom prst="rect">
            <a:avLst/>
          </a:prstGeom>
        </p:spPr>
        <p:txBody>
          <a:bodyPr lIns="91434" tIns="45718" rIns="91434" bIns="45718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171" indent="0">
              <a:buNone/>
              <a:defRPr sz="1200"/>
            </a:lvl2pPr>
            <a:lvl3pPr marL="914342" indent="0">
              <a:buNone/>
              <a:defRPr sz="1000"/>
            </a:lvl3pPr>
            <a:lvl4pPr marL="1371508" indent="0">
              <a:buNone/>
              <a:defRPr sz="1000"/>
            </a:lvl4pPr>
            <a:lvl5pPr marL="1828679" indent="0">
              <a:buNone/>
              <a:defRPr sz="1000"/>
            </a:lvl5pPr>
            <a:lvl6pPr marL="2285850" indent="0">
              <a:buNone/>
              <a:defRPr sz="1000"/>
            </a:lvl6pPr>
            <a:lvl7pPr marL="2743021" indent="0">
              <a:buNone/>
              <a:defRPr sz="1000"/>
            </a:lvl7pPr>
            <a:lvl8pPr marL="3200191" indent="0">
              <a:buNone/>
              <a:defRPr sz="1000"/>
            </a:lvl8pPr>
            <a:lvl9pPr marL="3657358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9"/>
            <a:ext cx="21945600" cy="9051926"/>
          </a:xfrm>
          <a:prstGeom prst="rect">
            <a:avLst/>
          </a:prstGeom>
        </p:spPr>
        <p:txBody>
          <a:bodyPr vert="eaVert" lIns="91434" tIns="45718" rIns="91434" bIns="45718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09" y="760414"/>
            <a:ext cx="5646739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1" y="760414"/>
            <a:ext cx="16789400" cy="11491912"/>
          </a:xfrm>
          <a:prstGeom prst="rect">
            <a:avLst/>
          </a:prstGeom>
        </p:spPr>
        <p:txBody>
          <a:bodyPr vert="eaVert" lIns="91434" tIns="45718" rIns="91434" bIns="45718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_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"/>
          <p:cNvSpPr>
            <a:spLocks noGrp="1"/>
          </p:cNvSpPr>
          <p:nvPr>
            <p:ph type="title"/>
          </p:nvPr>
        </p:nvSpPr>
        <p:spPr bwMode="auto">
          <a:xfrm>
            <a:off x="1676840" y="730253"/>
            <a:ext cx="21030325" cy="265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663" tIns="182829" rIns="365663" bIns="182829" numCol="1" anchor="ctr" anchorCtr="0" compatLnSpc="1"/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idx="1"/>
          </p:nvPr>
        </p:nvSpPr>
        <p:spPr bwMode="auto">
          <a:xfrm>
            <a:off x="1676840" y="3651250"/>
            <a:ext cx="21030325" cy="870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663" tIns="182829" rIns="365663" bIns="182829" numCol="1" anchor="t" anchorCtr="0" compatLnSpc="1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75075829"/>
      </p:ext>
    </p:extLst>
  </p:cSld>
  <p:clrMapOvr>
    <a:masterClrMapping/>
  </p:clrMapOvr>
  <p:transition/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23386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679576" y="1320802"/>
            <a:ext cx="8963024" cy="1446546"/>
          </a:xfrm>
          <a:prstGeom prst="rect">
            <a:avLst/>
          </a:prstGeom>
        </p:spPr>
        <p:txBody>
          <a:bodyPr lIns="0" tIns="45718" rIns="91434" bIns="45718">
            <a:spAutoFit/>
          </a:bodyPr>
          <a:lstStyle>
            <a:lvl1pPr marL="0" indent="0">
              <a:buNone/>
              <a:defRPr sz="8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goes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408198167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66636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9"/>
            <a:ext cx="7263515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4176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29722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19C1A-5008-47D6-9AE3-06D486C8EA20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9708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16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07" defTabSz="824782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25" cy="1523427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0" tIns="45687" rIns="91360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0" tIns="45687" rIns="91360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8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0" tIns="45687" rIns="91360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42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0" tIns="45687" rIns="91360" bIns="45687">
            <a:no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5"/>
          <p:cNvSpPr txBox="1">
            <a:spLocks/>
          </p:cNvSpPr>
          <p:nvPr userDrawn="1"/>
        </p:nvSpPr>
        <p:spPr>
          <a:xfrm>
            <a:off x="18694400" y="12985751"/>
            <a:ext cx="5689600" cy="730250"/>
          </a:xfrm>
          <a:prstGeom prst="rect">
            <a:avLst/>
          </a:prstGeom>
        </p:spPr>
        <p:txBody>
          <a:bodyPr lIns="217709" tIns="108855" rIns="217709" bIns="108855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F602590-8FB2-45BF-A42D-384DAFE9418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431370401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  <a:prstGeom prst="rect">
            <a:avLst/>
          </a:prstGeom>
        </p:spPr>
        <p:txBody>
          <a:bodyPr lIns="217405" tIns="108707" rIns="217405" bIns="108707"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10"/>
          </p:nvPr>
        </p:nvSpPr>
        <p:spPr>
          <a:xfrm>
            <a:off x="17476395" y="12713117"/>
            <a:ext cx="5688411" cy="72937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99732-4798-4374-87FB-EF16225AE1B6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3311736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  <a:prstGeom prst="rect">
            <a:avLst/>
          </a:prstGeom>
        </p:spPr>
        <p:txBody>
          <a:bodyPr lIns="217405" tIns="108707" rIns="217405" bIns="108707"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10"/>
          </p:nvPr>
        </p:nvSpPr>
        <p:spPr>
          <a:xfrm>
            <a:off x="17476395" y="12713117"/>
            <a:ext cx="5688411" cy="72937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99732-4798-4374-87FB-EF16225AE1B6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1212288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5"/>
          <p:cNvSpPr txBox="1">
            <a:spLocks/>
          </p:cNvSpPr>
          <p:nvPr userDrawn="1"/>
        </p:nvSpPr>
        <p:spPr>
          <a:xfrm>
            <a:off x="18694400" y="12985751"/>
            <a:ext cx="5689600" cy="730250"/>
          </a:xfrm>
          <a:prstGeom prst="rect">
            <a:avLst/>
          </a:prstGeom>
        </p:spPr>
        <p:txBody>
          <a:bodyPr lIns="217709" tIns="108855" rIns="217709" bIns="108855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468E7B8-A9ED-40E3-8B90-BB3590C1D9CB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8600"/>
            </a:lvl1pPr>
          </a:lstStyle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214179234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JESSIE WORK\平面設計\2016XYZ簡報底\20160130\05-xyz-01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3"/>
          <p:cNvSpPr>
            <a:spLocks noChangeArrowheads="1"/>
          </p:cNvSpPr>
          <p:nvPr userDrawn="1"/>
        </p:nvSpPr>
        <p:spPr bwMode="auto">
          <a:xfrm>
            <a:off x="17760620" y="11464927"/>
            <a:ext cx="2497667" cy="138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7709" tIns="108855" rIns="217709" bIns="108855">
            <a:spAutoFit/>
          </a:bodyPr>
          <a:lstStyle/>
          <a:p>
            <a:pPr algn="r">
              <a:defRPr/>
            </a:pPr>
            <a:r>
              <a:rPr kumimoji="0" lang="zh-TW" altLang="en-US" sz="3800" b="1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rPr>
              <a:t>報告人 </a:t>
            </a:r>
            <a:r>
              <a:rPr kumimoji="0" lang="en-US" altLang="zh-TW" sz="3800" b="1" dirty="0" smtClean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endParaRPr kumimoji="0" lang="zh-TW" altLang="en-US" sz="3800" b="1" dirty="0">
              <a:solidFill>
                <a:prstClr val="white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>
              <a:defRPr/>
            </a:pPr>
            <a:r>
              <a:rPr kumimoji="0" lang="zh-TW" altLang="en-US" sz="3800" b="1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rPr>
              <a:t>日    期 </a:t>
            </a:r>
            <a:r>
              <a:rPr kumimoji="0" lang="en-US" altLang="zh-TW" sz="3800" b="1" dirty="0" smtClean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endParaRPr kumimoji="0" lang="zh-TW" altLang="en-US" sz="3800" b="1" dirty="0">
              <a:solidFill>
                <a:prstClr val="white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 hasCustomPrompt="1"/>
          </p:nvPr>
        </p:nvSpPr>
        <p:spPr>
          <a:xfrm>
            <a:off x="0" y="5129810"/>
            <a:ext cx="20726400" cy="1872208"/>
          </a:xfrm>
        </p:spPr>
        <p:txBody>
          <a:bodyPr/>
          <a:lstStyle>
            <a:lvl1pPr algn="ctr">
              <a:defRPr sz="12900" b="1">
                <a:solidFill>
                  <a:schemeClr val="tx1"/>
                </a:solidFill>
              </a:defRPr>
            </a:lvl1pPr>
          </a:lstStyle>
          <a:p>
            <a:r>
              <a:rPr lang="en-US" altLang="zh-TW" dirty="0" smtClean="0"/>
              <a:t>-</a:t>
            </a:r>
            <a:r>
              <a:rPr lang="zh-TW" altLang="en-US" dirty="0" smtClean="0"/>
              <a:t>報告主題</a:t>
            </a:r>
            <a:r>
              <a:rPr lang="en-US" altLang="zh-TW" dirty="0" smtClean="0"/>
              <a:t>-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1828800" y="7002016"/>
            <a:ext cx="17068800" cy="1008112"/>
          </a:xfrm>
          <a:prstGeom prst="rect">
            <a:avLst/>
          </a:prstGeom>
        </p:spPr>
        <p:txBody>
          <a:bodyPr lIns="217709" tIns="108855" rIns="217709" bIns="108855"/>
          <a:lstStyle>
            <a:lvl1pPr marL="0" indent="0" algn="ctr">
              <a:buNone/>
              <a:defRPr sz="6700" b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1088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1770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2656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3541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442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531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619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708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副標題</a:t>
            </a:r>
            <a:endParaRPr lang="zh-TW" altLang="en-US" dirty="0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3" hasCustomPrompt="1"/>
          </p:nvPr>
        </p:nvSpPr>
        <p:spPr>
          <a:xfrm>
            <a:off x="20065139" y="11466512"/>
            <a:ext cx="4224469" cy="576064"/>
          </a:xfrm>
          <a:prstGeom prst="rect">
            <a:avLst/>
          </a:prstGeom>
        </p:spPr>
        <p:txBody>
          <a:bodyPr lIns="217709" tIns="108855" rIns="217709" bIns="108855"/>
          <a:lstStyle>
            <a:lvl1pPr>
              <a:buNone/>
              <a:defRPr sz="3800" b="1" baseline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lvl="0"/>
            <a:r>
              <a:rPr lang="en-US" altLang="zh-TW" dirty="0" smtClean="0"/>
              <a:t>XXX</a:t>
            </a:r>
            <a:endParaRPr lang="zh-TW" altLang="en-US" dirty="0" smtClean="0"/>
          </a:p>
        </p:txBody>
      </p:sp>
      <p:sp>
        <p:nvSpPr>
          <p:cNvPr id="19" name="文字版面配置區 18"/>
          <p:cNvSpPr>
            <a:spLocks noGrp="1"/>
          </p:cNvSpPr>
          <p:nvPr>
            <p:ph type="body" sz="quarter" idx="15" hasCustomPrompt="1"/>
          </p:nvPr>
        </p:nvSpPr>
        <p:spPr>
          <a:xfrm>
            <a:off x="20065139" y="11961648"/>
            <a:ext cx="4224469" cy="576064"/>
          </a:xfrm>
          <a:prstGeom prst="rect">
            <a:avLst/>
          </a:prstGeom>
        </p:spPr>
        <p:txBody>
          <a:bodyPr lIns="217709" tIns="108855" rIns="217709" bIns="108855"/>
          <a:lstStyle>
            <a:lvl1pPr>
              <a:buNone/>
              <a:defRPr sz="3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lvl="0"/>
            <a:r>
              <a:rPr lang="en-US" altLang="zh-TW" dirty="0" smtClean="0"/>
              <a:t>YYYY.MM.DD</a:t>
            </a:r>
            <a:endParaRPr lang="zh-TW" alt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3642056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5"/>
          <p:cNvSpPr txBox="1">
            <a:spLocks/>
          </p:cNvSpPr>
          <p:nvPr userDrawn="1"/>
        </p:nvSpPr>
        <p:spPr>
          <a:xfrm>
            <a:off x="18694400" y="12985751"/>
            <a:ext cx="5689600" cy="730250"/>
          </a:xfrm>
          <a:prstGeom prst="rect">
            <a:avLst/>
          </a:prstGeom>
        </p:spPr>
        <p:txBody>
          <a:bodyPr lIns="217709" tIns="108855" rIns="217709" bIns="108855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F602590-8FB2-45BF-A42D-384DAFE9418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125014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17223" y="1065868"/>
            <a:ext cx="18019971" cy="1327364"/>
          </a:xfrm>
          <a:prstGeom prst="rect">
            <a:avLst/>
          </a:prstGeom>
        </p:spPr>
        <p:txBody>
          <a:bodyPr lIns="182996" tIns="91481" rIns="182996" bIns="91481"/>
          <a:lstStyle>
            <a:lvl1pPr algn="l">
              <a:defRPr sz="8100" b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11" y="3201747"/>
            <a:ext cx="21945600" cy="9050146"/>
          </a:xfrm>
          <a:prstGeom prst="rect">
            <a:avLst/>
          </a:prstGeom>
        </p:spPr>
        <p:txBody>
          <a:bodyPr lIns="182996" tIns="91481" rIns="182996" bIns="91481"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225918472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/>
          <p:cNvSpPr txBox="1">
            <a:spLocks/>
          </p:cNvSpPr>
          <p:nvPr userDrawn="1"/>
        </p:nvSpPr>
        <p:spPr>
          <a:xfrm>
            <a:off x="18694400" y="12985751"/>
            <a:ext cx="5689600" cy="730250"/>
          </a:xfrm>
          <a:prstGeom prst="rect">
            <a:avLst/>
          </a:prstGeom>
        </p:spPr>
        <p:txBody>
          <a:bodyPr lIns="217612" tIns="108802" rIns="217612" bIns="108802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E7A959B-970D-4602-9D5D-9889C12BA1B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6510302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/>
          <p:cNvSpPr txBox="1">
            <a:spLocks/>
          </p:cNvSpPr>
          <p:nvPr userDrawn="1"/>
        </p:nvSpPr>
        <p:spPr>
          <a:xfrm>
            <a:off x="18694400" y="12985751"/>
            <a:ext cx="5689600" cy="730250"/>
          </a:xfrm>
          <a:prstGeom prst="rect">
            <a:avLst/>
          </a:prstGeom>
        </p:spPr>
        <p:txBody>
          <a:bodyPr lIns="217276" tIns="108648" rIns="217276" bIns="108648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25DF443-8DF8-4218-BD0B-E97A7A2320CA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7804447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/>
          <p:cNvSpPr txBox="1">
            <a:spLocks/>
          </p:cNvSpPr>
          <p:nvPr userDrawn="1"/>
        </p:nvSpPr>
        <p:spPr>
          <a:xfrm>
            <a:off x="18694400" y="12985751"/>
            <a:ext cx="5689600" cy="730250"/>
          </a:xfrm>
          <a:prstGeom prst="rect">
            <a:avLst/>
          </a:prstGeom>
        </p:spPr>
        <p:txBody>
          <a:bodyPr lIns="217276" tIns="108648" rIns="217276" bIns="108648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A889105-820B-4AA0-8AD4-10D6C9F7684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68313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8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360" tIns="45687" rIns="91360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4" y="3873513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360" tIns="45687" rIns="91360" bIns="45687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25" cy="1523427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14"/>
            <a:ext cx="11333701" cy="1012780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360" tIns="45687" rIns="91360" bIns="45687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360" tIns="45687" rIns="91360" bIns="45687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1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73" tIns="38073" rIns="38073" bIns="38073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/>
          <p:cNvSpPr txBox="1">
            <a:spLocks/>
          </p:cNvSpPr>
          <p:nvPr userDrawn="1"/>
        </p:nvSpPr>
        <p:spPr>
          <a:xfrm>
            <a:off x="18694400" y="12985751"/>
            <a:ext cx="5689600" cy="730250"/>
          </a:xfrm>
          <a:prstGeom prst="rect">
            <a:avLst/>
          </a:prstGeom>
        </p:spPr>
        <p:txBody>
          <a:bodyPr lIns="217276" tIns="108648" rIns="217276" bIns="108648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107C610-C945-42DE-8EF5-F43907A7E8A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6726994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  <a:prstGeom prst="rect">
            <a:avLst/>
          </a:prstGeom>
        </p:spPr>
        <p:txBody>
          <a:bodyPr lIns="217379" tIns="108695" rIns="217379" bIns="108695"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10"/>
          </p:nvPr>
        </p:nvSpPr>
        <p:spPr>
          <a:xfrm>
            <a:off x="17476395" y="12713117"/>
            <a:ext cx="5688411" cy="72937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99732-4798-4374-87FB-EF16225AE1B6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7246473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  <a:prstGeom prst="rect">
            <a:avLst/>
          </a:prstGeom>
        </p:spPr>
        <p:txBody>
          <a:bodyPr lIns="217379" tIns="108695" rIns="217379" bIns="108695"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10"/>
          </p:nvPr>
        </p:nvSpPr>
        <p:spPr>
          <a:xfrm>
            <a:off x="17476395" y="12713117"/>
            <a:ext cx="5688411" cy="72937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99732-4798-4374-87FB-EF16225AE1B6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582157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219208" y="3201747"/>
            <a:ext cx="21945600" cy="9050146"/>
          </a:xfrm>
          <a:prstGeom prst="rect">
            <a:avLst/>
          </a:prstGeom>
        </p:spPr>
        <p:txBody>
          <a:bodyPr lIns="183220" tIns="91593" rIns="183220" bIns="91593"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pPr lvl="0"/>
            <a:endParaRPr lang="zh-TW" altLang="en-US" noProof="0" dirty="0" smtClean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5917193" y="1065866"/>
            <a:ext cx="18019971" cy="1327364"/>
          </a:xfrm>
          <a:prstGeom prst="rect">
            <a:avLst/>
          </a:prstGeom>
        </p:spPr>
        <p:txBody>
          <a:bodyPr lIns="183220" tIns="91593" rIns="183220" bIns="91593"/>
          <a:lstStyle>
            <a:lvl1pPr algn="l">
              <a:defRPr sz="8100" b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157243869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30587" y="4260944"/>
            <a:ext cx="20726400" cy="2938952"/>
          </a:xfrm>
          <a:prstGeom prst="rect">
            <a:avLst/>
          </a:prstGeom>
        </p:spPr>
        <p:txBody>
          <a:bodyPr lIns="183220" tIns="91593" rIns="183220" bIns="91593"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8" y="7773742"/>
            <a:ext cx="17068800" cy="3504752"/>
          </a:xfrm>
          <a:prstGeom prst="rect">
            <a:avLst/>
          </a:prstGeom>
        </p:spPr>
        <p:txBody>
          <a:bodyPr lIns="183220" tIns="91593" rIns="183220" bIns="91593"/>
          <a:lstStyle>
            <a:lvl1pPr marL="0" indent="0" algn="ct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916080" indent="0" algn="ctr">
              <a:buNone/>
              <a:defRPr/>
            </a:lvl2pPr>
            <a:lvl3pPr marL="1832153" indent="0" algn="ctr">
              <a:buNone/>
              <a:defRPr/>
            </a:lvl3pPr>
            <a:lvl4pPr marL="2748263" indent="0" algn="ctr">
              <a:buNone/>
              <a:defRPr/>
            </a:lvl4pPr>
            <a:lvl5pPr marL="3664360" indent="0" algn="ctr">
              <a:buNone/>
              <a:defRPr/>
            </a:lvl5pPr>
            <a:lvl6pPr marL="4580459" indent="0" algn="ctr">
              <a:buNone/>
              <a:defRPr/>
            </a:lvl6pPr>
            <a:lvl7pPr marL="5496546" indent="0" algn="ctr">
              <a:buNone/>
              <a:defRPr/>
            </a:lvl7pPr>
            <a:lvl8pPr marL="6412640" indent="0" algn="ctr">
              <a:buNone/>
              <a:defRPr/>
            </a:lvl8pPr>
            <a:lvl9pPr marL="7328739" indent="0" algn="ctr">
              <a:buNone/>
              <a:defRPr/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598083428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5"/>
          <p:cNvSpPr txBox="1">
            <a:spLocks/>
          </p:cNvSpPr>
          <p:nvPr userDrawn="1"/>
        </p:nvSpPr>
        <p:spPr>
          <a:xfrm>
            <a:off x="18694400" y="12985751"/>
            <a:ext cx="5689600" cy="730250"/>
          </a:xfrm>
          <a:prstGeom prst="rect">
            <a:avLst/>
          </a:prstGeom>
        </p:spPr>
        <p:txBody>
          <a:bodyPr lIns="217709" tIns="108855" rIns="217709" bIns="108855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F602590-8FB2-45BF-A42D-384DAFE9418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17929156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5"/>
          <p:cNvSpPr txBox="1">
            <a:spLocks/>
          </p:cNvSpPr>
          <p:nvPr userDrawn="1"/>
        </p:nvSpPr>
        <p:spPr>
          <a:xfrm>
            <a:off x="18694400" y="12985751"/>
            <a:ext cx="5689600" cy="730250"/>
          </a:xfrm>
          <a:prstGeom prst="rect">
            <a:avLst/>
          </a:prstGeom>
        </p:spPr>
        <p:txBody>
          <a:bodyPr lIns="217709" tIns="108855" rIns="217709" bIns="108855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F602590-8FB2-45BF-A42D-384DAFE9418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026275457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23333" y="144016"/>
            <a:ext cx="21945600" cy="1673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sz="8600"/>
            </a:lvl1pPr>
          </a:lstStyle>
          <a:p>
            <a:pPr lvl="0"/>
            <a:endParaRPr lang="zh-TW" altLang="en-US" dirty="0" smtClean="0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3B0B1-D481-48BB-B625-9F062A829329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927661053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/>
          <p:cNvSpPr txBox="1">
            <a:spLocks/>
          </p:cNvSpPr>
          <p:nvPr userDrawn="1"/>
        </p:nvSpPr>
        <p:spPr>
          <a:xfrm>
            <a:off x="18694400" y="12985751"/>
            <a:ext cx="5689600" cy="730250"/>
          </a:xfrm>
          <a:prstGeom prst="rect">
            <a:avLst/>
          </a:prstGeom>
        </p:spPr>
        <p:txBody>
          <a:bodyPr lIns="217276" tIns="108648" rIns="217276" bIns="108648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D37C237-0777-4791-B7F7-E9EA11EE3F4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1513773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  <a:prstGeom prst="rect">
            <a:avLst/>
          </a:prstGeom>
        </p:spPr>
        <p:txBody>
          <a:bodyPr lIns="217379" tIns="108695" rIns="217379" bIns="108695"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10"/>
          </p:nvPr>
        </p:nvSpPr>
        <p:spPr>
          <a:xfrm>
            <a:off x="17476395" y="12713117"/>
            <a:ext cx="5688411" cy="72937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99732-4798-4374-87FB-EF16225AE1B6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25" cy="1523427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15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360" tIns="45687" rIns="91360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41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360" tIns="45687" rIns="91360" bIns="45687">
            <a:no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  <a:prstGeom prst="rect">
            <a:avLst/>
          </a:prstGeom>
        </p:spPr>
        <p:txBody>
          <a:bodyPr lIns="217379" tIns="108695" rIns="217379" bIns="108695"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10"/>
          </p:nvPr>
        </p:nvSpPr>
        <p:spPr>
          <a:xfrm>
            <a:off x="17476395" y="12713117"/>
            <a:ext cx="5688411" cy="72937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99732-4798-4374-87FB-EF16225AE1B6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25" cy="1523427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2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6"/>
            <a:ext cx="5918200" cy="3013564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2001" y="7804624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25" cy="1523427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6" y="4648212"/>
            <a:ext cx="3514725" cy="6242052"/>
          </a:xfrm>
          <a:prstGeom prst="rect">
            <a:avLst/>
          </a:prstGeom>
        </p:spPr>
        <p:txBody>
          <a:bodyPr lIns="91360" tIns="45687" rIns="91360" bIns="45687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7" y="8813813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7" y="5813424"/>
            <a:ext cx="20726400" cy="3000376"/>
          </a:xfrm>
        </p:spPr>
        <p:txBody>
          <a:bodyPr anchor="b"/>
          <a:lstStyle>
            <a:lvl1pPr marL="0" indent="0">
              <a:buNone/>
              <a:defRPr sz="1900">
                <a:latin typeface="微軟正黑體" pitchFamily="34" charset="-120"/>
                <a:ea typeface="微軟正黑體" pitchFamily="34" charset="-120"/>
              </a:defRPr>
            </a:lvl1pPr>
            <a:lvl2pPr marL="456835" indent="0">
              <a:buNone/>
              <a:defRPr sz="1900"/>
            </a:lvl2pPr>
            <a:lvl3pPr marL="913668" indent="0">
              <a:buNone/>
              <a:defRPr sz="1700"/>
            </a:lvl3pPr>
            <a:lvl4pPr marL="1370498" indent="0">
              <a:buNone/>
              <a:defRPr sz="1400"/>
            </a:lvl4pPr>
            <a:lvl5pPr marL="1827336" indent="0">
              <a:buNone/>
              <a:defRPr sz="1400"/>
            </a:lvl5pPr>
            <a:lvl6pPr marL="2284169" indent="0">
              <a:buNone/>
              <a:defRPr sz="1400"/>
            </a:lvl6pPr>
            <a:lvl7pPr marL="2741006" indent="0">
              <a:buNone/>
              <a:defRPr sz="1400"/>
            </a:lvl7pPr>
            <a:lvl8pPr marL="3197842" indent="0">
              <a:buNone/>
              <a:defRPr sz="1400"/>
            </a:lvl8pPr>
            <a:lvl9pPr marL="3654672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6ECD8C-5742-49B5-841B-CF5851BDCDA1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25" cy="1523427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15" y="4648212"/>
            <a:ext cx="3514725" cy="6242052"/>
          </a:xfrm>
          <a:prstGeom prst="rect">
            <a:avLst/>
          </a:prstGeom>
        </p:spPr>
        <p:txBody>
          <a:bodyPr lIns="91360" tIns="45687" rIns="91360" bIns="45687"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30" y="4648212"/>
            <a:ext cx="3514725" cy="6242052"/>
          </a:xfrm>
          <a:prstGeom prst="rect">
            <a:avLst/>
          </a:prstGeom>
        </p:spPr>
        <p:txBody>
          <a:bodyPr lIns="91360" tIns="45687" rIns="91360" bIns="45687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25" cy="1523427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3" y="4648212"/>
            <a:ext cx="3514725" cy="6242052"/>
          </a:xfrm>
          <a:prstGeom prst="rect">
            <a:avLst/>
          </a:prstGeom>
        </p:spPr>
        <p:txBody>
          <a:bodyPr lIns="91360" tIns="45687" rIns="91360" bIns="45687"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6" y="4648212"/>
            <a:ext cx="3514725" cy="6242052"/>
          </a:xfrm>
          <a:prstGeom prst="rect">
            <a:avLst/>
          </a:prstGeom>
        </p:spPr>
        <p:txBody>
          <a:bodyPr lIns="91360" tIns="45687" rIns="91360" bIns="45687"/>
          <a:lstStyle/>
          <a:p>
            <a:r>
              <a:rPr lang="en-US" dirty="0"/>
              <a:t> 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12"/>
            <a:ext cx="3514725" cy="6242052"/>
          </a:xfrm>
          <a:prstGeom prst="rect">
            <a:avLst/>
          </a:prstGeom>
        </p:spPr>
        <p:txBody>
          <a:bodyPr lIns="91360" tIns="45687" rIns="91360" bIns="45687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32" y="-14258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07" defTabSz="824782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32" y="-14258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07" defTabSz="824782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93" y="7799559"/>
            <a:ext cx="12092408" cy="2954588"/>
          </a:xfrm>
          <a:prstGeom prst="rect">
            <a:avLst/>
          </a:prstGeom>
        </p:spPr>
        <p:txBody>
          <a:bodyPr wrap="square" lIns="91360" tIns="45687" rIns="91360" bIns="45687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26" y="9321948"/>
            <a:ext cx="4838701" cy="876300"/>
          </a:xfrm>
          <a:prstGeom prst="rect">
            <a:avLst/>
          </a:prstGeom>
        </p:spPr>
        <p:txBody>
          <a:bodyPr lIns="91360" tIns="45687" rIns="91360" bIns="45687"/>
          <a:lstStyle>
            <a:lvl1pPr marL="0" marR="0" indent="0" algn="ctr" defTabSz="456809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6809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>
                <a:latin typeface="Lato Regular" panose="020F0502020204030203" pitchFamily="34" charset="0"/>
              </a:rPr>
              <a:t>Pitch Deck Edition</a:t>
            </a:r>
            <a:endParaRPr lang="en-US" sz="4300" b="0" dirty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07" defTabSz="824782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2"/>
            <a:ext cx="7896784" cy="1080368"/>
          </a:xfrm>
          <a:prstGeom prst="rect">
            <a:avLst/>
          </a:prstGeom>
        </p:spPr>
        <p:txBody>
          <a:bodyPr lIns="91360" tIns="45687" rIns="91360" bIns="45687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801" y="5638711"/>
            <a:ext cx="6747134" cy="1523427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25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07" defTabSz="824782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7" y="874153"/>
            <a:ext cx="6901023" cy="1523427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07" defTabSz="824782"/>
            <a:endParaRPr lang="pl-PL" sz="5700" dirty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25" cy="1523427"/>
          </a:xfrm>
          <a:prstGeom prst="rect">
            <a:avLst/>
          </a:prstGeom>
        </p:spPr>
        <p:txBody>
          <a:bodyPr wrap="none" lIns="91360" tIns="45687" rIns="91360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5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86" tIns="108712" rIns="217486" bIns="108712" anchor="b" anchorCtr="0"/>
          <a:lstStyle>
            <a:lvl1pPr marR="0" lvl="0" algn="l" defTabSz="824782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8" y="12815905"/>
            <a:ext cx="6268485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86" tIns="108712" rIns="217486" bIns="108712" anchor="b" anchorCtr="0"/>
          <a:lstStyle>
            <a:lvl1pPr marR="0" lvl="0" algn="r" defTabSz="824782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90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86" tIns="108712" rIns="217486" bIns="108712" anchor="b" anchorCtr="0">
            <a:noAutofit/>
          </a:bodyPr>
          <a:lstStyle>
            <a:lvl1pPr marL="0" marR="0" lvl="0" indent="0" algn="r" defTabSz="824782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486" tIns="108712" rIns="217486" bIns="108712" anchor="ctr" anchorCtr="0">
            <a:noAutofit/>
          </a:bodyPr>
          <a:lstStyle/>
          <a:p>
            <a:pPr defTabSz="824782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15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86" tIns="108712" rIns="217486" bIns="108712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712" tIns="108712" rIns="108712" bIns="108712" anchor="t" anchorCtr="0"/>
          <a:lstStyle>
            <a:lvl1pPr marR="152266" lvl="0" algn="r" rtl="0">
              <a:spcBef>
                <a:spcPts val="950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69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1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1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1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1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1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1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1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6" y="9906004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4782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4782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4782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5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86" tIns="108712" rIns="217486" bIns="108712" anchor="b" anchorCtr="0"/>
          <a:lstStyle>
            <a:lvl1pPr marR="0" lvl="0" algn="l" defTabSz="824782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 lang="zh-CN" altLang="en-US"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8" y="12815905"/>
            <a:ext cx="6268485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86" tIns="108712" rIns="217486" bIns="108712" anchor="b" anchorCtr="0"/>
          <a:lstStyle>
            <a:lvl1pPr marR="0" lvl="0" algn="r" defTabSz="824782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 lang="zh-CN" altLang="en-US"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90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86" tIns="108712" rIns="217486" bIns="108712" anchor="b" anchorCtr="0">
            <a:noAutofit/>
          </a:bodyPr>
          <a:lstStyle>
            <a:lvl1pPr marL="0" marR="0" lvl="0" indent="0" algn="r" defTabSz="824782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1" y="3200405"/>
            <a:ext cx="10896600" cy="10515602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1" y="3200405"/>
            <a:ext cx="10896600" cy="10515602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11C62D-BDE7-4678-A976-B76B21EAB9D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26338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15" y="-3835"/>
            <a:ext cx="23221093" cy="13803974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6835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53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4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1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61" y="12086078"/>
            <a:ext cx="11880797" cy="1080368"/>
          </a:xfrm>
          <a:prstGeom prst="rect">
            <a:avLst/>
          </a:prstGeom>
        </p:spPr>
        <p:txBody>
          <a:bodyPr lIns="91369" tIns="45687" rIns="91369" bIns="45687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here to add your own subtitle</a:t>
            </a:r>
            <a:endParaRPr lang="pl-PL" dirty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9" y="10475399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13" y="4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r>
              <a:rPr lang="en-US" dirty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11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4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4"/>
            <a:ext cx="24384000" cy="13716000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53"/>
            <a:ext cx="11315775" cy="2954588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3" y="549276"/>
            <a:ext cx="21945600" cy="228600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3" y="3070233"/>
            <a:ext cx="10774363" cy="12795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35" indent="0">
              <a:buNone/>
              <a:defRPr sz="1900" b="1"/>
            </a:lvl2pPr>
            <a:lvl3pPr marL="913668" indent="0">
              <a:buNone/>
              <a:defRPr sz="1900" b="1"/>
            </a:lvl3pPr>
            <a:lvl4pPr marL="1370498" indent="0">
              <a:buNone/>
              <a:defRPr sz="1700" b="1"/>
            </a:lvl4pPr>
            <a:lvl5pPr marL="1827336" indent="0">
              <a:buNone/>
              <a:defRPr sz="1700" b="1"/>
            </a:lvl5pPr>
            <a:lvl6pPr marL="2284169" indent="0">
              <a:buNone/>
              <a:defRPr sz="1700" b="1"/>
            </a:lvl6pPr>
            <a:lvl7pPr marL="2741006" indent="0">
              <a:buNone/>
              <a:defRPr sz="1700" b="1"/>
            </a:lvl7pPr>
            <a:lvl8pPr marL="3197842" indent="0">
              <a:buNone/>
              <a:defRPr sz="1700" b="1"/>
            </a:lvl8pPr>
            <a:lvl9pPr marL="3654672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3" y="4349754"/>
            <a:ext cx="10774363" cy="7902576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4" y="3070233"/>
            <a:ext cx="10777536" cy="12795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35" indent="0">
              <a:buNone/>
              <a:defRPr sz="1900" b="1"/>
            </a:lvl2pPr>
            <a:lvl3pPr marL="913668" indent="0">
              <a:buNone/>
              <a:defRPr sz="1900" b="1"/>
            </a:lvl3pPr>
            <a:lvl4pPr marL="1370498" indent="0">
              <a:buNone/>
              <a:defRPr sz="1700" b="1"/>
            </a:lvl4pPr>
            <a:lvl5pPr marL="1827336" indent="0">
              <a:buNone/>
              <a:defRPr sz="1700" b="1"/>
            </a:lvl5pPr>
            <a:lvl6pPr marL="2284169" indent="0">
              <a:buNone/>
              <a:defRPr sz="1700" b="1"/>
            </a:lvl6pPr>
            <a:lvl7pPr marL="2741006" indent="0">
              <a:buNone/>
              <a:defRPr sz="1700" b="1"/>
            </a:lvl7pPr>
            <a:lvl8pPr marL="3197842" indent="0">
              <a:buNone/>
              <a:defRPr sz="1700" b="1"/>
            </a:lvl8pPr>
            <a:lvl9pPr marL="3654672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4" y="4349754"/>
            <a:ext cx="10777536" cy="7902576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B1C980-4FA4-4373-89D7-4EF5E855ECF2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4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4"/>
            <a:ext cx="24384000" cy="13716000"/>
          </a:xfrm>
          <a:prstGeom prst="rect">
            <a:avLst/>
          </a:prstGeom>
          <a:noFill/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84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3735"/>
            <a:r>
              <a:rPr lang="en-US" dirty="0"/>
              <a:t>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3" y="10377963"/>
            <a:ext cx="17576800" cy="1938926"/>
          </a:xfrm>
          <a:prstGeom prst="rect">
            <a:avLst/>
          </a:prstGeom>
        </p:spPr>
        <p:txBody>
          <a:bodyPr wrap="square" lIns="91369" tIns="45687" rIns="91369" bIns="45687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/>
              <a:t> Describe your thoughts with Lorem ipsum dolor sit </a:t>
            </a:r>
            <a:r>
              <a:rPr lang="en-US" dirty="0" err="1"/>
              <a:t>amet</a:t>
            </a:r>
            <a:r>
              <a:rPr lang="en-US" dirty="0"/>
              <a:t>, as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dolor </a:t>
            </a:r>
            <a:r>
              <a:rPr lang="en-US" dirty="0" err="1"/>
              <a:t>odio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lobortis</a:t>
            </a:r>
            <a:r>
              <a:rPr lang="en-US" dirty="0"/>
              <a:t> at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dui </a:t>
            </a:r>
            <a:r>
              <a:rPr lang="en-US" dirty="0" err="1"/>
              <a:t>adipiscing</a:t>
            </a:r>
            <a:r>
              <a:rPr lang="en-US" dirty="0"/>
              <a:t> magna </a:t>
            </a:r>
            <a:r>
              <a:rPr lang="en-US" dirty="0" err="1"/>
              <a:t>interdum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.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53"/>
            <a:ext cx="11315775" cy="2954588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4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57" y="4"/>
            <a:ext cx="12188952" cy="13716000"/>
          </a:xfrm>
          <a:prstGeom prst="rect">
            <a:avLst/>
          </a:prstGeom>
          <a:noFill/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53"/>
            <a:ext cx="11315775" cy="2954588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4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4"/>
            <a:ext cx="12188952" cy="13716000"/>
          </a:xfrm>
          <a:prstGeom prst="rect">
            <a:avLst/>
          </a:prstGeom>
          <a:noFill/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53"/>
            <a:ext cx="11315775" cy="2954588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11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8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42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8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4" y="3873509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369" tIns="45687" rIns="91369" bIns="45687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8"/>
            <a:ext cx="11333701" cy="1012780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369" tIns="45687" rIns="91369" bIns="45687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369" tIns="45687" rIns="91369" bIns="45687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9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73" tIns="38073" rIns="38073" bIns="38073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41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2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6"/>
            <a:ext cx="5918200" cy="3013564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2001" y="7804624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6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15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30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3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6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9D48BC-1260-49AD-8406-E8C3981EDB5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7" y="-14258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7" y="-14258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93" y="7799559"/>
            <a:ext cx="12092408" cy="2954588"/>
          </a:xfrm>
          <a:prstGeom prst="rect">
            <a:avLst/>
          </a:prstGeom>
        </p:spPr>
        <p:txBody>
          <a:bodyPr wrap="square" lIns="91369" tIns="45687" rIns="91369" bIns="45687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8" y="9321948"/>
            <a:ext cx="4838701" cy="876300"/>
          </a:xfrm>
          <a:prstGeom prst="rect">
            <a:avLst/>
          </a:prstGeom>
        </p:spPr>
        <p:txBody>
          <a:bodyPr lIns="91369" tIns="45687" rIns="91369" bIns="45687"/>
          <a:lstStyle>
            <a:lvl1pPr marL="0" marR="0" indent="0" algn="ctr" defTabSz="456835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6835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>
                <a:latin typeface="Lato Regular" panose="020F0502020204030203" pitchFamily="34" charset="0"/>
              </a:rPr>
              <a:t>Pitch Deck Edition</a:t>
            </a:r>
            <a:endParaRPr lang="en-US" sz="4300" b="0" dirty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2"/>
            <a:ext cx="7896784" cy="1080368"/>
          </a:xfrm>
          <a:prstGeom prst="rect">
            <a:avLst/>
          </a:prstGeom>
        </p:spPr>
        <p:txBody>
          <a:bodyPr lIns="91369" tIns="45687" rIns="91369" bIns="45687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58" y="5638705"/>
            <a:ext cx="6747152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23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7" y="874153"/>
            <a:ext cx="6901041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pl-PL" dirty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4482929" y="4"/>
            <a:ext cx="9913784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r>
              <a:rPr lang="en-US" dirty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15" y="-3835"/>
            <a:ext cx="23221093" cy="13803974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6835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53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4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CD3E5D8-FEE1-4EB1-BF06-3303E7DACE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1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61" y="12086078"/>
            <a:ext cx="11880797" cy="1080368"/>
          </a:xfrm>
          <a:prstGeom prst="rect">
            <a:avLst/>
          </a:prstGeom>
        </p:spPr>
        <p:txBody>
          <a:bodyPr lIns="91369" tIns="45687" rIns="91369" bIns="45687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here to add your own subtitle</a:t>
            </a:r>
            <a:endParaRPr lang="pl-PL" dirty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9" y="10475399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13" y="4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r>
              <a:rPr lang="en-US" dirty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11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4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4"/>
            <a:ext cx="24384000" cy="13716000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53"/>
            <a:ext cx="11315775" cy="2954588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4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4"/>
            <a:ext cx="24384000" cy="13716000"/>
          </a:xfrm>
          <a:prstGeom prst="rect">
            <a:avLst/>
          </a:prstGeom>
          <a:noFill/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84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3735"/>
            <a:r>
              <a:rPr lang="en-US" dirty="0"/>
              <a:t>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3" y="10377963"/>
            <a:ext cx="17576800" cy="1938926"/>
          </a:xfrm>
          <a:prstGeom prst="rect">
            <a:avLst/>
          </a:prstGeom>
        </p:spPr>
        <p:txBody>
          <a:bodyPr wrap="square" lIns="91369" tIns="45687" rIns="91369" bIns="45687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/>
              <a:t> Describe your thoughts with Lorem ipsum dolor sit </a:t>
            </a:r>
            <a:r>
              <a:rPr lang="en-US" dirty="0" err="1"/>
              <a:t>amet</a:t>
            </a:r>
            <a:r>
              <a:rPr lang="en-US" dirty="0"/>
              <a:t>, as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dolor </a:t>
            </a:r>
            <a:r>
              <a:rPr lang="en-US" dirty="0" err="1"/>
              <a:t>odio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lobortis</a:t>
            </a:r>
            <a:r>
              <a:rPr lang="en-US" dirty="0"/>
              <a:t> at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dui </a:t>
            </a:r>
            <a:r>
              <a:rPr lang="en-US" dirty="0" err="1"/>
              <a:t>adipiscing</a:t>
            </a:r>
            <a:r>
              <a:rPr lang="en-US" dirty="0"/>
              <a:t> magna </a:t>
            </a:r>
            <a:r>
              <a:rPr lang="en-US" dirty="0" err="1"/>
              <a:t>interdum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.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53"/>
            <a:ext cx="11315775" cy="2954588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4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57" y="4"/>
            <a:ext cx="12188952" cy="13716000"/>
          </a:xfrm>
          <a:prstGeom prst="rect">
            <a:avLst/>
          </a:prstGeom>
          <a:noFill/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53"/>
            <a:ext cx="11315775" cy="2954588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4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4"/>
            <a:ext cx="12188952" cy="13716000"/>
          </a:xfrm>
          <a:prstGeom prst="rect">
            <a:avLst/>
          </a:prstGeom>
          <a:noFill/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53"/>
            <a:ext cx="11315775" cy="2954588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11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8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42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8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4" y="3873509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369" tIns="45687" rIns="91369" bIns="45687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8"/>
            <a:ext cx="11333701" cy="1012780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369" tIns="45687" rIns="91369" bIns="45687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369" tIns="45687" rIns="91369" bIns="45687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9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73" tIns="38073" rIns="38073" bIns="38073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1"/>
            <a:ext cx="8021637" cy="2324102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41" y="546105"/>
            <a:ext cx="13631861" cy="11706226"/>
          </a:xfrm>
        </p:spPr>
        <p:txBody>
          <a:bodyPr/>
          <a:lstStyle>
            <a:lvl1pPr>
              <a:defRPr sz="3100"/>
            </a:lvl1pPr>
            <a:lvl2pPr>
              <a:defRPr sz="2900"/>
            </a:lvl2pPr>
            <a:lvl3pPr>
              <a:defRPr sz="24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5"/>
            <a:ext cx="8021637" cy="9382126"/>
          </a:xfrm>
        </p:spPr>
        <p:txBody>
          <a:bodyPr/>
          <a:lstStyle>
            <a:lvl1pPr marL="0" indent="0">
              <a:buNone/>
              <a:defRPr sz="1400"/>
            </a:lvl1pPr>
            <a:lvl2pPr marL="456835" indent="0">
              <a:buNone/>
              <a:defRPr sz="1200"/>
            </a:lvl2pPr>
            <a:lvl3pPr marL="913668" indent="0">
              <a:buNone/>
              <a:defRPr sz="1000"/>
            </a:lvl3pPr>
            <a:lvl4pPr marL="1370498" indent="0">
              <a:buNone/>
              <a:defRPr sz="1000"/>
            </a:lvl4pPr>
            <a:lvl5pPr marL="1827336" indent="0">
              <a:buNone/>
              <a:defRPr sz="1000"/>
            </a:lvl5pPr>
            <a:lvl6pPr marL="2284169" indent="0">
              <a:buNone/>
              <a:defRPr sz="1000"/>
            </a:lvl6pPr>
            <a:lvl7pPr marL="2741006" indent="0">
              <a:buNone/>
              <a:defRPr sz="1000"/>
            </a:lvl7pPr>
            <a:lvl8pPr marL="3197842" indent="0">
              <a:buNone/>
              <a:defRPr sz="1000"/>
            </a:lvl8pPr>
            <a:lvl9pPr marL="3654672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059838-4807-4D0E-805C-AE81BBE7222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41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369" tIns="45687" rIns="91369" bIns="45687">
            <a:no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2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6"/>
            <a:ext cx="5918200" cy="3013564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2001" y="7804624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6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15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30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3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6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8"/>
            <a:ext cx="3514725" cy="6242052"/>
          </a:xfrm>
          <a:prstGeom prst="rect">
            <a:avLst/>
          </a:prstGeom>
        </p:spPr>
        <p:txBody>
          <a:bodyPr lIns="91369" tIns="45687" rIns="91369" bIns="45687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7" y="-14258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7" y="-14258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93" y="7799559"/>
            <a:ext cx="12092408" cy="2954588"/>
          </a:xfrm>
          <a:prstGeom prst="rect">
            <a:avLst/>
          </a:prstGeom>
        </p:spPr>
        <p:txBody>
          <a:bodyPr wrap="square" lIns="91369" tIns="45687" rIns="91369" bIns="45687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8" y="9321948"/>
            <a:ext cx="4838701" cy="876300"/>
          </a:xfrm>
          <a:prstGeom prst="rect">
            <a:avLst/>
          </a:prstGeom>
        </p:spPr>
        <p:txBody>
          <a:bodyPr lIns="91369" tIns="45687" rIns="91369" bIns="45687"/>
          <a:lstStyle>
            <a:lvl1pPr marL="0" marR="0" indent="0" algn="ctr" defTabSz="456835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6835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>
                <a:latin typeface="Lato Regular" panose="020F0502020204030203" pitchFamily="34" charset="0"/>
              </a:rPr>
              <a:t>Pitch Deck Edition</a:t>
            </a:r>
            <a:endParaRPr lang="en-US" sz="4300" b="0" dirty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2"/>
            <a:ext cx="7896784" cy="1080368"/>
          </a:xfrm>
          <a:prstGeom prst="rect">
            <a:avLst/>
          </a:prstGeom>
        </p:spPr>
        <p:txBody>
          <a:bodyPr lIns="91369" tIns="45687" rIns="91369" bIns="45687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58" y="5638705"/>
            <a:ext cx="6747152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23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7" y="874153"/>
            <a:ext cx="6901041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pl-PL" dirty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5"/>
            <a:ext cx="14630400" cy="113347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100"/>
            </a:lvl1pPr>
            <a:lvl2pPr marL="456835" indent="0">
              <a:buNone/>
              <a:defRPr sz="2900"/>
            </a:lvl2pPr>
            <a:lvl3pPr marL="913668" indent="0">
              <a:buNone/>
              <a:defRPr sz="2400"/>
            </a:lvl3pPr>
            <a:lvl4pPr marL="1370498" indent="0">
              <a:buNone/>
              <a:defRPr sz="1900"/>
            </a:lvl4pPr>
            <a:lvl5pPr marL="1827336" indent="0">
              <a:buNone/>
              <a:defRPr sz="1900"/>
            </a:lvl5pPr>
            <a:lvl6pPr marL="2284169" indent="0">
              <a:buNone/>
              <a:defRPr sz="1900"/>
            </a:lvl6pPr>
            <a:lvl7pPr marL="2741006" indent="0">
              <a:buNone/>
              <a:defRPr sz="1900"/>
            </a:lvl7pPr>
            <a:lvl8pPr marL="3197842" indent="0">
              <a:buNone/>
              <a:defRPr sz="1900"/>
            </a:lvl8pPr>
            <a:lvl9pPr marL="3654672" indent="0">
              <a:buNone/>
              <a:defRPr sz="19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85"/>
            <a:ext cx="14630400" cy="1609726"/>
          </a:xfrm>
        </p:spPr>
        <p:txBody>
          <a:bodyPr/>
          <a:lstStyle>
            <a:lvl1pPr marL="0" indent="0">
              <a:buNone/>
              <a:defRPr sz="1400"/>
            </a:lvl1pPr>
            <a:lvl2pPr marL="456835" indent="0">
              <a:buNone/>
              <a:defRPr sz="1200"/>
            </a:lvl2pPr>
            <a:lvl3pPr marL="913668" indent="0">
              <a:buNone/>
              <a:defRPr sz="1000"/>
            </a:lvl3pPr>
            <a:lvl4pPr marL="1370498" indent="0">
              <a:buNone/>
              <a:defRPr sz="1000"/>
            </a:lvl4pPr>
            <a:lvl5pPr marL="1827336" indent="0">
              <a:buNone/>
              <a:defRPr sz="1000"/>
            </a:lvl5pPr>
            <a:lvl6pPr marL="2284169" indent="0">
              <a:buNone/>
              <a:defRPr sz="1000"/>
            </a:lvl6pPr>
            <a:lvl7pPr marL="2741006" indent="0">
              <a:buNone/>
              <a:defRPr sz="1000"/>
            </a:lvl7pPr>
            <a:lvl8pPr marL="3197842" indent="0">
              <a:buNone/>
              <a:defRPr sz="1000"/>
            </a:lvl8pPr>
            <a:lvl9pPr marL="3654672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DD7D30-0D40-4972-AF0C-EC74395E37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4482929" y="4"/>
            <a:ext cx="9913784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r>
              <a:rPr lang="en-US" dirty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15" y="-3835"/>
            <a:ext cx="23221093" cy="13803974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6835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53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26338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4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1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61" y="12086078"/>
            <a:ext cx="11880797" cy="1080368"/>
          </a:xfrm>
          <a:prstGeom prst="rect">
            <a:avLst/>
          </a:prstGeom>
        </p:spPr>
        <p:txBody>
          <a:bodyPr lIns="91369" tIns="45687" rIns="91369" bIns="45687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here to add your own subtitle</a:t>
            </a:r>
            <a:endParaRPr lang="pl-PL" dirty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9" y="10475399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13" y="4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r>
              <a:rPr lang="en-US" dirty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11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9" y="874153"/>
            <a:ext cx="7190543" cy="1523427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61" tIns="50761" rIns="50761" bIns="507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626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78.xml"/><Relationship Id="rId7" Type="http://schemas.openxmlformats.org/officeDocument/2006/relationships/slideLayout" Target="../slideLayouts/slideLayout18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77.xml"/><Relationship Id="rId1" Type="http://schemas.openxmlformats.org/officeDocument/2006/relationships/slideLayout" Target="../slideLayouts/slideLayout176.xml"/><Relationship Id="rId6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86.xml"/><Relationship Id="rId5" Type="http://schemas.openxmlformats.org/officeDocument/2006/relationships/slideLayout" Target="../slideLayouts/slideLayout180.xml"/><Relationship Id="rId10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179.xml"/><Relationship Id="rId9" Type="http://schemas.openxmlformats.org/officeDocument/2006/relationships/slideLayout" Target="../slideLayouts/slideLayout184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4.xml"/><Relationship Id="rId13" Type="http://schemas.openxmlformats.org/officeDocument/2006/relationships/slideLayout" Target="../slideLayouts/slideLayout199.xml"/><Relationship Id="rId3" Type="http://schemas.openxmlformats.org/officeDocument/2006/relationships/slideLayout" Target="../slideLayouts/slideLayout189.xml"/><Relationship Id="rId7" Type="http://schemas.openxmlformats.org/officeDocument/2006/relationships/slideLayout" Target="../slideLayouts/slideLayout193.xml"/><Relationship Id="rId12" Type="http://schemas.openxmlformats.org/officeDocument/2006/relationships/slideLayout" Target="../slideLayouts/slideLayout198.xml"/><Relationship Id="rId2" Type="http://schemas.openxmlformats.org/officeDocument/2006/relationships/slideLayout" Target="../slideLayouts/slideLayout188.xml"/><Relationship Id="rId1" Type="http://schemas.openxmlformats.org/officeDocument/2006/relationships/slideLayout" Target="../slideLayouts/slideLayout187.xml"/><Relationship Id="rId6" Type="http://schemas.openxmlformats.org/officeDocument/2006/relationships/slideLayout" Target="../slideLayouts/slideLayout192.xml"/><Relationship Id="rId11" Type="http://schemas.openxmlformats.org/officeDocument/2006/relationships/slideLayout" Target="../slideLayouts/slideLayout197.xml"/><Relationship Id="rId5" Type="http://schemas.openxmlformats.org/officeDocument/2006/relationships/slideLayout" Target="../slideLayouts/slideLayout191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96.xml"/><Relationship Id="rId4" Type="http://schemas.openxmlformats.org/officeDocument/2006/relationships/slideLayout" Target="../slideLayouts/slideLayout190.xml"/><Relationship Id="rId9" Type="http://schemas.openxmlformats.org/officeDocument/2006/relationships/slideLayout" Target="../slideLayouts/slideLayout195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7.xml"/><Relationship Id="rId13" Type="http://schemas.openxmlformats.org/officeDocument/2006/relationships/slideLayout" Target="../slideLayouts/slideLayout212.xml"/><Relationship Id="rId18" Type="http://schemas.openxmlformats.org/officeDocument/2006/relationships/slideLayout" Target="../slideLayouts/slideLayout217.xml"/><Relationship Id="rId3" Type="http://schemas.openxmlformats.org/officeDocument/2006/relationships/slideLayout" Target="../slideLayouts/slideLayout202.xml"/><Relationship Id="rId7" Type="http://schemas.openxmlformats.org/officeDocument/2006/relationships/slideLayout" Target="../slideLayouts/slideLayout206.xml"/><Relationship Id="rId12" Type="http://schemas.openxmlformats.org/officeDocument/2006/relationships/slideLayout" Target="../slideLayouts/slideLayout211.xml"/><Relationship Id="rId17" Type="http://schemas.openxmlformats.org/officeDocument/2006/relationships/slideLayout" Target="../slideLayouts/slideLayout216.xml"/><Relationship Id="rId2" Type="http://schemas.openxmlformats.org/officeDocument/2006/relationships/slideLayout" Target="../slideLayouts/slideLayout201.xml"/><Relationship Id="rId16" Type="http://schemas.openxmlformats.org/officeDocument/2006/relationships/slideLayout" Target="../slideLayouts/slideLayout215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11" Type="http://schemas.openxmlformats.org/officeDocument/2006/relationships/slideLayout" Target="../slideLayouts/slideLayout210.xml"/><Relationship Id="rId5" Type="http://schemas.openxmlformats.org/officeDocument/2006/relationships/slideLayout" Target="../slideLayouts/slideLayout204.xml"/><Relationship Id="rId1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09.xml"/><Relationship Id="rId19" Type="http://schemas.openxmlformats.org/officeDocument/2006/relationships/theme" Target="../theme/theme12.xml"/><Relationship Id="rId4" Type="http://schemas.openxmlformats.org/officeDocument/2006/relationships/slideLayout" Target="../slideLayouts/slideLayout203.xml"/><Relationship Id="rId9" Type="http://schemas.openxmlformats.org/officeDocument/2006/relationships/slideLayout" Target="../slideLayouts/slideLayout208.xml"/><Relationship Id="rId14" Type="http://schemas.openxmlformats.org/officeDocument/2006/relationships/slideLayout" Target="../slideLayouts/slideLayout213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0.xml"/><Relationship Id="rId2" Type="http://schemas.openxmlformats.org/officeDocument/2006/relationships/slideLayout" Target="../slideLayouts/slideLayout219.xml"/><Relationship Id="rId1" Type="http://schemas.openxmlformats.org/officeDocument/2006/relationships/slideLayout" Target="../slideLayouts/slideLayout218.xml"/><Relationship Id="rId5" Type="http://schemas.openxmlformats.org/officeDocument/2006/relationships/image" Target="../media/image8.jpeg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3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5" Type="http://schemas.openxmlformats.org/officeDocument/2006/relationships/image" Target="../media/image9.jpeg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1.xml"/><Relationship Id="rId3" Type="http://schemas.openxmlformats.org/officeDocument/2006/relationships/slideLayout" Target="../slideLayouts/slideLayout226.xml"/><Relationship Id="rId7" Type="http://schemas.openxmlformats.org/officeDocument/2006/relationships/slideLayout" Target="../slideLayouts/slideLayout230.xml"/><Relationship Id="rId2" Type="http://schemas.openxmlformats.org/officeDocument/2006/relationships/slideLayout" Target="../slideLayouts/slideLayout225.xml"/><Relationship Id="rId1" Type="http://schemas.openxmlformats.org/officeDocument/2006/relationships/slideLayout" Target="../slideLayouts/slideLayout224.xml"/><Relationship Id="rId6" Type="http://schemas.openxmlformats.org/officeDocument/2006/relationships/slideLayout" Target="../slideLayouts/slideLayout229.xml"/><Relationship Id="rId5" Type="http://schemas.openxmlformats.org/officeDocument/2006/relationships/slideLayout" Target="../slideLayouts/slideLayout228.xml"/><Relationship Id="rId10" Type="http://schemas.openxmlformats.org/officeDocument/2006/relationships/image" Target="../media/image10.jpeg"/><Relationship Id="rId4" Type="http://schemas.openxmlformats.org/officeDocument/2006/relationships/slideLayout" Target="../slideLayouts/slideLayout227.xml"/><Relationship Id="rId9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13" Type="http://schemas.openxmlformats.org/officeDocument/2006/relationships/slideLayout" Target="../slideLayouts/slideLayout244.xml"/><Relationship Id="rId18" Type="http://schemas.openxmlformats.org/officeDocument/2006/relationships/theme" Target="../theme/theme16.xml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10" Type="http://schemas.openxmlformats.org/officeDocument/2006/relationships/slideLayout" Target="../slideLayouts/slideLayout241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6.xml"/><Relationship Id="rId13" Type="http://schemas.openxmlformats.org/officeDocument/2006/relationships/slideLayout" Target="../slideLayouts/slideLayout261.xml"/><Relationship Id="rId18" Type="http://schemas.openxmlformats.org/officeDocument/2006/relationships/slideLayout" Target="../slideLayouts/slideLayout266.xml"/><Relationship Id="rId3" Type="http://schemas.openxmlformats.org/officeDocument/2006/relationships/slideLayout" Target="../slideLayouts/slideLayout251.xml"/><Relationship Id="rId21" Type="http://schemas.openxmlformats.org/officeDocument/2006/relationships/slideLayout" Target="../slideLayouts/slideLayout269.xml"/><Relationship Id="rId7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60.xml"/><Relationship Id="rId17" Type="http://schemas.openxmlformats.org/officeDocument/2006/relationships/slideLayout" Target="../slideLayouts/slideLayout265.xml"/><Relationship Id="rId2" Type="http://schemas.openxmlformats.org/officeDocument/2006/relationships/slideLayout" Target="../slideLayouts/slideLayout250.xml"/><Relationship Id="rId16" Type="http://schemas.openxmlformats.org/officeDocument/2006/relationships/slideLayout" Target="../slideLayouts/slideLayout264.xml"/><Relationship Id="rId20" Type="http://schemas.openxmlformats.org/officeDocument/2006/relationships/slideLayout" Target="../slideLayouts/slideLayout268.xml"/><Relationship Id="rId1" Type="http://schemas.openxmlformats.org/officeDocument/2006/relationships/slideLayout" Target="../slideLayouts/slideLayout249.xml"/><Relationship Id="rId6" Type="http://schemas.openxmlformats.org/officeDocument/2006/relationships/slideLayout" Target="../slideLayouts/slideLayout254.xml"/><Relationship Id="rId11" Type="http://schemas.openxmlformats.org/officeDocument/2006/relationships/slideLayout" Target="../slideLayouts/slideLayout259.xml"/><Relationship Id="rId24" Type="http://schemas.openxmlformats.org/officeDocument/2006/relationships/image" Target="../media/image8.jpeg"/><Relationship Id="rId5" Type="http://schemas.openxmlformats.org/officeDocument/2006/relationships/slideLayout" Target="../slideLayouts/slideLayout253.xml"/><Relationship Id="rId15" Type="http://schemas.openxmlformats.org/officeDocument/2006/relationships/slideLayout" Target="../slideLayouts/slideLayout263.xml"/><Relationship Id="rId23" Type="http://schemas.openxmlformats.org/officeDocument/2006/relationships/theme" Target="../theme/theme17.xml"/><Relationship Id="rId10" Type="http://schemas.openxmlformats.org/officeDocument/2006/relationships/slideLayout" Target="../slideLayouts/slideLayout258.xml"/><Relationship Id="rId19" Type="http://schemas.openxmlformats.org/officeDocument/2006/relationships/slideLayout" Target="../slideLayouts/slideLayout267.xml"/><Relationship Id="rId4" Type="http://schemas.openxmlformats.org/officeDocument/2006/relationships/slideLayout" Target="../slideLayouts/slideLayout252.xml"/><Relationship Id="rId9" Type="http://schemas.openxmlformats.org/officeDocument/2006/relationships/slideLayout" Target="../slideLayouts/slideLayout257.xml"/><Relationship Id="rId14" Type="http://schemas.openxmlformats.org/officeDocument/2006/relationships/slideLayout" Target="../slideLayouts/slideLayout262.xml"/><Relationship Id="rId22" Type="http://schemas.openxmlformats.org/officeDocument/2006/relationships/slideLayout" Target="../slideLayouts/slideLayout27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26" Type="http://schemas.openxmlformats.org/officeDocument/2006/relationships/slideLayout" Target="../slideLayouts/slideLayout91.xml"/><Relationship Id="rId3" Type="http://schemas.openxmlformats.org/officeDocument/2006/relationships/slideLayout" Target="../slideLayouts/slideLayout68.xml"/><Relationship Id="rId21" Type="http://schemas.openxmlformats.org/officeDocument/2006/relationships/slideLayout" Target="../slideLayouts/slideLayout86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5" Type="http://schemas.openxmlformats.org/officeDocument/2006/relationships/slideLayout" Target="../slideLayouts/slideLayout90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85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89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23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84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Relationship Id="rId22" Type="http://schemas.openxmlformats.org/officeDocument/2006/relationships/slideLayout" Target="../slideLayouts/slideLayout87.xml"/><Relationship Id="rId27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18" Type="http://schemas.openxmlformats.org/officeDocument/2006/relationships/slideLayout" Target="../slideLayouts/slideLayout109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94.xml"/><Relationship Id="rId21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17" Type="http://schemas.openxmlformats.org/officeDocument/2006/relationships/slideLayout" Target="../slideLayouts/slideLayout108.xml"/><Relationship Id="rId25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93.xml"/><Relationship Id="rId16" Type="http://schemas.openxmlformats.org/officeDocument/2006/relationships/slideLayout" Target="../slideLayouts/slideLayout107.xml"/><Relationship Id="rId20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24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96.xml"/><Relationship Id="rId15" Type="http://schemas.openxmlformats.org/officeDocument/2006/relationships/slideLayout" Target="../slideLayouts/slideLayout106.xml"/><Relationship Id="rId23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01.xml"/><Relationship Id="rId19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Relationship Id="rId22" Type="http://schemas.openxmlformats.org/officeDocument/2006/relationships/slideLayout" Target="../slideLayouts/slideLayout11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slideLayout" Target="../slideLayouts/slideLayout153.xml"/><Relationship Id="rId18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43.xml"/><Relationship Id="rId21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17" Type="http://schemas.openxmlformats.org/officeDocument/2006/relationships/slideLayout" Target="../slideLayouts/slideLayout157.xml"/><Relationship Id="rId25" Type="http://schemas.openxmlformats.org/officeDocument/2006/relationships/theme" Target="../theme/theme8.xml"/><Relationship Id="rId2" Type="http://schemas.openxmlformats.org/officeDocument/2006/relationships/slideLayout" Target="../slideLayouts/slideLayout142.xml"/><Relationship Id="rId16" Type="http://schemas.openxmlformats.org/officeDocument/2006/relationships/slideLayout" Target="../slideLayouts/slideLayout156.xml"/><Relationship Id="rId20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24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45.xml"/><Relationship Id="rId15" Type="http://schemas.openxmlformats.org/officeDocument/2006/relationships/slideLayout" Target="../slideLayouts/slideLayout155.xml"/><Relationship Id="rId23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50.xml"/><Relationship Id="rId19" Type="http://schemas.openxmlformats.org/officeDocument/2006/relationships/slideLayout" Target="../slideLayouts/slideLayout159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Relationship Id="rId14" Type="http://schemas.openxmlformats.org/officeDocument/2006/relationships/slideLayout" Target="../slideLayouts/slideLayout154.xml"/><Relationship Id="rId22" Type="http://schemas.openxmlformats.org/officeDocument/2006/relationships/slideLayout" Target="../slideLayouts/slideLayout16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1441458" y="-3169"/>
            <a:ext cx="23220363" cy="13801726"/>
            <a:chOff x="-83" y="-1"/>
            <a:chExt cx="23221176" cy="13803973"/>
          </a:xfrm>
        </p:grpSpPr>
        <p:sp>
          <p:nvSpPr>
            <p:cNvPr id="1026" name="AutoShape 2"/>
            <p:cNvSpPr>
              <a:spLocks/>
            </p:cNvSpPr>
            <p:nvPr/>
          </p:nvSpPr>
          <p:spPr bwMode="auto">
            <a:xfrm>
              <a:off x="5789190" y="-1"/>
              <a:ext cx="17431903" cy="1380397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4"/>
                    <a:pt x="21577" y="14402"/>
                    <a:pt x="21600" y="21600"/>
                  </a:cubicBezTo>
                  <a:lnTo>
                    <a:pt x="0" y="21547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rgbClr val="262626">
                <a:alpha val="9000"/>
              </a:srgb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pPr defTabSz="456835"/>
              <a:endParaRPr lang="zh-TW" altLang="zh-TW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pic>
          <p:nvPicPr>
            <p:cNvPr id="1027" name="Picture 3" descr="droppedImage.pdf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6547540" y="906201"/>
              <a:ext cx="4806355" cy="33902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-83" y="9758962"/>
              <a:ext cx="18509038" cy="2290502"/>
              <a:chOff x="0" y="0"/>
              <a:chExt cx="18509037" cy="2290501"/>
            </a:xfrm>
          </p:grpSpPr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0" y="0"/>
                <a:ext cx="3238133" cy="2290501"/>
                <a:chOff x="0" y="0"/>
                <a:chExt cx="3238133" cy="2290501"/>
              </a:xfrm>
            </p:grpSpPr>
            <p:sp>
              <p:nvSpPr>
                <p:cNvPr id="1030" name="Oval 6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5CBEB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3735"/>
                  <a:endParaRPr lang="zh-TW" altLang="zh-TW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1" name="AutoShape 7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C9790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2" name="Oval 8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69C9BF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3735"/>
                  <a:endParaRPr lang="zh-TW" altLang="zh-TW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3" name="Group 9"/>
              <p:cNvGrpSpPr>
                <a:grpSpLocks/>
              </p:cNvGrpSpPr>
              <p:nvPr/>
            </p:nvGrpSpPr>
            <p:grpSpPr bwMode="auto">
              <a:xfrm>
                <a:off x="5090301" y="0"/>
                <a:ext cx="3238134" cy="2290501"/>
                <a:chOff x="0" y="0"/>
                <a:chExt cx="3238133" cy="2290501"/>
              </a:xfrm>
            </p:grpSpPr>
            <p:sp>
              <p:nvSpPr>
                <p:cNvPr id="1034" name="Oval 10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7D3F65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3735"/>
                  <a:endParaRPr lang="zh-TW" altLang="zh-TW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5" name="AutoShape 11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613757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6" name="Oval 12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814974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3735"/>
                  <a:endParaRPr lang="zh-TW" altLang="zh-TW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7" name="Group 13"/>
              <p:cNvGrpSpPr>
                <a:grpSpLocks/>
              </p:cNvGrpSpPr>
              <p:nvPr/>
            </p:nvGrpSpPr>
            <p:grpSpPr bwMode="auto">
              <a:xfrm>
                <a:off x="10180602" y="0"/>
                <a:ext cx="3238134" cy="2290501"/>
                <a:chOff x="0" y="0"/>
                <a:chExt cx="3238133" cy="2290501"/>
              </a:xfrm>
            </p:grpSpPr>
            <p:sp>
              <p:nvSpPr>
                <p:cNvPr id="1038" name="Oval 14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E59428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3735"/>
                  <a:endParaRPr lang="zh-TW" altLang="zh-TW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9" name="AutoShape 15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B47016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0" name="Oval 16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E7A55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3735"/>
                  <a:endParaRPr lang="zh-TW" altLang="zh-TW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41" name="Group 17"/>
              <p:cNvGrpSpPr>
                <a:grpSpLocks/>
              </p:cNvGrpSpPr>
              <p:nvPr/>
            </p:nvGrpSpPr>
            <p:grpSpPr bwMode="auto">
              <a:xfrm>
                <a:off x="15270903" y="0"/>
                <a:ext cx="3238134" cy="2290501"/>
                <a:chOff x="0" y="0"/>
                <a:chExt cx="3238133" cy="2290501"/>
              </a:xfrm>
            </p:grpSpPr>
            <p:sp>
              <p:nvSpPr>
                <p:cNvPr id="1042" name="Oval 18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chemeClr val="accent1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3735"/>
                  <a:endParaRPr lang="zh-TW" altLang="zh-TW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43" name="AutoShape 19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1435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" name="Oval 20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chemeClr val="accent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3735"/>
                  <a:endParaRPr lang="zh-TW" altLang="zh-TW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</p:grpSp>
      </p:grpSp>
      <p:pic>
        <p:nvPicPr>
          <p:cNvPr id="1045" name="Picture 21" descr="image3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81097" y="2252666"/>
            <a:ext cx="10050461" cy="42799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046" name="Rectangle 22"/>
          <p:cNvSpPr>
            <a:spLocks noGrp="1"/>
          </p:cNvSpPr>
          <p:nvPr>
            <p:ph type="title"/>
          </p:nvPr>
        </p:nvSpPr>
        <p:spPr bwMode="auto">
          <a:xfrm>
            <a:off x="1219203" y="182565"/>
            <a:ext cx="21945600" cy="301783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687" tIns="45687" rIns="45687" bIns="4568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>
                <a:sym typeface="Aleo" pitchFamily="34" charset="0"/>
              </a:rPr>
              <a:t>Click to edit Master title style</a:t>
            </a:r>
          </a:p>
        </p:txBody>
      </p:sp>
      <p:sp>
        <p:nvSpPr>
          <p:cNvPr id="1047" name="Rectangle 23"/>
          <p:cNvSpPr>
            <a:spLocks noGrp="1"/>
          </p:cNvSpPr>
          <p:nvPr>
            <p:ph type="body" idx="1"/>
          </p:nvPr>
        </p:nvSpPr>
        <p:spPr bwMode="auto">
          <a:xfrm>
            <a:off x="1219203" y="3200405"/>
            <a:ext cx="21945600" cy="10515602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687" tIns="45687" rIns="45687" bIns="456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>
                <a:sym typeface="Lato Light" pitchFamily="34" charset="0"/>
              </a:rPr>
              <a:t>Click to edit Master text styles</a:t>
            </a:r>
          </a:p>
          <a:p>
            <a:pPr lvl="1"/>
            <a:r>
              <a:rPr lang="zh-TW" altLang="zh-TW">
                <a:sym typeface="Lato Light" pitchFamily="34" charset="0"/>
              </a:rPr>
              <a:t>Second level</a:t>
            </a:r>
          </a:p>
          <a:p>
            <a:pPr lvl="2"/>
            <a:r>
              <a:rPr lang="zh-TW" altLang="zh-TW">
                <a:sym typeface="Lato Light" pitchFamily="34" charset="0"/>
              </a:rPr>
              <a:t>Third level</a:t>
            </a:r>
          </a:p>
          <a:p>
            <a:pPr lvl="3"/>
            <a:r>
              <a:rPr lang="zh-TW" altLang="zh-TW">
                <a:sym typeface="Lato Light" pitchFamily="34" charset="0"/>
              </a:rPr>
              <a:t>Fourth level</a:t>
            </a:r>
          </a:p>
          <a:p>
            <a:pPr lvl="4"/>
            <a:r>
              <a:rPr lang="zh-TW" altLang="zh-TW">
                <a:sym typeface="Lato Light" pitchFamily="34" charset="0"/>
              </a:rPr>
              <a:t>Fifth level</a:t>
            </a:r>
          </a:p>
        </p:txBody>
      </p:sp>
      <p:sp>
        <p:nvSpPr>
          <p:cNvPr id="1048" name="Rectangle 24"/>
          <p:cNvSpPr>
            <a:spLocks noGrp="1"/>
          </p:cNvSpPr>
          <p:nvPr>
            <p:ph type="sldNum" sz="quarter" idx="2"/>
          </p:nvPr>
        </p:nvSpPr>
        <p:spPr bwMode="auto">
          <a:xfrm>
            <a:off x="11785600" y="12344406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687" tIns="45687" rIns="45687" bIns="45687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23D86E62-D8BD-45E3-B5E4-68E478D431C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6835"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3668"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0498"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7336"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419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6835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254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3668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6835" indent="913668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3668" indent="913668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0498" indent="913668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7336" indent="913668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35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68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98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36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169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06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2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672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441458" y="-3169"/>
            <a:ext cx="23220363" cy="13801726"/>
            <a:chOff x="-83" y="-1"/>
            <a:chExt cx="23221176" cy="13803973"/>
          </a:xfrm>
        </p:grpSpPr>
        <p:sp>
          <p:nvSpPr>
            <p:cNvPr id="1026" name="AutoShape 2"/>
            <p:cNvSpPr>
              <a:spLocks/>
            </p:cNvSpPr>
            <p:nvPr/>
          </p:nvSpPr>
          <p:spPr bwMode="auto">
            <a:xfrm>
              <a:off x="5789190" y="-1"/>
              <a:ext cx="17431903" cy="1380397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4"/>
                    <a:pt x="21577" y="14402"/>
                    <a:pt x="21600" y="21600"/>
                  </a:cubicBezTo>
                  <a:lnTo>
                    <a:pt x="0" y="21547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rgbClr val="262626">
                <a:alpha val="9000"/>
              </a:srgb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pPr defTabSz="456845"/>
              <a:endParaRPr lang="zh-TW" altLang="zh-TW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pic>
          <p:nvPicPr>
            <p:cNvPr id="1027" name="Picture 3" descr="droppedImage.pdf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6547540" y="906201"/>
              <a:ext cx="4806355" cy="33902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-83" y="9758962"/>
              <a:ext cx="18509038" cy="2290502"/>
              <a:chOff x="0" y="0"/>
              <a:chExt cx="18509037" cy="2290501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0" y="0"/>
                <a:ext cx="3238133" cy="2290501"/>
                <a:chOff x="0" y="0"/>
                <a:chExt cx="3238133" cy="2290501"/>
              </a:xfrm>
            </p:grpSpPr>
            <p:sp>
              <p:nvSpPr>
                <p:cNvPr id="1030" name="Oval 6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5CBEB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3744"/>
                  <a:endParaRPr lang="zh-TW" altLang="zh-TW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1" name="AutoShape 7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C9790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2" name="Oval 8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69C9BF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3744"/>
                  <a:endParaRPr lang="zh-TW" altLang="zh-TW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5" name="Group 9"/>
              <p:cNvGrpSpPr>
                <a:grpSpLocks/>
              </p:cNvGrpSpPr>
              <p:nvPr/>
            </p:nvGrpSpPr>
            <p:grpSpPr bwMode="auto">
              <a:xfrm>
                <a:off x="5090301" y="0"/>
                <a:ext cx="3238134" cy="2290501"/>
                <a:chOff x="0" y="0"/>
                <a:chExt cx="3238133" cy="2290501"/>
              </a:xfrm>
            </p:grpSpPr>
            <p:sp>
              <p:nvSpPr>
                <p:cNvPr id="1034" name="Oval 10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7D3F65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3744"/>
                  <a:endParaRPr lang="zh-TW" altLang="zh-TW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5" name="AutoShape 11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613757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6" name="Oval 12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814974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3744"/>
                  <a:endParaRPr lang="zh-TW" altLang="zh-TW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6" name="Group 13"/>
              <p:cNvGrpSpPr>
                <a:grpSpLocks/>
              </p:cNvGrpSpPr>
              <p:nvPr/>
            </p:nvGrpSpPr>
            <p:grpSpPr bwMode="auto">
              <a:xfrm>
                <a:off x="10180602" y="0"/>
                <a:ext cx="3238134" cy="2290501"/>
                <a:chOff x="0" y="0"/>
                <a:chExt cx="3238133" cy="2290501"/>
              </a:xfrm>
            </p:grpSpPr>
            <p:sp>
              <p:nvSpPr>
                <p:cNvPr id="1038" name="Oval 14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E59428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3744"/>
                  <a:endParaRPr lang="zh-TW" altLang="zh-TW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9" name="AutoShape 15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B47016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0" name="Oval 16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E7A55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3744"/>
                  <a:endParaRPr lang="zh-TW" altLang="zh-TW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7" name="Group 17"/>
              <p:cNvGrpSpPr>
                <a:grpSpLocks/>
              </p:cNvGrpSpPr>
              <p:nvPr/>
            </p:nvGrpSpPr>
            <p:grpSpPr bwMode="auto">
              <a:xfrm>
                <a:off x="15270903" y="0"/>
                <a:ext cx="3238134" cy="2290501"/>
                <a:chOff x="0" y="0"/>
                <a:chExt cx="3238133" cy="2290501"/>
              </a:xfrm>
            </p:grpSpPr>
            <p:sp>
              <p:nvSpPr>
                <p:cNvPr id="1042" name="Oval 18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chemeClr val="accent1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3744"/>
                  <a:endParaRPr lang="zh-TW" altLang="zh-TW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43" name="AutoShape 19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1435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" name="Oval 20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chemeClr val="accent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3744"/>
                  <a:endParaRPr lang="zh-TW" altLang="zh-TW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</p:grpSp>
      </p:grpSp>
      <p:pic>
        <p:nvPicPr>
          <p:cNvPr id="1045" name="Picture 21" descr="image3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81097" y="2252666"/>
            <a:ext cx="10050461" cy="42799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046" name="Rectangle 22"/>
          <p:cNvSpPr>
            <a:spLocks noGrp="1"/>
          </p:cNvSpPr>
          <p:nvPr>
            <p:ph type="title"/>
          </p:nvPr>
        </p:nvSpPr>
        <p:spPr bwMode="auto">
          <a:xfrm>
            <a:off x="1219203" y="182565"/>
            <a:ext cx="21945600" cy="301783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687" tIns="45687" rIns="45687" bIns="4568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>
                <a:sym typeface="Aleo" pitchFamily="34" charset="0"/>
              </a:rPr>
              <a:t>Click to edit Master title style</a:t>
            </a:r>
          </a:p>
        </p:txBody>
      </p:sp>
      <p:sp>
        <p:nvSpPr>
          <p:cNvPr id="1047" name="Rectangle 23"/>
          <p:cNvSpPr>
            <a:spLocks noGrp="1"/>
          </p:cNvSpPr>
          <p:nvPr>
            <p:ph type="body" idx="1"/>
          </p:nvPr>
        </p:nvSpPr>
        <p:spPr bwMode="auto">
          <a:xfrm>
            <a:off x="1219203" y="3200405"/>
            <a:ext cx="21945600" cy="10515602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687" tIns="45687" rIns="45687" bIns="456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>
                <a:sym typeface="Lato Light" pitchFamily="34" charset="0"/>
              </a:rPr>
              <a:t>Click to edit Master text styles</a:t>
            </a:r>
          </a:p>
          <a:p>
            <a:pPr lvl="1"/>
            <a:r>
              <a:rPr lang="zh-TW" altLang="zh-TW">
                <a:sym typeface="Lato Light" pitchFamily="34" charset="0"/>
              </a:rPr>
              <a:t>Second level</a:t>
            </a:r>
          </a:p>
          <a:p>
            <a:pPr lvl="2"/>
            <a:r>
              <a:rPr lang="zh-TW" altLang="zh-TW">
                <a:sym typeface="Lato Light" pitchFamily="34" charset="0"/>
              </a:rPr>
              <a:t>Third level</a:t>
            </a:r>
          </a:p>
          <a:p>
            <a:pPr lvl="3"/>
            <a:r>
              <a:rPr lang="zh-TW" altLang="zh-TW">
                <a:sym typeface="Lato Light" pitchFamily="34" charset="0"/>
              </a:rPr>
              <a:t>Fourth level</a:t>
            </a:r>
          </a:p>
          <a:p>
            <a:pPr lvl="4"/>
            <a:r>
              <a:rPr lang="zh-TW" altLang="zh-TW">
                <a:sym typeface="Lato Light" pitchFamily="34" charset="0"/>
              </a:rPr>
              <a:t>Fifth level</a:t>
            </a:r>
          </a:p>
        </p:txBody>
      </p:sp>
      <p:sp>
        <p:nvSpPr>
          <p:cNvPr id="1048" name="Rectangle 24"/>
          <p:cNvSpPr>
            <a:spLocks noGrp="1"/>
          </p:cNvSpPr>
          <p:nvPr>
            <p:ph type="sldNum" sz="quarter" idx="2"/>
          </p:nvPr>
        </p:nvSpPr>
        <p:spPr bwMode="auto">
          <a:xfrm>
            <a:off x="11785600" y="12344406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687" tIns="45687" rIns="45687" bIns="45687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23D86E62-D8BD-45E3-B5E4-68E478D431C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  <p:sldLayoutId id="2147484057" r:id="rId11"/>
  </p:sldLayoutIdLst>
  <p:txStyles>
    <p:titleStyle>
      <a:lvl1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6845"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3687"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0532"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7376"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424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6845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268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6845"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3687"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0532"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7376"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45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87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32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76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19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66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911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751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4" y="760416"/>
            <a:ext cx="22012277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>
                <a:sym typeface="Aleo" pitchFamily="34" charset="0"/>
              </a:rPr>
              <a:t>Click to edit Master title style</a:t>
            </a:r>
          </a:p>
        </p:txBody>
      </p:sp>
      <p:pic>
        <p:nvPicPr>
          <p:cNvPr id="3074" name="Picture 2" descr="pasted-image.pdf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704304" y="12428549"/>
            <a:ext cx="2179637" cy="90963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075" name="Oval 3"/>
          <p:cNvSpPr>
            <a:spLocks/>
          </p:cNvSpPr>
          <p:nvPr/>
        </p:nvSpPr>
        <p:spPr bwMode="auto">
          <a:xfrm>
            <a:off x="1163647" y="1412880"/>
            <a:ext cx="382589" cy="382588"/>
          </a:xfrm>
          <a:prstGeom prst="ellipse">
            <a:avLst/>
          </a:prstGeom>
          <a:solidFill>
            <a:srgbClr val="FFD80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72"/>
            <a:endParaRPr lang="zh-TW" altLang="zh-TW" sz="5700" dirty="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687" tIns="45687" rIns="45687" bIns="45687" numCol="1" anchor="ctr" anchorCtr="0" compatLnSpc="1">
            <a:prstTxWarp prst="textNoShape">
              <a:avLst/>
            </a:prstTxWarp>
          </a:bodyPr>
          <a:lstStyle>
            <a:lvl1pPr defTabSz="823272">
              <a:defRPr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  <p:sldLayoutId id="2147484070" r:id="rId12"/>
    <p:sldLayoutId id="2147484071" r:id="rId13"/>
  </p:sldLayoutIdLst>
  <p:txStyles>
    <p:titleStyle>
      <a:lvl1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6845"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3687"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0532"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7376"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424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6845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268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6845"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3687"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0532"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7376"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45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87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32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76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19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66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911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751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4" y="760416"/>
            <a:ext cx="22012277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 smtClean="0">
                <a:sym typeface="Aleo" pitchFamily="34" charset="0"/>
              </a:rPr>
              <a:t>Click to edit Master title style</a:t>
            </a:r>
          </a:p>
        </p:txBody>
      </p:sp>
      <p:pic>
        <p:nvPicPr>
          <p:cNvPr id="3074" name="Picture 2" descr="pasted-image.pdf"/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1704304" y="12428549"/>
            <a:ext cx="2179637" cy="90963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075" name="Oval 3"/>
          <p:cNvSpPr>
            <a:spLocks/>
          </p:cNvSpPr>
          <p:nvPr/>
        </p:nvSpPr>
        <p:spPr bwMode="auto">
          <a:xfrm>
            <a:off x="1163647" y="1412880"/>
            <a:ext cx="382589" cy="382588"/>
          </a:xfrm>
          <a:prstGeom prst="ellipse">
            <a:avLst/>
          </a:prstGeom>
          <a:solidFill>
            <a:srgbClr val="FFD80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72"/>
            <a:endParaRPr lang="zh-TW" altLang="zh-TW" sz="5700" dirty="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687" tIns="45687" rIns="45687" bIns="45687" numCol="1" anchor="ctr" anchorCtr="0" compatLnSpc="1">
            <a:prstTxWarp prst="textNoShape">
              <a:avLst/>
            </a:prstTxWarp>
          </a:bodyPr>
          <a:lstStyle>
            <a:lvl1pPr defTabSz="823272">
              <a:defRPr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  <p:sldLayoutId id="2147484084" r:id="rId12"/>
    <p:sldLayoutId id="2147484085" r:id="rId13"/>
    <p:sldLayoutId id="2147484086" r:id="rId14"/>
    <p:sldLayoutId id="2147484087" r:id="rId15"/>
    <p:sldLayoutId id="2147484088" r:id="rId16"/>
    <p:sldLayoutId id="2147484089" r:id="rId17"/>
    <p:sldLayoutId id="2147484090" r:id="rId18"/>
  </p:sldLayoutIdLst>
  <p:txStyles>
    <p:titleStyle>
      <a:lvl1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6845"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3687"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0532"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7376"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424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6845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268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6845"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3687"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0532"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7376"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45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87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32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76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19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66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911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751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JESSIE WORK\平面設計\2016XYZ簡報底\20160130\05-xyz-02.jpg"/>
          <p:cNvPicPr>
            <a:picLocks noChangeAspect="1" noChangeArrowheads="1"/>
          </p:cNvPicPr>
          <p:nvPr userDrawn="1"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4"/>
            <a:ext cx="24384000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23339" y="0"/>
            <a:ext cx="21945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7517" tIns="108752" rIns="217517" bIns="10875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  按一下以編輯母片標題樣式</a:t>
            </a:r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8694400" y="12985761"/>
            <a:ext cx="5689600" cy="730250"/>
          </a:xfrm>
          <a:prstGeom prst="rect">
            <a:avLst/>
          </a:prstGeom>
        </p:spPr>
        <p:txBody>
          <a:bodyPr vert="horz" lIns="217517" tIns="108752" rIns="217517" bIns="108752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2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2C2444F-B6B8-4EFF-B8BC-30917BDA7D56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154" r:id="rId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9500" kern="1200">
          <a:solidFill>
            <a:schemeClr val="bg1"/>
          </a:solidFill>
          <a:latin typeface="微軟正黑體" pitchFamily="34" charset="-120"/>
          <a:ea typeface="微軟正黑體" pitchFamily="34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5pPr>
      <a:lvl6pPr marL="1087576" algn="l" rtl="0" fontAlgn="base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6pPr>
      <a:lvl7pPr marL="2175159" algn="l" rtl="0" fontAlgn="base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7pPr>
      <a:lvl8pPr marL="3262733" algn="l" rtl="0" fontAlgn="base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8pPr>
      <a:lvl9pPr marL="4350314" algn="l" rtl="0" fontAlgn="base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9pPr>
    </p:titleStyle>
    <p:bodyStyle>
      <a:lvl1pPr marL="815682" indent="-81568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1pPr>
      <a:lvl2pPr marL="1767316" indent="-67973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6700" kern="1200">
          <a:solidFill>
            <a:schemeClr val="tx1"/>
          </a:solidFill>
          <a:latin typeface="+mn-lt"/>
          <a:ea typeface="+mn-ea"/>
          <a:cs typeface="+mn-cs"/>
        </a:defRPr>
      </a:lvl2pPr>
      <a:lvl3pPr marL="2718945" indent="-54379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3806526" indent="-54379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94104" indent="-54379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5981683" indent="-543790" algn="l" defTabSz="2175159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069261" indent="-543790" algn="l" defTabSz="2175159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156840" indent="-543790" algn="l" defTabSz="2175159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244416" indent="-543790" algn="l" defTabSz="2175159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2175159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1087576" algn="l" defTabSz="2175159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2175159" algn="l" defTabSz="2175159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3262733" algn="l" defTabSz="2175159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4pPr>
      <a:lvl5pPr marL="4350314" algn="l" defTabSz="2175159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5pPr>
      <a:lvl6pPr marL="5437892" algn="l" defTabSz="2175159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6pPr>
      <a:lvl7pPr marL="6525473" algn="l" defTabSz="2175159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7pPr>
      <a:lvl8pPr marL="7613052" algn="l" defTabSz="2175159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8pPr>
      <a:lvl9pPr marL="8700628" algn="l" defTabSz="2175159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JESSIE WORK\平面設計\2016XYZ簡報底\20160130\05-xyz-02.jpg"/>
          <p:cNvPicPr>
            <a:picLocks noChangeAspect="1" noChangeArrowheads="1"/>
          </p:cNvPicPr>
          <p:nvPr userDrawn="1"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4"/>
            <a:ext cx="24384000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23339" y="0"/>
            <a:ext cx="21945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7545" tIns="108774" rIns="217545" bIns="10877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  按一下以編輯母片標題樣式</a:t>
            </a:r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8694400" y="12985757"/>
            <a:ext cx="5689600" cy="730250"/>
          </a:xfrm>
          <a:prstGeom prst="rect">
            <a:avLst/>
          </a:prstGeom>
        </p:spPr>
        <p:txBody>
          <a:bodyPr vert="horz" lIns="217545" tIns="108774" rIns="217545" bIns="108774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2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2C2444F-B6B8-4EFF-B8BC-30917BDA7D56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155" r:id="rId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9500" kern="1200">
          <a:solidFill>
            <a:schemeClr val="bg1"/>
          </a:solidFill>
          <a:latin typeface="微軟正黑體" pitchFamily="34" charset="-120"/>
          <a:ea typeface="微軟正黑體" pitchFamily="34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5pPr>
      <a:lvl6pPr marL="1087724" algn="l" rtl="0" fontAlgn="base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6pPr>
      <a:lvl7pPr marL="2175450" algn="l" rtl="0" fontAlgn="base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7pPr>
      <a:lvl8pPr marL="3263171" algn="l" rtl="0" fontAlgn="base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8pPr>
      <a:lvl9pPr marL="4350897" algn="l" rtl="0" fontAlgn="base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9pPr>
    </p:titleStyle>
    <p:bodyStyle>
      <a:lvl1pPr marL="815794" indent="-8157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1pPr>
      <a:lvl2pPr marL="1767554" indent="-67982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6700" kern="1200">
          <a:solidFill>
            <a:schemeClr val="tx1"/>
          </a:solidFill>
          <a:latin typeface="+mn-lt"/>
          <a:ea typeface="+mn-ea"/>
          <a:cs typeface="+mn-cs"/>
        </a:defRPr>
      </a:lvl2pPr>
      <a:lvl3pPr marL="2719312" indent="-54386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3807035" indent="-54386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94759" indent="-54386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5982485" indent="-543864" algn="l" defTabSz="217545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070206" indent="-543864" algn="l" defTabSz="217545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157932" indent="-543864" algn="l" defTabSz="217545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245654" indent="-543864" algn="l" defTabSz="217545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217545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1087724" algn="l" defTabSz="217545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2175450" algn="l" defTabSz="217545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3263171" algn="l" defTabSz="217545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4pPr>
      <a:lvl5pPr marL="4350897" algn="l" defTabSz="217545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5pPr>
      <a:lvl6pPr marL="5438621" algn="l" defTabSz="217545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6pPr>
      <a:lvl7pPr marL="6526345" algn="l" defTabSz="217545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7pPr>
      <a:lvl8pPr marL="7614068" algn="l" defTabSz="217545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8pPr>
      <a:lvl9pPr marL="8701794" algn="l" defTabSz="217545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Users\toySSD\Desktop\P1_2.jpg"/>
          <p:cNvPicPr>
            <a:picLocks noChangeAspect="1" noChangeArrowheads="1"/>
          </p:cNvPicPr>
          <p:nvPr userDrawn="1"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-2" y="4"/>
            <a:ext cx="24384003" cy="13716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99" r:id="rId1"/>
    <p:sldLayoutId id="2147484100" r:id="rId2"/>
    <p:sldLayoutId id="2147484101" r:id="rId3"/>
    <p:sldLayoutId id="2147484102" r:id="rId4"/>
    <p:sldLayoutId id="2147484103" r:id="rId5"/>
    <p:sldLayoutId id="2147484104" r:id="rId6"/>
    <p:sldLayoutId id="2147484105" r:id="rId7"/>
    <p:sldLayoutId id="2147484106" r:id="rId8"/>
  </p:sldLayoutIdLst>
  <p:transition/>
  <p:timing>
    <p:tnLst>
      <p:par>
        <p:cTn id="1" dur="indefinite" restart="never" nodeType="tmRoot"/>
      </p:par>
    </p:tnLst>
  </p:timing>
  <p:hf sldNum="0" hdr="0" ftr="0" dt="0"/>
  <p:txStyles>
    <p:titleStyle>
      <a:lvl1pPr algn="ctr" defTabSz="2060578" rtl="0" eaLnBrk="0" fontAlgn="base" hangingPunct="0">
        <a:spcBef>
          <a:spcPct val="0"/>
        </a:spcBef>
        <a:spcAft>
          <a:spcPct val="0"/>
        </a:spcAft>
        <a:defRPr kumimoji="1" sz="10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2060578" rtl="0" eaLnBrk="0" fontAlgn="base" hangingPunct="0">
        <a:spcBef>
          <a:spcPct val="0"/>
        </a:spcBef>
        <a:spcAft>
          <a:spcPct val="0"/>
        </a:spcAft>
        <a:defRPr kumimoji="1" sz="100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defTabSz="2060578" rtl="0" eaLnBrk="0" fontAlgn="base" hangingPunct="0">
        <a:spcBef>
          <a:spcPct val="0"/>
        </a:spcBef>
        <a:spcAft>
          <a:spcPct val="0"/>
        </a:spcAft>
        <a:defRPr kumimoji="1" sz="100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defTabSz="2060578" rtl="0" eaLnBrk="0" fontAlgn="base" hangingPunct="0">
        <a:spcBef>
          <a:spcPct val="0"/>
        </a:spcBef>
        <a:spcAft>
          <a:spcPct val="0"/>
        </a:spcAft>
        <a:defRPr kumimoji="1" sz="100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defTabSz="2060578" rtl="0" eaLnBrk="0" fontAlgn="base" hangingPunct="0">
        <a:spcBef>
          <a:spcPct val="0"/>
        </a:spcBef>
        <a:spcAft>
          <a:spcPct val="0"/>
        </a:spcAft>
        <a:defRPr kumimoji="1" sz="10000">
          <a:solidFill>
            <a:schemeClr val="tx2"/>
          </a:solidFill>
          <a:latin typeface="Arial" charset="0"/>
          <a:ea typeface="新細明體" pitchFamily="18" charset="-120"/>
        </a:defRPr>
      </a:lvl5pPr>
      <a:lvl6pPr marL="915454" algn="ctr" defTabSz="2069316" rtl="0" fontAlgn="base">
        <a:spcBef>
          <a:spcPct val="0"/>
        </a:spcBef>
        <a:spcAft>
          <a:spcPct val="0"/>
        </a:spcAft>
        <a:defRPr kumimoji="1" sz="10000">
          <a:solidFill>
            <a:schemeClr val="tx2"/>
          </a:solidFill>
          <a:latin typeface="Arial" charset="0"/>
          <a:ea typeface="新細明體" pitchFamily="18" charset="-120"/>
        </a:defRPr>
      </a:lvl6pPr>
      <a:lvl7pPr marL="1830895" algn="ctr" defTabSz="2069316" rtl="0" fontAlgn="base">
        <a:spcBef>
          <a:spcPct val="0"/>
        </a:spcBef>
        <a:spcAft>
          <a:spcPct val="0"/>
        </a:spcAft>
        <a:defRPr kumimoji="1" sz="10000">
          <a:solidFill>
            <a:schemeClr val="tx2"/>
          </a:solidFill>
          <a:latin typeface="Arial" charset="0"/>
          <a:ea typeface="新細明體" pitchFamily="18" charset="-120"/>
        </a:defRPr>
      </a:lvl7pPr>
      <a:lvl8pPr marL="2746380" algn="ctr" defTabSz="2069316" rtl="0" fontAlgn="base">
        <a:spcBef>
          <a:spcPct val="0"/>
        </a:spcBef>
        <a:spcAft>
          <a:spcPct val="0"/>
        </a:spcAft>
        <a:defRPr kumimoji="1" sz="10000">
          <a:solidFill>
            <a:schemeClr val="tx2"/>
          </a:solidFill>
          <a:latin typeface="Arial" charset="0"/>
          <a:ea typeface="新細明體" pitchFamily="18" charset="-120"/>
        </a:defRPr>
      </a:lvl8pPr>
      <a:lvl9pPr marL="3661846" algn="ctr" defTabSz="2069316" rtl="0" fontAlgn="base">
        <a:spcBef>
          <a:spcPct val="0"/>
        </a:spcBef>
        <a:spcAft>
          <a:spcPct val="0"/>
        </a:spcAft>
        <a:defRPr kumimoji="1" sz="100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771916" indent="-771916" algn="l" defTabSz="2060578" rtl="0" eaLnBrk="0" fontAlgn="base" hangingPunct="0">
        <a:spcBef>
          <a:spcPct val="20000"/>
        </a:spcBef>
        <a:spcAft>
          <a:spcPct val="0"/>
        </a:spcAft>
        <a:buChar char="•"/>
        <a:defRPr kumimoji="1" sz="7100">
          <a:solidFill>
            <a:schemeClr val="tx1"/>
          </a:solidFill>
          <a:latin typeface="+mn-lt"/>
          <a:ea typeface="+mn-ea"/>
          <a:cs typeface="+mn-cs"/>
        </a:defRPr>
      </a:lvl1pPr>
      <a:lvl2pPr marL="1677806" indent="-644331" algn="l" defTabSz="2060578" rtl="0" eaLnBrk="0" fontAlgn="base" hangingPunct="0">
        <a:spcBef>
          <a:spcPct val="20000"/>
        </a:spcBef>
        <a:spcAft>
          <a:spcPct val="0"/>
        </a:spcAft>
        <a:buChar char="–"/>
        <a:defRPr kumimoji="1" sz="6400">
          <a:solidFill>
            <a:schemeClr val="tx1"/>
          </a:solidFill>
          <a:latin typeface="+mn-lt"/>
          <a:ea typeface="+mn-ea"/>
        </a:defRPr>
      </a:lvl2pPr>
      <a:lvl3pPr marL="2583696" indent="-513548" algn="l" defTabSz="2060578" rtl="0" eaLnBrk="0" fontAlgn="base" hangingPunct="0">
        <a:spcBef>
          <a:spcPct val="20000"/>
        </a:spcBef>
        <a:spcAft>
          <a:spcPct val="0"/>
        </a:spcAft>
        <a:buChar char="•"/>
        <a:defRPr kumimoji="1" sz="5500">
          <a:solidFill>
            <a:schemeClr val="tx1"/>
          </a:solidFill>
          <a:latin typeface="+mn-lt"/>
          <a:ea typeface="+mn-ea"/>
        </a:defRPr>
      </a:lvl3pPr>
      <a:lvl4pPr marL="3617178" indent="-513548" algn="l" defTabSz="2060578" rtl="0" eaLnBrk="0" fontAlgn="base" hangingPunct="0">
        <a:spcBef>
          <a:spcPct val="20000"/>
        </a:spcBef>
        <a:spcAft>
          <a:spcPct val="0"/>
        </a:spcAft>
        <a:buChar char="–"/>
        <a:defRPr kumimoji="1" sz="4300">
          <a:solidFill>
            <a:schemeClr val="tx1"/>
          </a:solidFill>
          <a:latin typeface="+mn-lt"/>
          <a:ea typeface="+mn-ea"/>
        </a:defRPr>
      </a:lvl4pPr>
      <a:lvl5pPr marL="4653848" indent="-513548" algn="l" defTabSz="2060578" rtl="0" eaLnBrk="0" fontAlgn="base" hangingPunct="0">
        <a:spcBef>
          <a:spcPct val="20000"/>
        </a:spcBef>
        <a:spcAft>
          <a:spcPct val="0"/>
        </a:spcAft>
        <a:buChar char="»"/>
        <a:defRPr kumimoji="1" sz="4300">
          <a:solidFill>
            <a:schemeClr val="tx1"/>
          </a:solidFill>
          <a:latin typeface="+mn-lt"/>
          <a:ea typeface="+mn-ea"/>
        </a:defRPr>
      </a:lvl5pPr>
      <a:lvl6pPr marL="5572244" indent="-518120" algn="l" defTabSz="2069316" rtl="0" fontAlgn="base">
        <a:spcBef>
          <a:spcPct val="20000"/>
        </a:spcBef>
        <a:spcAft>
          <a:spcPct val="0"/>
        </a:spcAft>
        <a:buChar char="»"/>
        <a:defRPr kumimoji="1" sz="4300">
          <a:solidFill>
            <a:schemeClr val="tx1"/>
          </a:solidFill>
          <a:latin typeface="+mn-lt"/>
          <a:ea typeface="+mn-ea"/>
        </a:defRPr>
      </a:lvl6pPr>
      <a:lvl7pPr marL="6487719" indent="-518120" algn="l" defTabSz="2069316" rtl="0" fontAlgn="base">
        <a:spcBef>
          <a:spcPct val="20000"/>
        </a:spcBef>
        <a:spcAft>
          <a:spcPct val="0"/>
        </a:spcAft>
        <a:buChar char="»"/>
        <a:defRPr kumimoji="1" sz="4300">
          <a:solidFill>
            <a:schemeClr val="tx1"/>
          </a:solidFill>
          <a:latin typeface="+mn-lt"/>
          <a:ea typeface="+mn-ea"/>
        </a:defRPr>
      </a:lvl7pPr>
      <a:lvl8pPr marL="7403180" indent="-518120" algn="l" defTabSz="2069316" rtl="0" fontAlgn="base">
        <a:spcBef>
          <a:spcPct val="20000"/>
        </a:spcBef>
        <a:spcAft>
          <a:spcPct val="0"/>
        </a:spcAft>
        <a:buChar char="»"/>
        <a:defRPr kumimoji="1" sz="4300">
          <a:solidFill>
            <a:schemeClr val="tx1"/>
          </a:solidFill>
          <a:latin typeface="+mn-lt"/>
          <a:ea typeface="+mn-ea"/>
        </a:defRPr>
      </a:lvl8pPr>
      <a:lvl9pPr marL="8318655" indent="-518120" algn="l" defTabSz="2069316" rtl="0" fontAlgn="base">
        <a:spcBef>
          <a:spcPct val="20000"/>
        </a:spcBef>
        <a:spcAft>
          <a:spcPct val="0"/>
        </a:spcAft>
        <a:buChar char="»"/>
        <a:defRPr kumimoji="1" sz="4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183089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5454" algn="l" defTabSz="183089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30895" algn="l" defTabSz="183089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6380" algn="l" defTabSz="183089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61846" algn="l" defTabSz="183089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7321" algn="l" defTabSz="183089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92777" algn="l" defTabSz="183089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8245" algn="l" defTabSz="183089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23710" algn="l" defTabSz="183089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4" y="760414"/>
            <a:ext cx="22012277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 smtClean="0">
                <a:sym typeface="Aleo" pitchFamily="34" charset="0"/>
              </a:rPr>
              <a:t>Click to edit Master title style</a:t>
            </a:r>
          </a:p>
        </p:txBody>
      </p:sp>
      <p:pic>
        <p:nvPicPr>
          <p:cNvPr id="3074" name="Picture 2" descr="pasted-image.pdf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1704304" y="12428547"/>
            <a:ext cx="2179637" cy="90963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075" name="Oval 3"/>
          <p:cNvSpPr>
            <a:spLocks/>
          </p:cNvSpPr>
          <p:nvPr/>
        </p:nvSpPr>
        <p:spPr bwMode="auto">
          <a:xfrm>
            <a:off x="1163644" y="1412876"/>
            <a:ext cx="382589" cy="382588"/>
          </a:xfrm>
          <a:prstGeom prst="ellipse">
            <a:avLst/>
          </a:prstGeom>
          <a:solidFill>
            <a:srgbClr val="FFD80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858"/>
            <a:endParaRPr lang="zh-TW" altLang="zh-TW" sz="5700" dirty="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4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18" tIns="45718" rIns="45718" bIns="45718" numCol="1" anchor="ctr" anchorCtr="0" compatLnSpc="1">
            <a:prstTxWarp prst="textNoShape">
              <a:avLst/>
            </a:prstTxWarp>
          </a:bodyPr>
          <a:lstStyle>
            <a:lvl1pPr defTabSz="823858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7" r:id="rId1"/>
    <p:sldLayoutId id="2147484158" r:id="rId2"/>
    <p:sldLayoutId id="2147484159" r:id="rId3"/>
    <p:sldLayoutId id="2147484160" r:id="rId4"/>
    <p:sldLayoutId id="2147484161" r:id="rId5"/>
    <p:sldLayoutId id="2147484162" r:id="rId6"/>
    <p:sldLayoutId id="2147484163" r:id="rId7"/>
    <p:sldLayoutId id="2147484164" r:id="rId8"/>
    <p:sldLayoutId id="2147484165" r:id="rId9"/>
    <p:sldLayoutId id="2147484166" r:id="rId10"/>
    <p:sldLayoutId id="2147484167" r:id="rId11"/>
    <p:sldLayoutId id="2147484168" r:id="rId12"/>
    <p:sldLayoutId id="2147484169" r:id="rId13"/>
    <p:sldLayoutId id="2147484170" r:id="rId14"/>
    <p:sldLayoutId id="2147484171" r:id="rId15"/>
    <p:sldLayoutId id="2147484173" r:id="rId16"/>
    <p:sldLayoutId id="2147484174" r:id="rId17"/>
  </p:sldLayoutIdLst>
  <p:txStyles>
    <p:titleStyle>
      <a:lvl1pPr algn="l" defTabSz="457171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171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171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171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171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171" algn="l" defTabSz="457171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342" algn="l" defTabSz="457171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508" algn="l" defTabSz="457171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679" algn="l" defTabSz="457171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171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585" algn="l" defTabSz="457171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171" algn="l" defTabSz="457171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756" algn="l" defTabSz="457171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342" algn="l" defTabSz="457171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171" indent="914342" algn="l" defTabSz="457171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342" indent="914342" algn="l" defTabSz="457171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508" indent="914342" algn="l" defTabSz="457171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679" indent="914342" algn="l" defTabSz="457171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JESSIE WORK\平面設計\2016XYZ簡報底\20160130\05-xyz-02.jpg"/>
          <p:cNvPicPr>
            <a:picLocks noChangeAspect="1" noChangeArrowheads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23333" y="0"/>
            <a:ext cx="21945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7709" tIns="108855" rIns="217709" bIns="10885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  按一下以編輯母片標題樣式</a:t>
            </a:r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8694400" y="12985751"/>
            <a:ext cx="5689600" cy="730250"/>
          </a:xfrm>
          <a:prstGeom prst="rect">
            <a:avLst/>
          </a:prstGeom>
        </p:spPr>
        <p:txBody>
          <a:bodyPr vert="horz" lIns="217709" tIns="108855" rIns="217709" bIns="108855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2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A739668-0078-4CC0-A92B-1E3C641F6559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3064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  <p:sldLayoutId id="2147484177" r:id="rId2"/>
    <p:sldLayoutId id="2147484178" r:id="rId3"/>
    <p:sldLayoutId id="2147484179" r:id="rId4"/>
    <p:sldLayoutId id="2147484180" r:id="rId5"/>
    <p:sldLayoutId id="2147484181" r:id="rId6"/>
    <p:sldLayoutId id="2147484182" r:id="rId7"/>
    <p:sldLayoutId id="2147484183" r:id="rId8"/>
    <p:sldLayoutId id="2147484184" r:id="rId9"/>
    <p:sldLayoutId id="2147484185" r:id="rId10"/>
    <p:sldLayoutId id="2147484186" r:id="rId11"/>
    <p:sldLayoutId id="2147484187" r:id="rId12"/>
    <p:sldLayoutId id="2147484188" r:id="rId13"/>
    <p:sldLayoutId id="2147484189" r:id="rId14"/>
    <p:sldLayoutId id="2147484190" r:id="rId15"/>
    <p:sldLayoutId id="2147484191" r:id="rId16"/>
    <p:sldLayoutId id="2147484192" r:id="rId17"/>
    <p:sldLayoutId id="2147484193" r:id="rId18"/>
    <p:sldLayoutId id="2147484194" r:id="rId19"/>
    <p:sldLayoutId id="2147484195" r:id="rId20"/>
    <p:sldLayoutId id="2147484196" r:id="rId21"/>
    <p:sldLayoutId id="2147484197" r:id="rId2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9500" kern="1200">
          <a:solidFill>
            <a:schemeClr val="bg1"/>
          </a:solidFill>
          <a:latin typeface="微軟正黑體" pitchFamily="34" charset="-120"/>
          <a:ea typeface="微軟正黑體" pitchFamily="34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5pPr>
      <a:lvl6pPr marL="1088547" algn="l" rtl="0" fontAlgn="base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6pPr>
      <a:lvl7pPr marL="2177095" algn="l" rtl="0" fontAlgn="base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7pPr>
      <a:lvl8pPr marL="3265642" algn="l" rtl="0" fontAlgn="base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8pPr>
      <a:lvl9pPr marL="4354190" algn="l" rtl="0" fontAlgn="base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9pPr>
    </p:titleStyle>
    <p:bodyStyle>
      <a:lvl1pPr marL="816411" indent="-81641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1pPr>
      <a:lvl2pPr marL="1768890" indent="-68034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6700" kern="1200">
          <a:solidFill>
            <a:schemeClr val="tx1"/>
          </a:solidFill>
          <a:latin typeface="+mn-lt"/>
          <a:ea typeface="+mn-ea"/>
          <a:cs typeface="+mn-cs"/>
        </a:defRPr>
      </a:lvl2pPr>
      <a:lvl3pPr marL="2721369" indent="-54427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3809916" indent="-54427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98464" indent="-54427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5987011" indent="-544274" algn="l" defTabSz="2177095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075559" indent="-544274" algn="l" defTabSz="2177095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164106" indent="-544274" algn="l" defTabSz="2177095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252654" indent="-544274" algn="l" defTabSz="2177095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1088547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2177095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3265642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4pPr>
      <a:lvl5pPr marL="4354190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5pPr>
      <a:lvl6pPr marL="5442737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6pPr>
      <a:lvl7pPr marL="6531285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7pPr>
      <a:lvl8pPr marL="7619832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8pPr>
      <a:lvl9pPr marL="8708380" algn="l" defTabSz="2177095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16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</p:spPr>
        <p:txBody>
          <a:bodyPr wrap="square" lIns="38073" tIns="38073" rIns="38073" bIns="38073" anchor="ctr">
            <a:noAutofit/>
          </a:bodyPr>
          <a:lstStyle/>
          <a:p>
            <a:pPr defTabSz="456809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</p:sldLayoutIdLst>
  <p:txStyles>
    <p:titleStyle>
      <a:lvl1pPr algn="l" defTabSz="456809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6809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6809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6809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6809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6809" algn="l" defTabSz="456809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3616" algn="l" defTabSz="456809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0408" algn="l" defTabSz="456809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7217" algn="l" defTabSz="456809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6809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404" algn="l" defTabSz="456809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6809" algn="l" defTabSz="456809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209" algn="l" defTabSz="456809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3616" algn="l" defTabSz="456809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2423" indent="-228404" algn="l" defTabSz="91361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228" indent="-228404" algn="l" defTabSz="91361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032" indent="-228404" algn="l" defTabSz="91361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831" indent="-228404" algn="l" defTabSz="91361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09" algn="l" defTabSz="9136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16" algn="l" defTabSz="9136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08" algn="l" defTabSz="9136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217" algn="l" defTabSz="9136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019" algn="l" defTabSz="9136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828" algn="l" defTabSz="9136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630" algn="l" defTabSz="9136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429" algn="l" defTabSz="9136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11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</p:spPr>
        <p:txBody>
          <a:bodyPr wrap="square" lIns="38073" tIns="38073" rIns="38073" bIns="38073" anchor="ctr">
            <a:noAutofit/>
          </a:bodyPr>
          <a:lstStyle/>
          <a:p>
            <a:pPr defTabSz="456835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791" r:id="rId23"/>
    <p:sldLayoutId id="2147483792" r:id="rId24"/>
    <p:sldLayoutId id="2147483794" r:id="rId25"/>
  </p:sldLayoutIdLst>
  <p:txStyles>
    <p:titleStyle>
      <a:lvl1pPr algn="l" defTabSz="456835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6835"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3668"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0498"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7336"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419"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6835"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254"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3668"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2588" indent="-228419" algn="l" defTabSz="9136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23" indent="-228419" algn="l" defTabSz="9136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256" indent="-228419" algn="l" defTabSz="9136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088" indent="-228419" algn="l" defTabSz="9136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35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68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98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36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169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06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2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672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11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</p:spPr>
        <p:txBody>
          <a:bodyPr wrap="square" lIns="38073" tIns="38073" rIns="38073" bIns="38073" anchor="ctr">
            <a:noAutofit/>
          </a:bodyPr>
          <a:lstStyle/>
          <a:p>
            <a:pPr defTabSz="456835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814" r:id="rId18"/>
    <p:sldLayoutId id="2147483815" r:id="rId19"/>
    <p:sldLayoutId id="2147483816" r:id="rId20"/>
    <p:sldLayoutId id="2147483817" r:id="rId21"/>
    <p:sldLayoutId id="2147483818" r:id="rId22"/>
    <p:sldLayoutId id="2147483819" r:id="rId23"/>
    <p:sldLayoutId id="2147483820" r:id="rId24"/>
    <p:sldLayoutId id="2147483821" r:id="rId25"/>
    <p:sldLayoutId id="2147483822" r:id="rId26"/>
  </p:sldLayoutIdLst>
  <p:txStyles>
    <p:titleStyle>
      <a:lvl1pPr algn="l" defTabSz="456835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6835"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3668"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0498"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7336"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419"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6835"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254"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3668"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2588" indent="-228419" algn="l" defTabSz="9136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23" indent="-228419" algn="l" defTabSz="9136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256" indent="-228419" algn="l" defTabSz="9136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088" indent="-228419" algn="l" defTabSz="9136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35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68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98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36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169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06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2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672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11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</p:spPr>
        <p:txBody>
          <a:bodyPr wrap="square" lIns="38073" tIns="38073" rIns="38073" bIns="38073" anchor="ctr">
            <a:noAutofit/>
          </a:bodyPr>
          <a:lstStyle/>
          <a:p>
            <a:pPr defTabSz="456835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2" r:id="rId15"/>
    <p:sldLayoutId id="2147483913" r:id="rId16"/>
    <p:sldLayoutId id="2147483914" r:id="rId17"/>
    <p:sldLayoutId id="2147483915" r:id="rId18"/>
    <p:sldLayoutId id="2147483916" r:id="rId19"/>
    <p:sldLayoutId id="2147483917" r:id="rId20"/>
    <p:sldLayoutId id="2147483918" r:id="rId21"/>
    <p:sldLayoutId id="2147483919" r:id="rId22"/>
    <p:sldLayoutId id="2147483920" r:id="rId23"/>
    <p:sldLayoutId id="2147483921" r:id="rId24"/>
    <p:sldLayoutId id="2147483922" r:id="rId25"/>
  </p:sldLayoutIdLst>
  <p:txStyles>
    <p:titleStyle>
      <a:lvl1pPr algn="l" defTabSz="456835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6835"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3668"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0498"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7336"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419"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6835"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254"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3668"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2588" indent="-228419" algn="l" defTabSz="9136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23" indent="-228419" algn="l" defTabSz="9136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256" indent="-228419" algn="l" defTabSz="9136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088" indent="-228419" algn="l" defTabSz="9136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35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68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98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36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169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06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2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672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4" y="760416"/>
            <a:ext cx="22012277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>
                <a:sym typeface="Aleo" pitchFamily="34" charset="0"/>
              </a:rPr>
              <a:t>Click to edit Master title style</a:t>
            </a:r>
          </a:p>
        </p:txBody>
      </p:sp>
      <p:pic>
        <p:nvPicPr>
          <p:cNvPr id="3074" name="Picture 2" descr="pasted-image.pdf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704304" y="12428551"/>
            <a:ext cx="2179637" cy="90963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075" name="Oval 3"/>
          <p:cNvSpPr>
            <a:spLocks/>
          </p:cNvSpPr>
          <p:nvPr/>
        </p:nvSpPr>
        <p:spPr bwMode="auto">
          <a:xfrm>
            <a:off x="1163650" y="1412880"/>
            <a:ext cx="382589" cy="382588"/>
          </a:xfrm>
          <a:prstGeom prst="ellipse">
            <a:avLst/>
          </a:prstGeom>
          <a:solidFill>
            <a:srgbClr val="FFD80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3"/>
            <a:endParaRPr lang="zh-TW" altLang="zh-TW" sz="5700" dirty="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687" tIns="45687" rIns="45687" bIns="45687" numCol="1" anchor="ctr" anchorCtr="0" compatLnSpc="1">
            <a:prstTxWarp prst="textNoShape">
              <a:avLst/>
            </a:prstTxWarp>
          </a:bodyPr>
          <a:lstStyle>
            <a:lvl1pPr defTabSz="823253">
              <a:defRPr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7" r:id="rId13"/>
  </p:sldLayoutIdLst>
  <p:txStyles>
    <p:titleStyle>
      <a:lvl1pPr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6835"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3668"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0498"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7336"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419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6835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254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3668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6835" indent="913668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3668" indent="913668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0498" indent="913668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7336" indent="913668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35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68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98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36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169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06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2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672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sted-image.pd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2769" y="555631"/>
            <a:ext cx="3000376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050" name="Rectangle 2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74644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687" tIns="45687" rIns="45687" bIns="45687" numCol="1" anchor="ctr" anchorCtr="0" compatLnSpc="1">
            <a:prstTxWarp prst="textNoShape">
              <a:avLst/>
            </a:prstTxWarp>
          </a:bodyPr>
          <a:lstStyle>
            <a:lvl1pPr defTabSz="823251">
              <a:defRPr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5D7FE40E-231E-4D0C-B9A4-09C1B789B618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3" r:id="rId11"/>
  </p:sldLayoutIdLst>
  <p:txStyles>
    <p:titleStyle>
      <a:lvl1pPr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+mj-lt"/>
          <a:ea typeface="+mj-ea"/>
          <a:cs typeface="+mj-cs"/>
          <a:sym typeface="Aleo" pitchFamily="34" charset="0"/>
        </a:defRPr>
      </a:lvl1pPr>
      <a:lvl2pPr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6835"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3668"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0498"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7336" algn="l" defTabSz="45683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419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6835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254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3668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6835" indent="913668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3668" indent="913668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0498" indent="913668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7336" indent="913668" algn="l" defTabSz="45683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35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68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98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36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169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06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2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672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11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73" tIns="38073" rIns="38073" bIns="38073" anchor="ctr">
            <a:noAutofit/>
          </a:bodyPr>
          <a:lstStyle/>
          <a:p>
            <a:pPr lvl="0" defTabSz="456835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  <p:sldLayoutId id="2147484016" r:id="rId12"/>
    <p:sldLayoutId id="2147484017" r:id="rId13"/>
    <p:sldLayoutId id="2147484018" r:id="rId14"/>
    <p:sldLayoutId id="2147484019" r:id="rId15"/>
    <p:sldLayoutId id="2147484020" r:id="rId16"/>
    <p:sldLayoutId id="2147484021" r:id="rId17"/>
    <p:sldLayoutId id="2147484022" r:id="rId18"/>
    <p:sldLayoutId id="2147484023" r:id="rId19"/>
    <p:sldLayoutId id="2147484024" r:id="rId20"/>
    <p:sldLayoutId id="2147484025" r:id="rId21"/>
    <p:sldLayoutId id="2147484026" r:id="rId22"/>
    <p:sldLayoutId id="2147484027" r:id="rId23"/>
    <p:sldLayoutId id="2147484028" r:id="rId24"/>
  </p:sldLayoutIdLst>
  <p:timing>
    <p:tnLst>
      <p:par>
        <p:cTn id="1" dur="indefinite" restart="never" nodeType="tmRoot"/>
      </p:par>
    </p:tnLst>
  </p:timing>
  <p:txStyles>
    <p:titleStyle>
      <a:lvl1pPr algn="l" defTabSz="456835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6835"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3668"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0498"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7336" algn="l" defTabSz="456835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419"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6835"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254"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3668" algn="l" defTabSz="456835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2588" indent="-228419" algn="l" defTabSz="9136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23" indent="-228419" algn="l" defTabSz="9136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256" indent="-228419" algn="l" defTabSz="9136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088" indent="-228419" algn="l" defTabSz="9136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35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68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98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36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169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06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2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672" algn="l" defTabSz="9136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sted-image.pd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2769" y="555631"/>
            <a:ext cx="3000376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050" name="Rectangle 2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74644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687" tIns="45687" rIns="45687" bIns="45687" numCol="1" anchor="ctr" anchorCtr="0" compatLnSpc="1">
            <a:prstTxWarp prst="textNoShape">
              <a:avLst/>
            </a:prstTxWarp>
          </a:bodyPr>
          <a:lstStyle>
            <a:lvl1pPr defTabSz="823270">
              <a:defRPr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5D7FE40E-231E-4D0C-B9A4-09C1B789B618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</p:sldLayoutIdLst>
  <p:txStyles>
    <p:titleStyle>
      <a:lvl1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+mj-lt"/>
          <a:ea typeface="+mj-ea"/>
          <a:cs typeface="+mj-cs"/>
          <a:sym typeface="Aleo" pitchFamily="34" charset="0"/>
        </a:defRPr>
      </a:lvl1pPr>
      <a:lvl2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6845"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3687"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0532"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7376" algn="l" defTabSz="456845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424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6845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268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6845"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3687"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0532"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7376" indent="913687" algn="l" defTabSz="456845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45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87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32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76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19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66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911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751" algn="l" defTabSz="91368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1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6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8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tarkustech.com/zh_tw/2019/03/27/smart-city-summit-expo-%e6%99%ba%e6%85%a7%e5%9f%8e%e5%b8%82%e5%b1%95-2019/" TargetMode="External"/><Relationship Id="rId7" Type="http://schemas.openxmlformats.org/officeDocument/2006/relationships/hyperlink" Target="https://tarkustech.com/zh_tw/2019/12/16/hkeda-a-i-%e8%88%87stem%e6%95%99%e8%82%b2%e4%bf%83%e9%80%b2%e8%87%aa%e4%b8%bb%e5%ad%b8%e7%bf%92/" TargetMode="External"/><Relationship Id="rId2" Type="http://schemas.openxmlformats.org/officeDocument/2006/relationships/hyperlink" Target="https://tarkustech.com/zh_tw/2018/12/03/%e9%a6%99%e6%b8%afstem%e6%95%99%e5%b8%ab%e5%b7%a5%e4%bd%9c%e5%9d%8a-%e5%a4%a7%e7%81%a3%e5%8d%80stem%e5%bc%8f%e5%89%b5%e7%a7%91%e6%95%99%e8%82%b2%e5%be%9e%e5%b0%8f%e5%ad%b8%e5%87%ba%e7%99%bc-2/" TargetMode="External"/><Relationship Id="rId1" Type="http://schemas.openxmlformats.org/officeDocument/2006/relationships/slideLayout" Target="../slideLayouts/slideLayout188.xml"/><Relationship Id="rId6" Type="http://schemas.openxmlformats.org/officeDocument/2006/relationships/hyperlink" Target="https://tarkustech.com/zh_tw/2018/07/12/2018%e5%85%a9%e5%b2%b8%e4%b8%89%e5%9c%b0%e4%b8%ad%e5%b0%8f%e5%ad%b8%e5%85%a8%e6%96%b9%e4%bd%8dstem%e5%a4%a7%e8%b3%bd%e2%80%8b/" TargetMode="External"/><Relationship Id="rId5" Type="http://schemas.openxmlformats.org/officeDocument/2006/relationships/hyperlink" Target="https://tarkustech.com/zh_tw/2019/11/30/20191130/" TargetMode="External"/><Relationship Id="rId4" Type="http://schemas.openxmlformats.org/officeDocument/2006/relationships/hyperlink" Target="https://tarkustech.com/zh_tw/2019/06/01/2019-innovex-%e5%b1%95%e5%87%ba%e8%8a%b1%e7%b5%ae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2.xml"/><Relationship Id="rId6" Type="http://schemas.openxmlformats.org/officeDocument/2006/relationships/image" Target="../media/image29.jpe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jpeg"/><Relationship Id="rId4" Type="http://schemas.openxmlformats.org/officeDocument/2006/relationships/image" Target="../media/image27.png"/><Relationship Id="rId9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2BkaDdD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2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1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92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9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9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gi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2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9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___1.xlsx"/><Relationship Id="rId2" Type="http://schemas.openxmlformats.org/officeDocument/2006/relationships/slideLayout" Target="../slideLayouts/slideLayout192.xml"/><Relationship Id="rId1" Type="http://schemas.openxmlformats.org/officeDocument/2006/relationships/vmlDrawing" Target="../drawings/vmlDrawing1.vml"/><Relationship Id="rId4" Type="http://schemas.openxmlformats.org/officeDocument/2006/relationships/chart" Target="../charts/char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7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18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2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2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8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8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8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8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18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18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18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pasted-image.pdf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0B050">
                <a:tint val="45000"/>
                <a:satMod val="400000"/>
              </a:srgbClr>
            </a:duotone>
          </a:blip>
          <a:srcRect t="31680" r="24406"/>
          <a:stretch>
            <a:fillRect/>
          </a:stretch>
        </p:blipFill>
        <p:spPr bwMode="auto">
          <a:xfrm>
            <a:off x="10591801" y="5"/>
            <a:ext cx="13792200" cy="124650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2" name="Rectangle 2"/>
          <p:cNvSpPr>
            <a:spLocks/>
          </p:cNvSpPr>
          <p:nvPr/>
        </p:nvSpPr>
        <p:spPr bwMode="auto">
          <a:xfrm>
            <a:off x="1462815" y="6569972"/>
            <a:ext cx="7578429" cy="63817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761" tIns="50761" rIns="50761" bIns="50761"/>
          <a:lstStyle/>
          <a:p>
            <a:pPr algn="l" defTabSz="444145">
              <a:lnSpc>
                <a:spcPct val="110000"/>
              </a:lnSpc>
            </a:pPr>
            <a:r>
              <a:rPr lang="zh-TW" altLang="en-US" sz="3100" dirty="0">
                <a:solidFill>
                  <a:srgbClr val="A7A7A7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sym typeface="Brown-Regular" charset="0"/>
              </a:rPr>
              <a:t>拓可思科創研發股份有限公司</a:t>
            </a:r>
            <a:endParaRPr lang="en-US" altLang="zh-TW" sz="3100" dirty="0">
              <a:solidFill>
                <a:srgbClr val="A7A7A7">
                  <a:lumMod val="50000"/>
                </a:srgbClr>
              </a:solidFill>
              <a:latin typeface="微軟正黑體" pitchFamily="34" charset="-120"/>
              <a:ea typeface="微軟正黑體" pitchFamily="34" charset="-120"/>
              <a:sym typeface="Brown-Regular" charset="0"/>
            </a:endParaRPr>
          </a:p>
          <a:p>
            <a:pPr algn="l" defTabSz="444145">
              <a:lnSpc>
                <a:spcPct val="110000"/>
              </a:lnSpc>
            </a:pPr>
            <a:r>
              <a:rPr lang="en-US" altLang="zh-TW" sz="3100" dirty="0" err="1">
                <a:solidFill>
                  <a:srgbClr val="A7A7A7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sym typeface="Brown-Regular" charset="0"/>
              </a:rPr>
              <a:t>Tarkustech</a:t>
            </a:r>
            <a:r>
              <a:rPr lang="en-US" altLang="zh-TW" sz="3100" dirty="0">
                <a:solidFill>
                  <a:srgbClr val="A7A7A7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sym typeface="Brown-Regular" charset="0"/>
              </a:rPr>
              <a:t> Innovations Co., Ltd.</a:t>
            </a:r>
            <a:endParaRPr lang="zh-TW" altLang="en-US" sz="3100" dirty="0">
              <a:solidFill>
                <a:srgbClr val="A7A7A7">
                  <a:lumMod val="50000"/>
                </a:srgbClr>
              </a:solidFill>
              <a:latin typeface="微軟正黑體" pitchFamily="34" charset="-120"/>
              <a:ea typeface="微軟正黑體" pitchFamily="34" charset="-120"/>
              <a:sym typeface="Brown-Regular" charset="0"/>
            </a:endParaRPr>
          </a:p>
        </p:txBody>
      </p:sp>
      <p:pic>
        <p:nvPicPr>
          <p:cNvPr id="5123" name="Picture 3" descr="pasted-image.pdf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455275" y="10101268"/>
            <a:ext cx="2670176" cy="267017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5124" name="Picture 4" descr="pasted-image.pd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2769" y="555631"/>
            <a:ext cx="3000376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5" name="Rectangle 5"/>
          <p:cNvSpPr>
            <a:spLocks/>
          </p:cNvSpPr>
          <p:nvPr/>
        </p:nvSpPr>
        <p:spPr bwMode="auto">
          <a:xfrm>
            <a:off x="18969037" y="13158797"/>
            <a:ext cx="5239766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>
            <a:spAutoFit/>
          </a:bodyPr>
          <a:lstStyle/>
          <a:p>
            <a:pPr defTabSz="456835">
              <a:spcBef>
                <a:spcPts val="1000"/>
              </a:spcBef>
            </a:pPr>
            <a:r>
              <a:rPr lang="zh-TW" altLang="zh-TW" sz="1900" dirty="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Tarkustech Innovations Co. Ltd. Copyright 2019</a:t>
            </a: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1458094" y="4193713"/>
            <a:ext cx="16782579" cy="113823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761" tIns="50761" rIns="50761" bIns="50761"/>
          <a:lstStyle/>
          <a:p>
            <a:pPr algn="l">
              <a:lnSpc>
                <a:spcPct val="110000"/>
              </a:lnSpc>
            </a:pPr>
            <a:r>
              <a:rPr lang="en-US" altLang="zh-TW" sz="6000" dirty="0" smtClean="0">
                <a:latin typeface="微軟正黑體" pitchFamily="34" charset="-120"/>
                <a:ea typeface="微軟正黑體" pitchFamily="34" charset="-120"/>
                <a:cs typeface="Brown-Bold" charset="0"/>
                <a:sym typeface="Brown-Bold" charset="0"/>
              </a:rPr>
              <a:t>PMP/CAPM</a:t>
            </a:r>
            <a:r>
              <a:rPr lang="zh-TW" altLang="en-US" sz="6000" dirty="0" smtClean="0">
                <a:latin typeface="微軟正黑體" pitchFamily="34" charset="-120"/>
                <a:ea typeface="微軟正黑體" pitchFamily="34" charset="-120"/>
                <a:cs typeface="Brown-Bold" charset="0"/>
                <a:sym typeface="Brown-Bold" charset="0"/>
              </a:rPr>
              <a:t>專案管理前導課程</a:t>
            </a:r>
            <a:endParaRPr lang="zh-TW" altLang="zh-TW" sz="6000" dirty="0">
              <a:latin typeface="微軟正黑體" pitchFamily="34" charset="-120"/>
              <a:ea typeface="微軟正黑體" pitchFamily="34" charset="-120"/>
              <a:cs typeface="Brown-Bold" charset="0"/>
              <a:sym typeface="Brown-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270112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如何探索需求</a:t>
            </a:r>
            <a:r>
              <a:rPr lang="en-US" altLang="zh-TW" dirty="0" smtClean="0"/>
              <a:t>:</a:t>
            </a:r>
            <a:r>
              <a:rPr lang="zh-TW" altLang="en-US" dirty="0" smtClean="0"/>
              <a:t>  營運計畫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16828" y="2714597"/>
            <a:ext cx="22196461" cy="10475850"/>
          </a:xfrm>
        </p:spPr>
        <p:txBody>
          <a:bodyPr>
            <a:normAutofit fontScale="77500" lnSpcReduction="20000"/>
          </a:bodyPr>
          <a:lstStyle/>
          <a:p>
            <a:pPr marL="1167998" indent="-1167998">
              <a:lnSpc>
                <a:spcPct val="120000"/>
              </a:lnSpc>
              <a:buClr>
                <a:srgbClr val="92D050"/>
              </a:buClr>
              <a:buFont typeface="+mj-ea"/>
              <a:buAutoNum type="ea1ChtPeriod"/>
            </a:pPr>
            <a:r>
              <a:rPr lang="en-US" altLang="zh-TW" sz="5500" dirty="0" smtClean="0"/>
              <a:t>TA: User Story</a:t>
            </a:r>
            <a:r>
              <a:rPr lang="zh-TW" altLang="en-US" sz="5500" dirty="0" smtClean="0"/>
              <a:t> 使用者故事</a:t>
            </a:r>
            <a:r>
              <a:rPr lang="zh-TW" altLang="en-US" sz="5500" dirty="0"/>
              <a:t>、</a:t>
            </a:r>
            <a:r>
              <a:rPr lang="en-US" altLang="zh-TW" sz="5500" dirty="0" smtClean="0"/>
              <a:t>Persona </a:t>
            </a:r>
            <a:r>
              <a:rPr lang="zh-TW" altLang="en-US" sz="5500" dirty="0" smtClean="0"/>
              <a:t>人物誌</a:t>
            </a:r>
            <a:endParaRPr lang="en-US" altLang="zh-TW" sz="5500" dirty="0" smtClean="0"/>
          </a:p>
          <a:p>
            <a:pPr marL="1167998" indent="-1167998">
              <a:lnSpc>
                <a:spcPct val="120000"/>
              </a:lnSpc>
              <a:buClr>
                <a:srgbClr val="92D050"/>
              </a:buClr>
              <a:buFont typeface="+mj-ea"/>
              <a:buAutoNum type="ea1ChtPeriod"/>
            </a:pPr>
            <a:r>
              <a:rPr lang="en-US" altLang="zh-TW" sz="5500" dirty="0" smtClean="0"/>
              <a:t>Sales Kits:</a:t>
            </a:r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en-US" altLang="zh-TW" sz="5500" dirty="0" smtClean="0"/>
              <a:t>Why you</a:t>
            </a:r>
            <a:r>
              <a:rPr lang="zh-TW" altLang="en-US" sz="5500" dirty="0" smtClean="0"/>
              <a:t>？</a:t>
            </a:r>
            <a:endParaRPr lang="en-US" altLang="zh-TW" sz="5500" dirty="0" smtClean="0"/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zh-TW" altLang="en-US" sz="5500" dirty="0" smtClean="0"/>
              <a:t>對用戶需求的理解與描述</a:t>
            </a:r>
            <a:endParaRPr lang="en-US" altLang="zh-TW" sz="5500" dirty="0" smtClean="0"/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zh-TW" altLang="en-US" sz="5500" dirty="0" smtClean="0"/>
              <a:t>為了解決這個問題，我們提出的解法</a:t>
            </a:r>
            <a:endParaRPr lang="en-US" altLang="zh-TW" sz="5500" dirty="0" smtClean="0"/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en-US" altLang="zh-TW" sz="5500" dirty="0" smtClean="0"/>
              <a:t>Feature </a:t>
            </a:r>
            <a:r>
              <a:rPr lang="zh-TW" altLang="en-US" sz="5500" dirty="0" smtClean="0"/>
              <a:t>：產品有哪些特別的功能，可以協助用戶解決問題</a:t>
            </a:r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en-US" altLang="zh-TW" sz="5500" dirty="0" smtClean="0"/>
              <a:t>Advantage</a:t>
            </a:r>
            <a:r>
              <a:rPr lang="zh-TW" altLang="en-US" sz="5500" dirty="0" smtClean="0"/>
              <a:t>：這些功能和競品或是現有的解決方案、</a:t>
            </a:r>
            <a:r>
              <a:rPr lang="en-US" altLang="zh-TW" sz="5500" dirty="0" smtClean="0"/>
              <a:t>Workaround</a:t>
            </a:r>
            <a:r>
              <a:rPr lang="zh-TW" altLang="en-US" sz="5500" dirty="0" smtClean="0"/>
              <a:t>比較，這個產品有什麼優勢，所以這邊會放競品比較</a:t>
            </a:r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en-US" altLang="zh-TW" sz="5500" dirty="0" smtClean="0"/>
              <a:t>Benefit</a:t>
            </a:r>
            <a:r>
              <a:rPr lang="zh-TW" altLang="en-US" sz="5500" dirty="0" smtClean="0"/>
              <a:t>：再強調一次這個產品可以給顧客帶來什麼利益</a:t>
            </a:r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zh-CN" altLang="en-US" sz="5500" dirty="0" smtClean="0"/>
              <a:t>顧客推薦</a:t>
            </a:r>
            <a:endParaRPr lang="en-US" altLang="zh-CN" sz="5500" dirty="0" smtClean="0"/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zh-CN" altLang="en-US" sz="5500" dirty="0" smtClean="0"/>
              <a:t>產品資訊</a:t>
            </a:r>
            <a:endParaRPr lang="en-US" altLang="zh-CN" sz="5500" dirty="0" smtClean="0"/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zh-TW" altLang="en-US" sz="5500" dirty="0" smtClean="0"/>
              <a:t>銷售通路</a:t>
            </a:r>
            <a:endParaRPr lang="en-US" altLang="zh-TW" sz="5500" dirty="0" smtClean="0"/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zh-TW" altLang="en-US" sz="5500" dirty="0" smtClean="0"/>
              <a:t>常見問題</a:t>
            </a:r>
            <a:endParaRPr lang="en-US" altLang="zh-TW" sz="5500" dirty="0" smtClean="0"/>
          </a:p>
          <a:p>
            <a:pPr marL="1167998" indent="-1167998">
              <a:lnSpc>
                <a:spcPct val="120000"/>
              </a:lnSpc>
              <a:buClr>
                <a:srgbClr val="92D050"/>
              </a:buClr>
              <a:buFont typeface="+mj-ea"/>
              <a:buAutoNum type="ea1ChtPeriod"/>
            </a:pPr>
            <a:r>
              <a:rPr lang="zh-TW" altLang="en-US" sz="5500" dirty="0" smtClean="0"/>
              <a:t>商業模式精細畫布</a:t>
            </a:r>
            <a:endParaRPr lang="en-US" altLang="zh-TW" sz="5500" dirty="0" smtClean="0"/>
          </a:p>
          <a:p>
            <a:pPr marL="1167998" indent="-1167998">
              <a:lnSpc>
                <a:spcPct val="120000"/>
              </a:lnSpc>
              <a:buClr>
                <a:srgbClr val="92D050"/>
              </a:buClr>
              <a:buFont typeface="+mj-ea"/>
              <a:buAutoNum type="ea1ChtPeriod"/>
            </a:pPr>
            <a:r>
              <a:rPr lang="zh-TW" altLang="en-US" sz="5500" dirty="0" smtClean="0"/>
              <a:t>收入與支出初估</a:t>
            </a:r>
            <a:endParaRPr lang="en-US" altLang="zh-TW" sz="5500" dirty="0" smtClean="0"/>
          </a:p>
          <a:p>
            <a:pPr marL="1167998" indent="-1167998">
              <a:lnSpc>
                <a:spcPct val="120000"/>
              </a:lnSpc>
              <a:buClr>
                <a:srgbClr val="92D050"/>
              </a:buClr>
              <a:buFont typeface="+mj-ea"/>
              <a:buAutoNum type="ea1ChtPeriod"/>
            </a:pPr>
            <a:endParaRPr lang="en-US" altLang="zh-TW" sz="55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1676982" y="13288773"/>
            <a:ext cx="1046773" cy="626022"/>
          </a:xfrm>
          <a:prstGeom prst="rect">
            <a:avLst/>
          </a:prstGeom>
        </p:spPr>
        <p:txBody>
          <a:bodyPr lIns="207653" tIns="103826" rIns="207653" bIns="103826"/>
          <a:lstStyle/>
          <a:p>
            <a:fld id="{8F4EACC7-37E3-43A5-A5FB-BEB9CE95D266}" type="slidenum">
              <a:rPr lang="zh-TW" altLang="en-US">
                <a:solidFill>
                  <a:srgbClr val="FFFFFF"/>
                </a:solidFill>
                <a:latin typeface="Consolas" panose="020B0609020204030204" pitchFamily="49" charset="0"/>
              </a:rPr>
              <a:pPr/>
              <a:t>10</a:t>
            </a:fld>
            <a:endParaRPr lang="zh-TW" altLang="en-US">
              <a:solidFill>
                <a:srgbClr val="FFFFFF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009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pasted-image.pdf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0B050">
                <a:tint val="45000"/>
                <a:satMod val="400000"/>
              </a:srgbClr>
            </a:duotone>
          </a:blip>
          <a:srcRect t="31680" r="24406"/>
          <a:stretch>
            <a:fillRect/>
          </a:stretch>
        </p:blipFill>
        <p:spPr bwMode="auto">
          <a:xfrm>
            <a:off x="10591801" y="3"/>
            <a:ext cx="13792200" cy="124650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2" name="Rectangle 2"/>
          <p:cNvSpPr>
            <a:spLocks/>
          </p:cNvSpPr>
          <p:nvPr/>
        </p:nvSpPr>
        <p:spPr bwMode="auto">
          <a:xfrm>
            <a:off x="1462815" y="6569972"/>
            <a:ext cx="7578429" cy="63817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761" tIns="50761" rIns="50761" bIns="50761"/>
          <a:lstStyle/>
          <a:p>
            <a:pPr algn="l" defTabSz="444152">
              <a:lnSpc>
                <a:spcPct val="110000"/>
              </a:lnSpc>
            </a:pPr>
            <a:r>
              <a:rPr lang="zh-TW" altLang="en-US" sz="3100" dirty="0">
                <a:solidFill>
                  <a:srgbClr val="A7A7A7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sym typeface="Brown-Regular" charset="0"/>
              </a:rPr>
              <a:t>拓可思科創研發股份有限公司</a:t>
            </a:r>
            <a:endParaRPr lang="en-US" altLang="zh-TW" sz="3100" dirty="0">
              <a:solidFill>
                <a:srgbClr val="A7A7A7">
                  <a:lumMod val="50000"/>
                </a:srgbClr>
              </a:solidFill>
              <a:latin typeface="微軟正黑體" pitchFamily="34" charset="-120"/>
              <a:ea typeface="微軟正黑體" pitchFamily="34" charset="-120"/>
              <a:sym typeface="Brown-Regular" charset="0"/>
            </a:endParaRPr>
          </a:p>
          <a:p>
            <a:pPr algn="l" defTabSz="444152">
              <a:lnSpc>
                <a:spcPct val="110000"/>
              </a:lnSpc>
            </a:pPr>
            <a:r>
              <a:rPr lang="en-US" altLang="zh-TW" sz="3100" dirty="0" err="1">
                <a:solidFill>
                  <a:srgbClr val="A7A7A7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sym typeface="Brown-Regular" charset="0"/>
              </a:rPr>
              <a:t>Tarkustech</a:t>
            </a:r>
            <a:r>
              <a:rPr lang="en-US" altLang="zh-TW" sz="3100" dirty="0">
                <a:solidFill>
                  <a:srgbClr val="A7A7A7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sym typeface="Brown-Regular" charset="0"/>
              </a:rPr>
              <a:t> Innovations Co., Ltd.</a:t>
            </a:r>
            <a:endParaRPr lang="zh-TW" altLang="en-US" sz="3100" dirty="0">
              <a:solidFill>
                <a:srgbClr val="A7A7A7">
                  <a:lumMod val="50000"/>
                </a:srgbClr>
              </a:solidFill>
              <a:latin typeface="微軟正黑體" pitchFamily="34" charset="-120"/>
              <a:ea typeface="微軟正黑體" pitchFamily="34" charset="-120"/>
              <a:sym typeface="Brown-Regular" charset="0"/>
            </a:endParaRPr>
          </a:p>
        </p:txBody>
      </p:sp>
      <p:pic>
        <p:nvPicPr>
          <p:cNvPr id="5123" name="Picture 3" descr="pasted-image.pdf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455275" y="10101268"/>
            <a:ext cx="2670176" cy="267017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5124" name="Picture 4" descr="pasted-image.pd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2769" y="555631"/>
            <a:ext cx="3000376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5" name="Rectangle 5"/>
          <p:cNvSpPr>
            <a:spLocks/>
          </p:cNvSpPr>
          <p:nvPr/>
        </p:nvSpPr>
        <p:spPr bwMode="auto">
          <a:xfrm>
            <a:off x="18969037" y="13158797"/>
            <a:ext cx="5239766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>
            <a:spAutoFit/>
          </a:bodyPr>
          <a:lstStyle/>
          <a:p>
            <a:pPr defTabSz="456845">
              <a:spcBef>
                <a:spcPts val="1000"/>
              </a:spcBef>
            </a:pPr>
            <a:r>
              <a:rPr lang="zh-TW" altLang="zh-TW" sz="1900" dirty="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Tarkustech Innovations Co. Ltd. Copyright 2019</a:t>
            </a: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1458094" y="4193707"/>
            <a:ext cx="16782579" cy="113823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761" tIns="50761" rIns="50761" bIns="50761"/>
          <a:lstStyle/>
          <a:p>
            <a:pPr algn="l">
              <a:lnSpc>
                <a:spcPct val="110000"/>
              </a:lnSpc>
            </a:pPr>
            <a:r>
              <a:rPr lang="en-US" altLang="zh-TW" sz="6000" b="1" dirty="0">
                <a:latin typeface="微軟正黑體" pitchFamily="34" charset="-120"/>
                <a:ea typeface="微軟正黑體" pitchFamily="34" charset="-120"/>
                <a:cs typeface="Brown-Bold" charset="0"/>
                <a:sym typeface="Brown-Bold" charset="0"/>
              </a:rPr>
              <a:t>Machine Learning</a:t>
            </a:r>
            <a:r>
              <a:rPr lang="zh-TW" altLang="en-US" sz="6000" b="1" dirty="0">
                <a:latin typeface="微軟正黑體" pitchFamily="34" charset="-120"/>
                <a:ea typeface="微軟正黑體" pitchFamily="34" charset="-120"/>
                <a:cs typeface="Brown-Bold" charset="0"/>
                <a:sym typeface="Brown-Bold" charset="0"/>
              </a:rPr>
              <a:t>演算法應用於中學生實驗教材</a:t>
            </a:r>
            <a:endParaRPr lang="en-US" altLang="zh-TW" sz="6000" b="1" dirty="0">
              <a:latin typeface="微軟正黑體" pitchFamily="34" charset="-120"/>
              <a:ea typeface="微軟正黑體" pitchFamily="34" charset="-120"/>
              <a:cs typeface="Brown-Bold" charset="0"/>
              <a:sym typeface="Brown-Bold" charset="0"/>
            </a:endParaRPr>
          </a:p>
          <a:p>
            <a:pPr algn="l">
              <a:lnSpc>
                <a:spcPct val="110000"/>
              </a:lnSpc>
            </a:pPr>
            <a:r>
              <a:rPr lang="en-US" altLang="zh-TW" sz="6000" dirty="0">
                <a:latin typeface="微軟正黑體" pitchFamily="34" charset="-120"/>
                <a:ea typeface="微軟正黑體" pitchFamily="34" charset="-120"/>
                <a:cs typeface="Brown-Bold" charset="0"/>
                <a:sym typeface="Brown-Bold" charset="0"/>
              </a:rPr>
              <a:t>– </a:t>
            </a:r>
            <a:r>
              <a:rPr lang="zh-TW" altLang="en-US" sz="6000" dirty="0">
                <a:latin typeface="微軟正黑體" pitchFamily="34" charset="-120"/>
                <a:ea typeface="微軟正黑體" pitchFamily="34" charset="-120"/>
                <a:cs typeface="Brown-Bold" charset="0"/>
                <a:sym typeface="Brown-Bold" charset="0"/>
              </a:rPr>
              <a:t>以稻米種植為例</a:t>
            </a:r>
            <a:endParaRPr lang="zh-TW" altLang="zh-TW" sz="6000" dirty="0">
              <a:latin typeface="微軟正黑體" pitchFamily="34" charset="-120"/>
              <a:ea typeface="微軟正黑體" pitchFamily="34" charset="-120"/>
              <a:cs typeface="Brown-Bold" charset="0"/>
              <a:sym typeface="Brown-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270112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00B050">
            <a:alpha val="6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 bwMode="auto">
          <a:xfrm>
            <a:off x="1606824" y="2609535"/>
            <a:ext cx="20450272" cy="9974104"/>
          </a:xfrm>
          <a:prstGeom prst="roundRect">
            <a:avLst>
              <a:gd name="adj" fmla="val 6508"/>
            </a:avLst>
          </a:prstGeom>
          <a:solidFill>
            <a:srgbClr val="00B050">
              <a:alpha val="38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en-US" altLang="zh-TW" sz="4800" dirty="0">
              <a:solidFill>
                <a:schemeClr val="bg1"/>
              </a:solidFill>
            </a:endParaRPr>
          </a:p>
          <a:p>
            <a:pPr defTabSz="824858"/>
            <a:endParaRPr lang="en-US" altLang="zh-TW" sz="4800" dirty="0">
              <a:solidFill>
                <a:schemeClr val="bg1"/>
              </a:solidFill>
            </a:endParaRPr>
          </a:p>
          <a:p>
            <a:pPr defTabSz="824858"/>
            <a:endParaRPr lang="en-US" altLang="zh-TW" sz="4800" dirty="0">
              <a:solidFill>
                <a:schemeClr val="bg1"/>
              </a:solidFill>
            </a:endParaRPr>
          </a:p>
          <a:p>
            <a:pPr defTabSz="824858"/>
            <a:endParaRPr lang="en-US" altLang="zh-TW" sz="4800" dirty="0">
              <a:solidFill>
                <a:schemeClr val="bg1"/>
              </a:solidFill>
            </a:endParaRPr>
          </a:p>
          <a:p>
            <a:pPr defTabSz="824858"/>
            <a:endParaRPr lang="en-US" altLang="zh-TW" sz="4800" dirty="0">
              <a:solidFill>
                <a:schemeClr val="bg1"/>
              </a:solidFill>
            </a:endParaRPr>
          </a:p>
          <a:p>
            <a:pPr defTabSz="824858"/>
            <a:endParaRPr lang="en-US" altLang="zh-TW" sz="4800" dirty="0">
              <a:solidFill>
                <a:schemeClr val="bg1"/>
              </a:solidFill>
            </a:endParaRPr>
          </a:p>
          <a:p>
            <a:pPr defTabSz="824858"/>
            <a:endParaRPr lang="en-US" altLang="zh-TW" sz="4800" dirty="0">
              <a:solidFill>
                <a:schemeClr val="bg1"/>
              </a:solidFill>
            </a:endParaRPr>
          </a:p>
          <a:p>
            <a:pPr defTabSz="824858"/>
            <a:endParaRPr lang="en-US" altLang="zh-TW" sz="4800" dirty="0">
              <a:solidFill>
                <a:schemeClr val="bg1"/>
              </a:solidFill>
            </a:endParaRPr>
          </a:p>
          <a:p>
            <a:pPr defTabSz="824858"/>
            <a:endParaRPr lang="en-US" altLang="zh-TW" sz="4800" dirty="0">
              <a:solidFill>
                <a:schemeClr val="bg1"/>
              </a:solidFill>
            </a:endParaRPr>
          </a:p>
          <a:p>
            <a:pPr defTabSz="824858"/>
            <a:endParaRPr lang="en-US" altLang="zh-TW" sz="4800" dirty="0">
              <a:solidFill>
                <a:schemeClr val="bg1"/>
              </a:solidFill>
            </a:endParaRPr>
          </a:p>
          <a:p>
            <a:pPr defTabSz="824858"/>
            <a:endParaRPr lang="en-US" altLang="zh-TW" sz="4800" dirty="0">
              <a:solidFill>
                <a:schemeClr val="bg1"/>
              </a:solidFill>
            </a:endParaRPr>
          </a:p>
          <a:p>
            <a:pPr defTabSz="824858"/>
            <a:endParaRPr lang="en-US" altLang="zh-TW" sz="4800" dirty="0">
              <a:solidFill>
                <a:schemeClr val="bg1"/>
              </a:solidFill>
            </a:endParaRPr>
          </a:p>
          <a:p>
            <a:pPr defTabSz="824858"/>
            <a:endParaRPr lang="en-US" altLang="zh-TW" sz="4800" dirty="0">
              <a:solidFill>
                <a:schemeClr val="bg1"/>
              </a:solidFill>
            </a:endParaRPr>
          </a:p>
        </p:txBody>
      </p:sp>
      <p:sp>
        <p:nvSpPr>
          <p:cNvPr id="6145" name="Rectangle 1"/>
          <p:cNvSpPr>
            <a:spLocks/>
          </p:cNvSpPr>
          <p:nvPr/>
        </p:nvSpPr>
        <p:spPr bwMode="auto">
          <a:xfrm>
            <a:off x="9347205" y="12565899"/>
            <a:ext cx="364777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 anchor="ctr">
            <a:spAutoFit/>
          </a:bodyPr>
          <a:lstStyle/>
          <a:p>
            <a:pPr defTabSz="823270"/>
            <a:fld id="{98C929F5-D458-412B-A8E4-D89B2FD28B8E}" type="slidenum">
              <a:rPr lang="zh-TW" altLang="zh-TW"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270"/>
              <a:t>12</a:t>
            </a:fld>
            <a:endParaRPr lang="zh-TW" altLang="zh-TW" sz="19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4199112" y="3936440"/>
            <a:ext cx="11377264" cy="7463515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zh-TW" altLang="en-US" sz="4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拓可思簡介</a:t>
            </a:r>
            <a:endParaRPr lang="en-US" altLang="zh-TW" sz="4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近二年實績</a:t>
            </a:r>
            <a:endParaRPr lang="en-US" altLang="zh-TW" sz="4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場域驗證及營運實績</a:t>
            </a:r>
            <a:endParaRPr lang="en-US" altLang="zh-TW" sz="4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商業模式構想</a:t>
            </a:r>
            <a:endParaRPr lang="en-US" altLang="zh-TW" sz="4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8">
              <a:buFont typeface="Wingdings" pitchFamily="2" charset="2"/>
              <a:buChar char="ü"/>
            </a:pPr>
            <a:r>
              <a:rPr lang="zh-TW" altLang="en-US" sz="3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目標族群鎖定</a:t>
            </a:r>
            <a:endParaRPr lang="en-US" altLang="zh-TW" sz="31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8">
              <a:buFont typeface="Wingdings" pitchFamily="2" charset="2"/>
              <a:buChar char="ü"/>
            </a:pPr>
            <a:r>
              <a:rPr lang="zh-TW" altLang="en-US" sz="3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市場需求點</a:t>
            </a:r>
            <a:endParaRPr lang="en-US" altLang="zh-TW" sz="31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8">
              <a:buFont typeface="Wingdings" pitchFamily="2" charset="2"/>
              <a:buChar char="ü"/>
            </a:pPr>
            <a:r>
              <a:rPr lang="zh-TW" altLang="en-US" sz="3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產品及服務構想</a:t>
            </a:r>
            <a:endParaRPr lang="en-US" altLang="zh-TW" sz="31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8">
              <a:buFont typeface="Wingdings" pitchFamily="2" charset="2"/>
              <a:buChar char="ü"/>
            </a:pPr>
            <a:r>
              <a:rPr lang="zh-TW" altLang="en-US" sz="3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使用情境及目標效果</a:t>
            </a:r>
            <a:endParaRPr lang="en-US" altLang="zh-TW" sz="31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營運計劃</a:t>
            </a:r>
            <a:endParaRPr lang="en-US" altLang="zh-TW" sz="4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8">
              <a:buFont typeface="Wingdings" pitchFamily="2" charset="2"/>
              <a:buChar char="ü"/>
            </a:pPr>
            <a:r>
              <a:rPr lang="zh-TW" altLang="en-US" sz="31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市場規模分析</a:t>
            </a:r>
            <a:endParaRPr lang="en-US" altLang="zh-TW" sz="31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8">
              <a:buFont typeface="Wingdings" pitchFamily="2" charset="2"/>
              <a:buChar char="ü"/>
            </a:pPr>
            <a:r>
              <a:rPr lang="zh-TW" altLang="en-US" sz="3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競爭者分析</a:t>
            </a:r>
            <a:endParaRPr lang="en-US" altLang="zh-TW" sz="31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8">
              <a:buFont typeface="Wingdings" pitchFamily="2" charset="2"/>
              <a:buChar char="ü"/>
            </a:pPr>
            <a:r>
              <a:rPr lang="zh-TW" altLang="en-US" sz="3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營運模式</a:t>
            </a:r>
            <a:endParaRPr lang="en-US" altLang="zh-TW" sz="31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8">
              <a:buFont typeface="Wingdings" pitchFamily="2" charset="2"/>
              <a:buChar char="ü"/>
            </a:pPr>
            <a:r>
              <a:rPr lang="zh-TW" altLang="en-US" sz="3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財務規劃</a:t>
            </a:r>
            <a:endParaRPr lang="en-US" altLang="zh-TW" sz="31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8">
              <a:buFont typeface="Wingdings" pitchFamily="2" charset="2"/>
              <a:buChar char="ü"/>
            </a:pPr>
            <a:r>
              <a:rPr lang="zh-TW" altLang="en-US" sz="3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團隊組成及獲獎經歷</a:t>
            </a:r>
          </a:p>
        </p:txBody>
      </p:sp>
      <p:sp>
        <p:nvSpPr>
          <p:cNvPr id="7" name="標題 16"/>
          <p:cNvSpPr>
            <a:spLocks noGrp="1"/>
          </p:cNvSpPr>
          <p:nvPr>
            <p:ph type="title"/>
          </p:nvPr>
        </p:nvSpPr>
        <p:spPr>
          <a:xfrm>
            <a:off x="1795464" y="760416"/>
            <a:ext cx="22012277" cy="1536700"/>
          </a:xfrm>
        </p:spPr>
        <p:txBody>
          <a:bodyPr anchor="ctr"/>
          <a:lstStyle/>
          <a:p>
            <a:r>
              <a:rPr lang="zh-TW" altLang="en-US" sz="8100" dirty="0">
                <a:solidFill>
                  <a:schemeClr val="bg1"/>
                </a:solidFill>
              </a:rPr>
              <a:t>簡報綱要</a:t>
            </a:r>
          </a:p>
        </p:txBody>
      </p:sp>
      <p:pic>
        <p:nvPicPr>
          <p:cNvPr id="9" name="圖片 8" descr="o7pMkbb83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736616" y="3401616"/>
            <a:ext cx="5567264" cy="8315424"/>
          </a:xfrm>
          <a:prstGeom prst="rect">
            <a:avLst/>
          </a:prstGeom>
        </p:spPr>
      </p:pic>
      <p:pic>
        <p:nvPicPr>
          <p:cNvPr id="6147" name="Picture 3" descr="pasted-image.pd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12686" y="11286492"/>
            <a:ext cx="4740005" cy="174666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278977" y="11538520"/>
            <a:ext cx="8082376" cy="1944216"/>
          </a:xfrm>
          <a:noFill/>
        </p:spPr>
        <p:txBody>
          <a:bodyPr/>
          <a:lstStyle/>
          <a:p>
            <a:r>
              <a:rPr lang="zh-TW" altLang="en-US" sz="3100" dirty="0"/>
              <a:t>最高學歷：台灣師範大學資訊教育所博士</a:t>
            </a:r>
            <a:endParaRPr lang="en-US" altLang="zh-TW" sz="3100" dirty="0"/>
          </a:p>
          <a:p>
            <a:r>
              <a:rPr lang="zh-TW" altLang="en-US" sz="3100" dirty="0"/>
              <a:t>研究專長：遊戲式學習、學習行為模式分析</a:t>
            </a:r>
          </a:p>
        </p:txBody>
      </p:sp>
      <p:pic>
        <p:nvPicPr>
          <p:cNvPr id="172034" name="Picture 2" descr="æä¸ä¸æ¾å¤§ç§çï¼"/>
          <p:cNvPicPr>
            <a:picLocks noChangeAspect="1" noChangeArrowheads="1"/>
          </p:cNvPicPr>
          <p:nvPr/>
        </p:nvPicPr>
        <p:blipFill>
          <a:blip r:embed="rId3" cstate="print"/>
          <a:srcRect t="921"/>
          <a:stretch>
            <a:fillRect/>
          </a:stretch>
        </p:blipFill>
        <p:spPr bwMode="auto">
          <a:xfrm rot="21166566">
            <a:off x="16351561" y="8566433"/>
            <a:ext cx="2295784" cy="30099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內容版面配置區 2"/>
          <p:cNvSpPr txBox="1">
            <a:spLocks/>
          </p:cNvSpPr>
          <p:nvPr/>
        </p:nvSpPr>
        <p:spPr>
          <a:xfrm>
            <a:off x="16310482" y="6705836"/>
            <a:ext cx="8073533" cy="3160700"/>
          </a:xfrm>
          <a:prstGeom prst="rect">
            <a:avLst/>
          </a:prstGeom>
          <a:noFill/>
        </p:spPr>
        <p:txBody>
          <a:bodyPr lIns="91369" tIns="45687" rIns="91369" bIns="45687"/>
          <a:lstStyle>
            <a:lvl1pPr algn="l" defTabSz="457200" rtl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defRPr>
            </a:lvl1pPr>
            <a:lvl2pPr indent="228600" algn="l" defTabSz="457200" rtl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defRPr>
            </a:lvl2pPr>
            <a:lvl3pPr indent="457200" algn="l" defTabSz="457200" rtl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defRPr>
            </a:lvl3pPr>
            <a:lvl4pPr indent="685800" algn="l" defTabSz="457200" rtl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defRPr>
            </a:lvl4pPr>
            <a:lvl5pPr indent="914400" algn="l" defTabSz="457200" rtl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defRPr>
            </a:lvl5pPr>
            <a:lvl6pPr marL="457200" indent="914400" algn="l" defTabSz="457200" rtl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D4D4D"/>
                </a:solidFill>
                <a:latin typeface="+mn-lt"/>
                <a:ea typeface="+mn-ea"/>
                <a:cs typeface="+mn-cs"/>
                <a:sym typeface="Lato Light" pitchFamily="34" charset="0"/>
              </a:defRPr>
            </a:lvl6pPr>
            <a:lvl7pPr marL="914400" indent="914400" algn="l" defTabSz="457200" rtl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D4D4D"/>
                </a:solidFill>
                <a:latin typeface="+mn-lt"/>
                <a:ea typeface="+mn-ea"/>
                <a:cs typeface="+mn-cs"/>
                <a:sym typeface="Lato Light" pitchFamily="34" charset="0"/>
              </a:defRPr>
            </a:lvl7pPr>
            <a:lvl8pPr marL="1371600" indent="914400" algn="l" defTabSz="457200" rtl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D4D4D"/>
                </a:solidFill>
                <a:latin typeface="+mn-lt"/>
                <a:ea typeface="+mn-ea"/>
                <a:cs typeface="+mn-cs"/>
                <a:sym typeface="Lato Light" pitchFamily="34" charset="0"/>
              </a:defRPr>
            </a:lvl8pPr>
            <a:lvl9pPr marL="1828800" indent="914400" algn="l" defTabSz="457200" rtl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D4D4D"/>
                </a:solidFill>
                <a:latin typeface="+mn-lt"/>
                <a:ea typeface="+mn-ea"/>
                <a:cs typeface="+mn-cs"/>
                <a:sym typeface="Lato Light" pitchFamily="34" charset="0"/>
              </a:defRPr>
            </a:lvl9pPr>
          </a:lstStyle>
          <a:p>
            <a:r>
              <a:rPr lang="zh-TW" altLang="en-US" sz="3100" kern="0" dirty="0"/>
              <a:t>最高學歷：國立成功大學工業設計系博士</a:t>
            </a:r>
          </a:p>
          <a:p>
            <a:r>
              <a:rPr lang="zh-TW" altLang="en-US" sz="3100" kern="0" dirty="0"/>
              <a:t>研究專長： </a:t>
            </a:r>
            <a:r>
              <a:rPr lang="en-US" altLang="zh-TW" sz="3100" kern="0" dirty="0"/>
              <a:t>STEAM</a:t>
            </a:r>
            <a:r>
              <a:rPr lang="zh-TW" altLang="en-US" sz="3100" kern="0" dirty="0"/>
              <a:t>機器人程式教育、</a:t>
            </a:r>
            <a:r>
              <a:rPr lang="en-US" altLang="zh-TW" sz="3100" kern="0" dirty="0"/>
              <a:t> </a:t>
            </a:r>
            <a:r>
              <a:rPr lang="zh-TW" altLang="en-US" sz="3100" kern="0" dirty="0"/>
              <a:t> </a:t>
            </a:r>
            <a:endParaRPr lang="en-US" altLang="zh-TW" sz="3100" kern="0" dirty="0"/>
          </a:p>
          <a:p>
            <a:r>
              <a:rPr lang="zh-TW" altLang="en-US" sz="3100" kern="0" dirty="0"/>
              <a:t>                     </a:t>
            </a:r>
            <a:r>
              <a:rPr lang="en-US" altLang="zh-TW" sz="3100" kern="0" dirty="0"/>
              <a:t>VR/AR</a:t>
            </a:r>
            <a:r>
              <a:rPr lang="zh-TW" altLang="en-US" sz="3100" kern="0" dirty="0"/>
              <a:t>教育遊戲設計、 </a:t>
            </a:r>
            <a:r>
              <a:rPr lang="en-US" altLang="zh-TW" sz="3100" kern="0" dirty="0"/>
              <a:t>3D</a:t>
            </a:r>
            <a:r>
              <a:rPr lang="zh-TW" altLang="en-US" sz="3100" kern="0" dirty="0"/>
              <a:t>列印</a:t>
            </a:r>
          </a:p>
        </p:txBody>
      </p:sp>
      <p:pic>
        <p:nvPicPr>
          <p:cNvPr id="11" name="Picture 2" descr="http://delt.web.nthu.edu.tw/ezfiles/990/1990/img/728/FuYuanChiu2016.jpg"/>
          <p:cNvPicPr>
            <a:picLocks noChangeAspect="1" noChangeArrowheads="1"/>
          </p:cNvPicPr>
          <p:nvPr/>
        </p:nvPicPr>
        <p:blipFill>
          <a:blip r:embed="rId4" cstate="print"/>
          <a:srcRect l="-15790" r="-23687"/>
          <a:stretch>
            <a:fillRect/>
          </a:stretch>
        </p:blipFill>
        <p:spPr bwMode="auto">
          <a:xfrm>
            <a:off x="16022441" y="4049688"/>
            <a:ext cx="3096344" cy="27363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標題 16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拓可思簡介</a:t>
            </a:r>
          </a:p>
        </p:txBody>
      </p:sp>
      <p:grpSp>
        <p:nvGrpSpPr>
          <p:cNvPr id="2" name="群組 22"/>
          <p:cNvGrpSpPr/>
          <p:nvPr/>
        </p:nvGrpSpPr>
        <p:grpSpPr>
          <a:xfrm>
            <a:off x="1750849" y="2609539"/>
            <a:ext cx="13609512" cy="7994838"/>
            <a:chOff x="1750839" y="2537520"/>
            <a:chExt cx="13609513" cy="7994838"/>
          </a:xfrm>
        </p:grpSpPr>
        <p:pic>
          <p:nvPicPr>
            <p:cNvPr id="18433" name="Picture 1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contrast="20000"/>
            </a:blip>
            <a:srcRect/>
            <a:stretch>
              <a:fillRect/>
            </a:stretch>
          </p:blipFill>
          <p:spPr bwMode="auto">
            <a:xfrm>
              <a:off x="6503368" y="5311778"/>
              <a:ext cx="8136904" cy="4468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8" descr="E:\Tarkus 資料整理\96. 照片素材\20190512 美樂璐 延伸套件組合_190513_0003.jpg"/>
            <p:cNvPicPr>
              <a:picLocks noChangeAspect="1" noChangeArrowheads="1"/>
            </p:cNvPicPr>
            <p:nvPr/>
          </p:nvPicPr>
          <p:blipFill>
            <a:blip r:embed="rId6" cstate="print">
              <a:lum contrast="20000"/>
            </a:blip>
            <a:srcRect/>
            <a:stretch>
              <a:fillRect/>
            </a:stretch>
          </p:blipFill>
          <p:spPr bwMode="auto">
            <a:xfrm>
              <a:off x="12336016" y="8264106"/>
              <a:ext cx="3024336" cy="2268252"/>
            </a:xfrm>
            <a:prstGeom prst="flowChartAlternateProcess">
              <a:avLst/>
            </a:prstGeom>
            <a:noFill/>
          </p:spPr>
        </p:pic>
        <p:pic>
          <p:nvPicPr>
            <p:cNvPr id="20" name="Picture 2" descr="C:\Users\user\Downloads\P22.JPG"/>
            <p:cNvPicPr>
              <a:picLocks noChangeAspect="1" noChangeArrowheads="1"/>
            </p:cNvPicPr>
            <p:nvPr/>
          </p:nvPicPr>
          <p:blipFill>
            <a:blip r:embed="rId7" cstate="print">
              <a:lum contrast="20000"/>
            </a:blip>
            <a:srcRect/>
            <a:stretch>
              <a:fillRect/>
            </a:stretch>
          </p:blipFill>
          <p:spPr bwMode="auto">
            <a:xfrm>
              <a:off x="1750839" y="2537520"/>
              <a:ext cx="8018511" cy="4718474"/>
            </a:xfrm>
            <a:prstGeom prst="rect">
              <a:avLst/>
            </a:prstGeom>
            <a:noFill/>
          </p:spPr>
        </p:pic>
      </p:grpSp>
      <p:sp>
        <p:nvSpPr>
          <p:cNvPr id="21" name="矩形 20"/>
          <p:cNvSpPr/>
          <p:nvPr/>
        </p:nvSpPr>
        <p:spPr>
          <a:xfrm>
            <a:off x="18725300" y="4193706"/>
            <a:ext cx="5780077" cy="2000481"/>
          </a:xfrm>
          <a:prstGeom prst="rect">
            <a:avLst/>
          </a:prstGeom>
        </p:spPr>
        <p:txBody>
          <a:bodyPr wrap="square" lIns="91369" tIns="45687" rIns="91369" bIns="45687">
            <a:spAutoFit/>
          </a:bodyPr>
          <a:lstStyle/>
          <a:p>
            <a:pPr algn="l"/>
            <a:r>
              <a:rPr lang="zh-TW" altLang="en-US" sz="3100" b="1" kern="0" dirty="0">
                <a:latin typeface="微軟正黑體" pitchFamily="34" charset="-120"/>
                <a:ea typeface="微軟正黑體" pitchFamily="34" charset="-120"/>
              </a:rPr>
              <a:t>國立清華大學</a:t>
            </a:r>
            <a:endParaRPr lang="en-US" altLang="zh-TW" sz="3100" b="1" kern="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b="1" kern="0" dirty="0">
                <a:latin typeface="微軟正黑體" pitchFamily="34" charset="-120"/>
                <a:ea typeface="微軟正黑體" pitchFamily="34" charset="-120"/>
              </a:rPr>
              <a:t>教育與學習科技學系</a:t>
            </a:r>
          </a:p>
          <a:p>
            <a:pPr algn="l"/>
            <a:r>
              <a:rPr lang="zh-TW" altLang="en-US" sz="3100" b="1" kern="0" dirty="0">
                <a:latin typeface="微軟正黑體" pitchFamily="34" charset="-120"/>
                <a:ea typeface="微軟正黑體" pitchFamily="34" charset="-120"/>
              </a:rPr>
              <a:t>邱富源 副教授</a:t>
            </a:r>
            <a:endParaRPr lang="en-US" altLang="zh-TW" sz="3100" b="1" kern="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3100" b="1" kern="0" dirty="0">
                <a:latin typeface="微軟正黑體" pitchFamily="34" charset="-120"/>
                <a:ea typeface="微軟正黑體" pitchFamily="34" charset="-120"/>
              </a:rPr>
              <a:t>(Dr. Chiu, Fu-Yuan)</a:t>
            </a:r>
          </a:p>
        </p:txBody>
      </p:sp>
      <p:sp>
        <p:nvSpPr>
          <p:cNvPr id="22" name="矩形 21"/>
          <p:cNvSpPr/>
          <p:nvPr/>
        </p:nvSpPr>
        <p:spPr>
          <a:xfrm>
            <a:off x="18816745" y="9044372"/>
            <a:ext cx="4140734" cy="2000481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/>
          <a:p>
            <a:pPr algn="l"/>
            <a:r>
              <a:rPr lang="zh-TW" altLang="en-US" sz="3100" b="1" kern="0" dirty="0">
                <a:latin typeface="微軟正黑體" pitchFamily="34" charset="-120"/>
                <a:ea typeface="微軟正黑體" pitchFamily="34" charset="-120"/>
              </a:rPr>
              <a:t>國立</a:t>
            </a:r>
            <a:r>
              <a:rPr lang="zh-TW" altLang="en-US" sz="3100" b="1" kern="0" dirty="0">
                <a:solidFill>
                  <a:srgbClr val="333333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sym typeface="Lato Light" pitchFamily="34" charset="0"/>
              </a:rPr>
              <a:t>臺灣科技大學</a:t>
            </a:r>
            <a:endParaRPr lang="en-US" altLang="zh-TW" sz="3100" b="1" kern="0" dirty="0">
              <a:solidFill>
                <a:srgbClr val="333333">
                  <a:lumMod val="50000"/>
                </a:srgbClr>
              </a:solidFill>
              <a:latin typeface="微軟正黑體" pitchFamily="34" charset="-120"/>
              <a:ea typeface="微軟正黑體" pitchFamily="34" charset="-120"/>
              <a:sym typeface="Lato Light" pitchFamily="34" charset="0"/>
            </a:endParaRPr>
          </a:p>
          <a:p>
            <a:pPr algn="l"/>
            <a:r>
              <a:rPr lang="zh-TW" altLang="en-US" sz="3100" b="1" kern="0" dirty="0">
                <a:solidFill>
                  <a:srgbClr val="333333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sym typeface="Lato Light" pitchFamily="34" charset="0"/>
              </a:rPr>
              <a:t>應用科技研究所</a:t>
            </a:r>
            <a:endParaRPr lang="en-US" altLang="zh-TW" sz="3100" b="1" kern="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b="1" kern="0" dirty="0">
                <a:latin typeface="微軟正黑體" pitchFamily="34" charset="-120"/>
                <a:ea typeface="微軟正黑體" pitchFamily="34" charset="-120"/>
              </a:rPr>
              <a:t>侯惠澤 教授</a:t>
            </a:r>
            <a:r>
              <a:rPr lang="en-US" altLang="zh-TW" sz="3100" b="1" kern="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100" b="1" kern="0" dirty="0">
                <a:latin typeface="微軟正黑體" pitchFamily="34" charset="-120"/>
                <a:ea typeface="微軟正黑體" pitchFamily="34" charset="-120"/>
              </a:rPr>
              <a:t>特聘教授</a:t>
            </a:r>
            <a:r>
              <a:rPr lang="en-US" altLang="zh-TW" sz="3100" b="1" kern="0" dirty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algn="l"/>
            <a:r>
              <a:rPr lang="en-US" altLang="zh-TW" sz="3100" b="1" kern="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3100" b="1" kern="0" dirty="0" err="1">
                <a:latin typeface="微軟正黑體" pitchFamily="34" charset="-120"/>
                <a:ea typeface="微軟正黑體" pitchFamily="34" charset="-120"/>
              </a:rPr>
              <a:t>Huei-Tse</a:t>
            </a:r>
            <a:r>
              <a:rPr lang="en-US" altLang="zh-TW" sz="3100" b="1" kern="0" dirty="0">
                <a:latin typeface="微軟正黑體" pitchFamily="34" charset="-120"/>
                <a:ea typeface="微軟正黑體" pitchFamily="34" charset="-120"/>
              </a:rPr>
              <a:t> Hou) </a:t>
            </a:r>
          </a:p>
        </p:txBody>
      </p:sp>
      <p:sp>
        <p:nvSpPr>
          <p:cNvPr id="24" name="矩形 23"/>
          <p:cNvSpPr/>
          <p:nvPr/>
        </p:nvSpPr>
        <p:spPr>
          <a:xfrm>
            <a:off x="1728192" y="10026361"/>
            <a:ext cx="10031760" cy="2477535"/>
          </a:xfrm>
          <a:prstGeom prst="rect">
            <a:avLst/>
          </a:prstGeom>
        </p:spPr>
        <p:txBody>
          <a:bodyPr wrap="square" lIns="91369" tIns="45687" rIns="91369" bIns="45687">
            <a:spAutoFit/>
          </a:bodyPr>
          <a:lstStyle/>
          <a:p>
            <a:pPr algn="l"/>
            <a:r>
              <a:rPr lang="zh-TW" altLang="en-US" sz="3100" b="1" dirty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拓可思基於教學場域的需求，</a:t>
            </a:r>
            <a:endParaRPr lang="en-US" altLang="zh-TW" sz="3100" b="1" dirty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b="1" dirty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以自行開發的心智導圖程式介面，</a:t>
            </a:r>
          </a:p>
          <a:p>
            <a:pPr algn="l"/>
            <a:r>
              <a:rPr lang="zh-TW" altLang="en-US" sz="3100" b="1" dirty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呈現簡單易懂的教學模式、結合硬體及教學素材，</a:t>
            </a:r>
          </a:p>
          <a:p>
            <a:pPr algn="l"/>
            <a:r>
              <a:rPr lang="zh-TW" altLang="en-US" sz="3100" b="1" dirty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讓學生了解程式運作的原理邏輯，</a:t>
            </a:r>
          </a:p>
          <a:p>
            <a:pPr algn="l"/>
            <a:r>
              <a:rPr lang="zh-TW" altLang="en-US" sz="3100" b="1" dirty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更有利於教師於教學場域之中進行課程。</a:t>
            </a:r>
          </a:p>
        </p:txBody>
      </p:sp>
      <p:sp>
        <p:nvSpPr>
          <p:cNvPr id="25" name="矩形 24"/>
          <p:cNvSpPr/>
          <p:nvPr/>
        </p:nvSpPr>
        <p:spPr>
          <a:xfrm>
            <a:off x="15864417" y="3041587"/>
            <a:ext cx="4968552" cy="707819"/>
          </a:xfrm>
          <a:prstGeom prst="rect">
            <a:avLst/>
          </a:prstGeom>
        </p:spPr>
        <p:txBody>
          <a:bodyPr wrap="square" lIns="91369" tIns="45687" rIns="91369" bIns="45687">
            <a:spAutoFit/>
          </a:bodyPr>
          <a:lstStyle/>
          <a:p>
            <a:r>
              <a:rPr lang="zh-TW" altLang="en-US" sz="4000" b="1" u="sng" kern="0" dirty="0">
                <a:latin typeface="微軟正黑體" pitchFamily="34" charset="-120"/>
                <a:ea typeface="微軟正黑體" pitchFamily="34" charset="-120"/>
              </a:rPr>
              <a:t>教學設計顧問及</a:t>
            </a:r>
            <a:r>
              <a:rPr lang="en-US" altLang="zh-TW" sz="4000" b="1" u="sng" kern="0" dirty="0">
                <a:latin typeface="微軟正黑體" pitchFamily="34" charset="-120"/>
                <a:ea typeface="微軟正黑體" pitchFamily="34" charset="-120"/>
              </a:rPr>
              <a:t>KOL</a:t>
            </a:r>
            <a:endParaRPr lang="zh-TW" altLang="en-US" sz="4000" u="sng" dirty="0"/>
          </a:p>
        </p:txBody>
      </p:sp>
    </p:spTree>
    <p:extLst>
      <p:ext uri="{BB962C8B-B14F-4D97-AF65-F5344CB8AC3E}">
        <p14:creationId xmlns:p14="http://schemas.microsoft.com/office/powerpoint/2010/main" xmlns="" val="858023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defTabSz="824858"/>
            <a:r>
              <a:rPr lang="zh-TW" altLang="en-US" sz="8100" kern="1200" dirty="0">
                <a:solidFill>
                  <a:schemeClr val="tx2">
                    <a:lumMod val="50000"/>
                  </a:schemeClr>
                </a:solidFill>
                <a:sym typeface="Lato" pitchFamily="34" charset="0"/>
              </a:rPr>
              <a:t>近二年公司實績</a:t>
            </a:r>
            <a:endParaRPr lang="zh-TW" alt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2" name="向右箭號 61"/>
          <p:cNvSpPr/>
          <p:nvPr/>
        </p:nvSpPr>
        <p:spPr>
          <a:xfrm>
            <a:off x="886749" y="7429504"/>
            <a:ext cx="23042560" cy="508616"/>
          </a:xfrm>
          <a:prstGeom prst="rightArrow">
            <a:avLst/>
          </a:prstGeom>
          <a:solidFill>
            <a:srgbClr val="FFC000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369" tIns="45687" rIns="91369" bIns="45687" rtlCol="0" anchor="ctr"/>
          <a:lstStyle/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900" kern="0" dirty="0">
              <a:solidFill>
                <a:prstClr val="white"/>
              </a:solidFill>
              <a:latin typeface="Arial"/>
              <a:ea typeface="黑体"/>
              <a:cs typeface="+mn-cs"/>
            </a:endParaRPr>
          </a:p>
        </p:txBody>
      </p:sp>
      <p:cxnSp>
        <p:nvCxnSpPr>
          <p:cNvPr id="63" name="肘形接點 62"/>
          <p:cNvCxnSpPr/>
          <p:nvPr/>
        </p:nvCxnSpPr>
        <p:spPr>
          <a:xfrm rot="16200000" flipV="1">
            <a:off x="1227069" y="5892800"/>
            <a:ext cx="3214710" cy="158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4" name="肘形接點 63"/>
          <p:cNvCxnSpPr/>
          <p:nvPr/>
        </p:nvCxnSpPr>
        <p:spPr>
          <a:xfrm rot="16200000" flipV="1">
            <a:off x="18372186" y="6035674"/>
            <a:ext cx="3214710" cy="158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肘形接點 64"/>
          <p:cNvCxnSpPr/>
          <p:nvPr/>
        </p:nvCxnSpPr>
        <p:spPr>
          <a:xfrm rot="16200000" flipV="1">
            <a:off x="11942770" y="6035674"/>
            <a:ext cx="3214710" cy="158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肘形接點 65"/>
          <p:cNvCxnSpPr/>
          <p:nvPr/>
        </p:nvCxnSpPr>
        <p:spPr>
          <a:xfrm rot="16200000" flipV="1">
            <a:off x="8942370" y="6035674"/>
            <a:ext cx="3214710" cy="158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肘形接點 66"/>
          <p:cNvCxnSpPr/>
          <p:nvPr/>
        </p:nvCxnSpPr>
        <p:spPr>
          <a:xfrm rot="16200000" flipV="1">
            <a:off x="8978084" y="6928646"/>
            <a:ext cx="1428760" cy="158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8" name="文字方塊 67"/>
          <p:cNvSpPr txBox="1"/>
          <p:nvPr/>
        </p:nvSpPr>
        <p:spPr>
          <a:xfrm>
            <a:off x="690489" y="7786701"/>
            <a:ext cx="2428893" cy="1015596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000" kern="0" dirty="0">
                <a:solidFill>
                  <a:prstClr val="white">
                    <a:lumMod val="50000"/>
                  </a:prstClr>
                </a:solidFill>
              </a:rPr>
              <a:t>2018</a:t>
            </a:r>
            <a:endParaRPr lang="zh-CN" altLang="en-US" sz="6000" kern="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9" name="文字方塊 68"/>
          <p:cNvSpPr txBox="1"/>
          <p:nvPr/>
        </p:nvSpPr>
        <p:spPr>
          <a:xfrm>
            <a:off x="9548804" y="7786701"/>
            <a:ext cx="2428893" cy="1015596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000" kern="0" dirty="0">
                <a:solidFill>
                  <a:prstClr val="white">
                    <a:lumMod val="50000"/>
                  </a:prstClr>
                </a:solidFill>
              </a:rPr>
              <a:t>2019</a:t>
            </a:r>
            <a:endParaRPr lang="zh-CN" altLang="en-US" sz="6000" kern="0" dirty="0">
              <a:solidFill>
                <a:prstClr val="white">
                  <a:lumMod val="50000"/>
                </a:prstClr>
              </a:solidFill>
            </a:endParaRPr>
          </a:p>
        </p:txBody>
      </p:sp>
      <p:cxnSp>
        <p:nvCxnSpPr>
          <p:cNvPr id="70" name="肘形接點 69"/>
          <p:cNvCxnSpPr/>
          <p:nvPr/>
        </p:nvCxnSpPr>
        <p:spPr>
          <a:xfrm rot="5400000">
            <a:off x="2548665" y="8500286"/>
            <a:ext cx="1857390" cy="158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肘形接點 70"/>
          <p:cNvCxnSpPr/>
          <p:nvPr/>
        </p:nvCxnSpPr>
        <p:spPr>
          <a:xfrm rot="5400000">
            <a:off x="7763638" y="8571724"/>
            <a:ext cx="1857390" cy="158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2" name="肘形接點 71"/>
          <p:cNvCxnSpPr/>
          <p:nvPr/>
        </p:nvCxnSpPr>
        <p:spPr>
          <a:xfrm rot="5400000">
            <a:off x="11621294" y="8571724"/>
            <a:ext cx="1857390" cy="158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3" name="文字方塊 72"/>
          <p:cNvSpPr txBox="1"/>
          <p:nvPr/>
        </p:nvSpPr>
        <p:spPr>
          <a:xfrm>
            <a:off x="6548397" y="9521733"/>
            <a:ext cx="4000528" cy="2477535"/>
          </a:xfrm>
          <a:prstGeom prst="rect">
            <a:avLst/>
          </a:prstGeom>
          <a:solidFill>
            <a:srgbClr val="FFFF99">
              <a:alpha val="39000"/>
            </a:srgbClr>
          </a:solidFill>
        </p:spPr>
        <p:txBody>
          <a:bodyPr wrap="square" lIns="91369" tIns="45687" rIns="91369" bIns="45687" rtlCol="0">
            <a:spAutoFit/>
          </a:bodyPr>
          <a:lstStyle/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第一場於香港九龍塘教育局舉辦校長研習會</a:t>
            </a:r>
            <a:r>
              <a:rPr lang="en-US" altLang="zh-TW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2"/>
              </a:rPr>
              <a:t>大灣區</a:t>
            </a:r>
            <a:r>
              <a:rPr lang="en-US" altLang="zh-TW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2"/>
              </a:rPr>
              <a:t>STEM</a:t>
            </a:r>
            <a:r>
              <a:rPr lang="zh-TW" altLang="en-US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2"/>
              </a:rPr>
              <a:t>式創科教育從小學出發</a:t>
            </a:r>
            <a:endParaRPr lang="zh-TW" altLang="en-US" sz="3100" b="1" kern="0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100" kern="0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74" name="肘形接點 73"/>
          <p:cNvCxnSpPr/>
          <p:nvPr/>
        </p:nvCxnSpPr>
        <p:spPr>
          <a:xfrm rot="16200000" flipV="1">
            <a:off x="5334745" y="7000081"/>
            <a:ext cx="1428760" cy="158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5" name="文字方塊 74"/>
          <p:cNvSpPr txBox="1"/>
          <p:nvPr/>
        </p:nvSpPr>
        <p:spPr>
          <a:xfrm>
            <a:off x="4048067" y="5214933"/>
            <a:ext cx="3643339" cy="1046374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</p:spPr>
        <p:txBody>
          <a:bodyPr wrap="square" lIns="91369" tIns="45687" rIns="91369" bIns="45687" rtlCol="0">
            <a:spAutoFit/>
          </a:bodyPr>
          <a:lstStyle/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於嘖嘖啟動美樂璐創客版募資專案</a:t>
            </a:r>
            <a:endParaRPr lang="zh-CN" altLang="en-US" sz="3100" kern="0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6" name="文字方塊 75"/>
          <p:cNvSpPr txBox="1"/>
          <p:nvPr/>
        </p:nvSpPr>
        <p:spPr>
          <a:xfrm>
            <a:off x="8334350" y="5214928"/>
            <a:ext cx="3786213" cy="1046374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</p:spPr>
        <p:txBody>
          <a:bodyPr wrap="square" lIns="91369" tIns="45687" rIns="91369" bIns="45687" rtlCol="0">
            <a:spAutoFit/>
          </a:bodyPr>
          <a:lstStyle/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進駐交通大學產學運籌中心</a:t>
            </a:r>
            <a:endParaRPr lang="zh-CN" altLang="en-US" sz="3100" kern="0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7" name="文字方塊 76"/>
          <p:cNvSpPr txBox="1"/>
          <p:nvPr/>
        </p:nvSpPr>
        <p:spPr>
          <a:xfrm>
            <a:off x="11334756" y="9521726"/>
            <a:ext cx="3571901" cy="2000481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</p:spPr>
        <p:txBody>
          <a:bodyPr wrap="square" lIns="91369" tIns="45687" rIns="91369" bIns="45687" rtlCol="0">
            <a:spAutoFit/>
          </a:bodyPr>
          <a:lstStyle/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參與</a:t>
            </a:r>
            <a:r>
              <a:rPr lang="en-US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3"/>
              </a:rPr>
              <a:t>Smart City Summit &amp; Expo 2019 </a:t>
            </a:r>
            <a:r>
              <a:rPr lang="en-US" sz="3100" b="1" kern="0" dirty="0" err="1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3"/>
              </a:rPr>
              <a:t>智慧城市展</a:t>
            </a:r>
            <a:endParaRPr lang="en-US" sz="3100" b="1" kern="0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100" kern="0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78" name="肘形接點 77"/>
          <p:cNvCxnSpPr/>
          <p:nvPr/>
        </p:nvCxnSpPr>
        <p:spPr>
          <a:xfrm rot="16200000" flipV="1">
            <a:off x="13621553" y="6928646"/>
            <a:ext cx="1428760" cy="158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9" name="文字方塊 78"/>
          <p:cNvSpPr txBox="1"/>
          <p:nvPr/>
        </p:nvSpPr>
        <p:spPr>
          <a:xfrm>
            <a:off x="12834956" y="5214928"/>
            <a:ext cx="3571901" cy="1046374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</p:spPr>
        <p:txBody>
          <a:bodyPr wrap="square" lIns="91369" tIns="45687" rIns="91369" bIns="45687" rtlCol="0">
            <a:spAutoFit/>
          </a:bodyPr>
          <a:lstStyle/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參與</a:t>
            </a:r>
            <a:r>
              <a:rPr lang="en-US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4"/>
              </a:rPr>
              <a:t>2019 </a:t>
            </a:r>
            <a:r>
              <a:rPr lang="en-US" sz="3100" b="1" kern="0" dirty="0" err="1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4"/>
              </a:rPr>
              <a:t>InnoVEX</a:t>
            </a:r>
            <a:r>
              <a:rPr lang="en-US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4"/>
              </a:rPr>
              <a:t> </a:t>
            </a:r>
            <a:r>
              <a:rPr lang="zh-CN" altLang="en-US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4"/>
              </a:rPr>
              <a:t>展</a:t>
            </a:r>
            <a:endParaRPr lang="zh-CN" altLang="en-US" sz="3100" b="1" kern="0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80" name="肘形接點 79"/>
          <p:cNvCxnSpPr/>
          <p:nvPr/>
        </p:nvCxnSpPr>
        <p:spPr>
          <a:xfrm rot="5400000">
            <a:off x="16049654" y="8571724"/>
            <a:ext cx="1857390" cy="158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1" name="文字方塊 80"/>
          <p:cNvSpPr txBox="1"/>
          <p:nvPr/>
        </p:nvSpPr>
        <p:spPr>
          <a:xfrm>
            <a:off x="15263835" y="9450295"/>
            <a:ext cx="4000528" cy="2477535"/>
          </a:xfrm>
          <a:prstGeom prst="rect">
            <a:avLst/>
          </a:prstGeom>
          <a:solidFill>
            <a:srgbClr val="FFFF99">
              <a:alpha val="39000"/>
            </a:srgbClr>
          </a:solidFill>
        </p:spPr>
        <p:txBody>
          <a:bodyPr wrap="square" lIns="91369" tIns="45687" rIns="91369" bIns="45687" rtlCol="0">
            <a:spAutoFit/>
          </a:bodyPr>
          <a:lstStyle/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於香港舉辦第二場比賽</a:t>
            </a:r>
            <a:r>
              <a:rPr lang="en-US" altLang="zh-TW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en-US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5"/>
              </a:rPr>
              <a:t> HKEDA 2019 </a:t>
            </a:r>
            <a:r>
              <a:rPr lang="zh-CN" altLang="en-US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5"/>
              </a:rPr>
              <a:t>兩岸四地 </a:t>
            </a:r>
            <a:r>
              <a:rPr lang="en-US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5"/>
              </a:rPr>
              <a:t>STEM</a:t>
            </a:r>
            <a:r>
              <a:rPr lang="zh-CN" altLang="en-US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5"/>
              </a:rPr>
              <a:t>智能車大賽</a:t>
            </a:r>
            <a:endParaRPr lang="zh-TW" altLang="en-US" sz="3100" b="1" kern="0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100" kern="0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82" name="肘形接點 81"/>
          <p:cNvCxnSpPr/>
          <p:nvPr/>
        </p:nvCxnSpPr>
        <p:spPr>
          <a:xfrm rot="16200000" flipV="1">
            <a:off x="17550644" y="6928647"/>
            <a:ext cx="1428760" cy="158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3" name="文字方塊 82"/>
          <p:cNvSpPr txBox="1"/>
          <p:nvPr/>
        </p:nvSpPr>
        <p:spPr>
          <a:xfrm>
            <a:off x="16621160" y="5214933"/>
            <a:ext cx="3786213" cy="1046374"/>
          </a:xfrm>
          <a:prstGeom prst="rect">
            <a:avLst/>
          </a:prstGeom>
          <a:solidFill>
            <a:srgbClr val="FFFF99">
              <a:alpha val="39000"/>
            </a:srgbClr>
          </a:solidFill>
        </p:spPr>
        <p:txBody>
          <a:bodyPr wrap="square" lIns="91369" tIns="45687" rIns="91369" bIns="45687" rtlCol="0">
            <a:spAutoFit/>
          </a:bodyPr>
          <a:lstStyle/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香港教育發展協會來訪</a:t>
            </a:r>
            <a:r>
              <a:rPr lang="en-US" altLang="zh-TW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取得榮譽理事</a:t>
            </a:r>
            <a:endParaRPr lang="zh-CN" altLang="en-US" sz="3100" kern="0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4" name="文字方塊 83"/>
          <p:cNvSpPr txBox="1"/>
          <p:nvPr/>
        </p:nvSpPr>
        <p:spPr>
          <a:xfrm>
            <a:off x="1690628" y="9450290"/>
            <a:ext cx="4500595" cy="2954588"/>
          </a:xfrm>
          <a:prstGeom prst="rect">
            <a:avLst/>
          </a:prstGeom>
          <a:solidFill>
            <a:srgbClr val="FFFF99">
              <a:alpha val="39000"/>
            </a:srgbClr>
          </a:solidFill>
        </p:spPr>
        <p:txBody>
          <a:bodyPr wrap="square" lIns="91369" tIns="45687" rIns="91369" bIns="45687" rtlCol="0">
            <a:spAutoFit/>
          </a:bodyPr>
          <a:lstStyle/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取得香港國際文藝交流協會合作</a:t>
            </a:r>
            <a:r>
              <a:rPr lang="en-US" altLang="zh-TW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並同旗下晉才教育機構代理</a:t>
            </a:r>
            <a:r>
              <a:rPr lang="en-US" altLang="zh-TW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同年</a:t>
            </a:r>
            <a:r>
              <a:rPr lang="en-US" altLang="zh-TW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協辦</a:t>
            </a:r>
            <a:r>
              <a:rPr lang="en-US" altLang="zh-TW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6"/>
              </a:rPr>
              <a:t>2018</a:t>
            </a:r>
            <a:r>
              <a:rPr lang="zh-TW" altLang="en-US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6"/>
              </a:rPr>
              <a:t>兩岸三地中小學全方位</a:t>
            </a:r>
            <a:r>
              <a:rPr lang="en-US" altLang="zh-TW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6"/>
              </a:rPr>
              <a:t>STEM</a:t>
            </a:r>
            <a:r>
              <a:rPr lang="zh-TW" altLang="en-US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6"/>
              </a:rPr>
              <a:t>大賽​</a:t>
            </a:r>
            <a:endParaRPr lang="zh-TW" altLang="en-US" sz="3100" b="1" kern="0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100" kern="0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19383476" y="9450297"/>
            <a:ext cx="3738547" cy="2477535"/>
          </a:xfrm>
          <a:prstGeom prst="rect">
            <a:avLst/>
          </a:prstGeom>
          <a:solidFill>
            <a:srgbClr val="FFFF99">
              <a:alpha val="39000"/>
            </a:srgbClr>
          </a:solidFill>
        </p:spPr>
        <p:txBody>
          <a:bodyPr wrap="square" lIns="91369" tIns="45687" rIns="91369" bIns="45687">
            <a:spAutoFit/>
          </a:bodyPr>
          <a:lstStyle/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同月</a:t>
            </a:r>
            <a:r>
              <a:rPr lang="en-US" altLang="zh-TW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第四場九龍塘教育局舉辦校長研習會</a:t>
            </a:r>
            <a:r>
              <a:rPr lang="en-US" altLang="zh-TW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7"/>
              </a:rPr>
              <a:t> </a:t>
            </a:r>
            <a:r>
              <a:rPr lang="en-US" altLang="zh-TW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7"/>
              </a:rPr>
              <a:t>HKEDA: A.I.</a:t>
            </a:r>
            <a:r>
              <a:rPr lang="zh-TW" altLang="en-US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7"/>
              </a:rPr>
              <a:t>與</a:t>
            </a:r>
            <a:r>
              <a:rPr lang="en-US" altLang="zh-TW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7"/>
              </a:rPr>
              <a:t>STEM</a:t>
            </a:r>
            <a:r>
              <a:rPr lang="zh-TW" altLang="en-US" sz="3100" b="1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  <a:hlinkClick r:id="rId7"/>
              </a:rPr>
              <a:t>教育促進自主學習</a:t>
            </a:r>
            <a:endParaRPr lang="zh-TW" altLang="en-US" sz="3100" b="1" kern="0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6" name="文字方塊 85"/>
          <p:cNvSpPr txBox="1"/>
          <p:nvPr/>
        </p:nvSpPr>
        <p:spPr>
          <a:xfrm>
            <a:off x="6262646" y="3403575"/>
            <a:ext cx="5643605" cy="1523427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</p:spPr>
        <p:txBody>
          <a:bodyPr wrap="square" lIns="91369" tIns="45687" rIns="91369" bIns="45687" rtlCol="0">
            <a:spAutoFit/>
          </a:bodyPr>
          <a:lstStyle/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獲清華大學</a:t>
            </a:r>
            <a:r>
              <a:rPr lang="en-US" altLang="zh-TW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邱富源教授指導</a:t>
            </a:r>
            <a:r>
              <a:rPr lang="en-US" altLang="zh-TW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進入新竹市光武國中進行社團場域驗證</a:t>
            </a:r>
            <a:endParaRPr lang="zh-CN" altLang="en-US" sz="3100" kern="0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7" name="文字方塊 86"/>
          <p:cNvSpPr txBox="1"/>
          <p:nvPr/>
        </p:nvSpPr>
        <p:spPr>
          <a:xfrm>
            <a:off x="12406318" y="3403575"/>
            <a:ext cx="5643605" cy="1523427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</p:spPr>
        <p:txBody>
          <a:bodyPr wrap="square" lIns="91369" tIns="45687" rIns="91369" bIns="45687" rtlCol="0">
            <a:spAutoFit/>
          </a:bodyPr>
          <a:lstStyle/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獲台灣科技大學</a:t>
            </a:r>
            <a:r>
              <a:rPr lang="en-US" altLang="zh-TW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侯惠澤教授指導</a:t>
            </a:r>
            <a:r>
              <a:rPr lang="en-US" altLang="zh-TW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開始規劃情境學習教程及比賽賽程</a:t>
            </a:r>
            <a:endParaRPr lang="zh-CN" altLang="en-US" sz="3100" kern="0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8" name="文字方塊 87"/>
          <p:cNvSpPr txBox="1"/>
          <p:nvPr/>
        </p:nvSpPr>
        <p:spPr>
          <a:xfrm>
            <a:off x="18312680" y="3403568"/>
            <a:ext cx="5548267" cy="1523427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</p:spPr>
        <p:txBody>
          <a:bodyPr wrap="square" lIns="91369" tIns="45687" rIns="91369" bIns="45687" rtlCol="0">
            <a:spAutoFit/>
          </a:bodyPr>
          <a:lstStyle/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綸堡國際食農教育進行合作</a:t>
            </a:r>
            <a:r>
              <a:rPr lang="en-US" altLang="zh-TW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</a:p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臺北市教育人員產業發展協進會</a:t>
            </a:r>
            <a:endParaRPr lang="zh-CN" altLang="en-US" sz="3100" kern="0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9" name="文字方塊 88"/>
          <p:cNvSpPr txBox="1"/>
          <p:nvPr/>
        </p:nvSpPr>
        <p:spPr>
          <a:xfrm>
            <a:off x="886747" y="3357545"/>
            <a:ext cx="5000661" cy="1046374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</p:spPr>
        <p:txBody>
          <a:bodyPr wrap="square" lIns="91369" tIns="45687" rIns="91369" bIns="45687" rtlCol="0">
            <a:spAutoFit/>
          </a:bodyPr>
          <a:lstStyle/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獲聖約翰科大進行建教合作</a:t>
            </a:r>
            <a:r>
              <a:rPr lang="en-US" altLang="zh-TW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100" kern="0" dirty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並開啟師資培育課程</a:t>
            </a:r>
            <a:endParaRPr lang="zh-CN" altLang="en-US" sz="3100" kern="0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0" name="文字方塊 89"/>
          <p:cNvSpPr txBox="1"/>
          <p:nvPr/>
        </p:nvSpPr>
        <p:spPr>
          <a:xfrm>
            <a:off x="18621428" y="7786701"/>
            <a:ext cx="2428893" cy="1015596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defTabSz="913687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000" kern="0" dirty="0">
                <a:solidFill>
                  <a:prstClr val="white">
                    <a:lumMod val="50000"/>
                  </a:prstClr>
                </a:solidFill>
              </a:rPr>
              <a:t>2020</a:t>
            </a:r>
            <a:endParaRPr lang="zh-CN" altLang="en-US" sz="6000" kern="0" dirty="0">
              <a:solidFill>
                <a:prstClr val="white">
                  <a:lumMod val="50000"/>
                </a:prst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 descr="台灣一級行政區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lum contrast="10000"/>
          </a:blip>
          <a:srcRect l="44322" t="6299" r="9205" b="25119"/>
          <a:stretch>
            <a:fillRect/>
          </a:stretch>
        </p:blipFill>
        <p:spPr>
          <a:xfrm>
            <a:off x="16728504" y="2969574"/>
            <a:ext cx="7632848" cy="1074643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現行示範教學場域與學校社團</a:t>
            </a: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2170" y="2643164"/>
            <a:ext cx="3140717" cy="20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文字方塊 5"/>
          <p:cNvSpPr txBox="1"/>
          <p:nvPr/>
        </p:nvSpPr>
        <p:spPr>
          <a:xfrm>
            <a:off x="2470925" y="4841778"/>
            <a:ext cx="3024336" cy="104637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新竹市 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光武國中社團</a:t>
            </a:r>
            <a:endParaRPr lang="zh-CN" altLang="en-US" sz="31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143333" y="4841778"/>
            <a:ext cx="3024336" cy="104637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臺北市 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忠孝國小社團</a:t>
            </a:r>
            <a:endParaRPr lang="zh-CN" altLang="en-US" sz="31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4" cstate="print"/>
          <a:srcRect t="6841"/>
          <a:stretch>
            <a:fillRect/>
          </a:stretch>
        </p:blipFill>
        <p:spPr bwMode="auto">
          <a:xfrm>
            <a:off x="13875814" y="5924805"/>
            <a:ext cx="3140725" cy="2193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文字方塊 9"/>
          <p:cNvSpPr txBox="1"/>
          <p:nvPr/>
        </p:nvSpPr>
        <p:spPr>
          <a:xfrm>
            <a:off x="13875819" y="8157048"/>
            <a:ext cx="3024336" cy="104637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新北市 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自強國中社團</a:t>
            </a:r>
            <a:endParaRPr lang="zh-CN" altLang="en-US" sz="31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5" cstate="print"/>
          <a:srcRect t="9599" r="2469"/>
          <a:stretch>
            <a:fillRect/>
          </a:stretch>
        </p:blipFill>
        <p:spPr bwMode="auto">
          <a:xfrm>
            <a:off x="10131398" y="5924798"/>
            <a:ext cx="3129205" cy="2174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文字方塊 11"/>
          <p:cNvSpPr txBox="1"/>
          <p:nvPr/>
        </p:nvSpPr>
        <p:spPr>
          <a:xfrm>
            <a:off x="10203411" y="8157048"/>
            <a:ext cx="3024336" cy="104637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新北市 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中和國中社團</a:t>
            </a:r>
            <a:endParaRPr lang="zh-CN" altLang="en-US" sz="31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53" name="Picture 9" descr="https://i0.wp.com/tarkustech.com/wp-content/uploads/2019/09/more_5d94b59fdadf7.jpg?fit=300%2C200&amp;ssl=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336" y="2609528"/>
            <a:ext cx="3261520" cy="2174348"/>
          </a:xfrm>
          <a:prstGeom prst="rect">
            <a:avLst/>
          </a:prstGeom>
          <a:noFill/>
        </p:spPr>
      </p:pic>
      <p:sp>
        <p:nvSpPr>
          <p:cNvPr id="14" name="文字方塊 13"/>
          <p:cNvSpPr txBox="1"/>
          <p:nvPr/>
        </p:nvSpPr>
        <p:spPr>
          <a:xfrm>
            <a:off x="2614944" y="8154148"/>
            <a:ext cx="3024336" cy="104637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香港教育發展協會</a:t>
            </a:r>
            <a:endParaRPr lang="zh-CN" altLang="en-US" sz="31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55" name="Picture 11" descr="https://i0.wp.com/tarkustech.com/wp-content/uploads/2019/06/201903-5c9b9a27edf9f.jpg?w=1140&amp;ssl=1"/>
          <p:cNvPicPr>
            <a:picLocks noChangeAspect="1" noChangeArrowheads="1"/>
          </p:cNvPicPr>
          <p:nvPr/>
        </p:nvPicPr>
        <p:blipFill>
          <a:blip r:embed="rId7" cstate="print"/>
          <a:srcRect b="49192"/>
          <a:stretch>
            <a:fillRect/>
          </a:stretch>
        </p:blipFill>
        <p:spPr bwMode="auto">
          <a:xfrm>
            <a:off x="10103772" y="2609528"/>
            <a:ext cx="3208205" cy="2174348"/>
          </a:xfrm>
          <a:prstGeom prst="rect">
            <a:avLst/>
          </a:prstGeom>
          <a:noFill/>
        </p:spPr>
      </p:pic>
      <p:sp>
        <p:nvSpPr>
          <p:cNvPr id="16" name="文字方塊 15"/>
          <p:cNvSpPr txBox="1"/>
          <p:nvPr/>
        </p:nvSpPr>
        <p:spPr>
          <a:xfrm>
            <a:off x="10103773" y="4841778"/>
            <a:ext cx="3024336" cy="104637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臺北市 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關渡國中社團</a:t>
            </a:r>
            <a:endParaRPr lang="zh-CN" altLang="en-US" sz="31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6258" name="Picture 2" descr="https://i1.wp.com/tarkustech.com/wp-content/uploads/2019/12/WeChat-%E5%9C%96%E7%89%87_201912021510124.jpg?fit=1024%2C576&amp;ssl=1"/>
          <p:cNvPicPr>
            <a:picLocks noChangeAspect="1" noChangeArrowheads="1"/>
          </p:cNvPicPr>
          <p:nvPr/>
        </p:nvPicPr>
        <p:blipFill>
          <a:blip r:embed="rId8" cstate="print"/>
          <a:srcRect l="14655"/>
          <a:stretch>
            <a:fillRect/>
          </a:stretch>
        </p:blipFill>
        <p:spPr bwMode="auto">
          <a:xfrm>
            <a:off x="2470921" y="5921905"/>
            <a:ext cx="3240360" cy="2163758"/>
          </a:xfrm>
          <a:prstGeom prst="rect">
            <a:avLst/>
          </a:prstGeom>
          <a:noFill/>
        </p:spPr>
      </p:pic>
      <p:pic>
        <p:nvPicPr>
          <p:cNvPr id="1026" name="Picture 2" descr="https://i2.wp.com/tarkustech.com/wp-content/uploads/2019/12/c1eb404f16bfa6e9a9ba3291f2577d895_49978304_191223_0010-1.jpg?fit=750%2C481&amp;ssl=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15337" y="5921896"/>
            <a:ext cx="3240360" cy="2088232"/>
          </a:xfrm>
          <a:prstGeom prst="rect">
            <a:avLst/>
          </a:prstGeom>
          <a:noFill/>
        </p:spPr>
      </p:pic>
      <p:sp>
        <p:nvSpPr>
          <p:cNvPr id="17" name="文字方塊 16"/>
          <p:cNvSpPr txBox="1"/>
          <p:nvPr/>
        </p:nvSpPr>
        <p:spPr>
          <a:xfrm>
            <a:off x="6215344" y="8187248"/>
            <a:ext cx="3024336" cy="104637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新北市 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正德國中社團</a:t>
            </a:r>
            <a:endParaRPr lang="zh-CN" altLang="en-US" sz="31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8" name="Picture 4" descr="https://i1.wp.com/tarkustech.com/wp-content/uploads/2019/07/more_5d370f5949c19-1.jpg?fit=300%2C200&amp;ssl=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3848185" y="2609532"/>
            <a:ext cx="3240360" cy="2112236"/>
          </a:xfrm>
          <a:prstGeom prst="rect">
            <a:avLst/>
          </a:prstGeom>
          <a:noFill/>
        </p:spPr>
      </p:pic>
      <p:sp>
        <p:nvSpPr>
          <p:cNvPr id="18" name="文字方塊 17"/>
          <p:cNvSpPr txBox="1"/>
          <p:nvPr/>
        </p:nvSpPr>
        <p:spPr>
          <a:xfrm>
            <a:off x="13632169" y="4874880"/>
            <a:ext cx="3960440" cy="104637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臺北市 臺灣科技大學推廣中心營隊</a:t>
            </a:r>
            <a:endParaRPr lang="zh-CN" altLang="en-US" sz="31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2398916" y="9450292"/>
            <a:ext cx="20090232" cy="7386571"/>
          </a:xfrm>
          <a:prstGeom prst="rect">
            <a:avLst/>
          </a:prstGeom>
          <a:noFill/>
        </p:spPr>
        <p:txBody>
          <a:bodyPr wrap="square" lIns="91369" tIns="45687" rIns="91369" bIns="45687" numCol="6" rtlCol="0">
            <a:spAutoFit/>
          </a:bodyPr>
          <a:lstStyle/>
          <a:p>
            <a:pPr algn="l"/>
            <a:r>
              <a:rPr lang="en-US" altLang="zh-TW" sz="4000" b="1" dirty="0">
                <a:latin typeface="微軟正黑體" pitchFamily="34" charset="-120"/>
                <a:ea typeface="微軟正黑體" pitchFamily="34" charset="-120"/>
              </a:rPr>
              <a:t>2020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新增場域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b="1" u="sng" dirty="0">
                <a:latin typeface="微軟正黑體" pitchFamily="34" charset="-120"/>
                <a:ea typeface="微軟正黑體" pitchFamily="34" charset="-120"/>
              </a:rPr>
              <a:t>臺北</a:t>
            </a:r>
            <a:endParaRPr lang="en-US" altLang="zh-TW" sz="3100" b="1" u="sng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萬芳高中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仁愛國中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淡水國中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竹圍國中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三芝國中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31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新莊國中</a:t>
            </a: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頭前國中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新莊國小</a:t>
            </a:r>
            <a:endParaRPr lang="en-US" altLang="zh-TW" sz="40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思賢國小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31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昌平國小</a:t>
            </a: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中港國小</a:t>
            </a: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榮富國小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文化國小</a:t>
            </a:r>
            <a:endParaRPr lang="en-US" altLang="zh-TW" sz="3100" b="1" u="sng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3100" b="1" u="sng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3100" b="1" u="sng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3100" b="1" u="sng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b="1" u="sng" dirty="0">
                <a:latin typeface="微軟正黑體" pitchFamily="34" charset="-120"/>
                <a:ea typeface="微軟正黑體" pitchFamily="34" charset="-120"/>
              </a:rPr>
              <a:t>新竹</a:t>
            </a:r>
            <a:endParaRPr lang="en-US" altLang="zh-TW" sz="3100" b="1" u="sng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東興國中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竹光國中</a:t>
            </a:r>
            <a:endParaRPr lang="en-US" altLang="zh-TW" sz="40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東興國小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五龍國小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清華附小 	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3100" b="1" u="sng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31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b="1" u="sng" dirty="0" smtClean="0">
                <a:latin typeface="微軟正黑體" pitchFamily="34" charset="-120"/>
                <a:ea typeface="微軟正黑體" pitchFamily="34" charset="-120"/>
              </a:rPr>
              <a:t>臺</a:t>
            </a:r>
            <a:r>
              <a:rPr lang="zh-TW" altLang="en-US" sz="3100" b="1" u="sng" dirty="0">
                <a:latin typeface="微軟正黑體" pitchFamily="34" charset="-120"/>
                <a:ea typeface="微軟正黑體" pitchFamily="34" charset="-120"/>
              </a:rPr>
              <a:t>中</a:t>
            </a:r>
            <a:endParaRPr lang="en-US" altLang="zh-TW" sz="3100" b="1" u="sng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崇倫國中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向上國中</a:t>
            </a:r>
          </a:p>
        </p:txBody>
      </p:sp>
      <p:pic>
        <p:nvPicPr>
          <p:cNvPr id="21" name="圖片 20" descr="Lovepik_com-401342747-map-location-icon.png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2489153" y="3761661"/>
            <a:ext cx="1021928" cy="1021930"/>
          </a:xfrm>
          <a:prstGeom prst="rect">
            <a:avLst/>
          </a:prstGeom>
        </p:spPr>
      </p:pic>
      <p:pic>
        <p:nvPicPr>
          <p:cNvPr id="23" name="圖片 22" descr="Lovepik_com-401342747-map-location-icon.png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1193009" y="5561863"/>
            <a:ext cx="1021928" cy="1021930"/>
          </a:xfrm>
          <a:prstGeom prst="rect">
            <a:avLst/>
          </a:prstGeom>
        </p:spPr>
      </p:pic>
      <p:pic>
        <p:nvPicPr>
          <p:cNvPr id="24" name="圖片 23" descr="Lovepik_com-401342747-map-location-icon.png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9680841" y="7506079"/>
            <a:ext cx="1021928" cy="1021930"/>
          </a:xfrm>
          <a:prstGeom prst="rect">
            <a:avLst/>
          </a:prstGeom>
        </p:spPr>
      </p:pic>
      <p:pic>
        <p:nvPicPr>
          <p:cNvPr id="25" name="圖片 24" descr="Lovepik_com-401342747-map-location-icon.png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2417145" y="4539937"/>
            <a:ext cx="1021928" cy="10219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市場需求點 </a:t>
            </a:r>
            <a:r>
              <a:rPr lang="en-US" altLang="zh-TW" sz="8100" dirty="0">
                <a:solidFill>
                  <a:schemeClr val="tx2">
                    <a:lumMod val="50000"/>
                  </a:schemeClr>
                </a:solidFill>
              </a:rPr>
              <a:t>– 2022</a:t>
            </a:r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年 </a:t>
            </a:r>
            <a:r>
              <a:rPr lang="en-US" altLang="zh-TW" sz="8100" dirty="0">
                <a:solidFill>
                  <a:schemeClr val="tx2">
                    <a:lumMod val="50000"/>
                  </a:schemeClr>
                </a:solidFill>
              </a:rPr>
              <a:t>AI</a:t>
            </a:r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教育趨勢</a:t>
            </a:r>
          </a:p>
        </p:txBody>
      </p:sp>
      <p:pic>
        <p:nvPicPr>
          <p:cNvPr id="10241" name="Picture 1" descr="C:\Users\user\Downloads\螢幕快照 2020-06-28 下午4.01.22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 contrast="-10000"/>
          </a:blip>
          <a:srcRect/>
          <a:stretch>
            <a:fillRect/>
          </a:stretch>
        </p:blipFill>
        <p:spPr bwMode="auto">
          <a:xfrm>
            <a:off x="11741571" y="1961454"/>
            <a:ext cx="13402315" cy="10441160"/>
          </a:xfrm>
          <a:prstGeom prst="rect">
            <a:avLst/>
          </a:prstGeom>
          <a:noFill/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8E78DD02-4980-164F-AA75-A0264CD0E2EE}"/>
              </a:ext>
            </a:extLst>
          </p:cNvPr>
          <p:cNvSpPr txBox="1"/>
          <p:nvPr/>
        </p:nvSpPr>
        <p:spPr>
          <a:xfrm>
            <a:off x="1534831" y="9195356"/>
            <a:ext cx="12311709" cy="83093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kumimoji="1" lang="zh-TW" altLang="en-US" sz="2400" dirty="0">
                <a:latin typeface="微軟正黑體" pitchFamily="34" charset="-120"/>
                <a:ea typeface="微軟正黑體" pitchFamily="34" charset="-120"/>
              </a:rPr>
              <a:t>圖片與文獻引自</a:t>
            </a:r>
            <a:r>
              <a:rPr kumimoji="1" lang="en-US" altLang="zh-TW" sz="2400" dirty="0">
                <a:latin typeface="微軟正黑體" pitchFamily="34" charset="-120"/>
                <a:ea typeface="微軟正黑體" pitchFamily="34" charset="-120"/>
                <a:hlinkClick r:id="rId3"/>
              </a:rPr>
              <a:t>https://bit.ly/2BkaDdD</a:t>
            </a:r>
            <a:r>
              <a:rPr kumimoji="1" lang="zh-TW" altLang="en-US" sz="2400" dirty="0">
                <a:latin typeface="微軟正黑體" pitchFamily="34" charset="-120"/>
                <a:ea typeface="微軟正黑體" pitchFamily="34" charset="-120"/>
              </a:rPr>
              <a:t> 附檔</a:t>
            </a:r>
            <a:r>
              <a:rPr kumimoji="1" lang="en-US" altLang="zh-TW" sz="2400" dirty="0">
                <a:latin typeface="微軟正黑體" pitchFamily="34" charset="-120"/>
                <a:ea typeface="微軟正黑體" pitchFamily="34" charset="-120"/>
              </a:rPr>
              <a:t> p.3.4</a:t>
            </a:r>
          </a:p>
          <a:p>
            <a:pPr algn="l"/>
            <a:r>
              <a:rPr kumimoji="1" lang="zh-TW" altLang="en-US" sz="2400" dirty="0">
                <a:latin typeface="微軟正黑體" pitchFamily="34" charset="-120"/>
                <a:ea typeface="微軟正黑體" pitchFamily="34" charset="-120"/>
              </a:rPr>
              <a:t>更多相關教案內容</a:t>
            </a:r>
            <a:r>
              <a:rPr kumimoji="1" lang="en-US" altLang="zh-TW" sz="2400" dirty="0">
                <a:latin typeface="微軟正黑體" pitchFamily="34" charset="-120"/>
                <a:ea typeface="微軟正黑體" pitchFamily="34" charset="-120"/>
              </a:rPr>
              <a:t>: https://</a:t>
            </a:r>
            <a:r>
              <a:rPr kumimoji="1" lang="en-US" altLang="zh-TW" sz="2400" dirty="0" err="1">
                <a:latin typeface="微軟正黑體" pitchFamily="34" charset="-120"/>
                <a:ea typeface="微軟正黑體" pitchFamily="34" charset="-120"/>
              </a:rPr>
              <a:t>www.facebook.com</a:t>
            </a:r>
            <a:r>
              <a:rPr kumimoji="1" lang="en-US" altLang="zh-TW" sz="2400" dirty="0">
                <a:latin typeface="微軟正黑體" pitchFamily="34" charset="-120"/>
                <a:ea typeface="微軟正黑體" pitchFamily="34" charset="-120"/>
              </a:rPr>
              <a:t>/aik12.edu/posts/527346134674060/</a:t>
            </a:r>
            <a:endParaRPr kumimoji="1"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A6A9F470-3FBD-1448-A498-77568B072A36}"/>
              </a:ext>
            </a:extLst>
          </p:cNvPr>
          <p:cNvSpPr/>
          <p:nvPr/>
        </p:nvSpPr>
        <p:spPr>
          <a:xfrm>
            <a:off x="1534820" y="3185594"/>
            <a:ext cx="10585176" cy="4385749"/>
          </a:xfrm>
          <a:prstGeom prst="rect">
            <a:avLst/>
          </a:prstGeom>
        </p:spPr>
        <p:txBody>
          <a:bodyPr wrap="square" lIns="91369" tIns="45687" rIns="91369" bIns="45687">
            <a:spAutoFit/>
          </a:bodyPr>
          <a:lstStyle/>
          <a:p>
            <a:pPr algn="l"/>
            <a:r>
              <a:rPr lang="zh-TW" altLang="en-US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「人工智慧領域涵蓋的範疇甚廣，依據十二年國教課程綱要，</a:t>
            </a:r>
            <a:r>
              <a:rPr lang="zh-TW" altLang="en-US" sz="3100" dirty="0">
                <a:solidFill>
                  <a:schemeClr val="tx1"/>
                </a:solidFill>
                <a:highlight>
                  <a:srgbClr val="FFFF99"/>
                </a:highlight>
                <a:latin typeface="微軟正黑體" pitchFamily="34" charset="-120"/>
                <a:ea typeface="微軟正黑體" pitchFamily="34" charset="-120"/>
              </a:rPr>
              <a:t>資訊科技科目列為國、高中必修科目</a:t>
            </a:r>
            <a:r>
              <a:rPr lang="zh-TW" altLang="en-US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，其授課時數在國中階段每週</a:t>
            </a:r>
            <a:r>
              <a:rPr lang="en-US" altLang="zh-TW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節、高中階段為</a:t>
            </a:r>
            <a:r>
              <a:rPr lang="en-US" altLang="zh-TW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學分。</a:t>
            </a:r>
            <a:r>
              <a:rPr lang="en-US" altLang="zh-TW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r>
              <a:rPr lang="zh-TW" altLang="en-US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國中可採融入課程方式 </a:t>
            </a:r>
            <a:r>
              <a:rPr lang="en-US" altLang="zh-TW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… </a:t>
            </a:r>
            <a:r>
              <a:rPr lang="zh-TW" altLang="en-US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，但以如此有限的時數要教授如此廣的內容確有其難度。</a:t>
            </a:r>
            <a:endParaRPr lang="en-US" altLang="zh-TW" sz="31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團隊經過不斷思索研議後，決定先挑選具代表性的</a:t>
            </a:r>
            <a:r>
              <a:rPr lang="zh-TW" altLang="en-US" sz="3100" dirty="0">
                <a:solidFill>
                  <a:schemeClr val="tx1"/>
                </a:solidFill>
                <a:highlight>
                  <a:srgbClr val="FFFF99"/>
                </a:highlight>
                <a:latin typeface="微軟正黑體" pitchFamily="34" charset="-120"/>
                <a:ea typeface="微軟正黑體" pitchFamily="34" charset="-120"/>
              </a:rPr>
              <a:t>機器學習主題</a:t>
            </a:r>
            <a:r>
              <a:rPr lang="zh-TW" altLang="en-US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發展教材教案，若第一線教師有意願將此教材引入教學中，並在使用後覺得設計理念符合教學所需，願意投入後續發展，本計畫將逐步擴大教材發展團隊。」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2B1090AB-C35A-CE47-B795-79C84926469B}"/>
              </a:ext>
            </a:extLst>
          </p:cNvPr>
          <p:cNvSpPr/>
          <p:nvPr/>
        </p:nvSpPr>
        <p:spPr>
          <a:xfrm>
            <a:off x="1534817" y="8082140"/>
            <a:ext cx="8136904" cy="1046374"/>
          </a:xfrm>
          <a:prstGeom prst="rect">
            <a:avLst/>
          </a:prstGeom>
        </p:spPr>
        <p:txBody>
          <a:bodyPr wrap="square" lIns="91369" tIns="45687" rIns="91369" bIns="45687">
            <a:spAutoFit/>
          </a:bodyPr>
          <a:lstStyle/>
          <a:p>
            <a:pPr algn="l"/>
            <a:r>
              <a:rPr lang="zh-TW" altLang="en-US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「人工智慧技術應用與人材培育計畫</a:t>
            </a:r>
            <a:endParaRPr lang="en-US" altLang="zh-TW" sz="31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en-US" altLang="zh-TW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zh-TW" altLang="en-US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中小學分項</a:t>
            </a:r>
            <a:r>
              <a:rPr lang="en-US" altLang="zh-TW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中小學推廣教育計畫」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2B1090AB-C35A-CE47-B795-79C84926469B}"/>
              </a:ext>
            </a:extLst>
          </p:cNvPr>
          <p:cNvSpPr/>
          <p:nvPr/>
        </p:nvSpPr>
        <p:spPr>
          <a:xfrm>
            <a:off x="1534825" y="10544926"/>
            <a:ext cx="11305256" cy="1523427"/>
          </a:xfrm>
          <a:prstGeom prst="rect">
            <a:avLst/>
          </a:prstGeom>
        </p:spPr>
        <p:txBody>
          <a:bodyPr wrap="square" lIns="91369" tIns="45687" rIns="91369" bIns="45687">
            <a:spAutoFit/>
          </a:bodyPr>
          <a:lstStyle/>
          <a:p>
            <a:pPr marL="3053561" indent="-3053561" algn="l"/>
            <a:r>
              <a:rPr lang="zh-TW" altLang="en-US" sz="31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國中小階段延伸學習痛點</a:t>
            </a:r>
            <a:r>
              <a:rPr lang="en-US" altLang="zh-TW" sz="31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1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數學基礎知識不足、編程經驗不夠</a:t>
            </a:r>
            <a:endParaRPr lang="en-US" altLang="zh-TW" sz="31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053561" indent="-3053561" algn="l"/>
            <a:r>
              <a:rPr lang="zh-TW" altLang="en-US" sz="31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拓可思解決方案</a:t>
            </a:r>
            <a:r>
              <a:rPr lang="en-US" altLang="zh-TW" sz="31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1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小實驗設計 </a:t>
            </a:r>
            <a:r>
              <a:rPr lang="en-US" altLang="zh-TW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sz="31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基於心智導圖式的圖形介面、並將複雜的演算法數學模型省略</a:t>
            </a:r>
            <a:endParaRPr lang="en-US" altLang="zh-TW" sz="31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預計市場規模</a:t>
            </a:r>
            <a:r>
              <a:rPr lang="en-US" altLang="zh-TW" sz="8100" dirty="0">
                <a:solidFill>
                  <a:schemeClr val="tx2">
                    <a:lumMod val="50000"/>
                  </a:schemeClr>
                </a:solidFill>
              </a:rPr>
              <a:t>Revenue</a:t>
            </a:r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估算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0C82B98C-FB93-D246-9530-F6D010F2DD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6FEFE"/>
              </a:clrFrom>
              <a:clrTo>
                <a:srgbClr val="E6FEFE">
                  <a:alpha val="0"/>
                </a:srgbClr>
              </a:clrTo>
            </a:clrChange>
            <a:lum bright="10000" contrast="10000"/>
          </a:blip>
          <a:srcRect t="52302" r="39450"/>
          <a:stretch>
            <a:fillRect/>
          </a:stretch>
        </p:blipFill>
        <p:spPr>
          <a:xfrm>
            <a:off x="1102777" y="2646585"/>
            <a:ext cx="11593288" cy="5830542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0C82B98C-FB93-D246-9530-F6D010F2DD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6FEFF"/>
              </a:clrFrom>
              <a:clrTo>
                <a:srgbClr val="E6FEFF">
                  <a:alpha val="0"/>
                </a:srgbClr>
              </a:clrTo>
            </a:clrChange>
            <a:lum bright="10000" contrast="10000"/>
          </a:blip>
          <a:srcRect t="4285" r="39908" b="53879"/>
          <a:stretch>
            <a:fillRect/>
          </a:stretch>
        </p:blipFill>
        <p:spPr>
          <a:xfrm>
            <a:off x="13272129" y="2946899"/>
            <a:ext cx="10729192" cy="540555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174776" y="8730215"/>
            <a:ext cx="11233248" cy="452424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社團課程市場規模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以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107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年學校數估算學校社團市場規模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513948" indent="-513948"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全國總校數 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737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所國中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513948" indent="22209" algn="l">
              <a:buFont typeface="Wingdings" pitchFamily="2" charset="2"/>
              <a:buChar char="ü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估算一所學校社團平均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25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人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513948" indent="22209" algn="l">
              <a:buFont typeface="Wingdings" pitchFamily="2" charset="2"/>
              <a:buChar char="ü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估算每學期社團費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1000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元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不含硬套件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3948" indent="22209"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預計全國國中社團年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(2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學期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總產值數達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36,850,000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元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513948" indent="22209" algn="l">
              <a:buFont typeface="Wingdings" pitchFamily="2" charset="2"/>
              <a:buChar char="ü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協會師資平均每學期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10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周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每周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堂社團課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513948" indent="22209"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預計全國國中社團師資年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(2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學期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總產值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11,792,000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元</a:t>
            </a:r>
          </a:p>
          <a:p>
            <a:pPr algn="l">
              <a:buFont typeface="Wingdings" pitchFamily="2" charset="2"/>
              <a:buChar char="ü"/>
            </a:pP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3344129" y="8740078"/>
            <a:ext cx="10729192" cy="3570141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營隊</a:t>
            </a:r>
            <a:r>
              <a:rPr lang="en-US" altLang="zh-TW" sz="4000" b="1" dirty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線上系統</a:t>
            </a:r>
            <a:r>
              <a:rPr lang="en-US" altLang="zh-TW" sz="4000" b="1" dirty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課程訂閱</a:t>
            </a:r>
            <a:r>
              <a:rPr lang="en-US" altLang="zh-TW" sz="4000" b="1" dirty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線上商城市場規模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以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107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年學生人數估算市場規模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513948" indent="-513948"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全國總學生人數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624,000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人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513948" indent="22209" algn="l">
              <a:buFont typeface="Wingdings" pitchFamily="2" charset="2"/>
              <a:buChar char="ü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估算平均營隊收費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5,500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元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不含硬套件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3948" indent="22209"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預計全國市場每年總產值數達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3,432,000,000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元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513948" indent="22209" algn="l">
              <a:buFont typeface="Wingdings" pitchFamily="2" charset="2"/>
              <a:buChar char="ü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推廣課程硬體套件價格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4,999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元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513948" indent="-513948" algn="l"/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      預計全國市場總產值數達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3,119,376,000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元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競爭分析 </a:t>
            </a:r>
            <a:r>
              <a:rPr lang="en-US" altLang="zh-TW" sz="8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zh-TW" altLang="en-US" sz="8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與類似場域差異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6890764"/>
              </p:ext>
            </p:extLst>
          </p:nvPr>
        </p:nvGraphicFramePr>
        <p:xfrm>
          <a:off x="1606833" y="6577886"/>
          <a:ext cx="22034450" cy="6843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907">
                  <a:extLst>
                    <a:ext uri="{9D8B030D-6E8A-4147-A177-3AD203B41FA5}">
                      <a16:colId xmlns:a16="http://schemas.microsoft.com/office/drawing/2014/main" xmlns="" val="1544054915"/>
                    </a:ext>
                  </a:extLst>
                </a:gridCol>
                <a:gridCol w="6392181">
                  <a:extLst>
                    <a:ext uri="{9D8B030D-6E8A-4147-A177-3AD203B41FA5}">
                      <a16:colId xmlns:a16="http://schemas.microsoft.com/office/drawing/2014/main" xmlns="" val="128535623"/>
                    </a:ext>
                  </a:extLst>
                </a:gridCol>
                <a:gridCol w="6392181">
                  <a:extLst>
                    <a:ext uri="{9D8B030D-6E8A-4147-A177-3AD203B41FA5}">
                      <a16:colId xmlns:a16="http://schemas.microsoft.com/office/drawing/2014/main" xmlns="" val="3014144570"/>
                    </a:ext>
                  </a:extLst>
                </a:gridCol>
                <a:gridCol w="6392181">
                  <a:extLst>
                    <a:ext uri="{9D8B030D-6E8A-4147-A177-3AD203B41FA5}">
                      <a16:colId xmlns:a16="http://schemas.microsoft.com/office/drawing/2014/main" xmlns="" val="1654088914"/>
                    </a:ext>
                  </a:extLst>
                </a:gridCol>
              </a:tblGrid>
              <a:tr h="1188720">
                <a:tc>
                  <a:txBody>
                    <a:bodyPr/>
                    <a:lstStyle/>
                    <a:p>
                      <a:endParaRPr lang="zh-TW" altLang="en-US" sz="36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拓可思微型農場</a:t>
                      </a:r>
                      <a:r>
                        <a:rPr lang="en-US" altLang="zh-TW" sz="36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36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教室教學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學校花圃</a:t>
                      </a:r>
                      <a:r>
                        <a:rPr lang="en-US" altLang="zh-TW" sz="36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36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室外教學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休閒農場</a:t>
                      </a:r>
                      <a:r>
                        <a:rPr lang="en-US" altLang="zh-TW" sz="36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36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戶外教學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49240151"/>
                  </a:ext>
                </a:extLst>
              </a:tr>
              <a:tr h="155877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aseline="0" dirty="0">
                          <a:latin typeface="微軟正黑體" pitchFamily="34" charset="-120"/>
                          <a:ea typeface="微軟正黑體" pitchFamily="34" charset="-120"/>
                        </a:rPr>
                        <a:t>場地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aseline="0" dirty="0">
                          <a:latin typeface="微軟正黑體" pitchFamily="34" charset="-120"/>
                          <a:ea typeface="微軟正黑體" pitchFamily="34" charset="-120"/>
                        </a:rPr>
                        <a:t>空間小，但可以自由移動，同時功能模組套件可應用在花圃、盆栽、農地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aseline="0" dirty="0">
                          <a:latin typeface="微軟正黑體" pitchFamily="34" charset="-120"/>
                          <a:ea typeface="微軟正黑體" pitchFamily="34" charset="-120"/>
                        </a:rPr>
                        <a:t>配合學校閒置空間，於屋頂、花圃等有限空間進行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aseline="0" dirty="0">
                          <a:latin typeface="微軟正黑體" pitchFamily="34" charset="-120"/>
                          <a:ea typeface="微軟正黑體" pitchFamily="34" charset="-120"/>
                        </a:rPr>
                        <a:t>空間最大，可依照需求決定所需空間大小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54443214"/>
                  </a:ext>
                </a:extLst>
              </a:tr>
              <a:tr h="155877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aseline="0" dirty="0">
                          <a:latin typeface="微軟正黑體" pitchFamily="34" charset="-120"/>
                          <a:ea typeface="微軟正黑體" pitchFamily="34" charset="-120"/>
                        </a:rPr>
                        <a:t>教學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60363" indent="-360363" algn="l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baseline="0" dirty="0">
                          <a:latin typeface="微軟正黑體" pitchFamily="34" charset="-120"/>
                          <a:ea typeface="微軟正黑體" pitchFamily="34" charset="-120"/>
                        </a:rPr>
                        <a:t>以大數據為基礎，科技與農業結合為主軸</a:t>
                      </a:r>
                      <a:endParaRPr lang="en-US" altLang="zh-TW" sz="3200" baseline="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0363" indent="-360363" algn="l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baseline="0" dirty="0">
                          <a:latin typeface="微軟正黑體" pitchFamily="34" charset="-120"/>
                          <a:ea typeface="微軟正黑體" pitchFamily="34" charset="-120"/>
                        </a:rPr>
                        <a:t>程式教學具專業性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60363" indent="-360363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kern="1200" baseline="0" dirty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孩童教育專業高</a:t>
                      </a:r>
                      <a:endParaRPr lang="en-US" altLang="zh-TW" sz="3200" kern="1200" baseline="0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360363" indent="-360363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kern="1200" baseline="0" dirty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農業及程式語言專業度較有限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60363" indent="-360363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kern="1200" baseline="0" dirty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農業種植專業性高</a:t>
                      </a:r>
                      <a:endParaRPr lang="en-US" altLang="zh-TW" sz="3200" kern="1200" baseline="0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360363" indent="-360363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3200" kern="1200" baseline="0" dirty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程式語言與孩童教育專業度相對低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0995979"/>
                  </a:ext>
                </a:extLst>
              </a:tr>
              <a:tr h="253699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aseline="0" dirty="0">
                          <a:latin typeface="微軟正黑體" pitchFamily="34" charset="-120"/>
                          <a:ea typeface="微軟正黑體" pitchFamily="34" charset="-120"/>
                        </a:rPr>
                        <a:t>費用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aseline="0" dirty="0">
                          <a:latin typeface="微軟正黑體" pitchFamily="34" charset="-120"/>
                          <a:ea typeface="微軟正黑體" pitchFamily="34" charset="-120"/>
                        </a:rPr>
                        <a:t>教具費用低可達到一人一機，拓可思並提供社團租貸方案降低使用費用門檻，學童可以帶回家持續觀察，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aseline="0" dirty="0">
                          <a:latin typeface="微軟正黑體" pitchFamily="34" charset="-120"/>
                          <a:ea typeface="微軟正黑體" pitchFamily="34" charset="-120"/>
                        </a:rPr>
                        <a:t>費用納入教材費用，雖價格較合理，但材料有分配不均問題，且學生返家或課程結束後，家長需要重新負擔全部費用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aseline="0" dirty="0">
                          <a:latin typeface="微軟正黑體" pitchFamily="34" charset="-120"/>
                          <a:ea typeface="微軟正黑體" pitchFamily="34" charset="-120"/>
                        </a:rPr>
                        <a:t>種植作物需要專人照顧，故需要較高成本維護，若要維持學習效果，成長負擔重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61872056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1128" r="3298"/>
          <a:stretch>
            <a:fillRect/>
          </a:stretch>
        </p:blipFill>
        <p:spPr bwMode="auto">
          <a:xfrm>
            <a:off x="11039877" y="2465511"/>
            <a:ext cx="6048672" cy="3960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7527" r="2151" b="13762"/>
          <a:stretch>
            <a:fillRect/>
          </a:stretch>
        </p:blipFill>
        <p:spPr bwMode="auto">
          <a:xfrm>
            <a:off x="17448589" y="2468029"/>
            <a:ext cx="6048672" cy="397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5176" y="2393506"/>
            <a:ext cx="5677680" cy="398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49335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目標客群</a:t>
            </a:r>
            <a:r>
              <a:rPr lang="en-US" altLang="zh-TW" sz="8100" dirty="0">
                <a:solidFill>
                  <a:schemeClr val="tx2">
                    <a:lumMod val="50000"/>
                  </a:schemeClr>
                </a:solidFill>
              </a:rPr>
              <a:t>TA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3" name="群組 6"/>
          <p:cNvGrpSpPr/>
          <p:nvPr/>
        </p:nvGrpSpPr>
        <p:grpSpPr>
          <a:xfrm>
            <a:off x="15936422" y="7101802"/>
            <a:ext cx="6984776" cy="5231894"/>
            <a:chOff x="709614" y="7842822"/>
            <a:chExt cx="7379266" cy="5240295"/>
          </a:xfrm>
        </p:grpSpPr>
        <p:sp>
          <p:nvSpPr>
            <p:cNvPr id="5" name="文字方塊 4"/>
            <p:cNvSpPr txBox="1"/>
            <p:nvPr/>
          </p:nvSpPr>
          <p:spPr>
            <a:xfrm>
              <a:off x="1581116" y="8824736"/>
              <a:ext cx="6068286" cy="647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吳媽咪</a:t>
              </a:r>
              <a:r>
                <a:rPr lang="zh-TW" altLang="en-US" sz="29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29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(35-45Y</a:t>
              </a:r>
              <a:r>
                <a:rPr lang="zh-TW" altLang="en-US" sz="29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，小孩邁入學齡</a:t>
              </a:r>
              <a:r>
                <a:rPr lang="en-US" altLang="zh-TW" sz="29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29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圓角矩形 5"/>
            <p:cNvSpPr/>
            <p:nvPr/>
          </p:nvSpPr>
          <p:spPr bwMode="auto">
            <a:xfrm>
              <a:off x="2497824" y="7842822"/>
              <a:ext cx="3737793" cy="682132"/>
            </a:xfrm>
            <a:prstGeom prst="roundRect">
              <a:avLst/>
            </a:prstGeom>
            <a:solidFill>
              <a:srgbClr val="FFFF99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defTabSz="824858"/>
              <a:r>
                <a:rPr lang="zh-TW" altLang="en-US" sz="40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國中學生家長</a:t>
              </a:r>
            </a:p>
          </p:txBody>
        </p:sp>
        <p:sp>
          <p:nvSpPr>
            <p:cNvPr id="7" name="圓角矩形 6"/>
            <p:cNvSpPr/>
            <p:nvPr/>
          </p:nvSpPr>
          <p:spPr bwMode="auto">
            <a:xfrm>
              <a:off x="709614" y="9576641"/>
              <a:ext cx="7379266" cy="3506476"/>
            </a:xfrm>
            <a:prstGeom prst="roundRect">
              <a:avLst>
                <a:gd name="adj" fmla="val 8921"/>
              </a:avLst>
            </a:prstGeom>
            <a:solidFill>
              <a:srgbClr val="F4F4F4"/>
            </a:solidFill>
            <a:ln w="12700" cap="flat" cmpd="sng" algn="ctr">
              <a:solidFill>
                <a:schemeClr val="accent1"/>
              </a:solidFill>
              <a:prstDash val="dash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defTabSz="824858"/>
              <a:r>
                <a:rPr lang="zh-TW" altLang="en-US" sz="31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我覺得小孩要多學習大自然知識是好的，但又沒有一直有空帶小孩外出，對小孩有用的都值得投資。</a:t>
              </a:r>
              <a:endParaRPr lang="en-US" altLang="zh-TW" sz="31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defTabSz="824858"/>
              <a:endParaRPr lang="en-US" altLang="zh-TW" sz="31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l" defTabSz="824858"/>
              <a:r>
                <a:rPr lang="zh-TW" altLang="en-US" sz="3100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需求調查</a:t>
              </a:r>
              <a:r>
                <a:rPr lang="en-US" altLang="zh-TW" sz="3100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:</a:t>
              </a:r>
              <a:r>
                <a:rPr lang="zh-TW" altLang="en-US" sz="3100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en-US" altLang="zh-TW" sz="31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5807" indent="-345807" algn="l" defTabSz="824858">
                <a:buFont typeface="Arial" pitchFamily="34" charset="0"/>
                <a:buChar char="•"/>
              </a:pPr>
              <a:r>
                <a:rPr lang="zh-TW" altLang="en-US" sz="3100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對於在家裡學習而言，如果有線上課程及教學影片會更好</a:t>
              </a:r>
            </a:p>
          </p:txBody>
        </p:sp>
      </p:grpSp>
      <p:grpSp>
        <p:nvGrpSpPr>
          <p:cNvPr id="4" name="群組 19"/>
          <p:cNvGrpSpPr/>
          <p:nvPr/>
        </p:nvGrpSpPr>
        <p:grpSpPr>
          <a:xfrm>
            <a:off x="8591600" y="7185075"/>
            <a:ext cx="6984776" cy="5157733"/>
            <a:chOff x="557465" y="7870026"/>
            <a:chExt cx="7379270" cy="5166002"/>
          </a:xfrm>
        </p:grpSpPr>
        <p:sp>
          <p:nvSpPr>
            <p:cNvPr id="13" name="圓角矩形 12"/>
            <p:cNvSpPr/>
            <p:nvPr/>
          </p:nvSpPr>
          <p:spPr bwMode="auto">
            <a:xfrm>
              <a:off x="1926814" y="7870026"/>
              <a:ext cx="4307296" cy="682130"/>
            </a:xfrm>
            <a:prstGeom prst="roundRect">
              <a:avLst/>
            </a:prstGeom>
            <a:solidFill>
              <a:srgbClr val="FFFF99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defTabSz="824858"/>
              <a:r>
                <a:rPr lang="zh-TW" altLang="en-US" sz="40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種植愛好者</a:t>
              </a: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937840" y="8787951"/>
              <a:ext cx="6854091" cy="6473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盧先生</a:t>
              </a:r>
              <a:r>
                <a:rPr lang="zh-TW" altLang="en-US" sz="29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29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(25-65Y</a:t>
              </a:r>
              <a:r>
                <a:rPr lang="zh-TW" altLang="en-US" sz="29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，都會居住空間不足</a:t>
              </a:r>
              <a:r>
                <a:rPr lang="en-US" altLang="zh-TW" sz="29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29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 bwMode="auto">
            <a:xfrm>
              <a:off x="557465" y="9561908"/>
              <a:ext cx="7379270" cy="3474120"/>
            </a:xfrm>
            <a:prstGeom prst="roundRect">
              <a:avLst>
                <a:gd name="adj" fmla="val 7581"/>
              </a:avLst>
            </a:prstGeom>
            <a:solidFill>
              <a:srgbClr val="F4F4F4"/>
            </a:solidFill>
            <a:ln w="12700" cap="flat" cmpd="sng" algn="ctr">
              <a:solidFill>
                <a:schemeClr val="accent1"/>
              </a:solidFill>
              <a:prstDash val="dash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zh-TW" altLang="en-US" sz="31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我覺得我比較重視園藝活動的過程，可以滿足園藝夢，豐收的稻禾也證明我自己的努力滿足成就感。</a:t>
              </a:r>
              <a:endParaRPr lang="en-US" altLang="zh-TW" sz="31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31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l"/>
              <a:r>
                <a:rPr lang="zh-TW" altLang="en-US" sz="3100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需求調查</a:t>
              </a:r>
              <a:r>
                <a:rPr lang="en-US" altLang="zh-TW" sz="3100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:</a:t>
              </a:r>
              <a:r>
                <a:rPr lang="zh-TW" altLang="en-US" sz="3100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en-US" altLang="zh-TW" sz="31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5807" indent="-345807" algn="l">
                <a:buFont typeface="Arial" pitchFamily="34" charset="0"/>
                <a:buChar char="•"/>
              </a:pPr>
              <a:r>
                <a:rPr lang="zh-TW" altLang="en-US" sz="3100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對於使用科技種植的期待，希望有既定的標準種植參數資料庫</a:t>
              </a:r>
            </a:p>
          </p:txBody>
        </p:sp>
      </p:grpSp>
      <p:grpSp>
        <p:nvGrpSpPr>
          <p:cNvPr id="8" name="群組 24"/>
          <p:cNvGrpSpPr/>
          <p:nvPr/>
        </p:nvGrpSpPr>
        <p:grpSpPr>
          <a:xfrm>
            <a:off x="1907407" y="7144606"/>
            <a:ext cx="6487673" cy="1589921"/>
            <a:chOff x="1201765" y="7842841"/>
            <a:chExt cx="6854095" cy="1592474"/>
          </a:xfrm>
        </p:grpSpPr>
        <p:sp>
          <p:nvSpPr>
            <p:cNvPr id="17" name="文字方塊 16"/>
            <p:cNvSpPr txBox="1"/>
            <p:nvPr/>
          </p:nvSpPr>
          <p:spPr>
            <a:xfrm>
              <a:off x="1201765" y="8787946"/>
              <a:ext cx="6854095" cy="647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梁主任</a:t>
              </a:r>
              <a:r>
                <a:rPr lang="zh-TW" altLang="en-US" sz="29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29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(25-65Y</a:t>
              </a:r>
              <a:r>
                <a:rPr lang="zh-TW" altLang="en-US" sz="29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，多元學習資源需求</a:t>
              </a:r>
              <a:r>
                <a:rPr lang="en-US" altLang="zh-TW" sz="2900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29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圓角矩形 18"/>
            <p:cNvSpPr/>
            <p:nvPr/>
          </p:nvSpPr>
          <p:spPr bwMode="auto">
            <a:xfrm>
              <a:off x="2497821" y="7842841"/>
              <a:ext cx="3737798" cy="682132"/>
            </a:xfrm>
            <a:prstGeom prst="roundRect">
              <a:avLst/>
            </a:prstGeom>
            <a:solidFill>
              <a:srgbClr val="FFFF99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zh-TW" altLang="en-US" sz="4000" dirty="0" smtClean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學校教師</a:t>
              </a:r>
              <a:endParaRPr lang="zh-TW" altLang="en-US" sz="40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3" name="圓角矩形 22"/>
          <p:cNvSpPr/>
          <p:nvPr/>
        </p:nvSpPr>
        <p:spPr bwMode="auto">
          <a:xfrm>
            <a:off x="1390809" y="8874230"/>
            <a:ext cx="6984776" cy="3468559"/>
          </a:xfrm>
          <a:prstGeom prst="roundRect">
            <a:avLst>
              <a:gd name="adj" fmla="val 7392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31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現行課綱需要跨領域結合題材，對老師來說已是一大挑戰，未來還要再加上</a:t>
            </a:r>
            <a:r>
              <a:rPr lang="en-US" altLang="zh-TW" sz="31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31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題材，需要設計端研發配合。</a:t>
            </a:r>
            <a:endParaRPr lang="en-US" altLang="zh-TW" sz="3100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endParaRPr lang="en-US" altLang="zh-TW" sz="3100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sz="31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需求調查</a:t>
            </a:r>
            <a:r>
              <a:rPr lang="en-US" altLang="zh-TW" sz="31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456845" indent="-456845" algn="l">
              <a:buFont typeface="Arial" panose="020B0604020202020204" pitchFamily="34" charset="0"/>
              <a:buChar char="•"/>
            </a:pPr>
            <a:r>
              <a:rPr lang="zh-TW" altLang="en-US" sz="31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希望有完整的教案規劃可以參考，結合多元領域，符合未來課綱規劃</a:t>
            </a: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28513" y="2590635"/>
            <a:ext cx="5400600" cy="4664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8FAFB"/>
              </a:clrFrom>
              <a:clrTo>
                <a:srgbClr val="F8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99721" y="2735072"/>
            <a:ext cx="5112568" cy="472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https://upload.wikimedia.org/wikipedia/commons/thumb/6/65/001-teacher.svg/256px-001-teacher.svg.png"/>
          <p:cNvPicPr>
            <a:picLocks noChangeAspect="1" noChangeArrowheads="1"/>
          </p:cNvPicPr>
          <p:nvPr/>
        </p:nvPicPr>
        <p:blipFill>
          <a:blip r:embed="rId5" cstate="print"/>
          <a:srcRect b="22034"/>
          <a:stretch>
            <a:fillRect/>
          </a:stretch>
        </p:blipFill>
        <p:spPr bwMode="auto">
          <a:xfrm>
            <a:off x="2542929" y="3047682"/>
            <a:ext cx="5256584" cy="4098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 smtClean="0"/>
              <a:t>PMP</a:t>
            </a:r>
            <a:r>
              <a:rPr lang="zh-TW" altLang="en-US" dirty="0" smtClean="0"/>
              <a:t>的十大知識領域</a:t>
            </a:r>
            <a:endParaRPr lang="zh-CN" altLang="en-US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1166660" y="4714865"/>
          <a:ext cx="22502977" cy="8076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4712"/>
                <a:gridCol w="3857653"/>
                <a:gridCol w="3857653"/>
                <a:gridCol w="3857653"/>
                <a:gridCol w="3857653"/>
                <a:gridCol w="3857653"/>
              </a:tblGrid>
              <a:tr h="1782184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產品與服務專案 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整合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en-US" altLang="zh-CN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en-US" altLang="zh-CN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範疇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時間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成本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採購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品質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69662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風險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 </a:t>
                      </a: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(PMBOK</a:t>
                      </a:r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 第七版</a:t>
                      </a: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)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人力資源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溝通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利害關係人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圓角矩形 2"/>
          <p:cNvSpPr/>
          <p:nvPr/>
        </p:nvSpPr>
        <p:spPr bwMode="auto">
          <a:xfrm>
            <a:off x="4667115" y="5214939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起始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8524766" y="5190181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計畫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" name="圓角矩形 4"/>
          <p:cNvSpPr/>
          <p:nvPr/>
        </p:nvSpPr>
        <p:spPr bwMode="auto">
          <a:xfrm>
            <a:off x="12310984" y="5190181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執行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6" name="圓角矩形 5"/>
          <p:cNvSpPr/>
          <p:nvPr/>
        </p:nvSpPr>
        <p:spPr bwMode="auto">
          <a:xfrm>
            <a:off x="16097198" y="5190181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監控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7" name="圓角矩形 6"/>
          <p:cNvSpPr/>
          <p:nvPr/>
        </p:nvSpPr>
        <p:spPr bwMode="auto">
          <a:xfrm>
            <a:off x="19954846" y="5165419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結束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9" name="向右箭號 8"/>
          <p:cNvSpPr/>
          <p:nvPr/>
        </p:nvSpPr>
        <p:spPr bwMode="auto">
          <a:xfrm>
            <a:off x="7977160" y="5357806"/>
            <a:ext cx="619045" cy="88651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900" dirty="0" smtClean="0"/>
          </a:p>
        </p:txBody>
      </p:sp>
      <p:sp>
        <p:nvSpPr>
          <p:cNvPr id="10" name="向右箭號 9"/>
          <p:cNvSpPr/>
          <p:nvPr/>
        </p:nvSpPr>
        <p:spPr bwMode="auto">
          <a:xfrm>
            <a:off x="11763374" y="5357806"/>
            <a:ext cx="619045" cy="88651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900" dirty="0" smtClean="0"/>
          </a:p>
        </p:txBody>
      </p:sp>
      <p:sp>
        <p:nvSpPr>
          <p:cNvPr id="11" name="向右箭號 10"/>
          <p:cNvSpPr/>
          <p:nvPr/>
        </p:nvSpPr>
        <p:spPr bwMode="auto">
          <a:xfrm>
            <a:off x="15549587" y="5357806"/>
            <a:ext cx="619045" cy="88651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900" dirty="0" smtClean="0"/>
          </a:p>
        </p:txBody>
      </p:sp>
      <p:sp>
        <p:nvSpPr>
          <p:cNvPr id="12" name="向右箭號 11"/>
          <p:cNvSpPr/>
          <p:nvPr/>
        </p:nvSpPr>
        <p:spPr bwMode="auto">
          <a:xfrm>
            <a:off x="19407238" y="5357806"/>
            <a:ext cx="619045" cy="88651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900" dirty="0" smtClean="0"/>
          </a:p>
        </p:txBody>
      </p:sp>
      <p:sp>
        <p:nvSpPr>
          <p:cNvPr id="13" name="文字方塊 12"/>
          <p:cNvSpPr txBox="1"/>
          <p:nvPr/>
        </p:nvSpPr>
        <p:spPr>
          <a:xfrm>
            <a:off x="6095872" y="2571724"/>
            <a:ext cx="3643339" cy="175426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Project Initial </a:t>
            </a:r>
          </a:p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專案起始會議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0167837" y="2571724"/>
            <a:ext cx="4000528" cy="175426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Project Kick-off </a:t>
            </a:r>
          </a:p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專案啟動會議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6668696" y="2571724"/>
            <a:ext cx="4000528" cy="175426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Status Review 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階段審查會議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20383472" y="2571724"/>
            <a:ext cx="4000528" cy="175426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Sign-off </a:t>
            </a:r>
          </a:p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專案結束會議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7" name="迴轉箭號 16"/>
          <p:cNvSpPr/>
          <p:nvPr/>
        </p:nvSpPr>
        <p:spPr bwMode="auto">
          <a:xfrm flipH="1">
            <a:off x="11406181" y="4455377"/>
            <a:ext cx="5691141" cy="846386"/>
          </a:xfrm>
          <a:prstGeom prst="uturnArrow">
            <a:avLst>
              <a:gd name="adj1" fmla="val 26635"/>
              <a:gd name="adj2" fmla="val 25000"/>
              <a:gd name="adj3" fmla="val 25000"/>
              <a:gd name="adj4" fmla="val 43750"/>
              <a:gd name="adj5" fmla="val 96252"/>
            </a:avLst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55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b="19094"/>
          <a:stretch/>
        </p:blipFill>
        <p:spPr>
          <a:xfrm>
            <a:off x="588173" y="5073848"/>
            <a:ext cx="7388992" cy="5642744"/>
          </a:xfrm>
          <a:prstGeom prst="rect">
            <a:avLst/>
          </a:prstGeom>
        </p:spPr>
      </p:pic>
      <p:sp>
        <p:nvSpPr>
          <p:cNvPr id="8" name="ïṣḻïde">
            <a:extLst>
              <a:ext uri="{FF2B5EF4-FFF2-40B4-BE49-F238E27FC236}">
                <a16:creationId xmlns="" xmlns:a16="http://schemas.microsoft.com/office/drawing/2014/main" id="{67D51188-07EB-4D65-8F7D-63557166B7DE}"/>
              </a:ext>
            </a:extLst>
          </p:cNvPr>
          <p:cNvSpPr/>
          <p:nvPr/>
        </p:nvSpPr>
        <p:spPr bwMode="auto">
          <a:xfrm>
            <a:off x="12615863" y="5340761"/>
            <a:ext cx="215267" cy="984654"/>
          </a:xfrm>
          <a:custGeom>
            <a:avLst/>
            <a:gdLst>
              <a:gd name="T0" fmla="*/ 0 w 25"/>
              <a:gd name="T1" fmla="*/ 116 h 116"/>
              <a:gd name="T2" fmla="*/ 16 w 25"/>
              <a:gd name="T3" fmla="*/ 95 h 116"/>
              <a:gd name="T4" fmla="*/ 0 w 25"/>
              <a:gd name="T5" fmla="*/ 0 h 116"/>
              <a:gd name="T6" fmla="*/ 23 w 25"/>
              <a:gd name="T7" fmla="*/ 37 h 116"/>
              <a:gd name="T8" fmla="*/ 23 w 25"/>
              <a:gd name="T9" fmla="*/ 37 h 116"/>
              <a:gd name="T10" fmla="*/ 23 w 25"/>
              <a:gd name="T11" fmla="*/ 38 h 116"/>
              <a:gd name="T12" fmla="*/ 23 w 25"/>
              <a:gd name="T13" fmla="*/ 38 h 116"/>
              <a:gd name="T14" fmla="*/ 23 w 25"/>
              <a:gd name="T15" fmla="*/ 38 h 116"/>
              <a:gd name="T16" fmla="*/ 23 w 25"/>
              <a:gd name="T17" fmla="*/ 38 h 116"/>
              <a:gd name="T18" fmla="*/ 23 w 25"/>
              <a:gd name="T19" fmla="*/ 39 h 116"/>
              <a:gd name="T20" fmla="*/ 25 w 25"/>
              <a:gd name="T21" fmla="*/ 52 h 116"/>
              <a:gd name="T22" fmla="*/ 25 w 25"/>
              <a:gd name="T23" fmla="*/ 53 h 116"/>
              <a:gd name="T24" fmla="*/ 25 w 25"/>
              <a:gd name="T25" fmla="*/ 53 h 116"/>
              <a:gd name="T26" fmla="*/ 25 w 25"/>
              <a:gd name="T27" fmla="*/ 53 h 116"/>
              <a:gd name="T28" fmla="*/ 25 w 25"/>
              <a:gd name="T29" fmla="*/ 53 h 116"/>
              <a:gd name="T30" fmla="*/ 25 w 25"/>
              <a:gd name="T31" fmla="*/ 54 h 116"/>
              <a:gd name="T32" fmla="*/ 25 w 25"/>
              <a:gd name="T33" fmla="*/ 54 h 116"/>
              <a:gd name="T34" fmla="*/ 25 w 25"/>
              <a:gd name="T35" fmla="*/ 54 h 116"/>
              <a:gd name="T36" fmla="*/ 25 w 25"/>
              <a:gd name="T37" fmla="*/ 54 h 116"/>
              <a:gd name="T38" fmla="*/ 25 w 25"/>
              <a:gd name="T39" fmla="*/ 55 h 116"/>
              <a:gd name="T40" fmla="*/ 25 w 25"/>
              <a:gd name="T41" fmla="*/ 55 h 116"/>
              <a:gd name="T42" fmla="*/ 25 w 25"/>
              <a:gd name="T43" fmla="*/ 55 h 116"/>
              <a:gd name="T44" fmla="*/ 25 w 25"/>
              <a:gd name="T45" fmla="*/ 55 h 116"/>
              <a:gd name="T46" fmla="*/ 25 w 25"/>
              <a:gd name="T47" fmla="*/ 56 h 116"/>
              <a:gd name="T48" fmla="*/ 25 w 25"/>
              <a:gd name="T49" fmla="*/ 56 h 116"/>
              <a:gd name="T50" fmla="*/ 25 w 25"/>
              <a:gd name="T51" fmla="*/ 56 h 116"/>
              <a:gd name="T52" fmla="*/ 25 w 25"/>
              <a:gd name="T53" fmla="*/ 56 h 116"/>
              <a:gd name="T54" fmla="*/ 25 w 25"/>
              <a:gd name="T55" fmla="*/ 57 h 116"/>
              <a:gd name="T56" fmla="*/ 25 w 25"/>
              <a:gd name="T57" fmla="*/ 57 h 116"/>
              <a:gd name="T58" fmla="*/ 25 w 25"/>
              <a:gd name="T59" fmla="*/ 57 h 116"/>
              <a:gd name="T60" fmla="*/ 25 w 25"/>
              <a:gd name="T61" fmla="*/ 58 h 116"/>
              <a:gd name="T62" fmla="*/ 25 w 25"/>
              <a:gd name="T63" fmla="*/ 58 h 116"/>
              <a:gd name="T64" fmla="*/ 25 w 25"/>
              <a:gd name="T65" fmla="*/ 58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5" h="116">
                <a:moveTo>
                  <a:pt x="16" y="95"/>
                </a:moveTo>
                <a:cubicBezTo>
                  <a:pt x="12" y="103"/>
                  <a:pt x="7" y="110"/>
                  <a:pt x="0" y="116"/>
                </a:cubicBezTo>
                <a:cubicBezTo>
                  <a:pt x="0" y="116"/>
                  <a:pt x="0" y="116"/>
                  <a:pt x="0" y="116"/>
                </a:cubicBezTo>
                <a:cubicBezTo>
                  <a:pt x="7" y="110"/>
                  <a:pt x="12" y="103"/>
                  <a:pt x="16" y="95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11" y="10"/>
                  <a:pt x="19" y="23"/>
                  <a:pt x="23" y="37"/>
                </a:cubicBezTo>
                <a:cubicBezTo>
                  <a:pt x="23" y="37"/>
                  <a:pt x="23" y="37"/>
                  <a:pt x="23" y="37"/>
                </a:cubicBezTo>
                <a:cubicBezTo>
                  <a:pt x="23" y="37"/>
                  <a:pt x="23" y="37"/>
                  <a:pt x="23" y="37"/>
                </a:cubicBezTo>
                <a:cubicBezTo>
                  <a:pt x="23" y="37"/>
                  <a:pt x="23" y="37"/>
                  <a:pt x="23" y="37"/>
                </a:cubicBezTo>
                <a:cubicBezTo>
                  <a:pt x="23" y="37"/>
                  <a:pt x="23" y="37"/>
                  <a:pt x="23" y="37"/>
                </a:cubicBezTo>
                <a:cubicBezTo>
                  <a:pt x="23" y="38"/>
                  <a:pt x="23" y="38"/>
                  <a:pt x="23" y="38"/>
                </a:cubicBezTo>
                <a:cubicBezTo>
                  <a:pt x="23" y="38"/>
                  <a:pt x="23" y="38"/>
                  <a:pt x="23" y="38"/>
                </a:cubicBezTo>
                <a:cubicBezTo>
                  <a:pt x="23" y="38"/>
                  <a:pt x="23" y="38"/>
                  <a:pt x="23" y="38"/>
                </a:cubicBezTo>
                <a:cubicBezTo>
                  <a:pt x="23" y="38"/>
                  <a:pt x="23" y="38"/>
                  <a:pt x="23" y="38"/>
                </a:cubicBezTo>
                <a:cubicBezTo>
                  <a:pt x="23" y="38"/>
                  <a:pt x="23" y="38"/>
                  <a:pt x="23" y="38"/>
                </a:cubicBezTo>
                <a:cubicBezTo>
                  <a:pt x="23" y="38"/>
                  <a:pt x="23" y="38"/>
                  <a:pt x="23" y="38"/>
                </a:cubicBezTo>
                <a:cubicBezTo>
                  <a:pt x="23" y="38"/>
                  <a:pt x="23" y="38"/>
                  <a:pt x="23" y="38"/>
                </a:cubicBezTo>
                <a:cubicBezTo>
                  <a:pt x="23" y="38"/>
                  <a:pt x="23" y="38"/>
                  <a:pt x="23" y="38"/>
                </a:cubicBezTo>
                <a:cubicBezTo>
                  <a:pt x="23" y="39"/>
                  <a:pt x="23" y="39"/>
                  <a:pt x="23" y="39"/>
                </a:cubicBezTo>
                <a:cubicBezTo>
                  <a:pt x="23" y="39"/>
                  <a:pt x="23" y="39"/>
                  <a:pt x="23" y="39"/>
                </a:cubicBezTo>
                <a:cubicBezTo>
                  <a:pt x="24" y="43"/>
                  <a:pt x="25" y="48"/>
                  <a:pt x="25" y="52"/>
                </a:cubicBezTo>
                <a:cubicBezTo>
                  <a:pt x="25" y="52"/>
                  <a:pt x="25" y="52"/>
                  <a:pt x="25" y="52"/>
                </a:cubicBezTo>
                <a:cubicBezTo>
                  <a:pt x="25" y="53"/>
                  <a:pt x="25" y="53"/>
                  <a:pt x="25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25" y="54"/>
                  <a:pt x="25" y="54"/>
                  <a:pt x="25" y="54"/>
                </a:cubicBezTo>
                <a:cubicBezTo>
                  <a:pt x="25" y="54"/>
                  <a:pt x="25" y="54"/>
                  <a:pt x="25" y="54"/>
                </a:cubicBezTo>
                <a:cubicBezTo>
                  <a:pt x="25" y="54"/>
                  <a:pt x="25" y="54"/>
                  <a:pt x="25" y="54"/>
                </a:cubicBezTo>
                <a:cubicBezTo>
                  <a:pt x="25" y="54"/>
                  <a:pt x="25" y="54"/>
                  <a:pt x="25" y="54"/>
                </a:cubicBezTo>
                <a:cubicBezTo>
                  <a:pt x="25" y="54"/>
                  <a:pt x="25" y="54"/>
                  <a:pt x="25" y="54"/>
                </a:cubicBezTo>
                <a:cubicBezTo>
                  <a:pt x="25" y="54"/>
                  <a:pt x="25" y="54"/>
                  <a:pt x="25" y="54"/>
                </a:cubicBezTo>
                <a:cubicBezTo>
                  <a:pt x="25" y="54"/>
                  <a:pt x="25" y="54"/>
                  <a:pt x="25" y="54"/>
                </a:cubicBezTo>
                <a:cubicBezTo>
                  <a:pt x="25" y="54"/>
                  <a:pt x="25" y="54"/>
                  <a:pt x="25" y="55"/>
                </a:cubicBezTo>
                <a:cubicBezTo>
                  <a:pt x="25" y="55"/>
                  <a:pt x="25" y="55"/>
                  <a:pt x="25" y="55"/>
                </a:cubicBezTo>
                <a:cubicBezTo>
                  <a:pt x="25" y="55"/>
                  <a:pt x="25" y="55"/>
                  <a:pt x="25" y="55"/>
                </a:cubicBezTo>
                <a:cubicBezTo>
                  <a:pt x="25" y="55"/>
                  <a:pt x="25" y="55"/>
                  <a:pt x="25" y="55"/>
                </a:cubicBezTo>
                <a:cubicBezTo>
                  <a:pt x="25" y="55"/>
                  <a:pt x="25" y="55"/>
                  <a:pt x="25" y="55"/>
                </a:cubicBezTo>
                <a:cubicBezTo>
                  <a:pt x="25" y="55"/>
                  <a:pt x="25" y="55"/>
                  <a:pt x="25" y="55"/>
                </a:cubicBezTo>
                <a:cubicBezTo>
                  <a:pt x="25" y="55"/>
                  <a:pt x="25" y="55"/>
                  <a:pt x="25" y="55"/>
                </a:cubicBezTo>
                <a:cubicBezTo>
                  <a:pt x="25" y="55"/>
                  <a:pt x="25" y="55"/>
                  <a:pt x="25" y="55"/>
                </a:cubicBezTo>
                <a:cubicBezTo>
                  <a:pt x="25" y="55"/>
                  <a:pt x="25" y="56"/>
                  <a:pt x="25" y="56"/>
                </a:cubicBezTo>
                <a:cubicBezTo>
                  <a:pt x="25" y="56"/>
                  <a:pt x="25" y="56"/>
                  <a:pt x="25" y="56"/>
                </a:cubicBezTo>
                <a:cubicBezTo>
                  <a:pt x="25" y="56"/>
                  <a:pt x="25" y="56"/>
                  <a:pt x="25" y="56"/>
                </a:cubicBezTo>
                <a:cubicBezTo>
                  <a:pt x="25" y="56"/>
                  <a:pt x="25" y="56"/>
                  <a:pt x="25" y="56"/>
                </a:cubicBezTo>
                <a:cubicBezTo>
                  <a:pt x="25" y="56"/>
                  <a:pt x="25" y="56"/>
                  <a:pt x="25" y="56"/>
                </a:cubicBezTo>
                <a:cubicBezTo>
                  <a:pt x="25" y="56"/>
                  <a:pt x="25" y="56"/>
                  <a:pt x="25" y="56"/>
                </a:cubicBezTo>
                <a:cubicBezTo>
                  <a:pt x="25" y="56"/>
                  <a:pt x="25" y="56"/>
                  <a:pt x="25" y="56"/>
                </a:cubicBezTo>
                <a:cubicBezTo>
                  <a:pt x="25" y="56"/>
                  <a:pt x="25" y="56"/>
                  <a:pt x="25" y="56"/>
                </a:cubicBezTo>
                <a:cubicBezTo>
                  <a:pt x="25" y="57"/>
                  <a:pt x="25" y="57"/>
                  <a:pt x="25" y="57"/>
                </a:cubicBezTo>
                <a:cubicBezTo>
                  <a:pt x="25" y="57"/>
                  <a:pt x="25" y="57"/>
                  <a:pt x="25" y="57"/>
                </a:cubicBezTo>
                <a:cubicBezTo>
                  <a:pt x="25" y="57"/>
                  <a:pt x="25" y="57"/>
                  <a:pt x="25" y="57"/>
                </a:cubicBezTo>
                <a:cubicBezTo>
                  <a:pt x="25" y="57"/>
                  <a:pt x="25" y="57"/>
                  <a:pt x="25" y="57"/>
                </a:cubicBezTo>
                <a:cubicBezTo>
                  <a:pt x="25" y="57"/>
                  <a:pt x="25" y="57"/>
                  <a:pt x="25" y="57"/>
                </a:cubicBezTo>
                <a:cubicBezTo>
                  <a:pt x="25" y="57"/>
                  <a:pt x="25" y="57"/>
                  <a:pt x="25" y="57"/>
                </a:cubicBezTo>
                <a:cubicBezTo>
                  <a:pt x="25" y="57"/>
                  <a:pt x="25" y="57"/>
                  <a:pt x="25" y="57"/>
                </a:cubicBezTo>
                <a:cubicBezTo>
                  <a:pt x="25" y="57"/>
                  <a:pt x="25" y="57"/>
                  <a:pt x="25" y="58"/>
                </a:cubicBezTo>
                <a:cubicBezTo>
                  <a:pt x="25" y="58"/>
                  <a:pt x="25" y="58"/>
                  <a:pt x="25" y="58"/>
                </a:cubicBezTo>
                <a:cubicBezTo>
                  <a:pt x="25" y="58"/>
                  <a:pt x="25" y="58"/>
                  <a:pt x="25" y="58"/>
                </a:cubicBezTo>
                <a:cubicBezTo>
                  <a:pt x="25" y="58"/>
                  <a:pt x="25" y="58"/>
                  <a:pt x="25" y="58"/>
                </a:cubicBezTo>
                <a:cubicBezTo>
                  <a:pt x="25" y="58"/>
                  <a:pt x="25" y="58"/>
                  <a:pt x="25" y="58"/>
                </a:cubicBezTo>
                <a:cubicBezTo>
                  <a:pt x="25" y="35"/>
                  <a:pt x="16" y="14"/>
                  <a:pt x="0" y="0"/>
                </a:cubicBezTo>
              </a:path>
            </a:pathLst>
          </a:custGeom>
          <a:solidFill>
            <a:srgbClr val="D3D1D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2736" tIns="91369" rIns="182736" bIns="91369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9" name="îsļïďé">
            <a:extLst>
              <a:ext uri="{FF2B5EF4-FFF2-40B4-BE49-F238E27FC236}">
                <a16:creationId xmlns="" xmlns:a16="http://schemas.microsoft.com/office/drawing/2014/main" id="{E9279B48-6A2D-45D4-BB28-E8EC8D3AA1DC}"/>
              </a:ext>
            </a:extLst>
          </p:cNvPr>
          <p:cNvSpPr/>
          <p:nvPr/>
        </p:nvSpPr>
        <p:spPr bwMode="auto">
          <a:xfrm>
            <a:off x="12615863" y="5340761"/>
            <a:ext cx="215267" cy="984654"/>
          </a:xfrm>
          <a:custGeom>
            <a:avLst/>
            <a:gdLst>
              <a:gd name="T0" fmla="*/ 1 w 25"/>
              <a:gd name="T1" fmla="*/ 116 h 116"/>
              <a:gd name="T2" fmla="*/ 0 w 25"/>
              <a:gd name="T3" fmla="*/ 116 h 116"/>
              <a:gd name="T4" fmla="*/ 20 w 25"/>
              <a:gd name="T5" fmla="*/ 86 h 116"/>
              <a:gd name="T6" fmla="*/ 25 w 25"/>
              <a:gd name="T7" fmla="*/ 58 h 116"/>
              <a:gd name="T8" fmla="*/ 25 w 25"/>
              <a:gd name="T9" fmla="*/ 58 h 116"/>
              <a:gd name="T10" fmla="*/ 25 w 25"/>
              <a:gd name="T11" fmla="*/ 58 h 116"/>
              <a:gd name="T12" fmla="*/ 25 w 25"/>
              <a:gd name="T13" fmla="*/ 57 h 116"/>
              <a:gd name="T14" fmla="*/ 25 w 25"/>
              <a:gd name="T15" fmla="*/ 57 h 116"/>
              <a:gd name="T16" fmla="*/ 25 w 25"/>
              <a:gd name="T17" fmla="*/ 57 h 116"/>
              <a:gd name="T18" fmla="*/ 25 w 25"/>
              <a:gd name="T19" fmla="*/ 57 h 116"/>
              <a:gd name="T20" fmla="*/ 25 w 25"/>
              <a:gd name="T21" fmla="*/ 57 h 116"/>
              <a:gd name="T22" fmla="*/ 25 w 25"/>
              <a:gd name="T23" fmla="*/ 57 h 116"/>
              <a:gd name="T24" fmla="*/ 25 w 25"/>
              <a:gd name="T25" fmla="*/ 56 h 116"/>
              <a:gd name="T26" fmla="*/ 25 w 25"/>
              <a:gd name="T27" fmla="*/ 56 h 116"/>
              <a:gd name="T28" fmla="*/ 25 w 25"/>
              <a:gd name="T29" fmla="*/ 56 h 116"/>
              <a:gd name="T30" fmla="*/ 25 w 25"/>
              <a:gd name="T31" fmla="*/ 56 h 116"/>
              <a:gd name="T32" fmla="*/ 25 w 25"/>
              <a:gd name="T33" fmla="*/ 56 h 116"/>
              <a:gd name="T34" fmla="*/ 25 w 25"/>
              <a:gd name="T35" fmla="*/ 56 h 116"/>
              <a:gd name="T36" fmla="*/ 25 w 25"/>
              <a:gd name="T37" fmla="*/ 55 h 116"/>
              <a:gd name="T38" fmla="*/ 25 w 25"/>
              <a:gd name="T39" fmla="*/ 55 h 116"/>
              <a:gd name="T40" fmla="*/ 25 w 25"/>
              <a:gd name="T41" fmla="*/ 55 h 116"/>
              <a:gd name="T42" fmla="*/ 25 w 25"/>
              <a:gd name="T43" fmla="*/ 55 h 116"/>
              <a:gd name="T44" fmla="*/ 25 w 25"/>
              <a:gd name="T45" fmla="*/ 55 h 116"/>
              <a:gd name="T46" fmla="*/ 25 w 25"/>
              <a:gd name="T47" fmla="*/ 55 h 116"/>
              <a:gd name="T48" fmla="*/ 25 w 25"/>
              <a:gd name="T49" fmla="*/ 54 h 116"/>
              <a:gd name="T50" fmla="*/ 25 w 25"/>
              <a:gd name="T51" fmla="*/ 54 h 116"/>
              <a:gd name="T52" fmla="*/ 25 w 25"/>
              <a:gd name="T53" fmla="*/ 54 h 116"/>
              <a:gd name="T54" fmla="*/ 25 w 25"/>
              <a:gd name="T55" fmla="*/ 54 h 116"/>
              <a:gd name="T56" fmla="*/ 25 w 25"/>
              <a:gd name="T57" fmla="*/ 54 h 116"/>
              <a:gd name="T58" fmla="*/ 25 w 25"/>
              <a:gd name="T59" fmla="*/ 53 h 116"/>
              <a:gd name="T60" fmla="*/ 25 w 25"/>
              <a:gd name="T61" fmla="*/ 53 h 116"/>
              <a:gd name="T62" fmla="*/ 25 w 25"/>
              <a:gd name="T63" fmla="*/ 53 h 116"/>
              <a:gd name="T64" fmla="*/ 25 w 25"/>
              <a:gd name="T65" fmla="*/ 53 h 116"/>
              <a:gd name="T66" fmla="*/ 25 w 25"/>
              <a:gd name="T67" fmla="*/ 53 h 116"/>
              <a:gd name="T68" fmla="*/ 25 w 25"/>
              <a:gd name="T69" fmla="*/ 53 h 116"/>
              <a:gd name="T70" fmla="*/ 25 w 25"/>
              <a:gd name="T71" fmla="*/ 52 h 116"/>
              <a:gd name="T72" fmla="*/ 23 w 25"/>
              <a:gd name="T73" fmla="*/ 39 h 116"/>
              <a:gd name="T74" fmla="*/ 23 w 25"/>
              <a:gd name="T75" fmla="*/ 39 h 116"/>
              <a:gd name="T76" fmla="*/ 23 w 25"/>
              <a:gd name="T77" fmla="*/ 38 h 116"/>
              <a:gd name="T78" fmla="*/ 23 w 25"/>
              <a:gd name="T79" fmla="*/ 38 h 116"/>
              <a:gd name="T80" fmla="*/ 23 w 25"/>
              <a:gd name="T81" fmla="*/ 38 h 116"/>
              <a:gd name="T82" fmla="*/ 23 w 25"/>
              <a:gd name="T83" fmla="*/ 38 h 116"/>
              <a:gd name="T84" fmla="*/ 23 w 25"/>
              <a:gd name="T85" fmla="*/ 38 h 116"/>
              <a:gd name="T86" fmla="*/ 23 w 25"/>
              <a:gd name="T87" fmla="*/ 38 h 116"/>
              <a:gd name="T88" fmla="*/ 23 w 25"/>
              <a:gd name="T89" fmla="*/ 37 h 116"/>
              <a:gd name="T90" fmla="*/ 23 w 25"/>
              <a:gd name="T91" fmla="*/ 37 h 116"/>
              <a:gd name="T92" fmla="*/ 23 w 25"/>
              <a:gd name="T93" fmla="*/ 37 h 116"/>
              <a:gd name="T94" fmla="*/ 0 w 25"/>
              <a:gd name="T95" fmla="*/ 0 h 116"/>
              <a:gd name="T96" fmla="*/ 23 w 25"/>
              <a:gd name="T97" fmla="*/ 37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5" h="116">
                <a:moveTo>
                  <a:pt x="20" y="86"/>
                </a:moveTo>
                <a:cubicBezTo>
                  <a:pt x="16" y="97"/>
                  <a:pt x="9" y="107"/>
                  <a:pt x="1" y="116"/>
                </a:cubicBezTo>
                <a:cubicBezTo>
                  <a:pt x="0" y="116"/>
                  <a:pt x="0" y="116"/>
                  <a:pt x="0" y="116"/>
                </a:cubicBezTo>
                <a:cubicBezTo>
                  <a:pt x="0" y="116"/>
                  <a:pt x="0" y="116"/>
                  <a:pt x="0" y="116"/>
                </a:cubicBezTo>
                <a:cubicBezTo>
                  <a:pt x="7" y="110"/>
                  <a:pt x="12" y="103"/>
                  <a:pt x="16" y="95"/>
                </a:cubicBezTo>
                <a:cubicBezTo>
                  <a:pt x="18" y="92"/>
                  <a:pt x="19" y="89"/>
                  <a:pt x="20" y="86"/>
                </a:cubicBezTo>
                <a:moveTo>
                  <a:pt x="25" y="58"/>
                </a:moveTo>
                <a:cubicBezTo>
                  <a:pt x="25" y="58"/>
                  <a:pt x="25" y="58"/>
                  <a:pt x="25" y="58"/>
                </a:cubicBezTo>
                <a:cubicBezTo>
                  <a:pt x="25" y="58"/>
                  <a:pt x="25" y="58"/>
                  <a:pt x="25" y="58"/>
                </a:cubicBezTo>
                <a:cubicBezTo>
                  <a:pt x="25" y="58"/>
                  <a:pt x="25" y="58"/>
                  <a:pt x="25" y="58"/>
                </a:cubicBezTo>
                <a:moveTo>
                  <a:pt x="25" y="58"/>
                </a:moveTo>
                <a:cubicBezTo>
                  <a:pt x="25" y="58"/>
                  <a:pt x="25" y="58"/>
                  <a:pt x="25" y="58"/>
                </a:cubicBezTo>
                <a:cubicBezTo>
                  <a:pt x="25" y="58"/>
                  <a:pt x="25" y="58"/>
                  <a:pt x="25" y="58"/>
                </a:cubicBezTo>
                <a:moveTo>
                  <a:pt x="25" y="57"/>
                </a:moveTo>
                <a:cubicBezTo>
                  <a:pt x="25" y="57"/>
                  <a:pt x="25" y="57"/>
                  <a:pt x="25" y="57"/>
                </a:cubicBezTo>
                <a:cubicBezTo>
                  <a:pt x="25" y="57"/>
                  <a:pt x="25" y="57"/>
                  <a:pt x="25" y="57"/>
                </a:cubicBezTo>
                <a:moveTo>
                  <a:pt x="25" y="57"/>
                </a:moveTo>
                <a:cubicBezTo>
                  <a:pt x="25" y="57"/>
                  <a:pt x="25" y="57"/>
                  <a:pt x="25" y="57"/>
                </a:cubicBezTo>
                <a:cubicBezTo>
                  <a:pt x="25" y="57"/>
                  <a:pt x="25" y="57"/>
                  <a:pt x="25" y="57"/>
                </a:cubicBezTo>
                <a:moveTo>
                  <a:pt x="25" y="57"/>
                </a:moveTo>
                <a:cubicBezTo>
                  <a:pt x="25" y="57"/>
                  <a:pt x="25" y="57"/>
                  <a:pt x="25" y="57"/>
                </a:cubicBezTo>
                <a:cubicBezTo>
                  <a:pt x="25" y="57"/>
                  <a:pt x="25" y="57"/>
                  <a:pt x="25" y="57"/>
                </a:cubicBezTo>
                <a:moveTo>
                  <a:pt x="25" y="56"/>
                </a:moveTo>
                <a:cubicBezTo>
                  <a:pt x="25" y="57"/>
                  <a:pt x="25" y="57"/>
                  <a:pt x="25" y="57"/>
                </a:cubicBezTo>
                <a:cubicBezTo>
                  <a:pt x="25" y="57"/>
                  <a:pt x="25" y="57"/>
                  <a:pt x="25" y="56"/>
                </a:cubicBezTo>
                <a:moveTo>
                  <a:pt x="25" y="56"/>
                </a:moveTo>
                <a:cubicBezTo>
                  <a:pt x="25" y="56"/>
                  <a:pt x="25" y="56"/>
                  <a:pt x="25" y="56"/>
                </a:cubicBezTo>
                <a:cubicBezTo>
                  <a:pt x="25" y="56"/>
                  <a:pt x="25" y="56"/>
                  <a:pt x="25" y="56"/>
                </a:cubicBezTo>
                <a:moveTo>
                  <a:pt x="25" y="56"/>
                </a:moveTo>
                <a:cubicBezTo>
                  <a:pt x="25" y="56"/>
                  <a:pt x="25" y="56"/>
                  <a:pt x="25" y="56"/>
                </a:cubicBezTo>
                <a:cubicBezTo>
                  <a:pt x="25" y="56"/>
                  <a:pt x="25" y="56"/>
                  <a:pt x="25" y="56"/>
                </a:cubicBezTo>
                <a:moveTo>
                  <a:pt x="25" y="56"/>
                </a:moveTo>
                <a:cubicBezTo>
                  <a:pt x="25" y="56"/>
                  <a:pt x="25" y="56"/>
                  <a:pt x="25" y="56"/>
                </a:cubicBezTo>
                <a:cubicBezTo>
                  <a:pt x="25" y="56"/>
                  <a:pt x="25" y="56"/>
                  <a:pt x="25" y="56"/>
                </a:cubicBezTo>
                <a:moveTo>
                  <a:pt x="25" y="55"/>
                </a:moveTo>
                <a:cubicBezTo>
                  <a:pt x="25" y="55"/>
                  <a:pt x="25" y="56"/>
                  <a:pt x="25" y="56"/>
                </a:cubicBezTo>
                <a:cubicBezTo>
                  <a:pt x="25" y="56"/>
                  <a:pt x="25" y="55"/>
                  <a:pt x="25" y="55"/>
                </a:cubicBezTo>
                <a:moveTo>
                  <a:pt x="25" y="55"/>
                </a:moveTo>
                <a:cubicBezTo>
                  <a:pt x="25" y="55"/>
                  <a:pt x="25" y="55"/>
                  <a:pt x="25" y="55"/>
                </a:cubicBezTo>
                <a:cubicBezTo>
                  <a:pt x="25" y="55"/>
                  <a:pt x="25" y="55"/>
                  <a:pt x="25" y="55"/>
                </a:cubicBezTo>
                <a:moveTo>
                  <a:pt x="25" y="55"/>
                </a:moveTo>
                <a:cubicBezTo>
                  <a:pt x="25" y="55"/>
                  <a:pt x="25" y="55"/>
                  <a:pt x="25" y="55"/>
                </a:cubicBezTo>
                <a:cubicBezTo>
                  <a:pt x="25" y="55"/>
                  <a:pt x="25" y="55"/>
                  <a:pt x="25" y="55"/>
                </a:cubicBezTo>
                <a:moveTo>
                  <a:pt x="25" y="55"/>
                </a:moveTo>
                <a:cubicBezTo>
                  <a:pt x="25" y="55"/>
                  <a:pt x="25" y="55"/>
                  <a:pt x="25" y="55"/>
                </a:cubicBezTo>
                <a:cubicBezTo>
                  <a:pt x="25" y="55"/>
                  <a:pt x="25" y="55"/>
                  <a:pt x="25" y="55"/>
                </a:cubicBezTo>
                <a:moveTo>
                  <a:pt x="25" y="54"/>
                </a:moveTo>
                <a:cubicBezTo>
                  <a:pt x="25" y="54"/>
                  <a:pt x="25" y="54"/>
                  <a:pt x="25" y="55"/>
                </a:cubicBezTo>
                <a:cubicBezTo>
                  <a:pt x="25" y="54"/>
                  <a:pt x="25" y="54"/>
                  <a:pt x="25" y="54"/>
                </a:cubicBezTo>
                <a:moveTo>
                  <a:pt x="25" y="54"/>
                </a:moveTo>
                <a:cubicBezTo>
                  <a:pt x="25" y="54"/>
                  <a:pt x="25" y="54"/>
                  <a:pt x="25" y="54"/>
                </a:cubicBezTo>
                <a:cubicBezTo>
                  <a:pt x="25" y="54"/>
                  <a:pt x="25" y="54"/>
                  <a:pt x="25" y="54"/>
                </a:cubicBezTo>
                <a:moveTo>
                  <a:pt x="25" y="54"/>
                </a:moveTo>
                <a:cubicBezTo>
                  <a:pt x="25" y="54"/>
                  <a:pt x="25" y="54"/>
                  <a:pt x="25" y="54"/>
                </a:cubicBezTo>
                <a:cubicBezTo>
                  <a:pt x="25" y="54"/>
                  <a:pt x="25" y="54"/>
                  <a:pt x="25" y="54"/>
                </a:cubicBezTo>
                <a:moveTo>
                  <a:pt x="25" y="54"/>
                </a:moveTo>
                <a:cubicBezTo>
                  <a:pt x="25" y="54"/>
                  <a:pt x="25" y="54"/>
                  <a:pt x="25" y="54"/>
                </a:cubicBezTo>
                <a:cubicBezTo>
                  <a:pt x="25" y="54"/>
                  <a:pt x="25" y="54"/>
                  <a:pt x="25" y="54"/>
                </a:cubicBezTo>
                <a:moveTo>
                  <a:pt x="25" y="53"/>
                </a:moveTo>
                <a:cubicBezTo>
                  <a:pt x="25" y="53"/>
                  <a:pt x="25" y="53"/>
                  <a:pt x="25" y="53"/>
                </a:cubicBezTo>
                <a:cubicBezTo>
                  <a:pt x="25" y="53"/>
                  <a:pt x="25" y="53"/>
                  <a:pt x="25" y="53"/>
                </a:cubicBezTo>
                <a:moveTo>
                  <a:pt x="25" y="53"/>
                </a:moveTo>
                <a:cubicBezTo>
                  <a:pt x="25" y="53"/>
                  <a:pt x="25" y="53"/>
                  <a:pt x="25" y="53"/>
                </a:cubicBezTo>
                <a:cubicBezTo>
                  <a:pt x="25" y="53"/>
                  <a:pt x="25" y="53"/>
                  <a:pt x="25" y="53"/>
                </a:cubicBezTo>
                <a:moveTo>
                  <a:pt x="25" y="53"/>
                </a:moveTo>
                <a:cubicBezTo>
                  <a:pt x="25" y="53"/>
                  <a:pt x="25" y="53"/>
                  <a:pt x="25" y="53"/>
                </a:cubicBezTo>
                <a:cubicBezTo>
                  <a:pt x="25" y="53"/>
                  <a:pt x="25" y="53"/>
                  <a:pt x="25" y="53"/>
                </a:cubicBezTo>
                <a:moveTo>
                  <a:pt x="25" y="53"/>
                </a:moveTo>
                <a:cubicBezTo>
                  <a:pt x="25" y="53"/>
                  <a:pt x="25" y="53"/>
                  <a:pt x="25" y="53"/>
                </a:cubicBezTo>
                <a:cubicBezTo>
                  <a:pt x="25" y="53"/>
                  <a:pt x="25" y="53"/>
                  <a:pt x="25" y="53"/>
                </a:cubicBezTo>
                <a:moveTo>
                  <a:pt x="25" y="52"/>
                </a:moveTo>
                <a:cubicBezTo>
                  <a:pt x="25" y="52"/>
                  <a:pt x="25" y="52"/>
                  <a:pt x="25" y="52"/>
                </a:cubicBezTo>
                <a:cubicBezTo>
                  <a:pt x="25" y="52"/>
                  <a:pt x="25" y="52"/>
                  <a:pt x="25" y="52"/>
                </a:cubicBezTo>
                <a:moveTo>
                  <a:pt x="23" y="39"/>
                </a:moveTo>
                <a:cubicBezTo>
                  <a:pt x="23" y="39"/>
                  <a:pt x="23" y="39"/>
                  <a:pt x="23" y="39"/>
                </a:cubicBezTo>
                <a:cubicBezTo>
                  <a:pt x="23" y="39"/>
                  <a:pt x="23" y="39"/>
                  <a:pt x="23" y="39"/>
                </a:cubicBezTo>
                <a:moveTo>
                  <a:pt x="23" y="38"/>
                </a:moveTo>
                <a:cubicBezTo>
                  <a:pt x="23" y="38"/>
                  <a:pt x="23" y="38"/>
                  <a:pt x="23" y="38"/>
                </a:cubicBezTo>
                <a:cubicBezTo>
                  <a:pt x="23" y="38"/>
                  <a:pt x="23" y="38"/>
                  <a:pt x="23" y="38"/>
                </a:cubicBezTo>
                <a:moveTo>
                  <a:pt x="23" y="38"/>
                </a:moveTo>
                <a:cubicBezTo>
                  <a:pt x="23" y="38"/>
                  <a:pt x="23" y="38"/>
                  <a:pt x="23" y="38"/>
                </a:cubicBezTo>
                <a:cubicBezTo>
                  <a:pt x="23" y="38"/>
                  <a:pt x="23" y="38"/>
                  <a:pt x="23" y="38"/>
                </a:cubicBezTo>
                <a:moveTo>
                  <a:pt x="23" y="38"/>
                </a:moveTo>
                <a:cubicBezTo>
                  <a:pt x="23" y="38"/>
                  <a:pt x="23" y="38"/>
                  <a:pt x="23" y="38"/>
                </a:cubicBezTo>
                <a:cubicBezTo>
                  <a:pt x="23" y="38"/>
                  <a:pt x="23" y="38"/>
                  <a:pt x="23" y="38"/>
                </a:cubicBezTo>
                <a:moveTo>
                  <a:pt x="23" y="38"/>
                </a:moveTo>
                <a:cubicBezTo>
                  <a:pt x="23" y="38"/>
                  <a:pt x="23" y="38"/>
                  <a:pt x="23" y="38"/>
                </a:cubicBezTo>
                <a:cubicBezTo>
                  <a:pt x="23" y="38"/>
                  <a:pt x="23" y="38"/>
                  <a:pt x="23" y="38"/>
                </a:cubicBezTo>
                <a:moveTo>
                  <a:pt x="23" y="37"/>
                </a:moveTo>
                <a:cubicBezTo>
                  <a:pt x="23" y="37"/>
                  <a:pt x="23" y="37"/>
                  <a:pt x="23" y="37"/>
                </a:cubicBezTo>
                <a:cubicBezTo>
                  <a:pt x="23" y="37"/>
                  <a:pt x="23" y="37"/>
                  <a:pt x="23" y="37"/>
                </a:cubicBezTo>
                <a:moveTo>
                  <a:pt x="23" y="37"/>
                </a:moveTo>
                <a:cubicBezTo>
                  <a:pt x="23" y="37"/>
                  <a:pt x="23" y="37"/>
                  <a:pt x="23" y="37"/>
                </a:cubicBezTo>
                <a:cubicBezTo>
                  <a:pt x="23" y="37"/>
                  <a:pt x="23" y="37"/>
                  <a:pt x="23" y="37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1" y="0"/>
                  <a:pt x="1" y="0"/>
                  <a:pt x="1" y="0"/>
                </a:cubicBezTo>
                <a:cubicBezTo>
                  <a:pt x="11" y="10"/>
                  <a:pt x="19" y="23"/>
                  <a:pt x="23" y="37"/>
                </a:cubicBezTo>
                <a:cubicBezTo>
                  <a:pt x="19" y="23"/>
                  <a:pt x="11" y="10"/>
                  <a:pt x="0" y="0"/>
                </a:cubicBezTo>
              </a:path>
            </a:pathLst>
          </a:custGeom>
          <a:solidFill>
            <a:srgbClr val="CFA44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2736" tIns="91369" rIns="182736" bIns="91369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0" name="isḷïḍe">
            <a:extLst>
              <a:ext uri="{FF2B5EF4-FFF2-40B4-BE49-F238E27FC236}">
                <a16:creationId xmlns="" xmlns:a16="http://schemas.microsoft.com/office/drawing/2014/main" id="{BEB8A151-9001-458E-8C89-47101CE3BA5B}"/>
              </a:ext>
            </a:extLst>
          </p:cNvPr>
          <p:cNvSpPr/>
          <p:nvPr/>
        </p:nvSpPr>
        <p:spPr bwMode="auto">
          <a:xfrm>
            <a:off x="10534943" y="5165352"/>
            <a:ext cx="677693" cy="665736"/>
          </a:xfrm>
          <a:custGeom>
            <a:avLst/>
            <a:gdLst>
              <a:gd name="T0" fmla="*/ 0 w 170"/>
              <a:gd name="T1" fmla="*/ 0 h 167"/>
              <a:gd name="T2" fmla="*/ 0 w 170"/>
              <a:gd name="T3" fmla="*/ 0 h 167"/>
              <a:gd name="T4" fmla="*/ 170 w 170"/>
              <a:gd name="T5" fmla="*/ 167 h 167"/>
              <a:gd name="T6" fmla="*/ 170 w 170"/>
              <a:gd name="T7" fmla="*/ 167 h 167"/>
              <a:gd name="T8" fmla="*/ 0 w 170"/>
              <a:gd name="T9" fmla="*/ 0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0" h="167">
                <a:moveTo>
                  <a:pt x="0" y="0"/>
                </a:moveTo>
                <a:lnTo>
                  <a:pt x="0" y="0"/>
                </a:lnTo>
                <a:lnTo>
                  <a:pt x="170" y="167"/>
                </a:lnTo>
                <a:lnTo>
                  <a:pt x="170" y="167"/>
                </a:lnTo>
                <a:lnTo>
                  <a:pt x="0" y="0"/>
                </a:lnTo>
                <a:close/>
              </a:path>
            </a:pathLst>
          </a:custGeom>
          <a:solidFill>
            <a:srgbClr val="E4B54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2736" tIns="91369" rIns="182736" bIns="91369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1" name="íṣľíḍê">
            <a:extLst>
              <a:ext uri="{FF2B5EF4-FFF2-40B4-BE49-F238E27FC236}">
                <a16:creationId xmlns="" xmlns:a16="http://schemas.microsoft.com/office/drawing/2014/main" id="{BBAA9EE1-68FB-460D-A5B2-B201EDDE0403}"/>
              </a:ext>
            </a:extLst>
          </p:cNvPr>
          <p:cNvSpPr/>
          <p:nvPr/>
        </p:nvSpPr>
        <p:spPr bwMode="auto">
          <a:xfrm>
            <a:off x="10534943" y="5165352"/>
            <a:ext cx="677693" cy="665736"/>
          </a:xfrm>
          <a:custGeom>
            <a:avLst/>
            <a:gdLst>
              <a:gd name="T0" fmla="*/ 0 w 170"/>
              <a:gd name="T1" fmla="*/ 0 h 167"/>
              <a:gd name="T2" fmla="*/ 0 w 170"/>
              <a:gd name="T3" fmla="*/ 0 h 167"/>
              <a:gd name="T4" fmla="*/ 170 w 170"/>
              <a:gd name="T5" fmla="*/ 167 h 167"/>
              <a:gd name="T6" fmla="*/ 170 w 170"/>
              <a:gd name="T7" fmla="*/ 167 h 167"/>
              <a:gd name="T8" fmla="*/ 0 w 170"/>
              <a:gd name="T9" fmla="*/ 0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0" h="167">
                <a:moveTo>
                  <a:pt x="0" y="0"/>
                </a:moveTo>
                <a:lnTo>
                  <a:pt x="0" y="0"/>
                </a:lnTo>
                <a:lnTo>
                  <a:pt x="170" y="167"/>
                </a:lnTo>
                <a:lnTo>
                  <a:pt x="170" y="167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2736" tIns="91369" rIns="182736" bIns="91369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2" name="išlîḋè">
            <a:extLst>
              <a:ext uri="{FF2B5EF4-FFF2-40B4-BE49-F238E27FC236}">
                <a16:creationId xmlns="" xmlns:a16="http://schemas.microsoft.com/office/drawing/2014/main" id="{D6B89D49-EAD8-406C-BBF3-E74064EA8C6F}"/>
              </a:ext>
            </a:extLst>
          </p:cNvPr>
          <p:cNvSpPr/>
          <p:nvPr/>
        </p:nvSpPr>
        <p:spPr bwMode="auto">
          <a:xfrm>
            <a:off x="11212622" y="5300898"/>
            <a:ext cx="534181" cy="530196"/>
          </a:xfrm>
          <a:custGeom>
            <a:avLst/>
            <a:gdLst>
              <a:gd name="T0" fmla="*/ 63 w 63"/>
              <a:gd name="T1" fmla="*/ 0 h 63"/>
              <a:gd name="T2" fmla="*/ 62 w 63"/>
              <a:gd name="T3" fmla="*/ 2 h 63"/>
              <a:gd name="T4" fmla="*/ 50 w 63"/>
              <a:gd name="T5" fmla="*/ 13 h 63"/>
              <a:gd name="T6" fmla="*/ 0 w 63"/>
              <a:gd name="T7" fmla="*/ 63 h 63"/>
              <a:gd name="T8" fmla="*/ 0 w 63"/>
              <a:gd name="T9" fmla="*/ 63 h 63"/>
              <a:gd name="T10" fmla="*/ 50 w 63"/>
              <a:gd name="T11" fmla="*/ 13 h 63"/>
              <a:gd name="T12" fmla="*/ 62 w 63"/>
              <a:gd name="T13" fmla="*/ 1 h 63"/>
              <a:gd name="T14" fmla="*/ 63 w 63"/>
              <a:gd name="T15" fmla="*/ 0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3" h="63">
                <a:moveTo>
                  <a:pt x="63" y="0"/>
                </a:moveTo>
                <a:cubicBezTo>
                  <a:pt x="63" y="1"/>
                  <a:pt x="62" y="1"/>
                  <a:pt x="62" y="2"/>
                </a:cubicBezTo>
                <a:cubicBezTo>
                  <a:pt x="50" y="13"/>
                  <a:pt x="50" y="13"/>
                  <a:pt x="50" y="13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3"/>
                  <a:pt x="0" y="63"/>
                  <a:pt x="0" y="63"/>
                </a:cubicBezTo>
                <a:cubicBezTo>
                  <a:pt x="50" y="13"/>
                  <a:pt x="50" y="13"/>
                  <a:pt x="50" y="13"/>
                </a:cubicBezTo>
                <a:cubicBezTo>
                  <a:pt x="62" y="1"/>
                  <a:pt x="62" y="1"/>
                  <a:pt x="62" y="1"/>
                </a:cubicBezTo>
                <a:cubicBezTo>
                  <a:pt x="62" y="1"/>
                  <a:pt x="63" y="1"/>
                  <a:pt x="63" y="0"/>
                </a:cubicBezTo>
              </a:path>
            </a:pathLst>
          </a:custGeom>
          <a:solidFill>
            <a:srgbClr val="BD964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2736" tIns="91369" rIns="182736" bIns="91369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3" name="ïsḷíḓè">
            <a:extLst>
              <a:ext uri="{FF2B5EF4-FFF2-40B4-BE49-F238E27FC236}">
                <a16:creationId xmlns="" xmlns:a16="http://schemas.microsoft.com/office/drawing/2014/main" id="{C4D10A14-627B-4972-9845-924FE5079720}"/>
              </a:ext>
            </a:extLst>
          </p:cNvPr>
          <p:cNvSpPr/>
          <p:nvPr/>
        </p:nvSpPr>
        <p:spPr bwMode="auto">
          <a:xfrm>
            <a:off x="10534943" y="5831095"/>
            <a:ext cx="677693" cy="669722"/>
          </a:xfrm>
          <a:custGeom>
            <a:avLst/>
            <a:gdLst>
              <a:gd name="T0" fmla="*/ 170 w 170"/>
              <a:gd name="T1" fmla="*/ 0 h 168"/>
              <a:gd name="T2" fmla="*/ 170 w 170"/>
              <a:gd name="T3" fmla="*/ 0 h 168"/>
              <a:gd name="T4" fmla="*/ 0 w 170"/>
              <a:gd name="T5" fmla="*/ 168 h 168"/>
              <a:gd name="T6" fmla="*/ 0 w 170"/>
              <a:gd name="T7" fmla="*/ 168 h 168"/>
              <a:gd name="T8" fmla="*/ 170 w 170"/>
              <a:gd name="T9" fmla="*/ 0 h 168"/>
              <a:gd name="T10" fmla="*/ 170 w 170"/>
              <a:gd name="T11" fmla="*/ 0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0" h="168">
                <a:moveTo>
                  <a:pt x="170" y="0"/>
                </a:moveTo>
                <a:lnTo>
                  <a:pt x="170" y="0"/>
                </a:lnTo>
                <a:lnTo>
                  <a:pt x="0" y="168"/>
                </a:lnTo>
                <a:lnTo>
                  <a:pt x="0" y="168"/>
                </a:lnTo>
                <a:lnTo>
                  <a:pt x="170" y="0"/>
                </a:lnTo>
                <a:lnTo>
                  <a:pt x="170" y="0"/>
                </a:lnTo>
                <a:close/>
              </a:path>
            </a:pathLst>
          </a:custGeom>
          <a:solidFill>
            <a:srgbClr val="E4B54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2736" tIns="91369" rIns="182736" bIns="91369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4" name="iSļíḍè">
            <a:extLst>
              <a:ext uri="{FF2B5EF4-FFF2-40B4-BE49-F238E27FC236}">
                <a16:creationId xmlns="" xmlns:a16="http://schemas.microsoft.com/office/drawing/2014/main" id="{BE8FBCE7-4439-4218-81B1-8E86C7CEB4EC}"/>
              </a:ext>
            </a:extLst>
          </p:cNvPr>
          <p:cNvSpPr/>
          <p:nvPr/>
        </p:nvSpPr>
        <p:spPr bwMode="auto">
          <a:xfrm>
            <a:off x="10534943" y="5831095"/>
            <a:ext cx="677693" cy="669722"/>
          </a:xfrm>
          <a:custGeom>
            <a:avLst/>
            <a:gdLst>
              <a:gd name="T0" fmla="*/ 170 w 170"/>
              <a:gd name="T1" fmla="*/ 0 h 168"/>
              <a:gd name="T2" fmla="*/ 170 w 170"/>
              <a:gd name="T3" fmla="*/ 0 h 168"/>
              <a:gd name="T4" fmla="*/ 0 w 170"/>
              <a:gd name="T5" fmla="*/ 168 h 168"/>
              <a:gd name="T6" fmla="*/ 0 w 170"/>
              <a:gd name="T7" fmla="*/ 168 h 168"/>
              <a:gd name="T8" fmla="*/ 170 w 170"/>
              <a:gd name="T9" fmla="*/ 0 h 168"/>
              <a:gd name="T10" fmla="*/ 170 w 170"/>
              <a:gd name="T11" fmla="*/ 0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0" h="168">
                <a:moveTo>
                  <a:pt x="170" y="0"/>
                </a:moveTo>
                <a:lnTo>
                  <a:pt x="170" y="0"/>
                </a:lnTo>
                <a:lnTo>
                  <a:pt x="0" y="168"/>
                </a:lnTo>
                <a:lnTo>
                  <a:pt x="0" y="168"/>
                </a:lnTo>
                <a:lnTo>
                  <a:pt x="170" y="0"/>
                </a:lnTo>
                <a:lnTo>
                  <a:pt x="17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2736" tIns="91369" rIns="182736" bIns="91369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5" name="í$1íḑé">
            <a:extLst>
              <a:ext uri="{FF2B5EF4-FFF2-40B4-BE49-F238E27FC236}">
                <a16:creationId xmlns="" xmlns:a16="http://schemas.microsoft.com/office/drawing/2014/main" id="{66553EE1-0A1A-4CCB-9942-934701BE6090}"/>
              </a:ext>
            </a:extLst>
          </p:cNvPr>
          <p:cNvSpPr/>
          <p:nvPr/>
        </p:nvSpPr>
        <p:spPr bwMode="auto">
          <a:xfrm>
            <a:off x="11455792" y="6070280"/>
            <a:ext cx="705600" cy="430536"/>
          </a:xfrm>
          <a:custGeom>
            <a:avLst/>
            <a:gdLst>
              <a:gd name="T0" fmla="*/ 83 w 83"/>
              <a:gd name="T1" fmla="*/ 51 h 51"/>
              <a:gd name="T2" fmla="*/ 83 w 83"/>
              <a:gd name="T3" fmla="*/ 51 h 51"/>
              <a:gd name="T4" fmla="*/ 83 w 83"/>
              <a:gd name="T5" fmla="*/ 51 h 51"/>
              <a:gd name="T6" fmla="*/ 0 w 83"/>
              <a:gd name="T7" fmla="*/ 0 h 51"/>
              <a:gd name="T8" fmla="*/ 21 w 83"/>
              <a:gd name="T9" fmla="*/ 22 h 51"/>
              <a:gd name="T10" fmla="*/ 33 w 83"/>
              <a:gd name="T11" fmla="*/ 34 h 51"/>
              <a:gd name="T12" fmla="*/ 44 w 83"/>
              <a:gd name="T13" fmla="*/ 41 h 51"/>
              <a:gd name="T14" fmla="*/ 33 w 83"/>
              <a:gd name="T15" fmla="*/ 34 h 51"/>
              <a:gd name="T16" fmla="*/ 21 w 83"/>
              <a:gd name="T17" fmla="*/ 22 h 51"/>
              <a:gd name="T18" fmla="*/ 0 w 83"/>
              <a:gd name="T19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3" h="51">
                <a:moveTo>
                  <a:pt x="83" y="51"/>
                </a:moveTo>
                <a:cubicBezTo>
                  <a:pt x="83" y="51"/>
                  <a:pt x="83" y="51"/>
                  <a:pt x="83" y="51"/>
                </a:cubicBezTo>
                <a:cubicBezTo>
                  <a:pt x="83" y="51"/>
                  <a:pt x="83" y="51"/>
                  <a:pt x="83" y="51"/>
                </a:cubicBezTo>
                <a:moveTo>
                  <a:pt x="0" y="0"/>
                </a:moveTo>
                <a:cubicBezTo>
                  <a:pt x="21" y="22"/>
                  <a:pt x="21" y="22"/>
                  <a:pt x="21" y="22"/>
                </a:cubicBezTo>
                <a:cubicBezTo>
                  <a:pt x="33" y="34"/>
                  <a:pt x="33" y="34"/>
                  <a:pt x="33" y="34"/>
                </a:cubicBezTo>
                <a:cubicBezTo>
                  <a:pt x="36" y="37"/>
                  <a:pt x="40" y="39"/>
                  <a:pt x="44" y="41"/>
                </a:cubicBezTo>
                <a:cubicBezTo>
                  <a:pt x="40" y="39"/>
                  <a:pt x="36" y="37"/>
                  <a:pt x="33" y="34"/>
                </a:cubicBezTo>
                <a:cubicBezTo>
                  <a:pt x="21" y="22"/>
                  <a:pt x="21" y="22"/>
                  <a:pt x="21" y="22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BD964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2736" tIns="91369" rIns="182736" bIns="91369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64" name="文字方塊 63">
            <a:extLst>
              <a:ext uri="{FF2B5EF4-FFF2-40B4-BE49-F238E27FC236}">
                <a16:creationId xmlns="" xmlns:a16="http://schemas.microsoft.com/office/drawing/2014/main" id="{9172D906-366A-4C96-9CE5-D3FE017B56CA}"/>
              </a:ext>
            </a:extLst>
          </p:cNvPr>
          <p:cNvSpPr txBox="1"/>
          <p:nvPr/>
        </p:nvSpPr>
        <p:spPr>
          <a:xfrm>
            <a:off x="737099" y="3892401"/>
            <a:ext cx="6494021" cy="1477184"/>
          </a:xfrm>
          <a:prstGeom prst="rect">
            <a:avLst/>
          </a:prstGeom>
          <a:noFill/>
        </p:spPr>
        <p:txBody>
          <a:bodyPr wrap="square" lIns="182736" tIns="91369" rIns="182736" bIns="91369">
            <a:spAutoFit/>
          </a:bodyPr>
          <a:lstStyle/>
          <a:p>
            <a:pPr algn="ctr"/>
            <a:r>
              <a:rPr lang="zh-TW" altLang="en-US" sz="3600" b="1" kern="100" spc="600" dirty="0" smtClean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對即將推出創新學習課程</a:t>
            </a:r>
            <a:r>
              <a:rPr lang="zh-TW" altLang="en-US" sz="3600" b="1" kern="100" spc="6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感興趣佔 </a:t>
            </a:r>
            <a:r>
              <a:rPr lang="en-US" altLang="zh-TW" sz="4800" b="1" u="sng" kern="100" spc="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53.8 %</a:t>
            </a:r>
            <a:endParaRPr lang="zh-TW" altLang="zh-TW" b="1" u="sng" kern="100" spc="6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="" xmlns:a16="http://schemas.microsoft.com/office/drawing/2014/main" id="{8C1A83E0-96C1-4B27-BEAB-368275D4CC47}"/>
              </a:ext>
            </a:extLst>
          </p:cNvPr>
          <p:cNvSpPr txBox="1"/>
          <p:nvPr/>
        </p:nvSpPr>
        <p:spPr>
          <a:xfrm>
            <a:off x="15933913" y="3951919"/>
            <a:ext cx="8670648" cy="1477184"/>
          </a:xfrm>
          <a:prstGeom prst="rect">
            <a:avLst/>
          </a:prstGeom>
          <a:noFill/>
        </p:spPr>
        <p:txBody>
          <a:bodyPr wrap="square" lIns="182736" tIns="91369" rIns="182736" bIns="91369">
            <a:spAutoFit/>
          </a:bodyPr>
          <a:lstStyle/>
          <a:p>
            <a:pPr algn="ctr"/>
            <a:r>
              <a:rPr lang="zh-TW" altLang="en-US" sz="3600" b="1" kern="100" spc="6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想知道如何</a:t>
            </a:r>
            <a:r>
              <a:rPr lang="zh-TW" altLang="en-US" sz="3600" b="1" kern="100" spc="600" dirty="0" smtClean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將課程產生植物</a:t>
            </a:r>
            <a:r>
              <a:rPr lang="en-US" altLang="zh-TW" sz="3600" b="1" kern="100" spc="600" dirty="0" smtClean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DIY</a:t>
            </a:r>
            <a:r>
              <a:rPr lang="zh-TW" altLang="en-US" sz="3600" b="1" kern="100" spc="600" dirty="0" smtClean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延伸產品的</a:t>
            </a:r>
            <a:r>
              <a:rPr lang="zh-TW" altLang="en-US" sz="3600" b="1" kern="100" spc="6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感興趣程度佔 </a:t>
            </a:r>
            <a:r>
              <a:rPr lang="en-US" altLang="zh-TW" sz="4800" b="1" u="sng" kern="100" spc="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60.3%</a:t>
            </a:r>
            <a:endParaRPr lang="zh-TW" altLang="zh-TW" b="1" u="sng" kern="100" spc="6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68" name="文字方塊 67">
            <a:extLst>
              <a:ext uri="{FF2B5EF4-FFF2-40B4-BE49-F238E27FC236}">
                <a16:creationId xmlns="" xmlns:a16="http://schemas.microsoft.com/office/drawing/2014/main" id="{3B892443-2D73-4B67-8FB1-DB245734A1A2}"/>
              </a:ext>
            </a:extLst>
          </p:cNvPr>
          <p:cNvSpPr txBox="1"/>
          <p:nvPr/>
        </p:nvSpPr>
        <p:spPr>
          <a:xfrm>
            <a:off x="8153908" y="3892401"/>
            <a:ext cx="7368637" cy="1477184"/>
          </a:xfrm>
          <a:prstGeom prst="rect">
            <a:avLst/>
          </a:prstGeom>
          <a:noFill/>
        </p:spPr>
        <p:txBody>
          <a:bodyPr wrap="square" lIns="182736" tIns="91369" rIns="182736" bIns="91369">
            <a:spAutoFit/>
          </a:bodyPr>
          <a:lstStyle/>
          <a:p>
            <a:pPr algn="ctr"/>
            <a:r>
              <a:rPr lang="zh-TW" altLang="zh-TW" sz="3600" b="1" kern="100" spc="6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父母</a:t>
            </a:r>
            <a:r>
              <a:rPr lang="zh-TW" altLang="en-US" sz="3600" b="1" kern="100" spc="6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想藉此課程</a:t>
            </a:r>
            <a:endParaRPr lang="en-US" altLang="zh-TW" sz="3600" b="1" kern="100" spc="6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kern="100" spc="6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增加親子相處時間接近 </a:t>
            </a:r>
            <a:r>
              <a:rPr lang="en-US" altLang="zh-TW" sz="4800" b="1" u="sng" kern="100" spc="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62%</a:t>
            </a:r>
            <a:endParaRPr lang="zh-TW" altLang="en-US" b="1" u="sng" spc="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9" name="矩形 68">
            <a:extLst>
              <a:ext uri="{FF2B5EF4-FFF2-40B4-BE49-F238E27FC236}">
                <a16:creationId xmlns="" xmlns:a16="http://schemas.microsoft.com/office/drawing/2014/main" id="{7900EB5C-C9D8-4E51-BF04-DA06512C45C9}"/>
              </a:ext>
            </a:extLst>
          </p:cNvPr>
          <p:cNvSpPr/>
          <p:nvPr/>
        </p:nvSpPr>
        <p:spPr>
          <a:xfrm>
            <a:off x="1441884" y="870198"/>
            <a:ext cx="20312001" cy="1431018"/>
          </a:xfrm>
          <a:prstGeom prst="rect">
            <a:avLst/>
          </a:prstGeom>
        </p:spPr>
        <p:txBody>
          <a:bodyPr wrap="none" lIns="182736" tIns="91369" rIns="182736" bIns="91369">
            <a:spAutoFit/>
          </a:bodyPr>
          <a:lstStyle/>
          <a:p>
            <a:r>
              <a:rPr lang="zh-TW" altLang="en-US" sz="8100" b="1" kern="0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  <a:cs typeface="+mj-cs"/>
                <a:sym typeface="Aleo" pitchFamily="34" charset="0"/>
              </a:rPr>
              <a:t>需求調查</a:t>
            </a:r>
            <a:r>
              <a:rPr lang="en-US" altLang="zh-TW" sz="8100" b="1" kern="0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  <a:cs typeface="+mj-cs"/>
                <a:sym typeface="Aleo" pitchFamily="34" charset="0"/>
              </a:rPr>
              <a:t>:</a:t>
            </a:r>
            <a:r>
              <a:rPr lang="zh-TW" altLang="en-US" sz="8100" b="1" kern="0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  <a:cs typeface="+mj-cs"/>
                <a:sym typeface="Aleo" pitchFamily="34" charset="0"/>
              </a:rPr>
              <a:t>  </a:t>
            </a:r>
            <a:r>
              <a:rPr lang="zh-TW" altLang="en-US" sz="6000" b="1" kern="0" dirty="0" smtClean="0">
                <a:solidFill>
                  <a:schemeClr val="bg1">
                    <a:lumMod val="5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針對</a:t>
            </a:r>
            <a:r>
              <a:rPr lang="en-US" altLang="zh-TW" sz="6000" b="1" kern="0" dirty="0" smtClean="0">
                <a:solidFill>
                  <a:schemeClr val="bg1">
                    <a:lumMod val="5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TA</a:t>
            </a:r>
            <a:r>
              <a:rPr lang="zh-TW" altLang="en-US" sz="6000" b="1" kern="0" dirty="0" smtClean="0">
                <a:solidFill>
                  <a:schemeClr val="bg1">
                    <a:lumMod val="5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家長進行初步問卷調查有效問卷</a:t>
            </a:r>
            <a:r>
              <a:rPr lang="en-US" altLang="zh-TW" sz="6000" b="1" kern="0" dirty="0" smtClean="0">
                <a:solidFill>
                  <a:schemeClr val="bg1">
                    <a:lumMod val="5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78</a:t>
            </a:r>
            <a:r>
              <a:rPr lang="zh-TW" altLang="en-US" sz="6000" b="1" kern="0" dirty="0" smtClean="0">
                <a:solidFill>
                  <a:schemeClr val="bg1">
                    <a:lumMod val="5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份</a:t>
            </a:r>
            <a:endParaRPr lang="zh-TW" altLang="en-US" sz="6000" b="1" kern="0" dirty="0">
              <a:solidFill>
                <a:schemeClr val="tx1">
                  <a:lumMod val="75000"/>
                  <a:lumOff val="25000"/>
                </a:schemeClr>
              </a:solidFill>
              <a:latin typeface="Microsoft JhengHei" pitchFamily="34" charset="-120"/>
              <a:ea typeface="Microsoft JhengHei" pitchFamily="34" charset="-120"/>
              <a:cs typeface="+mj-cs"/>
              <a:sym typeface="Aleo" pitchFamily="34" charset="0"/>
            </a:endParaRPr>
          </a:p>
        </p:txBody>
      </p:sp>
      <p:sp>
        <p:nvSpPr>
          <p:cNvPr id="81" name="文字方塊 80">
            <a:extLst>
              <a:ext uri="{FF2B5EF4-FFF2-40B4-BE49-F238E27FC236}">
                <a16:creationId xmlns="" xmlns:a16="http://schemas.microsoft.com/office/drawing/2014/main" id="{D9FC4EF3-3D72-41F9-8D7A-80B363CC5D10}"/>
              </a:ext>
            </a:extLst>
          </p:cNvPr>
          <p:cNvSpPr txBox="1"/>
          <p:nvPr/>
        </p:nvSpPr>
        <p:spPr>
          <a:xfrm>
            <a:off x="16549727" y="10215595"/>
            <a:ext cx="6540717" cy="1846516"/>
          </a:xfrm>
          <a:prstGeom prst="rect">
            <a:avLst/>
          </a:prstGeom>
          <a:noFill/>
        </p:spPr>
        <p:txBody>
          <a:bodyPr wrap="square" lIns="182736" tIns="91369" rIns="182736" bIns="91369">
            <a:spAutoFit/>
          </a:bodyPr>
          <a:lstStyle/>
          <a:p>
            <a:pPr algn="ctr"/>
            <a:r>
              <a:rPr lang="zh-TW" altLang="en-US" sz="3600" spc="600" dirty="0">
                <a:solidFill>
                  <a:srgbClr val="2021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我想到</a:t>
            </a:r>
            <a:r>
              <a:rPr lang="zh-TW" altLang="en-US" sz="3600" spc="600" dirty="0" smtClean="0">
                <a:solidFill>
                  <a:srgbClr val="2021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知道課程產生的植物除了吃，如何</a:t>
            </a:r>
            <a:r>
              <a:rPr lang="en-US" altLang="zh-TW" sz="3600" spc="600" dirty="0" smtClean="0">
                <a:solidFill>
                  <a:srgbClr val="2021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DIY</a:t>
            </a:r>
            <a:r>
              <a:rPr lang="zh-TW" altLang="en-US" sz="3600" spc="600" dirty="0" smtClean="0">
                <a:solidFill>
                  <a:srgbClr val="2021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指甲油或杯墊等</a:t>
            </a:r>
            <a:endParaRPr lang="zh-TW" altLang="en-US" sz="3600" spc="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4D758106-2406-482E-953A-4C0E8167ECCE}"/>
              </a:ext>
            </a:extLst>
          </p:cNvPr>
          <p:cNvSpPr txBox="1"/>
          <p:nvPr/>
        </p:nvSpPr>
        <p:spPr>
          <a:xfrm>
            <a:off x="8905862" y="10287035"/>
            <a:ext cx="4739621" cy="1292518"/>
          </a:xfrm>
          <a:prstGeom prst="rect">
            <a:avLst/>
          </a:prstGeom>
          <a:noFill/>
        </p:spPr>
        <p:txBody>
          <a:bodyPr wrap="square" lIns="182736" tIns="91369" rIns="182736" bIns="91369">
            <a:spAutoFit/>
          </a:bodyPr>
          <a:lstStyle/>
          <a:p>
            <a:pPr algn="ctr"/>
            <a:r>
              <a:rPr lang="zh-TW" altLang="en-US" sz="3600" spc="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我想藉此次課程</a:t>
            </a:r>
            <a:endParaRPr lang="en-US" altLang="zh-TW" sz="3600" spc="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spc="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增加親</a:t>
            </a:r>
            <a:r>
              <a:rPr lang="zh-TW" altLang="en-US" sz="3600" spc="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子互動時間</a:t>
            </a:r>
            <a:endParaRPr lang="zh-TW" altLang="en-US" sz="3600" spc="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="" xmlns:a16="http://schemas.microsoft.com/office/drawing/2014/main" id="{108E500D-4379-4EDD-A6F1-61768F03C43F}"/>
              </a:ext>
            </a:extLst>
          </p:cNvPr>
          <p:cNvSpPr txBox="1"/>
          <p:nvPr/>
        </p:nvSpPr>
        <p:spPr>
          <a:xfrm>
            <a:off x="690481" y="10306853"/>
            <a:ext cx="5967581" cy="2400514"/>
          </a:xfrm>
          <a:prstGeom prst="rect">
            <a:avLst/>
          </a:prstGeom>
          <a:noFill/>
        </p:spPr>
        <p:txBody>
          <a:bodyPr wrap="square" lIns="182736" tIns="91369" rIns="182736" bIns="91369">
            <a:spAutoFit/>
          </a:bodyPr>
          <a:lstStyle/>
          <a:p>
            <a:pPr algn="ctr"/>
            <a:r>
              <a:rPr lang="zh-TW" altLang="en-US" sz="3600" spc="600" dirty="0">
                <a:solidFill>
                  <a:srgbClr val="2021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請問您對程式課程結合食農知識學習的感興趣程度</a:t>
            </a:r>
          </a:p>
          <a:p>
            <a:pPr algn="ctr"/>
            <a:endParaRPr lang="zh-TW" altLang="en-US" sz="3600" spc="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DD1C7F40-B137-467D-9174-E4B109BC035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698341" y="12712709"/>
            <a:ext cx="5486400" cy="730250"/>
          </a:xfrm>
          <a:prstGeom prst="rect">
            <a:avLst/>
          </a:prstGeom>
        </p:spPr>
        <p:txBody>
          <a:bodyPr lIns="182736" tIns="91369" rIns="182736" bIns="91369"/>
          <a:lstStyle/>
          <a:p>
            <a:fld id="{C18A7811-56DB-4851-BF58-C7E5DE2B155B}" type="slidenum">
              <a:rPr lang="zh-TW" altLang="en-US" smtClean="0"/>
              <a:pPr/>
              <a:t>20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/>
          <a:srcRect b="24969"/>
          <a:stretch/>
        </p:blipFill>
        <p:spPr>
          <a:xfrm>
            <a:off x="8553405" y="5214935"/>
            <a:ext cx="7388992" cy="523299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5"/>
          <a:srcRect b="33751"/>
          <a:stretch/>
        </p:blipFill>
        <p:spPr>
          <a:xfrm>
            <a:off x="16768619" y="5214937"/>
            <a:ext cx="7388992" cy="4620478"/>
          </a:xfrm>
          <a:prstGeom prst="rect">
            <a:avLst/>
          </a:prstGeom>
        </p:spPr>
      </p:pic>
      <p:sp>
        <p:nvSpPr>
          <p:cNvPr id="31" name="橢圓 30">
            <a:extLst>
              <a:ext uri="{FF2B5EF4-FFF2-40B4-BE49-F238E27FC236}">
                <a16:creationId xmlns="" xmlns:a16="http://schemas.microsoft.com/office/drawing/2014/main" id="{76E0A056-559D-431F-99B4-98C6B36B2C77}"/>
              </a:ext>
            </a:extLst>
          </p:cNvPr>
          <p:cNvSpPr/>
          <p:nvPr/>
        </p:nvSpPr>
        <p:spPr>
          <a:xfrm>
            <a:off x="737093" y="12430510"/>
            <a:ext cx="298752" cy="298752"/>
          </a:xfrm>
          <a:prstGeom prst="ellipse">
            <a:avLst/>
          </a:prstGeom>
          <a:solidFill>
            <a:srgbClr val="899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736" tIns="91369" rIns="182736" bIns="91369" rtlCol="0" anchor="ctr"/>
          <a:lstStyle/>
          <a:p>
            <a:pPr algn="ctr"/>
            <a:endParaRPr lang="zh-TW" altLang="en-US"/>
          </a:p>
        </p:txBody>
      </p:sp>
      <p:sp>
        <p:nvSpPr>
          <p:cNvPr id="32" name="橢圓 31">
            <a:extLst>
              <a:ext uri="{FF2B5EF4-FFF2-40B4-BE49-F238E27FC236}">
                <a16:creationId xmlns="" xmlns:a16="http://schemas.microsoft.com/office/drawing/2014/main" id="{CD1E05F3-195D-4ADB-A885-0E41E62FFED4}"/>
              </a:ext>
            </a:extLst>
          </p:cNvPr>
          <p:cNvSpPr/>
          <p:nvPr/>
        </p:nvSpPr>
        <p:spPr>
          <a:xfrm>
            <a:off x="1209443" y="12430510"/>
            <a:ext cx="298752" cy="298752"/>
          </a:xfrm>
          <a:prstGeom prst="ellipse">
            <a:avLst/>
          </a:prstGeom>
          <a:solidFill>
            <a:srgbClr val="DAC0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736" tIns="91369" rIns="182736" bIns="91369" rtlCol="0" anchor="ctr"/>
          <a:lstStyle/>
          <a:p>
            <a:pPr algn="ctr"/>
            <a:endParaRPr lang="zh-TW" altLang="en-US"/>
          </a:p>
        </p:txBody>
      </p:sp>
      <p:sp>
        <p:nvSpPr>
          <p:cNvPr id="33" name="橢圓 32">
            <a:extLst>
              <a:ext uri="{FF2B5EF4-FFF2-40B4-BE49-F238E27FC236}">
                <a16:creationId xmlns="" xmlns:a16="http://schemas.microsoft.com/office/drawing/2014/main" id="{018EFCAF-7EF3-4C86-8A74-34425324FB4C}"/>
              </a:ext>
            </a:extLst>
          </p:cNvPr>
          <p:cNvSpPr/>
          <p:nvPr/>
        </p:nvSpPr>
        <p:spPr>
          <a:xfrm>
            <a:off x="1681795" y="12430510"/>
            <a:ext cx="298752" cy="298752"/>
          </a:xfrm>
          <a:prstGeom prst="ellipse">
            <a:avLst/>
          </a:prstGeom>
          <a:solidFill>
            <a:srgbClr val="899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736" tIns="91369" rIns="182736" bIns="91369" rtlCol="0" anchor="ctr"/>
          <a:lstStyle/>
          <a:p>
            <a:pPr algn="ctr"/>
            <a:endParaRPr lang="zh-TW" altLang="en-US">
              <a:solidFill>
                <a:srgbClr val="DCDC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5240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競爭分析 </a:t>
            </a:r>
            <a:r>
              <a:rPr lang="en-US" altLang="zh-TW" sz="8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zh-TW" altLang="en-US" sz="8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微型農場競品比較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97060197"/>
              </p:ext>
            </p:extLst>
          </p:nvPr>
        </p:nvGraphicFramePr>
        <p:xfrm>
          <a:off x="1318795" y="4521226"/>
          <a:ext cx="22322484" cy="1517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>
                  <a:extLst>
                    <a:ext uri="{9D8B030D-6E8A-4147-A177-3AD203B41FA5}">
                      <a16:colId xmlns:a16="http://schemas.microsoft.com/office/drawing/2014/main" xmlns="" val="1544054915"/>
                    </a:ext>
                  </a:extLst>
                </a:gridCol>
                <a:gridCol w="4788533">
                  <a:extLst>
                    <a:ext uri="{9D8B030D-6E8A-4147-A177-3AD203B41FA5}">
                      <a16:colId xmlns:a16="http://schemas.microsoft.com/office/drawing/2014/main" xmlns="" val="128535623"/>
                    </a:ext>
                  </a:extLst>
                </a:gridCol>
                <a:gridCol w="47885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788533">
                  <a:extLst>
                    <a:ext uri="{9D8B030D-6E8A-4147-A177-3AD203B41FA5}">
                      <a16:colId xmlns:a16="http://schemas.microsoft.com/office/drawing/2014/main" xmlns="" val="3014144570"/>
                    </a:ext>
                  </a:extLst>
                </a:gridCol>
                <a:gridCol w="4788533">
                  <a:extLst>
                    <a:ext uri="{9D8B030D-6E8A-4147-A177-3AD203B41FA5}">
                      <a16:colId xmlns:a16="http://schemas.microsoft.com/office/drawing/2014/main" xmlns="" val="1654088914"/>
                    </a:ext>
                  </a:extLst>
                </a:gridCol>
              </a:tblGrid>
              <a:tr h="1188720">
                <a:tc>
                  <a:txBody>
                    <a:bodyPr/>
                    <a:lstStyle/>
                    <a:p>
                      <a:endParaRPr lang="zh-TW" altLang="en-US" sz="36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拓可思 </a:t>
                      </a:r>
                      <a:r>
                        <a:rPr lang="en-US" altLang="zh-TW" sz="36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Farmie</a:t>
                      </a:r>
                      <a:endParaRPr lang="zh-TW" altLang="en-US" sz="36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綠色魔法立方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哇栽植物智能盆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植物工廠</a:t>
                      </a:r>
                      <a:r>
                        <a:rPr lang="en-US" altLang="zh-TW" sz="36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Smart Cube</a:t>
                      </a:r>
                      <a:endParaRPr lang="zh-TW" altLang="en-US" sz="36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4924015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用途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教學市場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零售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教學市場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觀賞零售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觀賞零售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種菜食用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終端零售定價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Target end price 8,500 NTD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1,980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NTD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2,300 NTD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25,000 NTD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54443214"/>
                  </a:ext>
                </a:extLst>
              </a:tr>
              <a:tr h="1280160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組裝方式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60363" indent="-360363" algn="ctr">
                        <a:buFont typeface="Arial" panose="020B0604020202020204" pitchFamily="34" charset="0"/>
                        <a:buNone/>
                      </a:pP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簡易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DIY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教材</a:t>
                      </a:r>
                      <a:endParaRPr lang="en-US" altLang="zh-TW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360363" indent="-360363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省略電子電路配線</a:t>
                      </a:r>
                      <a:r>
                        <a:rPr lang="en-US" altLang="zh-TW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&amp;</a:t>
                      </a:r>
                      <a:r>
                        <a:rPr lang="zh-TW" altLang="en-US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複雜組立</a:t>
                      </a:r>
                      <a:r>
                        <a:rPr lang="en-US" altLang="zh-TW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60363" indent="-360363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件式 已組立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60363" indent="-360363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zh-TW" sz="30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zh-TW" altLang="en-US" sz="30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件式 已組立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60363" indent="-360363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zh-TW" altLang="en-US" sz="30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已組立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0995979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尺寸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長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寬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高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363" indent="-360363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300x240x197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mm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363" indent="-360363" algn="ctr">
                        <a:buFont typeface="Arial" panose="020B0604020202020204" pitchFamily="34" charset="0"/>
                        <a:buNone/>
                      </a:pP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150x56x56 mm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363" indent="-360363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zh-TW" sz="30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230x230x210 mm</a:t>
                      </a:r>
                      <a:endParaRPr lang="zh-TW" altLang="en-US" sz="3000" kern="1200" baseline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363" indent="-360363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zh-TW" sz="30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560x500x475cm</a:t>
                      </a:r>
                      <a:endParaRPr lang="zh-TW" altLang="en-US" sz="3000" kern="1200" baseline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自動灑水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V</a:t>
                      </a:r>
                      <a:endParaRPr lang="zh-TW" altLang="en-US" sz="3000" kern="1200" baseline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環境溫濕度數據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生長燈照明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風扇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∆ 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僅量測日照時間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延伸套件擴充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r>
                        <a:rPr lang="zh-TW" altLang="en-US" sz="2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2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可擴充配件至其他植物</a:t>
                      </a:r>
                      <a:r>
                        <a:rPr lang="en-US" altLang="zh-TW" sz="2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魚菜共生</a:t>
                      </a:r>
                      <a:r>
                        <a:rPr lang="en-US" altLang="zh-TW" sz="2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32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組栽培盒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顯示及控制介面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手機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App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點陣式液晶螢幕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手機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App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點陣式液晶螢幕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感測紀錄監控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藍芽連線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r"/>
                      <a:r>
                        <a:rPr lang="en-US" altLang="zh-TW" sz="3000" kern="1200" baseline="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WiFi</a:t>
                      </a:r>
                      <a:r>
                        <a:rPr lang="zh-TW" altLang="en-US" sz="30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連線上網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0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V</a:t>
                      </a:r>
                      <a:r>
                        <a:rPr lang="zh-TW" altLang="en-US" sz="30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altLang="zh-TW" sz="30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en-US" altLang="zh-TW" sz="3000" kern="1200" baseline="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IoT</a:t>
                      </a:r>
                      <a:r>
                        <a:rPr lang="zh-TW" altLang="en-US" sz="30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延伸套件</a:t>
                      </a:r>
                      <a:r>
                        <a:rPr lang="en-US" altLang="zh-TW" sz="30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3000" kern="1200" baseline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61872056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r"/>
                      <a:r>
                        <a:rPr lang="en-US" altLang="zh-TW" sz="3000" kern="1200" baseline="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WebCAM</a:t>
                      </a:r>
                      <a:r>
                        <a:rPr lang="zh-TW" altLang="en-US" sz="30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攝影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0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V (</a:t>
                      </a:r>
                      <a:r>
                        <a:rPr lang="en-US" altLang="zh-TW" sz="3000" kern="1200" baseline="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IoT</a:t>
                      </a:r>
                      <a:r>
                        <a:rPr lang="zh-TW" altLang="en-US" sz="30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延伸套件</a:t>
                      </a:r>
                      <a:r>
                        <a:rPr lang="en-US" altLang="zh-TW" sz="30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3000" kern="1200" baseline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透過手機上傳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栽種參考數據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(88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組植物栽種數據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(32</a:t>
                      </a:r>
                      <a:r>
                        <a:rPr lang="zh-TW" altLang="en-US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組植物栽種數據</a:t>
                      </a:r>
                      <a:r>
                        <a:rPr lang="en-US" altLang="zh-TW" sz="30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r"/>
                      <a:r>
                        <a:rPr lang="en-US" altLang="zh-TW" sz="3000" b="1" baseline="0" dirty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ML</a:t>
                      </a:r>
                      <a:r>
                        <a:rPr lang="zh-TW" altLang="en-US" sz="3000" b="1" baseline="0" dirty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機器學習教材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="1" baseline="0" dirty="0">
                          <a:solidFill>
                            <a:srgbClr val="007033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000" b="1" baseline="0" dirty="0">
                        <a:solidFill>
                          <a:srgbClr val="007033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0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pic>
        <p:nvPicPr>
          <p:cNvPr id="2050" name="Picture 2" descr="魔法立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1840" y="2465519"/>
            <a:ext cx="2016224" cy="2016226"/>
          </a:xfrm>
          <a:prstGeom prst="rect">
            <a:avLst/>
          </a:prstGeom>
          <a:noFill/>
        </p:spPr>
      </p:pic>
      <p:pic>
        <p:nvPicPr>
          <p:cNvPr id="2052" name="Picture 4" descr="https://dw6vrgax4fzym.cloudfront.net/userfiles/sm/sm640480_images_A1/8951/2016101383159345.jpg"/>
          <p:cNvPicPr>
            <a:picLocks noChangeAspect="1" noChangeArrowheads="1"/>
          </p:cNvPicPr>
          <p:nvPr/>
        </p:nvPicPr>
        <p:blipFill>
          <a:blip r:embed="rId4" cstate="print"/>
          <a:srcRect t="14175" b="16526"/>
          <a:stretch>
            <a:fillRect/>
          </a:stretch>
        </p:blipFill>
        <p:spPr bwMode="auto">
          <a:xfrm>
            <a:off x="19536821" y="2111803"/>
            <a:ext cx="3419872" cy="2369938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56305" y="2177478"/>
            <a:ext cx="3102888" cy="231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C:\Users\user\Downloads\158763427802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19192" y="1889446"/>
            <a:ext cx="4176464" cy="2654732"/>
          </a:xfrm>
          <a:prstGeom prst="rect">
            <a:avLst/>
          </a:prstGeom>
          <a:noFill/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7F8005CE-85A7-7A43-961F-E75F9DE730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31566" y="6137924"/>
            <a:ext cx="749301" cy="647700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xmlns="" id="{853BD394-E289-FE4F-BFFB-E7E00704E1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21008" y="9198636"/>
            <a:ext cx="749301" cy="647700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xmlns="" id="{9802AF9E-0B46-4048-BF32-EB907DCC4E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59555" y="11260018"/>
            <a:ext cx="749301" cy="647700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xmlns="" id="{0E78E008-FEC8-0548-9A0E-C215441526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59555" y="11836082"/>
            <a:ext cx="749301" cy="647700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xmlns="" id="{D68EF4FB-B213-BE4A-B0E8-1561882A18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59555" y="12979058"/>
            <a:ext cx="749301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9335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 descr="—Pngtree—vector soil plant icon_4872807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03773" y="3960440"/>
            <a:ext cx="5417840" cy="541784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構想情境 </a:t>
            </a:r>
            <a:r>
              <a:rPr lang="en-US" altLang="zh-TW" sz="8100" dirty="0">
                <a:solidFill>
                  <a:schemeClr val="tx2">
                    <a:lumMod val="50000"/>
                  </a:schemeClr>
                </a:solidFill>
              </a:rPr>
              <a:t>– Machine Learning(ML)</a:t>
            </a:r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小實驗設計</a:t>
            </a:r>
          </a:p>
        </p:txBody>
      </p:sp>
      <p:pic>
        <p:nvPicPr>
          <p:cNvPr id="270338" name="Picture 2" descr="太陽圖示-向量圖示-免費向量免費下載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66" t="309" r="1244" b="3301"/>
          <a:stretch/>
        </p:blipFill>
        <p:spPr bwMode="auto">
          <a:xfrm>
            <a:off x="2921137" y="4620321"/>
            <a:ext cx="3672408" cy="3672410"/>
          </a:xfrm>
          <a:prstGeom prst="rect">
            <a:avLst/>
          </a:prstGeom>
          <a:noFill/>
        </p:spPr>
      </p:pic>
      <p:pic>
        <p:nvPicPr>
          <p:cNvPr id="270340" name="Picture 4" descr="Icono De Viento. Ráfaga De Señal De Viento. Símbolo Air. Icono De ...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00B050">
                <a:tint val="45000"/>
                <a:satMod val="400000"/>
              </a:srgbClr>
            </a:duotone>
          </a:blip>
          <a:srcRect l="14040" t="15795" r="14882" b="16637"/>
          <a:stretch>
            <a:fillRect/>
          </a:stretch>
        </p:blipFill>
        <p:spPr bwMode="auto">
          <a:xfrm>
            <a:off x="17376579" y="4454723"/>
            <a:ext cx="4176464" cy="3970222"/>
          </a:xfrm>
          <a:prstGeom prst="rect">
            <a:avLst/>
          </a:prstGeom>
          <a:noFill/>
        </p:spPr>
      </p:pic>
      <p:sp>
        <p:nvSpPr>
          <p:cNvPr id="25" name="文字方塊 24"/>
          <p:cNvSpPr txBox="1"/>
          <p:nvPr/>
        </p:nvSpPr>
        <p:spPr>
          <a:xfrm>
            <a:off x="2614944" y="3269797"/>
            <a:ext cx="4464496" cy="70781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陽光</a:t>
            </a: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日照時間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9671725" y="3269797"/>
            <a:ext cx="4464496" cy="70781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土壤</a:t>
            </a: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水分含量</a:t>
            </a:r>
          </a:p>
        </p:txBody>
      </p:sp>
      <p:sp>
        <p:nvSpPr>
          <p:cNvPr id="27" name="文字方塊 26"/>
          <p:cNvSpPr txBox="1"/>
          <p:nvPr/>
        </p:nvSpPr>
        <p:spPr>
          <a:xfrm>
            <a:off x="17304573" y="3257605"/>
            <a:ext cx="4464496" cy="70781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空氣</a:t>
            </a: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環境溫濕度</a:t>
            </a:r>
          </a:p>
        </p:txBody>
      </p:sp>
      <p:cxnSp>
        <p:nvCxnSpPr>
          <p:cNvPr id="31" name="直線接點 30"/>
          <p:cNvCxnSpPr/>
          <p:nvPr/>
        </p:nvCxnSpPr>
        <p:spPr bwMode="auto">
          <a:xfrm>
            <a:off x="2254905" y="4049690"/>
            <a:ext cx="19802200" cy="0"/>
          </a:xfrm>
          <a:prstGeom prst="line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8" name="文字方塊 37"/>
          <p:cNvSpPr txBox="1"/>
          <p:nvPr/>
        </p:nvSpPr>
        <p:spPr>
          <a:xfrm>
            <a:off x="2254897" y="8658211"/>
            <a:ext cx="6696744" cy="3908696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en-US" altLang="zh-TW" sz="3100" b="1" u="sng" dirty="0">
                <a:latin typeface="微軟正黑體" pitchFamily="34" charset="-120"/>
                <a:ea typeface="微軟正黑體" pitchFamily="34" charset="-120"/>
              </a:rPr>
              <a:t>Input</a:t>
            </a:r>
          </a:p>
          <a:p>
            <a:pPr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  紫外線感測器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日照時間測量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  時間計數器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3100" b="1" u="sng" dirty="0">
                <a:latin typeface="微軟正黑體" pitchFamily="34" charset="-120"/>
                <a:ea typeface="微軟正黑體" pitchFamily="34" charset="-120"/>
              </a:rPr>
              <a:t>Output</a:t>
            </a:r>
          </a:p>
          <a:p>
            <a:pPr algn="l">
              <a:buFont typeface="Arial" pitchFamily="34" charset="0"/>
              <a:buChar char="•"/>
            </a:pP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日照時間數據統計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3100" b="1" u="sng" dirty="0">
                <a:latin typeface="微軟正黑體" pitchFamily="34" charset="-120"/>
                <a:ea typeface="微軟正黑體" pitchFamily="34" charset="-120"/>
              </a:rPr>
              <a:t>ML Training</a:t>
            </a:r>
          </a:p>
          <a:p>
            <a:pPr algn="l">
              <a:buFont typeface="Arial" pitchFamily="34" charset="0"/>
              <a:buChar char="•"/>
            </a:pP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日照時間控制警示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  生長燈補足日照時間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9239681" y="8658200"/>
            <a:ext cx="6552728" cy="3908696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en-US" altLang="zh-TW" sz="3100" b="1" u="sng" dirty="0">
                <a:latin typeface="微軟正黑體" pitchFamily="34" charset="-120"/>
                <a:ea typeface="微軟正黑體" pitchFamily="34" charset="-120"/>
              </a:rPr>
              <a:t>Input</a:t>
            </a:r>
          </a:p>
          <a:p>
            <a:pPr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  土壤濕度感測器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土壤測量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  盆底溼度感測器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水分飽和度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3100" b="1" u="sng" dirty="0">
                <a:latin typeface="微軟正黑體" pitchFamily="34" charset="-120"/>
                <a:ea typeface="微軟正黑體" pitchFamily="34" charset="-120"/>
              </a:rPr>
              <a:t>Output</a:t>
            </a:r>
          </a:p>
          <a:p>
            <a:pPr algn="l">
              <a:buFont typeface="Arial" pitchFamily="34" charset="0"/>
              <a:buChar char="•"/>
            </a:pP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土壤澆灌數據統計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3100" b="1" u="sng" dirty="0">
                <a:latin typeface="微軟正黑體" pitchFamily="34" charset="-120"/>
                <a:ea typeface="微軟正黑體" pitchFamily="34" charset="-120"/>
              </a:rPr>
              <a:t>ML Training</a:t>
            </a:r>
          </a:p>
          <a:p>
            <a:pPr algn="l">
              <a:buFont typeface="Arial" pitchFamily="34" charset="0"/>
              <a:buChar char="•"/>
            </a:pP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澆灌行為控制及警示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  晒田模式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灌水、斷水、放乾田水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  <p:sp>
        <p:nvSpPr>
          <p:cNvPr id="40" name="文字方塊 39"/>
          <p:cNvSpPr txBox="1"/>
          <p:nvPr/>
        </p:nvSpPr>
        <p:spPr>
          <a:xfrm>
            <a:off x="17232569" y="8658211"/>
            <a:ext cx="6552728" cy="3908696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en-US" altLang="zh-TW" sz="3100" b="1" u="sng" dirty="0">
                <a:latin typeface="微軟正黑體" pitchFamily="34" charset="-120"/>
                <a:ea typeface="微軟正黑體" pitchFamily="34" charset="-120"/>
              </a:rPr>
              <a:t>Input</a:t>
            </a:r>
          </a:p>
          <a:p>
            <a:pPr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  環境溫度感測器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溫度測量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  空氣濕度感測器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濕度測量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3100" b="1" u="sng" dirty="0">
                <a:latin typeface="微軟正黑體" pitchFamily="34" charset="-120"/>
                <a:ea typeface="微軟正黑體" pitchFamily="34" charset="-120"/>
              </a:rPr>
              <a:t>Output</a:t>
            </a:r>
          </a:p>
          <a:p>
            <a:pPr algn="l">
              <a:buFont typeface="Arial" pitchFamily="34" charset="0"/>
              <a:buChar char="•"/>
            </a:pP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環境溫濕度數據統計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3100" b="1" u="sng" dirty="0">
                <a:latin typeface="微軟正黑體" pitchFamily="34" charset="-120"/>
                <a:ea typeface="微軟正黑體" pitchFamily="34" charset="-120"/>
              </a:rPr>
              <a:t>Operating Factor</a:t>
            </a:r>
          </a:p>
          <a:p>
            <a:pPr algn="l">
              <a:buFont typeface="Arial" pitchFamily="34" charset="0"/>
              <a:buChar char="•"/>
            </a:pP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教室內及陽台差異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  戶外定點實驗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0AC653D9-9A88-4742-8AE8-A2F4D5675F8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23656" y="5401964"/>
            <a:ext cx="2374901" cy="23749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構想情境 </a:t>
            </a:r>
            <a:r>
              <a:rPr lang="en-US" altLang="zh-TW" sz="8100" dirty="0">
                <a:solidFill>
                  <a:schemeClr val="tx2">
                    <a:lumMod val="50000"/>
                  </a:schemeClr>
                </a:solidFill>
              </a:rPr>
              <a:t>– Machine Learning(ML)</a:t>
            </a:r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小實驗設計</a:t>
            </a:r>
          </a:p>
        </p:txBody>
      </p:sp>
      <p:sp>
        <p:nvSpPr>
          <p:cNvPr id="3" name="圓角矩形 2"/>
          <p:cNvSpPr/>
          <p:nvPr/>
        </p:nvSpPr>
        <p:spPr bwMode="auto">
          <a:xfrm>
            <a:off x="8951641" y="4481747"/>
            <a:ext cx="5832648" cy="657225"/>
          </a:xfrm>
          <a:prstGeom prst="roundRect">
            <a:avLst>
              <a:gd name="adj" fmla="val 11951"/>
            </a:avLst>
          </a:prstGeom>
          <a:solidFill>
            <a:srgbClr val="FFFF99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資料庫建立實驗</a:t>
            </a: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:</a:t>
            </a:r>
          </a:p>
        </p:txBody>
      </p:sp>
      <p:sp>
        <p:nvSpPr>
          <p:cNvPr id="4" name="圓角矩形 3"/>
          <p:cNvSpPr/>
          <p:nvPr/>
        </p:nvSpPr>
        <p:spPr bwMode="auto">
          <a:xfrm>
            <a:off x="16440481" y="4481747"/>
            <a:ext cx="5832648" cy="657225"/>
          </a:xfrm>
          <a:prstGeom prst="roundRect">
            <a:avLst>
              <a:gd name="adj" fmla="val 11951"/>
            </a:avLst>
          </a:prstGeom>
          <a:solidFill>
            <a:srgbClr val="FFFF99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控制變因設定</a:t>
            </a:r>
          </a:p>
        </p:txBody>
      </p:sp>
      <p:sp>
        <p:nvSpPr>
          <p:cNvPr id="5" name="圓角矩形 4"/>
          <p:cNvSpPr/>
          <p:nvPr/>
        </p:nvSpPr>
        <p:spPr bwMode="auto">
          <a:xfrm>
            <a:off x="16440481" y="6353955"/>
            <a:ext cx="5832648" cy="657225"/>
          </a:xfrm>
          <a:prstGeom prst="roundRect">
            <a:avLst>
              <a:gd name="adj" fmla="val 11951"/>
            </a:avLst>
          </a:prstGeom>
          <a:solidFill>
            <a:srgbClr val="FFFF99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操作變因設計</a:t>
            </a:r>
          </a:p>
        </p:txBody>
      </p:sp>
      <p:sp>
        <p:nvSpPr>
          <p:cNvPr id="6" name="圓角矩形 5"/>
          <p:cNvSpPr/>
          <p:nvPr/>
        </p:nvSpPr>
        <p:spPr bwMode="auto">
          <a:xfrm>
            <a:off x="16440481" y="8145005"/>
            <a:ext cx="5832648" cy="657225"/>
          </a:xfrm>
          <a:prstGeom prst="roundRect">
            <a:avLst>
              <a:gd name="adj" fmla="val 11951"/>
            </a:avLst>
          </a:prstGeom>
          <a:solidFill>
            <a:srgbClr val="FFFF99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實驗結果比較</a:t>
            </a:r>
          </a:p>
        </p:txBody>
      </p:sp>
      <p:sp>
        <p:nvSpPr>
          <p:cNvPr id="7" name="圓角矩形 6"/>
          <p:cNvSpPr/>
          <p:nvPr/>
        </p:nvSpPr>
        <p:spPr bwMode="auto">
          <a:xfrm>
            <a:off x="16440481" y="10026363"/>
            <a:ext cx="5832648" cy="657225"/>
          </a:xfrm>
          <a:prstGeom prst="roundRect">
            <a:avLst>
              <a:gd name="adj" fmla="val 11951"/>
            </a:avLst>
          </a:prstGeom>
          <a:solidFill>
            <a:srgbClr val="FFFF99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延伸實驗結果比較</a:t>
            </a:r>
          </a:p>
        </p:txBody>
      </p:sp>
      <p:sp>
        <p:nvSpPr>
          <p:cNvPr id="8" name="圓角矩形 7"/>
          <p:cNvSpPr/>
          <p:nvPr/>
        </p:nvSpPr>
        <p:spPr bwMode="auto">
          <a:xfrm>
            <a:off x="2038873" y="8298169"/>
            <a:ext cx="5832648" cy="657225"/>
          </a:xfrm>
          <a:prstGeom prst="roundRect">
            <a:avLst>
              <a:gd name="adj" fmla="val 11951"/>
            </a:avLst>
          </a:prstGeom>
          <a:solidFill>
            <a:srgbClr val="FFFF99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稻米種植基本知識</a:t>
            </a:r>
          </a:p>
        </p:txBody>
      </p:sp>
      <p:pic>
        <p:nvPicPr>
          <p:cNvPr id="11" name="Picture 7" descr="C:\Users\user\Downloads\15876342780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727" y="2027009"/>
            <a:ext cx="8633741" cy="5911118"/>
          </a:xfrm>
          <a:prstGeom prst="rect">
            <a:avLst/>
          </a:prstGeom>
          <a:noFill/>
        </p:spPr>
      </p:pic>
      <p:sp>
        <p:nvSpPr>
          <p:cNvPr id="12" name="文字方塊 11"/>
          <p:cNvSpPr txBox="1"/>
          <p:nvPr/>
        </p:nvSpPr>
        <p:spPr>
          <a:xfrm>
            <a:off x="8951649" y="3041587"/>
            <a:ext cx="6120680" cy="70781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階段一 學習資料庫的建立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16008429" y="3041578"/>
            <a:ext cx="7488832" cy="1184873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階段二 機器學習模式即時調整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可跳過階段一直接使用雲端標準資料庫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圓角矩形 13"/>
          <p:cNvSpPr/>
          <p:nvPr/>
        </p:nvSpPr>
        <p:spPr bwMode="auto">
          <a:xfrm>
            <a:off x="2038873" y="9594317"/>
            <a:ext cx="5832648" cy="657225"/>
          </a:xfrm>
          <a:prstGeom prst="roundRect">
            <a:avLst>
              <a:gd name="adj" fmla="val 11951"/>
            </a:avLst>
          </a:prstGeom>
          <a:solidFill>
            <a:srgbClr val="FFFF99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軟硬體介面認識</a:t>
            </a:r>
          </a:p>
        </p:txBody>
      </p:sp>
      <p:sp>
        <p:nvSpPr>
          <p:cNvPr id="15" name="圓角矩形 14"/>
          <p:cNvSpPr/>
          <p:nvPr/>
        </p:nvSpPr>
        <p:spPr bwMode="auto">
          <a:xfrm>
            <a:off x="2038873" y="10818451"/>
            <a:ext cx="5832648" cy="657225"/>
          </a:xfrm>
          <a:prstGeom prst="roundRect">
            <a:avLst>
              <a:gd name="adj" fmla="val 11951"/>
            </a:avLst>
          </a:prstGeom>
          <a:solidFill>
            <a:srgbClr val="FFFF99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手動感測器校正</a:t>
            </a:r>
          </a:p>
        </p:txBody>
      </p:sp>
      <p:cxnSp>
        <p:nvCxnSpPr>
          <p:cNvPr id="17" name="直線單箭頭接點 16"/>
          <p:cNvCxnSpPr>
            <a:stCxn id="8" idx="2"/>
            <a:endCxn id="14" idx="0"/>
          </p:cNvCxnSpPr>
          <p:nvPr/>
        </p:nvCxnSpPr>
        <p:spPr bwMode="auto">
          <a:xfrm rot="5400000">
            <a:off x="4635736" y="9274855"/>
            <a:ext cx="638923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9" name="直線單箭頭接點 18"/>
          <p:cNvCxnSpPr>
            <a:stCxn id="14" idx="2"/>
            <a:endCxn id="15" idx="0"/>
          </p:cNvCxnSpPr>
          <p:nvPr/>
        </p:nvCxnSpPr>
        <p:spPr bwMode="auto">
          <a:xfrm rot="5400000">
            <a:off x="4671743" y="10534996"/>
            <a:ext cx="566909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1" name="肘形接點 20"/>
          <p:cNvCxnSpPr>
            <a:stCxn id="15" idx="3"/>
            <a:endCxn id="3" idx="1"/>
          </p:cNvCxnSpPr>
          <p:nvPr/>
        </p:nvCxnSpPr>
        <p:spPr bwMode="auto">
          <a:xfrm flipV="1">
            <a:off x="7871521" y="4810360"/>
            <a:ext cx="1080120" cy="6336704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8" name="直線單箭頭接點 27"/>
          <p:cNvCxnSpPr>
            <a:stCxn id="3" idx="3"/>
            <a:endCxn id="4" idx="1"/>
          </p:cNvCxnSpPr>
          <p:nvPr/>
        </p:nvCxnSpPr>
        <p:spPr bwMode="auto">
          <a:xfrm>
            <a:off x="14784289" y="4810360"/>
            <a:ext cx="1656192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0" name="肘形接點 29"/>
          <p:cNvCxnSpPr>
            <a:stCxn id="4" idx="3"/>
            <a:endCxn id="5" idx="3"/>
          </p:cNvCxnSpPr>
          <p:nvPr/>
        </p:nvCxnSpPr>
        <p:spPr bwMode="auto">
          <a:xfrm>
            <a:off x="22273129" y="4810360"/>
            <a:ext cx="1588" cy="1872208"/>
          </a:xfrm>
          <a:prstGeom prst="bentConnector3">
            <a:avLst>
              <a:gd name="adj1" fmla="val 14395466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2" name="肘形接點 31"/>
          <p:cNvCxnSpPr>
            <a:stCxn id="5" idx="1"/>
            <a:endCxn id="6" idx="1"/>
          </p:cNvCxnSpPr>
          <p:nvPr/>
        </p:nvCxnSpPr>
        <p:spPr bwMode="auto">
          <a:xfrm rot="10800000" flipV="1">
            <a:off x="16440481" y="6682568"/>
            <a:ext cx="1588" cy="1791050"/>
          </a:xfrm>
          <a:prstGeom prst="bentConnector3">
            <a:avLst>
              <a:gd name="adj1" fmla="val 14395466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4" name="肘形接點 33"/>
          <p:cNvCxnSpPr>
            <a:stCxn id="6" idx="3"/>
            <a:endCxn id="7" idx="3"/>
          </p:cNvCxnSpPr>
          <p:nvPr/>
        </p:nvCxnSpPr>
        <p:spPr bwMode="auto">
          <a:xfrm>
            <a:off x="22273129" y="8473618"/>
            <a:ext cx="1588" cy="1881358"/>
          </a:xfrm>
          <a:prstGeom prst="bentConnector3">
            <a:avLst>
              <a:gd name="adj1" fmla="val 14395466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35" name="文字方塊 34"/>
          <p:cNvSpPr txBox="1"/>
          <p:nvPr/>
        </p:nvSpPr>
        <p:spPr>
          <a:xfrm>
            <a:off x="8951649" y="5273833"/>
            <a:ext cx="6120680" cy="7248071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marL="360085" indent="-360085"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時間需求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3~5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個月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360085" indent="-360085"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教室內擺放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10~15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組實驗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360085" indent="-360085"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環境控制變因設定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889897" lvl="1" indent="-360085">
              <a:buFont typeface="Wingdings" pitchFamily="2" charset="2"/>
              <a:buChar char="ü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一般為擺放環境使實驗設置固定在同一環境溫濕度變化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889897" lvl="4" indent="-360085">
              <a:buFont typeface="Wingdings" pitchFamily="2" charset="2"/>
              <a:buChar char="ü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可選定教室櫃子上或陽台邊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360085" indent="-360085"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設計操作變因對照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985071" indent="-360085" algn="l">
              <a:buFont typeface="Wingdings" pitchFamily="2" charset="2"/>
              <a:buChar char="ü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日照時間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985071" indent="-360085" algn="l">
              <a:buFont typeface="Wingdings" pitchFamily="2" charset="2"/>
              <a:buChar char="ü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土壤濕度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360085" indent="-360085"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完成生長週期後，以影像辨識比較稻禾特徵，輸入資料庫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985071" indent="-360085" algn="l">
              <a:buFont typeface="Wingdings" pitchFamily="2" charset="2"/>
              <a:buChar char="ü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稻苗分支數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985071" indent="-360085" algn="l">
              <a:buFont typeface="Wingdings" pitchFamily="2" charset="2"/>
              <a:buChar char="ü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結穗、花期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985071" indent="-360085" algn="l">
              <a:buFont typeface="Wingdings" pitchFamily="2" charset="2"/>
              <a:buChar char="ü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稻殼顏色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985071" indent="-360085" algn="l">
              <a:buFont typeface="Wingdings" pitchFamily="2" charset="2"/>
              <a:buChar char="ü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稻稈彎度</a:t>
            </a:r>
          </a:p>
        </p:txBody>
      </p:sp>
      <p:sp>
        <p:nvSpPr>
          <p:cNvPr id="36" name="矩形 35"/>
          <p:cNvSpPr/>
          <p:nvPr/>
        </p:nvSpPr>
        <p:spPr>
          <a:xfrm>
            <a:off x="16656497" y="5129810"/>
            <a:ext cx="5688632" cy="1046374"/>
          </a:xfrm>
          <a:prstGeom prst="rect">
            <a:avLst/>
          </a:prstGeom>
        </p:spPr>
        <p:txBody>
          <a:bodyPr wrap="square" lIns="91369" tIns="45687" rIns="91369" bIns="45687">
            <a:spAutoFit/>
          </a:bodyPr>
          <a:lstStyle/>
          <a:p>
            <a:pPr marL="360085" indent="-360085"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偵測環境控制變因設定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889897" lvl="1" indent="-360085" algn="l">
              <a:buFont typeface="Wingdings" pitchFamily="2" charset="2"/>
              <a:buChar char="ü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讀取資料庫內控制數據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16656497" y="7002018"/>
            <a:ext cx="5688632" cy="1046374"/>
          </a:xfrm>
          <a:prstGeom prst="rect">
            <a:avLst/>
          </a:prstGeom>
        </p:spPr>
        <p:txBody>
          <a:bodyPr wrap="square" lIns="91369" tIns="45687" rIns="91369" bIns="45687">
            <a:spAutoFit/>
          </a:bodyPr>
          <a:lstStyle/>
          <a:p>
            <a:pPr marL="360085" indent="-360085" algn="l">
              <a:buFont typeface="Arial" pitchFamily="34" charset="0"/>
              <a:buChar char="•"/>
            </a:pP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ML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調整澆灌行為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360085" indent="-360085" algn="l">
              <a:buFont typeface="Arial" pitchFamily="34" charset="0"/>
              <a:buChar char="•"/>
            </a:pP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ML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調整生長燈補光時間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16656497" y="8802225"/>
            <a:ext cx="5688632" cy="1046374"/>
          </a:xfrm>
          <a:prstGeom prst="rect">
            <a:avLst/>
          </a:prstGeom>
        </p:spPr>
        <p:txBody>
          <a:bodyPr wrap="square" lIns="91369" tIns="45687" rIns="91369" bIns="45687">
            <a:spAutoFit/>
          </a:bodyPr>
          <a:lstStyle/>
          <a:p>
            <a:pPr marL="360085" indent="-360085"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數據對應影像辨識結果比較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360085" indent="-360085"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將數據輸入資料庫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16656497" y="10674431"/>
            <a:ext cx="5688632" cy="2078054"/>
          </a:xfrm>
          <a:prstGeom prst="rect">
            <a:avLst/>
          </a:prstGeom>
        </p:spPr>
        <p:txBody>
          <a:bodyPr wrap="square" lIns="91369" tIns="45687" rIns="91369" bIns="45687">
            <a:spAutoFit/>
          </a:bodyPr>
          <a:lstStyle/>
          <a:p>
            <a:pPr marL="360085" indent="-360085" algn="l">
              <a:buFont typeface="Arial" pitchFamily="34" charset="0"/>
              <a:buChar char="•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依照農委會公布稻米冠軍賽評分結果，進一步確認種植稻穀取樣、稻米品質規格分析、性狀及官能品評等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4"/>
          <p:cNvPicPr>
            <a:picLocks noChangeAspect="1" noChangeArrowheads="1"/>
          </p:cNvPicPr>
          <p:nvPr/>
        </p:nvPicPr>
        <p:blipFill>
          <a:blip r:embed="rId2" cstate="print"/>
          <a:srcRect l="20111" r="2113" b="18089"/>
          <a:stretch>
            <a:fillRect/>
          </a:stretch>
        </p:blipFill>
        <p:spPr bwMode="auto">
          <a:xfrm>
            <a:off x="10463811" y="3257600"/>
            <a:ext cx="13249472" cy="10242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20111" r="27052" b="18089"/>
          <a:stretch>
            <a:fillRect/>
          </a:stretch>
        </p:blipFill>
        <p:spPr bwMode="auto">
          <a:xfrm>
            <a:off x="1030764" y="3257600"/>
            <a:ext cx="9001000" cy="10242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構想 </a:t>
            </a:r>
            <a:r>
              <a:rPr lang="en-US" altLang="zh-TW" sz="8100" dirty="0">
                <a:solidFill>
                  <a:schemeClr val="tx2">
                    <a:lumMod val="50000"/>
                  </a:schemeClr>
                </a:solidFill>
              </a:rPr>
              <a:t>– Machine Learning(ML)</a:t>
            </a:r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軟體介面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958761" y="2477715"/>
            <a:ext cx="8712968" cy="70781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階段一 學習資料庫的建立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10247793" y="2465523"/>
            <a:ext cx="9865096" cy="70781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階段二 機器學習模式即時調整集資料收集</a:t>
            </a:r>
          </a:p>
        </p:txBody>
      </p:sp>
      <p:grpSp>
        <p:nvGrpSpPr>
          <p:cNvPr id="3" name="群組 86"/>
          <p:cNvGrpSpPr/>
          <p:nvPr/>
        </p:nvGrpSpPr>
        <p:grpSpPr>
          <a:xfrm>
            <a:off x="1073259" y="5273827"/>
            <a:ext cx="8901061" cy="5290960"/>
            <a:chOff x="1073256" y="4409728"/>
            <a:chExt cx="8901061" cy="5290958"/>
          </a:xfrm>
        </p:grpSpPr>
        <p:grpSp>
          <p:nvGrpSpPr>
            <p:cNvPr id="14" name="群組 21"/>
            <p:cNvGrpSpPr/>
            <p:nvPr/>
          </p:nvGrpSpPr>
          <p:grpSpPr>
            <a:xfrm>
              <a:off x="1894856" y="4409728"/>
              <a:ext cx="3240360" cy="970478"/>
              <a:chOff x="1894856" y="3977680"/>
              <a:chExt cx="3240360" cy="970478"/>
            </a:xfrm>
          </p:grpSpPr>
          <p:sp>
            <p:nvSpPr>
              <p:cNvPr id="6" name="圓角矩形 5"/>
              <p:cNvSpPr/>
              <p:nvPr/>
            </p:nvSpPr>
            <p:spPr bwMode="auto">
              <a:xfrm>
                <a:off x="1894856" y="3977680"/>
                <a:ext cx="3240360" cy="970478"/>
              </a:xfrm>
              <a:prstGeom prst="round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824858"/>
                <a:endParaRPr lang="zh-TW" altLang="en-US" dirty="0"/>
              </a:p>
            </p:txBody>
          </p:sp>
          <p:sp>
            <p:nvSpPr>
              <p:cNvPr id="7" name="文字方塊 6"/>
              <p:cNvSpPr txBox="1"/>
              <p:nvPr/>
            </p:nvSpPr>
            <p:spPr>
              <a:xfrm>
                <a:off x="2398912" y="4123438"/>
                <a:ext cx="2016224" cy="5693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31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專案起始</a:t>
                </a:r>
              </a:p>
            </p:txBody>
          </p:sp>
        </p:grpSp>
        <p:sp>
          <p:nvSpPr>
            <p:cNvPr id="8" name="文字方塊 7"/>
            <p:cNvSpPr txBox="1"/>
            <p:nvPr/>
          </p:nvSpPr>
          <p:spPr>
            <a:xfrm>
              <a:off x="4343128" y="4985792"/>
              <a:ext cx="936104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19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任務</a:t>
              </a:r>
              <a:r>
                <a:rPr lang="en-US" altLang="zh-TW" sz="19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1</a:t>
              </a:r>
              <a:endParaRPr lang="zh-TW" altLang="en-US" sz="19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4343128" y="5336542"/>
              <a:ext cx="2016224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19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任務</a:t>
              </a:r>
              <a:r>
                <a:rPr lang="en-US" altLang="zh-TW" sz="19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</a:t>
              </a:r>
              <a:endParaRPr lang="zh-TW" altLang="en-US" sz="19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5" name="群組 13"/>
            <p:cNvGrpSpPr/>
            <p:nvPr/>
          </p:nvGrpSpPr>
          <p:grpSpPr>
            <a:xfrm>
              <a:off x="6143328" y="4409728"/>
              <a:ext cx="3240360" cy="1118448"/>
              <a:chOff x="5639272" y="5417840"/>
              <a:chExt cx="3240360" cy="1118448"/>
            </a:xfrm>
          </p:grpSpPr>
          <p:sp>
            <p:nvSpPr>
              <p:cNvPr id="10" name="圓角矩形 9"/>
              <p:cNvSpPr/>
              <p:nvPr/>
            </p:nvSpPr>
            <p:spPr bwMode="auto">
              <a:xfrm>
                <a:off x="5639272" y="5417840"/>
                <a:ext cx="3240360" cy="970478"/>
              </a:xfrm>
              <a:prstGeom prst="roundRect">
                <a:avLst/>
              </a:prstGeom>
              <a:solidFill>
                <a:srgbClr val="DE8400"/>
              </a:solidFill>
              <a:ln w="1270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824858"/>
                <a:endParaRPr lang="zh-TW" altLang="en-US" dirty="0"/>
              </a:p>
            </p:txBody>
          </p:sp>
          <p:sp>
            <p:nvSpPr>
              <p:cNvPr id="11" name="文字方塊 10"/>
              <p:cNvSpPr txBox="1"/>
              <p:nvPr/>
            </p:nvSpPr>
            <p:spPr>
              <a:xfrm>
                <a:off x="5927304" y="5489848"/>
                <a:ext cx="2736304" cy="1046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31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感測器數據</a:t>
                </a:r>
                <a:endParaRPr lang="en-US" altLang="zh-TW" sz="3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r>
                  <a:rPr lang="zh-TW" altLang="en-US" sz="31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讀取</a:t>
                </a:r>
              </a:p>
            </p:txBody>
          </p:sp>
        </p:grpSp>
        <p:grpSp>
          <p:nvGrpSpPr>
            <p:cNvPr id="16" name="群組 14"/>
            <p:cNvGrpSpPr/>
            <p:nvPr/>
          </p:nvGrpSpPr>
          <p:grpSpPr>
            <a:xfrm>
              <a:off x="6143328" y="6569968"/>
              <a:ext cx="3240360" cy="970478"/>
              <a:chOff x="8303568" y="7362056"/>
              <a:chExt cx="3240360" cy="970478"/>
            </a:xfrm>
          </p:grpSpPr>
          <p:sp>
            <p:nvSpPr>
              <p:cNvPr id="12" name="圓角矩形 11"/>
              <p:cNvSpPr/>
              <p:nvPr/>
            </p:nvSpPr>
            <p:spPr bwMode="auto">
              <a:xfrm>
                <a:off x="8303568" y="7362056"/>
                <a:ext cx="3240360" cy="970478"/>
              </a:xfrm>
              <a:prstGeom prst="roundRect">
                <a:avLst/>
              </a:prstGeom>
              <a:solidFill>
                <a:srgbClr val="00B050"/>
              </a:solidFill>
              <a:ln w="1270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824858"/>
                <a:endParaRPr lang="zh-TW" altLang="en-US" dirty="0"/>
              </a:p>
            </p:txBody>
          </p:sp>
          <p:sp>
            <p:nvSpPr>
              <p:cNvPr id="13" name="文字方塊 12"/>
              <p:cNvSpPr txBox="1"/>
              <p:nvPr/>
            </p:nvSpPr>
            <p:spPr>
              <a:xfrm>
                <a:off x="8519592" y="7434064"/>
                <a:ext cx="2736304" cy="5693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31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感測間隔時間</a:t>
                </a:r>
              </a:p>
            </p:txBody>
          </p:sp>
        </p:grpSp>
        <p:grpSp>
          <p:nvGrpSpPr>
            <p:cNvPr id="19" name="群組 15"/>
            <p:cNvGrpSpPr/>
            <p:nvPr/>
          </p:nvGrpSpPr>
          <p:grpSpPr>
            <a:xfrm>
              <a:off x="1894856" y="8730208"/>
              <a:ext cx="3240360" cy="970478"/>
              <a:chOff x="5639272" y="5417840"/>
              <a:chExt cx="3240360" cy="970478"/>
            </a:xfrm>
          </p:grpSpPr>
          <p:sp>
            <p:nvSpPr>
              <p:cNvPr id="17" name="圓角矩形 16"/>
              <p:cNvSpPr/>
              <p:nvPr/>
            </p:nvSpPr>
            <p:spPr bwMode="auto">
              <a:xfrm>
                <a:off x="5639272" y="5417840"/>
                <a:ext cx="3240360" cy="970478"/>
              </a:xfrm>
              <a:prstGeom prst="roundRect">
                <a:avLst/>
              </a:prstGeom>
              <a:solidFill>
                <a:srgbClr val="DE8400"/>
              </a:solidFill>
              <a:ln w="1270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824858"/>
                <a:endParaRPr lang="zh-TW" altLang="en-US" dirty="0"/>
              </a:p>
            </p:txBody>
          </p:sp>
          <p:sp>
            <p:nvSpPr>
              <p:cNvPr id="18" name="文字方塊 17"/>
              <p:cNvSpPr txBox="1"/>
              <p:nvPr/>
            </p:nvSpPr>
            <p:spPr>
              <a:xfrm>
                <a:off x="5639272" y="5489846"/>
                <a:ext cx="3168352" cy="5693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31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上傳</a:t>
                </a:r>
                <a:r>
                  <a:rPr lang="en-US" altLang="zh-TW" sz="31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ML</a:t>
                </a:r>
                <a:r>
                  <a:rPr lang="zh-TW" altLang="en-US" sz="31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資料庫</a:t>
                </a:r>
              </a:p>
            </p:txBody>
          </p:sp>
        </p:grpSp>
        <p:grpSp>
          <p:nvGrpSpPr>
            <p:cNvPr id="22" name="群組 18"/>
            <p:cNvGrpSpPr/>
            <p:nvPr/>
          </p:nvGrpSpPr>
          <p:grpSpPr>
            <a:xfrm>
              <a:off x="1894856" y="6569968"/>
              <a:ext cx="3240360" cy="1118448"/>
              <a:chOff x="5639272" y="5417840"/>
              <a:chExt cx="3240360" cy="1118448"/>
            </a:xfrm>
          </p:grpSpPr>
          <p:sp>
            <p:nvSpPr>
              <p:cNvPr id="20" name="圓角矩形 19"/>
              <p:cNvSpPr/>
              <p:nvPr/>
            </p:nvSpPr>
            <p:spPr bwMode="auto">
              <a:xfrm>
                <a:off x="5639272" y="5417840"/>
                <a:ext cx="3240360" cy="970477"/>
              </a:xfrm>
              <a:prstGeom prst="roundRect">
                <a:avLst/>
              </a:prstGeom>
              <a:solidFill>
                <a:srgbClr val="DE8400"/>
              </a:solidFill>
              <a:ln w="1270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824858"/>
                <a:endParaRPr lang="zh-TW" altLang="en-US" dirty="0"/>
              </a:p>
            </p:txBody>
          </p:sp>
          <p:sp>
            <p:nvSpPr>
              <p:cNvPr id="21" name="文字方塊 20"/>
              <p:cNvSpPr txBox="1"/>
              <p:nvPr/>
            </p:nvSpPr>
            <p:spPr>
              <a:xfrm>
                <a:off x="5927304" y="5489848"/>
                <a:ext cx="2736304" cy="1046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31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影像辨識數據</a:t>
                </a:r>
                <a:endParaRPr lang="en-US" altLang="zh-TW" sz="3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r>
                  <a:rPr lang="zh-TW" altLang="en-US" sz="31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讀取</a:t>
                </a:r>
              </a:p>
            </p:txBody>
          </p:sp>
        </p:grpSp>
        <p:cxnSp>
          <p:nvCxnSpPr>
            <p:cNvPr id="24" name="直線接點 23"/>
            <p:cNvCxnSpPr>
              <a:endCxn id="10" idx="1"/>
            </p:cNvCxnSpPr>
            <p:nvPr/>
          </p:nvCxnSpPr>
          <p:spPr bwMode="auto">
            <a:xfrm flipV="1">
              <a:off x="5135216" y="4894967"/>
              <a:ext cx="1008112" cy="234853"/>
            </a:xfrm>
            <a:prstGeom prst="line">
              <a:avLst/>
            </a:prstGeom>
            <a:solidFill>
              <a:srgbClr val="F4F4F4"/>
            </a:solidFill>
            <a:ln w="12700" cap="flat" cmpd="sng" algn="ctr">
              <a:solidFill>
                <a:schemeClr val="tx2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sp>
          <p:nvSpPr>
            <p:cNvPr id="28" name="手繪多邊形 27"/>
            <p:cNvSpPr/>
            <p:nvPr/>
          </p:nvSpPr>
          <p:spPr bwMode="auto">
            <a:xfrm>
              <a:off x="1087821" y="5129810"/>
              <a:ext cx="8886496" cy="2123657"/>
            </a:xfrm>
            <a:custGeom>
              <a:avLst/>
              <a:gdLst>
                <a:gd name="connsiteX0" fmla="*/ 8276896 w 8886496"/>
                <a:gd name="connsiteY0" fmla="*/ 0 h 3005958"/>
                <a:gd name="connsiteX1" fmla="*/ 8844455 w 8886496"/>
                <a:gd name="connsiteY1" fmla="*/ 315310 h 3005958"/>
                <a:gd name="connsiteX2" fmla="*/ 8182303 w 8886496"/>
                <a:gd name="connsiteY2" fmla="*/ 1198179 h 3005958"/>
                <a:gd name="connsiteX3" fmla="*/ 4619296 w 8886496"/>
                <a:gd name="connsiteY3" fmla="*/ 1355835 h 3005958"/>
                <a:gd name="connsiteX4" fmla="*/ 709448 w 8886496"/>
                <a:gd name="connsiteY4" fmla="*/ 1418897 h 3005958"/>
                <a:gd name="connsiteX5" fmla="*/ 362607 w 8886496"/>
                <a:gd name="connsiteY5" fmla="*/ 2743200 h 3005958"/>
                <a:gd name="connsiteX6" fmla="*/ 772510 w 8886496"/>
                <a:gd name="connsiteY6" fmla="*/ 2995448 h 3005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86496" h="3005958">
                  <a:moveTo>
                    <a:pt x="8276896" y="0"/>
                  </a:moveTo>
                  <a:cubicBezTo>
                    <a:pt x="8568558" y="57806"/>
                    <a:pt x="8860221" y="115613"/>
                    <a:pt x="8844455" y="315310"/>
                  </a:cubicBezTo>
                  <a:cubicBezTo>
                    <a:pt x="8828689" y="515007"/>
                    <a:pt x="8886496" y="1024758"/>
                    <a:pt x="8182303" y="1198179"/>
                  </a:cubicBezTo>
                  <a:cubicBezTo>
                    <a:pt x="7478110" y="1371600"/>
                    <a:pt x="5864772" y="1319049"/>
                    <a:pt x="4619296" y="1355835"/>
                  </a:cubicBezTo>
                  <a:cubicBezTo>
                    <a:pt x="3373820" y="1392621"/>
                    <a:pt x="1418896" y="1187670"/>
                    <a:pt x="709448" y="1418897"/>
                  </a:cubicBezTo>
                  <a:cubicBezTo>
                    <a:pt x="0" y="1650124"/>
                    <a:pt x="352097" y="2480442"/>
                    <a:pt x="362607" y="2743200"/>
                  </a:cubicBezTo>
                  <a:cubicBezTo>
                    <a:pt x="373117" y="3005958"/>
                    <a:pt x="572813" y="3000703"/>
                    <a:pt x="772510" y="2995448"/>
                  </a:cubicBezTo>
                </a:path>
              </a:pathLst>
            </a:custGeom>
            <a:noFill/>
            <a:ln w="12700" cap="flat" cmpd="sng" algn="ctr">
              <a:solidFill>
                <a:schemeClr val="tx2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defTabSz="824858"/>
              <a:endParaRPr lang="zh-TW" altLang="en-US" sz="13800" dirty="0"/>
            </a:p>
          </p:txBody>
        </p:sp>
        <p:cxnSp>
          <p:nvCxnSpPr>
            <p:cNvPr id="29" name="直線接點 28"/>
            <p:cNvCxnSpPr/>
            <p:nvPr/>
          </p:nvCxnSpPr>
          <p:spPr bwMode="auto">
            <a:xfrm>
              <a:off x="5135216" y="7218040"/>
              <a:ext cx="1008112" cy="0"/>
            </a:xfrm>
            <a:prstGeom prst="line">
              <a:avLst/>
            </a:prstGeom>
            <a:solidFill>
              <a:srgbClr val="F4F4F4"/>
            </a:solidFill>
            <a:ln w="12700" cap="flat" cmpd="sng" algn="ctr">
              <a:solidFill>
                <a:schemeClr val="tx2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sp>
          <p:nvSpPr>
            <p:cNvPr id="30" name="手繪多邊形 29"/>
            <p:cNvSpPr/>
            <p:nvPr/>
          </p:nvSpPr>
          <p:spPr bwMode="auto">
            <a:xfrm>
              <a:off x="1073256" y="7254621"/>
              <a:ext cx="8886496" cy="2123657"/>
            </a:xfrm>
            <a:custGeom>
              <a:avLst/>
              <a:gdLst>
                <a:gd name="connsiteX0" fmla="*/ 8276896 w 8886496"/>
                <a:gd name="connsiteY0" fmla="*/ 0 h 3005958"/>
                <a:gd name="connsiteX1" fmla="*/ 8844455 w 8886496"/>
                <a:gd name="connsiteY1" fmla="*/ 315310 h 3005958"/>
                <a:gd name="connsiteX2" fmla="*/ 8182303 w 8886496"/>
                <a:gd name="connsiteY2" fmla="*/ 1198179 h 3005958"/>
                <a:gd name="connsiteX3" fmla="*/ 4619296 w 8886496"/>
                <a:gd name="connsiteY3" fmla="*/ 1355835 h 3005958"/>
                <a:gd name="connsiteX4" fmla="*/ 709448 w 8886496"/>
                <a:gd name="connsiteY4" fmla="*/ 1418897 h 3005958"/>
                <a:gd name="connsiteX5" fmla="*/ 362607 w 8886496"/>
                <a:gd name="connsiteY5" fmla="*/ 2743200 h 3005958"/>
                <a:gd name="connsiteX6" fmla="*/ 772510 w 8886496"/>
                <a:gd name="connsiteY6" fmla="*/ 2995448 h 3005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86496" h="3005958">
                  <a:moveTo>
                    <a:pt x="8276896" y="0"/>
                  </a:moveTo>
                  <a:cubicBezTo>
                    <a:pt x="8568558" y="57806"/>
                    <a:pt x="8860221" y="115613"/>
                    <a:pt x="8844455" y="315310"/>
                  </a:cubicBezTo>
                  <a:cubicBezTo>
                    <a:pt x="8828689" y="515007"/>
                    <a:pt x="8886496" y="1024758"/>
                    <a:pt x="8182303" y="1198179"/>
                  </a:cubicBezTo>
                  <a:cubicBezTo>
                    <a:pt x="7478110" y="1371600"/>
                    <a:pt x="5864772" y="1319049"/>
                    <a:pt x="4619296" y="1355835"/>
                  </a:cubicBezTo>
                  <a:cubicBezTo>
                    <a:pt x="3373820" y="1392621"/>
                    <a:pt x="1418896" y="1187670"/>
                    <a:pt x="709448" y="1418897"/>
                  </a:cubicBezTo>
                  <a:cubicBezTo>
                    <a:pt x="0" y="1650124"/>
                    <a:pt x="352097" y="2480442"/>
                    <a:pt x="362607" y="2743200"/>
                  </a:cubicBezTo>
                  <a:cubicBezTo>
                    <a:pt x="373117" y="3005958"/>
                    <a:pt x="572813" y="3000703"/>
                    <a:pt x="772510" y="2995448"/>
                  </a:cubicBezTo>
                </a:path>
              </a:pathLst>
            </a:custGeom>
            <a:noFill/>
            <a:ln w="12700" cap="flat" cmpd="sng" algn="ctr">
              <a:solidFill>
                <a:schemeClr val="tx2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defTabSz="824858"/>
              <a:endParaRPr lang="zh-TW" altLang="en-US" sz="13800" dirty="0"/>
            </a:p>
          </p:txBody>
        </p:sp>
      </p:grpSp>
      <p:grpSp>
        <p:nvGrpSpPr>
          <p:cNvPr id="23" name="群組 30"/>
          <p:cNvGrpSpPr/>
          <p:nvPr/>
        </p:nvGrpSpPr>
        <p:grpSpPr>
          <a:xfrm>
            <a:off x="11213409" y="5129817"/>
            <a:ext cx="3240360" cy="970478"/>
            <a:chOff x="1894856" y="3977680"/>
            <a:chExt cx="3240360" cy="970477"/>
          </a:xfrm>
        </p:grpSpPr>
        <p:sp>
          <p:nvSpPr>
            <p:cNvPr id="32" name="圓角矩形 31"/>
            <p:cNvSpPr/>
            <p:nvPr/>
          </p:nvSpPr>
          <p:spPr bwMode="auto">
            <a:xfrm>
              <a:off x="1894856" y="3977680"/>
              <a:ext cx="3240360" cy="970477"/>
            </a:xfrm>
            <a:prstGeom prst="roundRect">
              <a:avLst/>
            </a:prstGeom>
            <a:solidFill>
              <a:srgbClr val="FF0000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defTabSz="824858"/>
              <a:endParaRPr lang="zh-TW" altLang="en-US" dirty="0"/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2398912" y="4123438"/>
              <a:ext cx="2016224" cy="569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專案起始</a:t>
              </a:r>
            </a:p>
          </p:txBody>
        </p:sp>
      </p:grpSp>
      <p:sp>
        <p:nvSpPr>
          <p:cNvPr id="34" name="文字方塊 33"/>
          <p:cNvSpPr txBox="1"/>
          <p:nvPr/>
        </p:nvSpPr>
        <p:spPr>
          <a:xfrm>
            <a:off x="13661672" y="5705879"/>
            <a:ext cx="2016224" cy="38465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19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任務</a:t>
            </a:r>
            <a:r>
              <a:rPr lang="en-US" altLang="zh-TW" sz="19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endParaRPr lang="zh-TW" altLang="en-US" sz="19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13661672" y="6056629"/>
            <a:ext cx="2016224" cy="38465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19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任務</a:t>
            </a:r>
            <a:r>
              <a:rPr lang="en-US" altLang="zh-TW" sz="19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</a:t>
            </a:r>
            <a:endParaRPr lang="zh-TW" altLang="en-US" sz="19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5" name="群組 35"/>
          <p:cNvGrpSpPr/>
          <p:nvPr/>
        </p:nvGrpSpPr>
        <p:grpSpPr>
          <a:xfrm>
            <a:off x="15461873" y="5129808"/>
            <a:ext cx="3240360" cy="1118450"/>
            <a:chOff x="5639272" y="5417840"/>
            <a:chExt cx="3240360" cy="1118450"/>
          </a:xfrm>
        </p:grpSpPr>
        <p:sp>
          <p:nvSpPr>
            <p:cNvPr id="37" name="圓角矩形 36"/>
            <p:cNvSpPr/>
            <p:nvPr/>
          </p:nvSpPr>
          <p:spPr bwMode="auto">
            <a:xfrm>
              <a:off x="5639272" y="5417840"/>
              <a:ext cx="3240360" cy="970478"/>
            </a:xfrm>
            <a:prstGeom prst="roundRect">
              <a:avLst/>
            </a:prstGeom>
            <a:solidFill>
              <a:srgbClr val="DE8400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defTabSz="824858"/>
              <a:endParaRPr lang="zh-TW" altLang="en-US" dirty="0"/>
            </a:p>
          </p:txBody>
        </p:sp>
        <p:sp>
          <p:nvSpPr>
            <p:cNvPr id="38" name="文字方塊 37"/>
            <p:cNvSpPr txBox="1"/>
            <p:nvPr/>
          </p:nvSpPr>
          <p:spPr>
            <a:xfrm>
              <a:off x="5927304" y="5489850"/>
              <a:ext cx="2736304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感測器數據</a:t>
              </a:r>
              <a:endParaRPr lang="en-US" altLang="zh-TW" sz="3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sz="3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讀取</a:t>
              </a:r>
            </a:p>
          </p:txBody>
        </p:sp>
      </p:grpSp>
      <p:grpSp>
        <p:nvGrpSpPr>
          <p:cNvPr id="26" name="群組 38"/>
          <p:cNvGrpSpPr/>
          <p:nvPr/>
        </p:nvGrpSpPr>
        <p:grpSpPr>
          <a:xfrm>
            <a:off x="15461873" y="7290053"/>
            <a:ext cx="3240360" cy="970478"/>
            <a:chOff x="8303568" y="7362056"/>
            <a:chExt cx="3240360" cy="970480"/>
          </a:xfrm>
        </p:grpSpPr>
        <p:sp>
          <p:nvSpPr>
            <p:cNvPr id="40" name="圓角矩形 39"/>
            <p:cNvSpPr/>
            <p:nvPr/>
          </p:nvSpPr>
          <p:spPr bwMode="auto">
            <a:xfrm>
              <a:off x="8303568" y="7362056"/>
              <a:ext cx="3240360" cy="970480"/>
            </a:xfrm>
            <a:prstGeom prst="roundRect">
              <a:avLst/>
            </a:prstGeom>
            <a:solidFill>
              <a:srgbClr val="00B050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defTabSz="824858"/>
              <a:endParaRPr lang="zh-TW" altLang="en-US" dirty="0"/>
            </a:p>
          </p:txBody>
        </p:sp>
        <p:sp>
          <p:nvSpPr>
            <p:cNvPr id="41" name="文字方塊 40"/>
            <p:cNvSpPr txBox="1"/>
            <p:nvPr/>
          </p:nvSpPr>
          <p:spPr>
            <a:xfrm>
              <a:off x="8519592" y="7434070"/>
              <a:ext cx="2736304" cy="569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感測間隔時間</a:t>
              </a:r>
            </a:p>
          </p:txBody>
        </p:sp>
      </p:grpSp>
      <p:grpSp>
        <p:nvGrpSpPr>
          <p:cNvPr id="27" name="群組 41"/>
          <p:cNvGrpSpPr/>
          <p:nvPr/>
        </p:nvGrpSpPr>
        <p:grpSpPr>
          <a:xfrm>
            <a:off x="11213409" y="9450293"/>
            <a:ext cx="3240360" cy="970478"/>
            <a:chOff x="5639272" y="5417840"/>
            <a:chExt cx="3240360" cy="970482"/>
          </a:xfrm>
        </p:grpSpPr>
        <p:sp>
          <p:nvSpPr>
            <p:cNvPr id="43" name="圓角矩形 42"/>
            <p:cNvSpPr/>
            <p:nvPr/>
          </p:nvSpPr>
          <p:spPr bwMode="auto">
            <a:xfrm>
              <a:off x="5639272" y="5417840"/>
              <a:ext cx="3240360" cy="970482"/>
            </a:xfrm>
            <a:prstGeom prst="roundRect">
              <a:avLst/>
            </a:prstGeom>
            <a:solidFill>
              <a:srgbClr val="DE8400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defTabSz="824858"/>
              <a:endParaRPr lang="zh-TW" altLang="en-US" dirty="0"/>
            </a:p>
          </p:txBody>
        </p:sp>
        <p:sp>
          <p:nvSpPr>
            <p:cNvPr id="44" name="文字方塊 43"/>
            <p:cNvSpPr txBox="1"/>
            <p:nvPr/>
          </p:nvSpPr>
          <p:spPr>
            <a:xfrm>
              <a:off x="5639272" y="5489848"/>
              <a:ext cx="3168352" cy="584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讀取</a:t>
              </a:r>
              <a:r>
                <a:rPr lang="en-US" altLang="zh-TW" sz="3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ML</a:t>
              </a:r>
              <a:r>
                <a:rPr lang="zh-TW" altLang="en-US" sz="3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數據</a:t>
              </a:r>
            </a:p>
          </p:txBody>
        </p:sp>
      </p:grpSp>
      <p:grpSp>
        <p:nvGrpSpPr>
          <p:cNvPr id="31" name="群組 44"/>
          <p:cNvGrpSpPr/>
          <p:nvPr/>
        </p:nvGrpSpPr>
        <p:grpSpPr>
          <a:xfrm>
            <a:off x="11213409" y="7290047"/>
            <a:ext cx="3240360" cy="1118448"/>
            <a:chOff x="5639272" y="5417840"/>
            <a:chExt cx="3240360" cy="1118447"/>
          </a:xfrm>
        </p:grpSpPr>
        <p:sp>
          <p:nvSpPr>
            <p:cNvPr id="46" name="圓角矩形 45"/>
            <p:cNvSpPr/>
            <p:nvPr/>
          </p:nvSpPr>
          <p:spPr bwMode="auto">
            <a:xfrm>
              <a:off x="5639272" y="5417840"/>
              <a:ext cx="3240360" cy="970477"/>
            </a:xfrm>
            <a:prstGeom prst="roundRect">
              <a:avLst/>
            </a:prstGeom>
            <a:solidFill>
              <a:srgbClr val="DE8400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defTabSz="824858"/>
              <a:endParaRPr lang="zh-TW" altLang="en-US" dirty="0"/>
            </a:p>
          </p:txBody>
        </p:sp>
        <p:sp>
          <p:nvSpPr>
            <p:cNvPr id="47" name="文字方塊 46"/>
            <p:cNvSpPr txBox="1"/>
            <p:nvPr/>
          </p:nvSpPr>
          <p:spPr>
            <a:xfrm>
              <a:off x="5927304" y="5489848"/>
              <a:ext cx="2736304" cy="1046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影像辨識數據</a:t>
              </a:r>
              <a:endParaRPr lang="en-US" altLang="zh-TW" sz="3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sz="3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讀取</a:t>
              </a:r>
            </a:p>
          </p:txBody>
        </p:sp>
      </p:grpSp>
      <p:cxnSp>
        <p:nvCxnSpPr>
          <p:cNvPr id="48" name="直線接點 47"/>
          <p:cNvCxnSpPr>
            <a:endCxn id="37" idx="1"/>
          </p:cNvCxnSpPr>
          <p:nvPr/>
        </p:nvCxnSpPr>
        <p:spPr bwMode="auto">
          <a:xfrm flipV="1">
            <a:off x="14453760" y="5615047"/>
            <a:ext cx="1008113" cy="234857"/>
          </a:xfrm>
          <a:prstGeom prst="line">
            <a:avLst/>
          </a:prstGeom>
          <a:solidFill>
            <a:srgbClr val="F4F4F4"/>
          </a:solidFill>
          <a:ln w="12700" cap="flat" cmpd="sng" algn="ctr">
            <a:solidFill>
              <a:schemeClr val="tx2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49" name="手繪多邊形 48"/>
          <p:cNvSpPr/>
          <p:nvPr/>
        </p:nvSpPr>
        <p:spPr bwMode="auto">
          <a:xfrm>
            <a:off x="10406365" y="5849890"/>
            <a:ext cx="8886496" cy="2123658"/>
          </a:xfrm>
          <a:custGeom>
            <a:avLst/>
            <a:gdLst>
              <a:gd name="connsiteX0" fmla="*/ 8276896 w 8886496"/>
              <a:gd name="connsiteY0" fmla="*/ 0 h 3005958"/>
              <a:gd name="connsiteX1" fmla="*/ 8844455 w 8886496"/>
              <a:gd name="connsiteY1" fmla="*/ 315310 h 3005958"/>
              <a:gd name="connsiteX2" fmla="*/ 8182303 w 8886496"/>
              <a:gd name="connsiteY2" fmla="*/ 1198179 h 3005958"/>
              <a:gd name="connsiteX3" fmla="*/ 4619296 w 8886496"/>
              <a:gd name="connsiteY3" fmla="*/ 1355835 h 3005958"/>
              <a:gd name="connsiteX4" fmla="*/ 709448 w 8886496"/>
              <a:gd name="connsiteY4" fmla="*/ 1418897 h 3005958"/>
              <a:gd name="connsiteX5" fmla="*/ 362607 w 8886496"/>
              <a:gd name="connsiteY5" fmla="*/ 2743200 h 3005958"/>
              <a:gd name="connsiteX6" fmla="*/ 772510 w 8886496"/>
              <a:gd name="connsiteY6" fmla="*/ 2995448 h 3005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86496" h="3005958">
                <a:moveTo>
                  <a:pt x="8276896" y="0"/>
                </a:moveTo>
                <a:cubicBezTo>
                  <a:pt x="8568558" y="57806"/>
                  <a:pt x="8860221" y="115613"/>
                  <a:pt x="8844455" y="315310"/>
                </a:cubicBezTo>
                <a:cubicBezTo>
                  <a:pt x="8828689" y="515007"/>
                  <a:pt x="8886496" y="1024758"/>
                  <a:pt x="8182303" y="1198179"/>
                </a:cubicBezTo>
                <a:cubicBezTo>
                  <a:pt x="7478110" y="1371600"/>
                  <a:pt x="5864772" y="1319049"/>
                  <a:pt x="4619296" y="1355835"/>
                </a:cubicBezTo>
                <a:cubicBezTo>
                  <a:pt x="3373820" y="1392621"/>
                  <a:pt x="1418896" y="1187670"/>
                  <a:pt x="709448" y="1418897"/>
                </a:cubicBezTo>
                <a:cubicBezTo>
                  <a:pt x="0" y="1650124"/>
                  <a:pt x="352097" y="2480442"/>
                  <a:pt x="362607" y="2743200"/>
                </a:cubicBezTo>
                <a:cubicBezTo>
                  <a:pt x="373117" y="3005958"/>
                  <a:pt x="572813" y="3000703"/>
                  <a:pt x="772510" y="2995448"/>
                </a:cubicBezTo>
              </a:path>
            </a:pathLst>
          </a:custGeom>
          <a:noFill/>
          <a:ln w="12700" cap="flat" cmpd="sng" algn="ctr">
            <a:solidFill>
              <a:schemeClr val="tx2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zh-TW" altLang="en-US" sz="13800" dirty="0"/>
          </a:p>
        </p:txBody>
      </p:sp>
      <p:cxnSp>
        <p:nvCxnSpPr>
          <p:cNvPr id="50" name="直線接點 49"/>
          <p:cNvCxnSpPr/>
          <p:nvPr/>
        </p:nvCxnSpPr>
        <p:spPr bwMode="auto">
          <a:xfrm>
            <a:off x="14453760" y="7938120"/>
            <a:ext cx="1008112" cy="0"/>
          </a:xfrm>
          <a:prstGeom prst="line">
            <a:avLst/>
          </a:prstGeom>
          <a:solidFill>
            <a:srgbClr val="F4F4F4"/>
          </a:solidFill>
          <a:ln w="12700" cap="flat" cmpd="sng" algn="ctr">
            <a:solidFill>
              <a:schemeClr val="tx2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51" name="手繪多邊形 50"/>
          <p:cNvSpPr/>
          <p:nvPr/>
        </p:nvSpPr>
        <p:spPr bwMode="auto">
          <a:xfrm>
            <a:off x="10391800" y="7974704"/>
            <a:ext cx="8886496" cy="2123658"/>
          </a:xfrm>
          <a:custGeom>
            <a:avLst/>
            <a:gdLst>
              <a:gd name="connsiteX0" fmla="*/ 8276896 w 8886496"/>
              <a:gd name="connsiteY0" fmla="*/ 0 h 3005958"/>
              <a:gd name="connsiteX1" fmla="*/ 8844455 w 8886496"/>
              <a:gd name="connsiteY1" fmla="*/ 315310 h 3005958"/>
              <a:gd name="connsiteX2" fmla="*/ 8182303 w 8886496"/>
              <a:gd name="connsiteY2" fmla="*/ 1198179 h 3005958"/>
              <a:gd name="connsiteX3" fmla="*/ 4619296 w 8886496"/>
              <a:gd name="connsiteY3" fmla="*/ 1355835 h 3005958"/>
              <a:gd name="connsiteX4" fmla="*/ 709448 w 8886496"/>
              <a:gd name="connsiteY4" fmla="*/ 1418897 h 3005958"/>
              <a:gd name="connsiteX5" fmla="*/ 362607 w 8886496"/>
              <a:gd name="connsiteY5" fmla="*/ 2743200 h 3005958"/>
              <a:gd name="connsiteX6" fmla="*/ 772510 w 8886496"/>
              <a:gd name="connsiteY6" fmla="*/ 2995448 h 3005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86496" h="3005958">
                <a:moveTo>
                  <a:pt x="8276896" y="0"/>
                </a:moveTo>
                <a:cubicBezTo>
                  <a:pt x="8568558" y="57806"/>
                  <a:pt x="8860221" y="115613"/>
                  <a:pt x="8844455" y="315310"/>
                </a:cubicBezTo>
                <a:cubicBezTo>
                  <a:pt x="8828689" y="515007"/>
                  <a:pt x="8886496" y="1024758"/>
                  <a:pt x="8182303" y="1198179"/>
                </a:cubicBezTo>
                <a:cubicBezTo>
                  <a:pt x="7478110" y="1371600"/>
                  <a:pt x="5864772" y="1319049"/>
                  <a:pt x="4619296" y="1355835"/>
                </a:cubicBezTo>
                <a:cubicBezTo>
                  <a:pt x="3373820" y="1392621"/>
                  <a:pt x="1418896" y="1187670"/>
                  <a:pt x="709448" y="1418897"/>
                </a:cubicBezTo>
                <a:cubicBezTo>
                  <a:pt x="0" y="1650124"/>
                  <a:pt x="352097" y="2480442"/>
                  <a:pt x="362607" y="2743200"/>
                </a:cubicBezTo>
                <a:cubicBezTo>
                  <a:pt x="373117" y="3005958"/>
                  <a:pt x="572813" y="3000703"/>
                  <a:pt x="772510" y="2995448"/>
                </a:cubicBezTo>
              </a:path>
            </a:pathLst>
          </a:custGeom>
          <a:noFill/>
          <a:ln w="12700" cap="flat" cmpd="sng" algn="ctr">
            <a:solidFill>
              <a:schemeClr val="tx2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zh-TW" altLang="en-US" sz="13800" dirty="0"/>
          </a:p>
        </p:txBody>
      </p:sp>
      <p:sp>
        <p:nvSpPr>
          <p:cNvPr id="64" name="手繪多邊形 63"/>
          <p:cNvSpPr/>
          <p:nvPr/>
        </p:nvSpPr>
        <p:spPr bwMode="auto">
          <a:xfrm>
            <a:off x="14466924" y="9983388"/>
            <a:ext cx="1040525" cy="877163"/>
          </a:xfrm>
          <a:custGeom>
            <a:avLst/>
            <a:gdLst>
              <a:gd name="connsiteX0" fmla="*/ 0 w 1040524"/>
              <a:gd name="connsiteY0" fmla="*/ 47296 h 425669"/>
              <a:gd name="connsiteX1" fmla="*/ 662151 w 1040524"/>
              <a:gd name="connsiteY1" fmla="*/ 47296 h 425669"/>
              <a:gd name="connsiteX2" fmla="*/ 441434 w 1040524"/>
              <a:gd name="connsiteY2" fmla="*/ 331075 h 425669"/>
              <a:gd name="connsiteX3" fmla="*/ 1040524 w 1040524"/>
              <a:gd name="connsiteY3" fmla="*/ 425669 h 425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0524" h="425669">
                <a:moveTo>
                  <a:pt x="0" y="47296"/>
                </a:moveTo>
                <a:cubicBezTo>
                  <a:pt x="294289" y="23648"/>
                  <a:pt x="588579" y="0"/>
                  <a:pt x="662151" y="47296"/>
                </a:cubicBezTo>
                <a:cubicBezTo>
                  <a:pt x="735723" y="94593"/>
                  <a:pt x="378372" y="268013"/>
                  <a:pt x="441434" y="331075"/>
                </a:cubicBezTo>
                <a:cubicBezTo>
                  <a:pt x="504496" y="394137"/>
                  <a:pt x="772510" y="409903"/>
                  <a:pt x="1040524" y="425669"/>
                </a:cubicBezTo>
              </a:path>
            </a:pathLst>
          </a:custGeom>
          <a:noFill/>
          <a:ln w="12700" cap="flat" cmpd="sng" algn="ctr">
            <a:solidFill>
              <a:schemeClr val="tx2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zh-TW" altLang="en-US" dirty="0"/>
          </a:p>
        </p:txBody>
      </p:sp>
      <p:sp>
        <p:nvSpPr>
          <p:cNvPr id="69" name="手繪多邊形 68"/>
          <p:cNvSpPr/>
          <p:nvPr/>
        </p:nvSpPr>
        <p:spPr bwMode="auto">
          <a:xfrm rot="1163896">
            <a:off x="14022913" y="10869451"/>
            <a:ext cx="909144" cy="877163"/>
          </a:xfrm>
          <a:custGeom>
            <a:avLst/>
            <a:gdLst>
              <a:gd name="connsiteX0" fmla="*/ 909145 w 909145"/>
              <a:gd name="connsiteY0" fmla="*/ 2396359 h 2764221"/>
              <a:gd name="connsiteX1" fmla="*/ 89338 w 909145"/>
              <a:gd name="connsiteY1" fmla="*/ 2427890 h 2764221"/>
              <a:gd name="connsiteX2" fmla="*/ 373117 w 909145"/>
              <a:gd name="connsiteY2" fmla="*/ 378372 h 2764221"/>
              <a:gd name="connsiteX3" fmla="*/ 120869 w 909145"/>
              <a:gd name="connsiteY3" fmla="*/ 157655 h 2764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9145" h="2764221">
                <a:moveTo>
                  <a:pt x="909145" y="2396359"/>
                </a:moveTo>
                <a:cubicBezTo>
                  <a:pt x="543910" y="2580290"/>
                  <a:pt x="178676" y="2764221"/>
                  <a:pt x="89338" y="2427890"/>
                </a:cubicBezTo>
                <a:cubicBezTo>
                  <a:pt x="0" y="2091559"/>
                  <a:pt x="367862" y="756744"/>
                  <a:pt x="373117" y="378372"/>
                </a:cubicBezTo>
                <a:cubicBezTo>
                  <a:pt x="378372" y="0"/>
                  <a:pt x="249620" y="78827"/>
                  <a:pt x="120869" y="157655"/>
                </a:cubicBezTo>
              </a:path>
            </a:pathLst>
          </a:custGeom>
          <a:noFill/>
          <a:ln w="12700" cap="flat" cmpd="sng" algn="ctr">
            <a:solidFill>
              <a:schemeClr val="tx2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zh-TW" altLang="en-US" dirty="0"/>
          </a:p>
        </p:txBody>
      </p:sp>
      <p:sp>
        <p:nvSpPr>
          <p:cNvPr id="72" name="文字方塊 71"/>
          <p:cNvSpPr txBox="1"/>
          <p:nvPr/>
        </p:nvSpPr>
        <p:spPr>
          <a:xfrm>
            <a:off x="16686017" y="12555933"/>
            <a:ext cx="936104" cy="38465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r"/>
            <a:r>
              <a:rPr lang="zh-TW" altLang="en-US" sz="19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成立</a:t>
            </a:r>
          </a:p>
        </p:txBody>
      </p:sp>
      <p:sp>
        <p:nvSpPr>
          <p:cNvPr id="73" name="文字方塊 72"/>
          <p:cNvSpPr txBox="1"/>
          <p:nvPr/>
        </p:nvSpPr>
        <p:spPr>
          <a:xfrm>
            <a:off x="16686017" y="12834670"/>
            <a:ext cx="936104" cy="38465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r"/>
            <a:r>
              <a:rPr lang="zh-TW" altLang="en-US" sz="19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不成立</a:t>
            </a:r>
          </a:p>
        </p:txBody>
      </p:sp>
      <p:grpSp>
        <p:nvGrpSpPr>
          <p:cNvPr id="36" name="群組 74"/>
          <p:cNvGrpSpPr/>
          <p:nvPr/>
        </p:nvGrpSpPr>
        <p:grpSpPr>
          <a:xfrm>
            <a:off x="15245853" y="9666323"/>
            <a:ext cx="4608512" cy="1498284"/>
            <a:chOff x="14856296" y="8917172"/>
            <a:chExt cx="4608512" cy="1498282"/>
          </a:xfrm>
        </p:grpSpPr>
        <p:grpSp>
          <p:nvGrpSpPr>
            <p:cNvPr id="39" name="群組 51"/>
            <p:cNvGrpSpPr/>
            <p:nvPr/>
          </p:nvGrpSpPr>
          <p:grpSpPr>
            <a:xfrm>
              <a:off x="14856296" y="8917172"/>
              <a:ext cx="4608512" cy="1498282"/>
              <a:chOff x="526704" y="3948620"/>
              <a:chExt cx="4608512" cy="1498282"/>
            </a:xfrm>
          </p:grpSpPr>
          <p:sp>
            <p:nvSpPr>
              <p:cNvPr id="53" name="圓角矩形 52"/>
              <p:cNvSpPr/>
              <p:nvPr/>
            </p:nvSpPr>
            <p:spPr bwMode="auto">
              <a:xfrm>
                <a:off x="526704" y="3948620"/>
                <a:ext cx="4608512" cy="1498282"/>
              </a:xfrm>
              <a:prstGeom prst="round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824858"/>
                <a:endParaRPr lang="zh-TW" altLang="en-US" sz="8800" dirty="0"/>
              </a:p>
            </p:txBody>
          </p:sp>
          <p:sp>
            <p:nvSpPr>
              <p:cNvPr id="54" name="文字方塊 53"/>
              <p:cNvSpPr txBox="1"/>
              <p:nvPr/>
            </p:nvSpPr>
            <p:spPr>
              <a:xfrm>
                <a:off x="1822848" y="4040978"/>
                <a:ext cx="2016224" cy="569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31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比較條件</a:t>
                </a:r>
              </a:p>
            </p:txBody>
          </p:sp>
        </p:grpSp>
        <p:sp>
          <p:nvSpPr>
            <p:cNvPr id="70" name="文字方塊 69"/>
            <p:cNvSpPr txBox="1"/>
            <p:nvPr/>
          </p:nvSpPr>
          <p:spPr>
            <a:xfrm>
              <a:off x="18456696" y="9522295"/>
              <a:ext cx="936104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TW" altLang="en-US" sz="19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成立</a:t>
              </a:r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18456696" y="9801035"/>
              <a:ext cx="936104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TW" altLang="en-US" sz="19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不成立</a:t>
              </a: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E83820"/>
                </a:clrFrom>
                <a:clrTo>
                  <a:srgbClr val="E83820">
                    <a:alpha val="0"/>
                  </a:srgbClr>
                </a:clrTo>
              </a:clrChange>
            </a:blip>
            <a:srcRect l="61771"/>
            <a:stretch>
              <a:fillRect/>
            </a:stretch>
          </p:blipFill>
          <p:spPr bwMode="auto">
            <a:xfrm>
              <a:off x="17232560" y="9738320"/>
              <a:ext cx="1292354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E83820"/>
                </a:clrFrom>
                <a:clrTo>
                  <a:srgbClr val="E83820">
                    <a:alpha val="0"/>
                  </a:srgbClr>
                </a:clrTo>
              </a:clrChange>
            </a:blip>
            <a:srcRect r="38229"/>
            <a:stretch>
              <a:fillRect/>
            </a:stretch>
          </p:blipFill>
          <p:spPr bwMode="auto">
            <a:xfrm>
              <a:off x="15072320" y="9738320"/>
              <a:ext cx="2088232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76" name="直線接點 75"/>
          <p:cNvCxnSpPr/>
          <p:nvPr/>
        </p:nvCxnSpPr>
        <p:spPr bwMode="auto">
          <a:xfrm>
            <a:off x="19752840" y="10458400"/>
            <a:ext cx="1008112" cy="0"/>
          </a:xfrm>
          <a:prstGeom prst="line">
            <a:avLst/>
          </a:prstGeom>
          <a:solidFill>
            <a:srgbClr val="F4F4F4"/>
          </a:solidFill>
          <a:ln w="12700" cap="flat" cmpd="sng" algn="ctr">
            <a:solidFill>
              <a:schemeClr val="tx2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grpSp>
        <p:nvGrpSpPr>
          <p:cNvPr id="42" name="群組 57"/>
          <p:cNvGrpSpPr/>
          <p:nvPr/>
        </p:nvGrpSpPr>
        <p:grpSpPr>
          <a:xfrm>
            <a:off x="20328905" y="9666317"/>
            <a:ext cx="3240360" cy="970478"/>
            <a:chOff x="5639272" y="5417840"/>
            <a:chExt cx="3240360" cy="970482"/>
          </a:xfrm>
        </p:grpSpPr>
        <p:sp>
          <p:nvSpPr>
            <p:cNvPr id="59" name="圓角矩形 58"/>
            <p:cNvSpPr/>
            <p:nvPr/>
          </p:nvSpPr>
          <p:spPr bwMode="auto">
            <a:xfrm>
              <a:off x="5639272" y="5417840"/>
              <a:ext cx="3240360" cy="970482"/>
            </a:xfrm>
            <a:prstGeom prst="roundRect">
              <a:avLst/>
            </a:prstGeom>
            <a:solidFill>
              <a:srgbClr val="DE8400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defTabSz="824858"/>
              <a:endParaRPr lang="zh-TW" altLang="en-US" dirty="0"/>
            </a:p>
          </p:txBody>
        </p:sp>
        <p:sp>
          <p:nvSpPr>
            <p:cNvPr id="60" name="文字方塊 59"/>
            <p:cNvSpPr txBox="1"/>
            <p:nvPr/>
          </p:nvSpPr>
          <p:spPr>
            <a:xfrm>
              <a:off x="5639272" y="5489848"/>
              <a:ext cx="3168352" cy="584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開啟生長燈</a:t>
              </a:r>
            </a:p>
          </p:txBody>
        </p:sp>
      </p:grpSp>
      <p:cxnSp>
        <p:nvCxnSpPr>
          <p:cNvPr id="77" name="直線接點 76"/>
          <p:cNvCxnSpPr/>
          <p:nvPr/>
        </p:nvCxnSpPr>
        <p:spPr bwMode="auto">
          <a:xfrm>
            <a:off x="18744728" y="12546632"/>
            <a:ext cx="1008112" cy="0"/>
          </a:xfrm>
          <a:prstGeom prst="line">
            <a:avLst/>
          </a:prstGeom>
          <a:solidFill>
            <a:srgbClr val="F4F4F4"/>
          </a:solidFill>
          <a:ln w="12700" cap="flat" cmpd="sng" algn="ctr">
            <a:solidFill>
              <a:schemeClr val="tx2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grpSp>
        <p:nvGrpSpPr>
          <p:cNvPr id="45" name="群組 60"/>
          <p:cNvGrpSpPr/>
          <p:nvPr/>
        </p:nvGrpSpPr>
        <p:grpSpPr>
          <a:xfrm>
            <a:off x="19392801" y="11826557"/>
            <a:ext cx="3240360" cy="970478"/>
            <a:chOff x="5639272" y="5417840"/>
            <a:chExt cx="3240360" cy="970482"/>
          </a:xfrm>
        </p:grpSpPr>
        <p:sp>
          <p:nvSpPr>
            <p:cNvPr id="62" name="圓角矩形 61"/>
            <p:cNvSpPr/>
            <p:nvPr/>
          </p:nvSpPr>
          <p:spPr bwMode="auto">
            <a:xfrm>
              <a:off x="5639272" y="5417840"/>
              <a:ext cx="3240360" cy="970482"/>
            </a:xfrm>
            <a:prstGeom prst="roundRect">
              <a:avLst/>
            </a:prstGeom>
            <a:solidFill>
              <a:srgbClr val="DE8400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defTabSz="824858"/>
              <a:endParaRPr lang="zh-TW" altLang="en-US" dirty="0"/>
            </a:p>
          </p:txBody>
        </p:sp>
        <p:sp>
          <p:nvSpPr>
            <p:cNvPr id="63" name="文字方塊 62"/>
            <p:cNvSpPr txBox="1"/>
            <p:nvPr/>
          </p:nvSpPr>
          <p:spPr>
            <a:xfrm>
              <a:off x="5639272" y="5489848"/>
              <a:ext cx="3168352" cy="584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啟動抽水馬達</a:t>
              </a:r>
            </a:p>
          </p:txBody>
        </p:sp>
      </p:grpSp>
      <p:grpSp>
        <p:nvGrpSpPr>
          <p:cNvPr id="52" name="群組 77"/>
          <p:cNvGrpSpPr/>
          <p:nvPr/>
        </p:nvGrpSpPr>
        <p:grpSpPr>
          <a:xfrm>
            <a:off x="14352245" y="11754555"/>
            <a:ext cx="4608512" cy="1498284"/>
            <a:chOff x="14856296" y="8917172"/>
            <a:chExt cx="4608512" cy="1498282"/>
          </a:xfrm>
        </p:grpSpPr>
        <p:grpSp>
          <p:nvGrpSpPr>
            <p:cNvPr id="55" name="群組 51"/>
            <p:cNvGrpSpPr/>
            <p:nvPr/>
          </p:nvGrpSpPr>
          <p:grpSpPr>
            <a:xfrm>
              <a:off x="14856296" y="8917172"/>
              <a:ext cx="4608512" cy="1498282"/>
              <a:chOff x="526704" y="3948620"/>
              <a:chExt cx="4608512" cy="1498282"/>
            </a:xfrm>
          </p:grpSpPr>
          <p:sp>
            <p:nvSpPr>
              <p:cNvPr id="84" name="圓角矩形 83"/>
              <p:cNvSpPr/>
              <p:nvPr/>
            </p:nvSpPr>
            <p:spPr bwMode="auto">
              <a:xfrm>
                <a:off x="526704" y="3948620"/>
                <a:ext cx="4608512" cy="1498282"/>
              </a:xfrm>
              <a:prstGeom prst="round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824858"/>
                <a:endParaRPr lang="zh-TW" altLang="en-US" sz="8800" dirty="0"/>
              </a:p>
            </p:txBody>
          </p:sp>
          <p:sp>
            <p:nvSpPr>
              <p:cNvPr id="85" name="文字方塊 84"/>
              <p:cNvSpPr txBox="1"/>
              <p:nvPr/>
            </p:nvSpPr>
            <p:spPr>
              <a:xfrm>
                <a:off x="1822848" y="4040978"/>
                <a:ext cx="2016224" cy="569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31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比較條件</a:t>
                </a:r>
              </a:p>
            </p:txBody>
          </p:sp>
        </p:grpSp>
        <p:sp>
          <p:nvSpPr>
            <p:cNvPr id="80" name="文字方塊 79"/>
            <p:cNvSpPr txBox="1"/>
            <p:nvPr/>
          </p:nvSpPr>
          <p:spPr>
            <a:xfrm>
              <a:off x="18456696" y="9522295"/>
              <a:ext cx="936104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TW" altLang="en-US" sz="19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成立</a:t>
              </a:r>
            </a:p>
          </p:txBody>
        </p:sp>
        <p:sp>
          <p:nvSpPr>
            <p:cNvPr id="81" name="文字方塊 80"/>
            <p:cNvSpPr txBox="1"/>
            <p:nvPr/>
          </p:nvSpPr>
          <p:spPr>
            <a:xfrm>
              <a:off x="18456696" y="9801035"/>
              <a:ext cx="936104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TW" altLang="en-US" sz="19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不成立</a:t>
              </a:r>
            </a:p>
          </p:txBody>
        </p: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E83820"/>
                </a:clrFrom>
                <a:clrTo>
                  <a:srgbClr val="E83820">
                    <a:alpha val="0"/>
                  </a:srgbClr>
                </a:clrTo>
              </a:clrChange>
            </a:blip>
            <a:srcRect l="61771"/>
            <a:stretch>
              <a:fillRect/>
            </a:stretch>
          </p:blipFill>
          <p:spPr bwMode="auto">
            <a:xfrm>
              <a:off x="17232560" y="9738320"/>
              <a:ext cx="1292354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E83820"/>
                </a:clrFrom>
                <a:clrTo>
                  <a:srgbClr val="E83820">
                    <a:alpha val="0"/>
                  </a:srgbClr>
                </a:clrTo>
              </a:clrChange>
            </a:blip>
            <a:srcRect r="38229"/>
            <a:stretch>
              <a:fillRect/>
            </a:stretch>
          </p:blipFill>
          <p:spPr bwMode="auto">
            <a:xfrm>
              <a:off x="15072320" y="9738320"/>
              <a:ext cx="2088232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構想 </a:t>
            </a:r>
            <a:r>
              <a:rPr lang="en-US" altLang="zh-TW" sz="8100" dirty="0">
                <a:solidFill>
                  <a:schemeClr val="tx2">
                    <a:lumMod val="50000"/>
                  </a:schemeClr>
                </a:solidFill>
              </a:rPr>
              <a:t>– Machine Learning(ML)</a:t>
            </a:r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新增設置</a:t>
            </a:r>
          </a:p>
        </p:txBody>
      </p:sp>
      <p:sp>
        <p:nvSpPr>
          <p:cNvPr id="75" name="矩形 74"/>
          <p:cNvSpPr/>
          <p:nvPr/>
        </p:nvSpPr>
        <p:spPr>
          <a:xfrm>
            <a:off x="1390809" y="3041587"/>
            <a:ext cx="7416824" cy="9987283"/>
          </a:xfrm>
          <a:prstGeom prst="rect">
            <a:avLst/>
          </a:prstGeom>
        </p:spPr>
        <p:txBody>
          <a:bodyPr wrap="square" lIns="91369" tIns="45687" rIns="91369" bIns="45687">
            <a:spAutoFit/>
          </a:bodyPr>
          <a:lstStyle/>
          <a:p>
            <a:pPr algn="l">
              <a:buFont typeface="Wingdings" pitchFamily="2" charset="2"/>
              <a:buChar char="ü"/>
            </a:pPr>
            <a:r>
              <a:rPr lang="zh-TW" altLang="en-US" sz="4000" dirty="0">
                <a:solidFill>
                  <a:srgbClr val="292929"/>
                </a:solidFill>
                <a:latin typeface="微軟正黑體" pitchFamily="34" charset="-120"/>
                <a:ea typeface="微軟正黑體" pitchFamily="34" charset="-120"/>
              </a:rPr>
              <a:t>資料庫平台演算法</a:t>
            </a:r>
            <a:endParaRPr lang="en-US" altLang="zh-TW" sz="4000" dirty="0">
              <a:solidFill>
                <a:srgbClr val="292929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889897" indent="-456845" algn="l">
              <a:buFont typeface="Arial" pitchFamily="34" charset="0"/>
              <a:buChar char="•"/>
            </a:pPr>
            <a:r>
              <a:rPr lang="en-US" altLang="zh-TW" sz="3100" dirty="0">
                <a:solidFill>
                  <a:srgbClr val="292929"/>
                </a:solidFill>
                <a:latin typeface="medium-content-serif-font"/>
              </a:rPr>
              <a:t>K-means</a:t>
            </a:r>
            <a:r>
              <a:rPr lang="zh-TW" altLang="en-US" sz="3100" dirty="0">
                <a:solidFill>
                  <a:srgbClr val="292929"/>
                </a:solidFill>
                <a:latin typeface="medium-content-serif-font"/>
              </a:rPr>
              <a:t>算法把一個數據集分割成</a:t>
            </a:r>
            <a:r>
              <a:rPr lang="en-US" altLang="zh-TW" sz="3100" dirty="0">
                <a:solidFill>
                  <a:srgbClr val="292929"/>
                </a:solidFill>
                <a:latin typeface="medium-content-serif-font"/>
              </a:rPr>
              <a:t>cluster</a:t>
            </a:r>
            <a:r>
              <a:rPr lang="zh-TW" altLang="en-US" sz="3100" dirty="0">
                <a:solidFill>
                  <a:srgbClr val="292929"/>
                </a:solidFill>
                <a:latin typeface="medium-content-serif-font"/>
              </a:rPr>
              <a:t>，每個</a:t>
            </a:r>
            <a:r>
              <a:rPr lang="en-US" altLang="zh-TW" sz="3100" dirty="0">
                <a:solidFill>
                  <a:srgbClr val="292929"/>
                </a:solidFill>
                <a:latin typeface="medium-content-serif-font"/>
              </a:rPr>
              <a:t>cluster</a:t>
            </a:r>
            <a:r>
              <a:rPr lang="zh-TW" altLang="en-US" sz="3100" dirty="0">
                <a:solidFill>
                  <a:srgbClr val="292929"/>
                </a:solidFill>
                <a:latin typeface="medium-content-serif-font"/>
              </a:rPr>
              <a:t>裡的點相互靠近，必須一直計算改變 </a:t>
            </a:r>
            <a:r>
              <a:rPr lang="en-US" altLang="zh-TW" sz="3100" dirty="0">
                <a:solidFill>
                  <a:srgbClr val="292929"/>
                </a:solidFill>
                <a:latin typeface="medium-content-serif-font"/>
              </a:rPr>
              <a:t>cluster </a:t>
            </a:r>
            <a:r>
              <a:rPr lang="en-US" altLang="zh-TW" sz="3100" dirty="0" err="1">
                <a:solidFill>
                  <a:srgbClr val="292929"/>
                </a:solidFill>
                <a:latin typeface="medium-content-serif-font"/>
              </a:rPr>
              <a:t>centroid</a:t>
            </a:r>
            <a:r>
              <a:rPr lang="zh-TW" altLang="en-US" sz="3100" dirty="0">
                <a:solidFill>
                  <a:srgbClr val="292929"/>
                </a:solidFill>
                <a:latin typeface="medium-content-serif-font"/>
              </a:rPr>
              <a:t>。 </a:t>
            </a:r>
            <a:endParaRPr lang="en-US" altLang="zh-TW" sz="3100" dirty="0">
              <a:solidFill>
                <a:srgbClr val="292929"/>
              </a:solidFill>
              <a:latin typeface="medium-content-serif-font"/>
            </a:endParaRPr>
          </a:p>
          <a:p>
            <a:pPr marL="889897" indent="-456845" algn="l">
              <a:buFont typeface="Arial" pitchFamily="34" charset="0"/>
              <a:buChar char="•"/>
            </a:pPr>
            <a:r>
              <a:rPr lang="en-US" altLang="zh-TW" sz="3100" dirty="0">
                <a:solidFill>
                  <a:srgbClr val="292929"/>
                </a:solidFill>
                <a:latin typeface="微軟正黑體" pitchFamily="34" charset="-120"/>
                <a:ea typeface="微軟正黑體" pitchFamily="34" charset="-120"/>
              </a:rPr>
              <a:t>KNN</a:t>
            </a:r>
            <a:r>
              <a:rPr lang="zh-TW" altLang="en-US" sz="3100" dirty="0">
                <a:solidFill>
                  <a:srgbClr val="292929"/>
                </a:solidFill>
                <a:latin typeface="微軟正黑體" pitchFamily="34" charset="-120"/>
                <a:ea typeface="微軟正黑體" pitchFamily="34" charset="-120"/>
              </a:rPr>
              <a:t>算法嘗試基於其</a:t>
            </a:r>
            <a:r>
              <a:rPr lang="en-US" altLang="zh-TW" sz="3100" dirty="0">
                <a:solidFill>
                  <a:srgbClr val="292929"/>
                </a:solidFill>
                <a:latin typeface="微軟正黑體" pitchFamily="34" charset="-120"/>
                <a:ea typeface="微軟正黑體" pitchFamily="34" charset="-120"/>
              </a:rPr>
              <a:t>k</a:t>
            </a:r>
            <a:r>
              <a:rPr lang="zh-TW" altLang="en-US" sz="3100" dirty="0">
                <a:solidFill>
                  <a:srgbClr val="292929"/>
                </a:solidFill>
                <a:latin typeface="微軟正黑體" pitchFamily="34" charset="-120"/>
                <a:ea typeface="微軟正黑體" pitchFamily="34" charset="-120"/>
              </a:rPr>
              <a:t>（可以是任何數目）個周圍鄰居來對未標記的觀察進行分類。</a:t>
            </a:r>
            <a:endParaRPr lang="en-US" altLang="zh-TW" sz="3100" dirty="0">
              <a:solidFill>
                <a:srgbClr val="292929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6845" indent="-456845" algn="l">
              <a:buFont typeface="Arial" pitchFamily="34" charset="0"/>
              <a:buChar char="•"/>
            </a:pPr>
            <a:endParaRPr lang="en-US" altLang="zh-TW" sz="4000" dirty="0">
              <a:solidFill>
                <a:srgbClr val="292929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6845" indent="-456845" algn="l">
              <a:buFont typeface="Arial" pitchFamily="34" charset="0"/>
              <a:buChar char="•"/>
            </a:pPr>
            <a:endParaRPr lang="en-US" altLang="zh-TW" sz="4000" dirty="0">
              <a:solidFill>
                <a:srgbClr val="292929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6845" indent="-456845" algn="l">
              <a:buFont typeface="Arial" pitchFamily="34" charset="0"/>
              <a:buChar char="•"/>
            </a:pPr>
            <a:endParaRPr lang="en-US" altLang="zh-TW" sz="4000" dirty="0">
              <a:solidFill>
                <a:srgbClr val="292929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6845" indent="-456845" algn="l">
              <a:buFont typeface="Arial" pitchFamily="34" charset="0"/>
              <a:buChar char="•"/>
            </a:pPr>
            <a:endParaRPr lang="en-US" altLang="zh-TW" sz="4000" dirty="0">
              <a:solidFill>
                <a:srgbClr val="292929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6845" indent="-456845" algn="l">
              <a:buFont typeface="Arial" pitchFamily="34" charset="0"/>
              <a:buChar char="•"/>
            </a:pPr>
            <a:endParaRPr lang="en-US" altLang="zh-TW" sz="4000" dirty="0">
              <a:solidFill>
                <a:srgbClr val="292929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6845" indent="-456845" algn="l"/>
            <a:endParaRPr lang="en-US" altLang="zh-TW" sz="3100" dirty="0">
              <a:solidFill>
                <a:srgbClr val="292929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889897" indent="-456845" algn="l">
              <a:buFont typeface="Arial" pitchFamily="34" charset="0"/>
              <a:buChar char="•"/>
            </a:pPr>
            <a:r>
              <a:rPr lang="zh-TW" altLang="en-US" sz="3100" dirty="0">
                <a:solidFill>
                  <a:srgbClr val="292929"/>
                </a:solidFill>
                <a:latin typeface="微軟正黑體" pitchFamily="34" charset="-120"/>
                <a:ea typeface="微軟正黑體" pitchFamily="34" charset="-120"/>
              </a:rPr>
              <a:t>依照影像辨識評分來決定，</a:t>
            </a:r>
            <a:endParaRPr lang="en-US" altLang="zh-TW" sz="3100" dirty="0">
              <a:solidFill>
                <a:srgbClr val="292929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889897" indent="-456845" algn="l"/>
            <a:r>
              <a:rPr lang="en-US" altLang="zh-TW" sz="3100" dirty="0">
                <a:solidFill>
                  <a:srgbClr val="292929"/>
                </a:solidFill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zh-TW" altLang="en-US" sz="3100" dirty="0">
                <a:solidFill>
                  <a:srgbClr val="292929"/>
                </a:solidFill>
                <a:latin typeface="微軟正黑體" pitchFamily="34" charset="-120"/>
                <a:ea typeface="微軟正黑體" pitchFamily="34" charset="-120"/>
              </a:rPr>
              <a:t>預計前期實現辨識元素</a:t>
            </a:r>
            <a:r>
              <a:rPr lang="en-US" altLang="zh-TW" sz="3100" dirty="0">
                <a:solidFill>
                  <a:srgbClr val="292929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1346739" indent="-360085" algn="l">
              <a:buFont typeface="Wingdings" pitchFamily="2" charset="2"/>
              <a:buChar char="ü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稻苗分支數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1346739" indent="-360085" algn="l">
              <a:buFont typeface="Wingdings" pitchFamily="2" charset="2"/>
              <a:buChar char="ü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稻殼顏色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pPr marL="1346739" indent="-360085" algn="l">
              <a:buFont typeface="Wingdings" pitchFamily="2" charset="2"/>
              <a:buChar char="ü"/>
            </a:pP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稻稈彎度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0" name="Picture 2" descr="https://miro.medium.com/max/437/1*2S4-xzWxjpQbNNPvNrWd1Q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1290" y="7434064"/>
            <a:ext cx="3279485" cy="2251364"/>
          </a:xfrm>
          <a:prstGeom prst="rect">
            <a:avLst/>
          </a:prstGeom>
          <a:noFill/>
        </p:spPr>
      </p:pic>
      <p:sp>
        <p:nvSpPr>
          <p:cNvPr id="78" name="矩形 77"/>
          <p:cNvSpPr/>
          <p:nvPr/>
        </p:nvSpPr>
        <p:spPr>
          <a:xfrm>
            <a:off x="9815745" y="2981760"/>
            <a:ext cx="13033448" cy="4047195"/>
          </a:xfrm>
          <a:prstGeom prst="rect">
            <a:avLst/>
          </a:prstGeom>
        </p:spPr>
        <p:txBody>
          <a:bodyPr wrap="square" lIns="91369" tIns="45687" rIns="91369" bIns="45687">
            <a:spAutoFit/>
          </a:bodyPr>
          <a:lstStyle/>
          <a:p>
            <a:pPr marL="528226" indent="-528226" algn="l">
              <a:buFont typeface="Wingdings" pitchFamily="2" charset="2"/>
              <a:buChar char="ü"/>
            </a:pP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影像辨識元件</a:t>
            </a: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Image Recognitions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with ESP32</a:t>
            </a:r>
            <a:endParaRPr lang="zh-TW" altLang="en-US" sz="4000" dirty="0">
              <a:solidFill>
                <a:srgbClr val="3A3A3A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89831" indent="-361673" algn="l">
              <a:buFont typeface="Arial"/>
              <a:buChar char="•"/>
            </a:pPr>
            <a:r>
              <a:rPr lang="en-US" altLang="zh-TW" sz="3100" dirty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Video streaming</a:t>
            </a:r>
          </a:p>
          <a:p>
            <a:pPr marL="989831" indent="-361673" algn="l">
              <a:buFont typeface="Arial"/>
              <a:buChar char="•"/>
            </a:pPr>
            <a:r>
              <a:rPr lang="zh-TW" altLang="en-US" sz="3100" dirty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影像辨識</a:t>
            </a:r>
            <a:endParaRPr lang="en-US" altLang="zh-TW" sz="3100" dirty="0">
              <a:solidFill>
                <a:srgbClr val="3A3A3A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89831" indent="-361673" algn="l">
              <a:buFont typeface="Arial"/>
              <a:buChar char="•"/>
            </a:pPr>
            <a:r>
              <a:rPr lang="zh-TW" altLang="en-US" sz="3100" dirty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顏色辨識</a:t>
            </a:r>
            <a:endParaRPr lang="en-US" altLang="zh-TW" sz="3100" dirty="0">
              <a:solidFill>
                <a:srgbClr val="3A3A3A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89831" indent="-361673" algn="l">
              <a:buFont typeface="Arial"/>
              <a:buChar char="•"/>
            </a:pPr>
            <a:r>
              <a:rPr lang="zh-TW" altLang="en-US" sz="3100" dirty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支持</a:t>
            </a:r>
            <a:r>
              <a:rPr lang="en-US" altLang="zh-TW" sz="3100" dirty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C / C ++</a:t>
            </a:r>
            <a:r>
              <a:rPr lang="zh-TW" altLang="en-US" sz="3100" dirty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和</a:t>
            </a:r>
            <a:r>
              <a:rPr lang="en-US" altLang="zh-TW" sz="3100" dirty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Python</a:t>
            </a:r>
          </a:p>
          <a:p>
            <a:pPr marL="989831" indent="-361673" algn="l">
              <a:buFont typeface="Arial"/>
              <a:buChar char="•"/>
            </a:pPr>
            <a:r>
              <a:rPr lang="en-US" altLang="zh-TW" sz="3100" dirty="0">
                <a:solidFill>
                  <a:srgbClr val="3A3A3A"/>
                </a:solidFill>
                <a:latin typeface="微軟正黑體" pitchFamily="34" charset="-120"/>
                <a:ea typeface="微軟正黑體" pitchFamily="34" charset="-120"/>
              </a:rPr>
              <a:t>UART interface</a:t>
            </a:r>
            <a:endParaRPr lang="zh-TW" altLang="en-US" sz="3100" dirty="0">
              <a:solidFill>
                <a:srgbClr val="3A3A3A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89831" indent="-361673" algn="l">
              <a:buFont typeface="Arial"/>
              <a:buChar char="•"/>
            </a:pPr>
            <a:endParaRPr lang="zh-TW" altLang="en-US" sz="3100" dirty="0">
              <a:solidFill>
                <a:srgbClr val="3A3A3A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Font typeface="Wingdings" pitchFamily="2" charset="2"/>
              <a:buChar char="ü"/>
            </a:pP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" name="群組 8"/>
          <p:cNvGrpSpPr/>
          <p:nvPr/>
        </p:nvGrpSpPr>
        <p:grpSpPr>
          <a:xfrm>
            <a:off x="9671738" y="6930013"/>
            <a:ext cx="14078285" cy="6192690"/>
            <a:chOff x="9671720" y="6930008"/>
            <a:chExt cx="14078286" cy="6192688"/>
          </a:xfrm>
        </p:grpSpPr>
        <p:pic>
          <p:nvPicPr>
            <p:cNvPr id="86" name="Picture 10" descr="https://i0.wp.com/randomnerdtutorials.com/wp-content/uploads/2019/03/esp32-cam-face-recognition-detection.jpg?w=812&amp;ssl=1"/>
            <p:cNvPicPr>
              <a:picLocks noChangeAspect="1" noChangeArrowheads="1"/>
            </p:cNvPicPr>
            <p:nvPr/>
          </p:nvPicPr>
          <p:blipFill>
            <a:blip r:embed="rId3" cstate="print"/>
            <a:srcRect t="15625"/>
            <a:stretch>
              <a:fillRect/>
            </a:stretch>
          </p:blipFill>
          <p:spPr bwMode="auto">
            <a:xfrm>
              <a:off x="9671720" y="6930008"/>
              <a:ext cx="14078286" cy="6192688"/>
            </a:xfrm>
            <a:prstGeom prst="rect">
              <a:avLst/>
            </a:prstGeom>
            <a:noFill/>
          </p:spPr>
        </p:pic>
        <p:pic>
          <p:nvPicPr>
            <p:cNvPr id="79" name="Picture 6" descr="Pixy 2 CMUcam5 å½±åè¾¨è­æ¨¡çµ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870250" y="7578080"/>
              <a:ext cx="7122950" cy="4392488"/>
            </a:xfrm>
            <a:prstGeom prst="rect">
              <a:avLst/>
            </a:prstGeom>
            <a:noFill/>
          </p:spPr>
        </p:pic>
      </p:grpSp>
      <p:pic>
        <p:nvPicPr>
          <p:cNvPr id="87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088552" y="3185601"/>
            <a:ext cx="5180939" cy="367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3" name="Picture 1" descr="E:\暫存\1_qLMAY-QDl4OSsSpAxZPgiw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62536" y="7218040"/>
            <a:ext cx="3552395" cy="2664296"/>
          </a:xfrm>
          <a:prstGeom prst="rect">
            <a:avLst/>
          </a:prstGeom>
          <a:noFill/>
        </p:spPr>
      </p:pic>
      <p:sp>
        <p:nvSpPr>
          <p:cNvPr id="11" name="矩形 10"/>
          <p:cNvSpPr/>
          <p:nvPr/>
        </p:nvSpPr>
        <p:spPr>
          <a:xfrm>
            <a:off x="2902968" y="9810328"/>
            <a:ext cx="1837218" cy="569320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/>
          <a:p>
            <a:r>
              <a:rPr lang="en-US" altLang="zh-TW" sz="3100" dirty="0">
                <a:solidFill>
                  <a:srgbClr val="292929"/>
                </a:solidFill>
                <a:latin typeface="微軟正黑體" pitchFamily="34" charset="-120"/>
                <a:ea typeface="微軟正黑體" pitchFamily="34" charset="-120"/>
              </a:rPr>
              <a:t>K-means</a:t>
            </a:r>
            <a:endParaRPr lang="zh-TW" altLang="en-US" sz="31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26501" y="9810328"/>
            <a:ext cx="1072586" cy="569320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/>
          <a:p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KNN</a:t>
            </a:r>
            <a:endParaRPr lang="zh-TW" altLang="en-US" sz="31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營運模式 </a:t>
            </a:r>
            <a:r>
              <a:rPr lang="en-US" altLang="zh-TW" sz="8100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精細畫布</a:t>
            </a:r>
            <a:r>
              <a:rPr lang="en-US" altLang="zh-TW" sz="8100" dirty="0">
                <a:solidFill>
                  <a:schemeClr val="tx2">
                    <a:lumMod val="50000"/>
                  </a:schemeClr>
                </a:solidFill>
              </a:rPr>
              <a:t>)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4" name="群組 48"/>
          <p:cNvGrpSpPr/>
          <p:nvPr/>
        </p:nvGrpSpPr>
        <p:grpSpPr>
          <a:xfrm>
            <a:off x="1606833" y="2537524"/>
            <a:ext cx="22250472" cy="10783134"/>
            <a:chOff x="1606824" y="2393504"/>
            <a:chExt cx="22250472" cy="11074573"/>
          </a:xfrm>
        </p:grpSpPr>
        <p:grpSp>
          <p:nvGrpSpPr>
            <p:cNvPr id="6" name="群組 14"/>
            <p:cNvGrpSpPr/>
            <p:nvPr/>
          </p:nvGrpSpPr>
          <p:grpSpPr>
            <a:xfrm>
              <a:off x="1606824" y="2393504"/>
              <a:ext cx="22250472" cy="11074573"/>
              <a:chOff x="1822848" y="2465512"/>
              <a:chExt cx="21746416" cy="10054546"/>
            </a:xfrm>
          </p:grpSpPr>
          <p:sp>
            <p:nvSpPr>
              <p:cNvPr id="3" name="圓角矩形 2"/>
              <p:cNvSpPr/>
              <p:nvPr/>
            </p:nvSpPr>
            <p:spPr bwMode="auto">
              <a:xfrm>
                <a:off x="1822848" y="2465512"/>
                <a:ext cx="21746416" cy="10054546"/>
              </a:xfrm>
              <a:prstGeom prst="roundRect">
                <a:avLst>
                  <a:gd name="adj" fmla="val 2057"/>
                </a:avLst>
              </a:prstGeom>
              <a:solidFill>
                <a:srgbClr val="FFFFCC"/>
              </a:solidFill>
              <a:ln w="12700" cap="flat" cmpd="sng" algn="ctr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824858"/>
                <a:endParaRPr lang="en-US" altLang="zh-TW" dirty="0" smtClean="0"/>
              </a:p>
              <a:p>
                <a:pPr defTabSz="824858"/>
                <a:endParaRPr lang="en-US" altLang="zh-TW" dirty="0" smtClean="0"/>
              </a:p>
              <a:p>
                <a:pPr defTabSz="824858"/>
                <a:endParaRPr lang="en-US" altLang="zh-TW" dirty="0" smtClean="0"/>
              </a:p>
              <a:p>
                <a:pPr defTabSz="824858"/>
                <a:endParaRPr lang="en-US" altLang="zh-TW" dirty="0" smtClean="0"/>
              </a:p>
              <a:p>
                <a:pPr defTabSz="824858"/>
                <a:endParaRPr lang="en-US" altLang="zh-TW" dirty="0" smtClean="0"/>
              </a:p>
              <a:p>
                <a:pPr defTabSz="824858"/>
                <a:endParaRPr lang="en-US" altLang="zh-TW" dirty="0" smtClean="0"/>
              </a:p>
              <a:p>
                <a:pPr defTabSz="824858"/>
                <a:endParaRPr lang="en-US" altLang="zh-TW" dirty="0" smtClean="0"/>
              </a:p>
              <a:p>
                <a:pPr defTabSz="824858"/>
                <a:endParaRPr lang="en-US" altLang="zh-TW" dirty="0" smtClean="0"/>
              </a:p>
              <a:p>
                <a:pPr defTabSz="824858"/>
                <a:endParaRPr lang="en-US" altLang="zh-TW" dirty="0" smtClean="0"/>
              </a:p>
              <a:p>
                <a:pPr defTabSz="824858"/>
                <a:endParaRPr lang="en-US" altLang="zh-TW" dirty="0" smtClean="0"/>
              </a:p>
              <a:p>
                <a:pPr defTabSz="824858"/>
                <a:endParaRPr lang="en-US" altLang="zh-TW" dirty="0" smtClean="0"/>
              </a:p>
              <a:p>
                <a:pPr defTabSz="824858"/>
                <a:endParaRPr lang="zh-TW" altLang="en-US" sz="6700" dirty="0"/>
              </a:p>
            </p:txBody>
          </p:sp>
          <p:cxnSp>
            <p:nvCxnSpPr>
              <p:cNvPr id="5" name="直線接點 4"/>
              <p:cNvCxnSpPr/>
              <p:nvPr/>
            </p:nvCxnSpPr>
            <p:spPr bwMode="auto">
              <a:xfrm>
                <a:off x="1822848" y="9134709"/>
                <a:ext cx="21746416" cy="0"/>
              </a:xfrm>
              <a:prstGeom prst="line">
                <a:avLst/>
              </a:prstGeom>
              <a:solidFill>
                <a:srgbClr val="F4F4F4"/>
              </a:solidFill>
              <a:ln w="12700" cap="flat" cmpd="sng" algn="ctr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" name="直線接點 6"/>
              <p:cNvCxnSpPr/>
              <p:nvPr/>
            </p:nvCxnSpPr>
            <p:spPr bwMode="auto">
              <a:xfrm>
                <a:off x="6215336" y="2465512"/>
                <a:ext cx="0" cy="6624736"/>
              </a:xfrm>
              <a:prstGeom prst="line">
                <a:avLst/>
              </a:prstGeom>
              <a:solidFill>
                <a:srgbClr val="F4F4F4"/>
              </a:solidFill>
              <a:ln w="12700" cap="flat" cmpd="sng" algn="ctr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" name="直線接點 8"/>
              <p:cNvCxnSpPr/>
              <p:nvPr/>
            </p:nvCxnSpPr>
            <p:spPr bwMode="auto">
              <a:xfrm>
                <a:off x="10535816" y="2465512"/>
                <a:ext cx="0" cy="6669197"/>
              </a:xfrm>
              <a:prstGeom prst="line">
                <a:avLst/>
              </a:prstGeom>
              <a:solidFill>
                <a:srgbClr val="F4F4F4"/>
              </a:solidFill>
              <a:ln w="12700" cap="flat" cmpd="sng" algn="ctr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" name="直線接點 9"/>
              <p:cNvCxnSpPr/>
              <p:nvPr/>
            </p:nvCxnSpPr>
            <p:spPr bwMode="auto">
              <a:xfrm>
                <a:off x="14856296" y="2465512"/>
                <a:ext cx="0" cy="6669197"/>
              </a:xfrm>
              <a:prstGeom prst="line">
                <a:avLst/>
              </a:prstGeom>
              <a:solidFill>
                <a:srgbClr val="F4F4F4"/>
              </a:solidFill>
              <a:ln w="12700" cap="flat" cmpd="sng" algn="ctr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" name="直線接點 10"/>
              <p:cNvCxnSpPr/>
              <p:nvPr/>
            </p:nvCxnSpPr>
            <p:spPr bwMode="auto">
              <a:xfrm>
                <a:off x="19176776" y="2465512"/>
                <a:ext cx="0" cy="6669197"/>
              </a:xfrm>
              <a:prstGeom prst="line">
                <a:avLst/>
              </a:prstGeom>
              <a:solidFill>
                <a:srgbClr val="F4F4F4"/>
              </a:solidFill>
              <a:ln w="12700" cap="flat" cmpd="sng" algn="ctr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" name="直線接點 12"/>
              <p:cNvCxnSpPr/>
              <p:nvPr/>
            </p:nvCxnSpPr>
            <p:spPr bwMode="auto">
              <a:xfrm>
                <a:off x="6215336" y="5849888"/>
                <a:ext cx="4320480" cy="0"/>
              </a:xfrm>
              <a:prstGeom prst="line">
                <a:avLst/>
              </a:prstGeom>
              <a:solidFill>
                <a:srgbClr val="F4F4F4"/>
              </a:solidFill>
              <a:ln w="12700" cap="flat" cmpd="sng" algn="ctr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" name="直線接點 13"/>
              <p:cNvCxnSpPr/>
              <p:nvPr/>
            </p:nvCxnSpPr>
            <p:spPr bwMode="auto">
              <a:xfrm>
                <a:off x="14856296" y="5849888"/>
                <a:ext cx="4320480" cy="0"/>
              </a:xfrm>
              <a:prstGeom prst="line">
                <a:avLst/>
              </a:prstGeom>
              <a:solidFill>
                <a:srgbClr val="F4F4F4"/>
              </a:solidFill>
              <a:ln w="12700" cap="flat" cmpd="sng" algn="ctr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19" name="直線接點 18"/>
            <p:cNvCxnSpPr/>
            <p:nvPr/>
          </p:nvCxnSpPr>
          <p:spPr bwMode="auto">
            <a:xfrm>
              <a:off x="12696056" y="9738320"/>
              <a:ext cx="0" cy="3528392"/>
            </a:xfrm>
            <a:prstGeom prst="line">
              <a:avLst/>
            </a:prstGeom>
            <a:solidFill>
              <a:srgbClr val="F4F4F4"/>
            </a:solidFill>
            <a:ln w="12700" cap="flat" cmpd="sng" algn="ctr">
              <a:solidFill>
                <a:schemeClr val="tx2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  <p:sp>
        <p:nvSpPr>
          <p:cNvPr id="29" name="文字方塊 28"/>
          <p:cNvSpPr txBox="1"/>
          <p:nvPr/>
        </p:nvSpPr>
        <p:spPr>
          <a:xfrm>
            <a:off x="1678840" y="2658895"/>
            <a:ext cx="3456384" cy="70781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關鍵合作夥伴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678841" y="3450972"/>
            <a:ext cx="4392488" cy="366247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marL="528226" indent="-528226" algn="l">
              <a:buAutoNum type="arabicPeriod"/>
            </a:pPr>
            <a:r>
              <a:rPr lang="zh-TW" altLang="en-US" sz="2900" dirty="0" smtClean="0">
                <a:latin typeface="微軟正黑體" pitchFamily="34" charset="-120"/>
                <a:ea typeface="微軟正黑體" pitchFamily="34" charset="-120"/>
              </a:rPr>
              <a:t>資料庫平台</a:t>
            </a:r>
            <a:endParaRPr lang="en-US" altLang="zh-TW" sz="29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/>
            </a:pPr>
            <a:r>
              <a:rPr lang="zh-TW" altLang="en-US" sz="2900" dirty="0" smtClean="0">
                <a:latin typeface="微軟正黑體" pitchFamily="34" charset="-120"/>
                <a:ea typeface="微軟正黑體" pitchFamily="34" charset="-120"/>
              </a:rPr>
              <a:t>運算伺服器</a:t>
            </a:r>
            <a:r>
              <a:rPr lang="en-US" altLang="zh-TW" sz="2900" dirty="0" smtClean="0">
                <a:latin typeface="微軟正黑體" pitchFamily="34" charset="-120"/>
                <a:ea typeface="微軟正黑體" pitchFamily="34" charset="-120"/>
              </a:rPr>
              <a:t>API</a:t>
            </a:r>
          </a:p>
          <a:p>
            <a:pPr marL="528226" indent="-528226" algn="l">
              <a:buAutoNum type="arabicPeriod"/>
            </a:pPr>
            <a:r>
              <a:rPr lang="zh-TW" altLang="en-US" sz="2900" dirty="0" smtClean="0">
                <a:latin typeface="微軟正黑體" pitchFamily="34" charset="-120"/>
                <a:ea typeface="微軟正黑體" pitchFamily="34" charset="-120"/>
              </a:rPr>
              <a:t>農業數據專家</a:t>
            </a:r>
            <a:endParaRPr lang="en-US" altLang="zh-TW" sz="29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/>
            </a:pPr>
            <a:r>
              <a:rPr lang="zh-TW" altLang="en-US" sz="2900" dirty="0" smtClean="0">
                <a:latin typeface="微軟正黑體" pitchFamily="34" charset="-120"/>
                <a:ea typeface="微軟正黑體" pitchFamily="34" charset="-120"/>
              </a:rPr>
              <a:t>網頁平台</a:t>
            </a:r>
            <a:endParaRPr lang="en-US" altLang="zh-TW" sz="29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/>
            </a:pPr>
            <a:r>
              <a:rPr lang="zh-TW" altLang="en-US" sz="2900" dirty="0" smtClean="0">
                <a:latin typeface="微軟正黑體" pitchFamily="34" charset="-120"/>
                <a:ea typeface="微軟正黑體" pitchFamily="34" charset="-120"/>
              </a:rPr>
              <a:t>線上課程平台</a:t>
            </a:r>
            <a:endParaRPr lang="en-US" altLang="zh-TW" sz="29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/>
            </a:pPr>
            <a:r>
              <a:rPr lang="zh-TW" altLang="en-US" sz="2900" dirty="0" smtClean="0">
                <a:latin typeface="微軟正黑體" pitchFamily="34" charset="-120"/>
                <a:ea typeface="微軟正黑體" pitchFamily="34" charset="-120"/>
              </a:rPr>
              <a:t>線上商城平台</a:t>
            </a:r>
            <a:endParaRPr lang="en-US" altLang="zh-TW" sz="29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/>
            </a:pPr>
            <a:r>
              <a:rPr lang="zh-TW" altLang="en-US" sz="2900" dirty="0" smtClean="0">
                <a:latin typeface="微軟正黑體" pitchFamily="34" charset="-120"/>
                <a:ea typeface="微軟正黑體" pitchFamily="34" charset="-120"/>
              </a:rPr>
              <a:t>線下學校</a:t>
            </a:r>
            <a:r>
              <a:rPr lang="en-US" altLang="zh-TW" sz="29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900" dirty="0" smtClean="0">
                <a:latin typeface="微軟正黑體" pitchFamily="34" charset="-120"/>
                <a:ea typeface="微軟正黑體" pitchFamily="34" charset="-120"/>
              </a:rPr>
              <a:t>補習班</a:t>
            </a:r>
            <a:endParaRPr lang="en-US" altLang="zh-TW" sz="29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/>
            </a:pPr>
            <a:r>
              <a:rPr lang="zh-TW" altLang="en-US" sz="29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協會及其他課程單位</a:t>
            </a:r>
            <a:endParaRPr lang="en-US" altLang="zh-TW" sz="29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19536824" y="2681545"/>
            <a:ext cx="3456384" cy="70781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目標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客戶區隔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19536816" y="3473630"/>
            <a:ext cx="4176464" cy="366247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marL="528226" indent="-528226" algn="l">
              <a:buAutoNum type="arabicPeriod"/>
            </a:pP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國小三年級</a:t>
            </a:r>
            <a:r>
              <a:rPr lang="en-US" altLang="zh-TW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~</a:t>
            </a: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國中三年級學校社團及營隊學生</a:t>
            </a:r>
            <a:endParaRPr lang="en-US" altLang="zh-TW" sz="2900" b="1" dirty="0">
              <a:solidFill>
                <a:srgbClr val="007033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/>
            </a:pP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師資團隊</a:t>
            </a:r>
            <a:r>
              <a:rPr lang="en-US" altLang="zh-TW" sz="2900" dirty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 食農面向研習、協會活動、實作工作坊</a:t>
            </a:r>
            <a:endParaRPr lang="en-US" altLang="zh-TW" sz="2900" dirty="0"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Font typeface="+mj-lt"/>
              <a:buAutoNum type="arabicPeriod" startAt="3"/>
            </a:pP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對</a:t>
            </a:r>
            <a:r>
              <a:rPr lang="en-US" altLang="zh-TW" sz="2900" dirty="0">
                <a:latin typeface="微軟正黑體" pitchFamily="34" charset="-120"/>
                <a:ea typeface="微軟正黑體" pitchFamily="34" charset="-120"/>
              </a:rPr>
              <a:t>DIY+ML</a:t>
            </a: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有興趣的園藝種植愛好者</a:t>
            </a:r>
            <a:endParaRPr lang="en-US" altLang="zh-TW" sz="29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10679837" y="2681543"/>
            <a:ext cx="3456384" cy="70781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獨有賣點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10679832" y="3473630"/>
            <a:ext cx="4176464" cy="5893855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marL="528226" indent="-528226" algn="l">
              <a:buAutoNum type="arabicPeriod"/>
            </a:pP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心智導圖 </a:t>
            </a:r>
            <a:r>
              <a:rPr lang="en-US" altLang="zh-TW" sz="2900" dirty="0">
                <a:latin typeface="微軟正黑體" pitchFamily="34" charset="-120"/>
                <a:ea typeface="微軟正黑體" pitchFamily="34" charset="-120"/>
              </a:rPr>
              <a:t>UI</a:t>
            </a: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 流程介面能</a:t>
            </a: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提供學習</a:t>
            </a:r>
            <a:r>
              <a:rPr lang="en-US" altLang="zh-TW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Machine Learning</a:t>
            </a: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基礎優先於</a:t>
            </a:r>
            <a:r>
              <a:rPr lang="en-US" altLang="zh-TW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Python</a:t>
            </a: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語法學習之前</a:t>
            </a:r>
            <a:endParaRPr lang="en-US" altLang="zh-TW" sz="2900" b="1" dirty="0">
              <a:solidFill>
                <a:srgbClr val="007033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/>
            </a:pP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網頁</a:t>
            </a:r>
            <a:r>
              <a:rPr lang="en-US" altLang="zh-TW" sz="2900" dirty="0">
                <a:latin typeface="微軟正黑體" pitchFamily="34" charset="-120"/>
                <a:ea typeface="微軟正黑體" pitchFamily="34" charset="-120"/>
              </a:rPr>
              <a:t>Dashboard</a:t>
            </a: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方式呈現，</a:t>
            </a: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複雜數學模型以背景處理，著重在概念體驗延伸學習</a:t>
            </a:r>
            <a:r>
              <a:rPr lang="zh-TW" altLang="en-US" sz="2900" b="1" dirty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900" b="1" dirty="0"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/>
            </a:pP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實現</a:t>
            </a: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自然科學植物生長探索、實驗記錄觀察，同時體驗</a:t>
            </a:r>
            <a:r>
              <a:rPr lang="en-US" altLang="zh-TW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ML</a:t>
            </a: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基礎的多元學習方案</a:t>
            </a:r>
            <a:endParaRPr lang="en-US" altLang="zh-TW" sz="2900" b="1" dirty="0">
              <a:solidFill>
                <a:srgbClr val="007033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287349" y="2681543"/>
            <a:ext cx="3456384" cy="70781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關鍵活動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15072328" y="6247677"/>
            <a:ext cx="3456384" cy="70781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配銷通路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15072320" y="7039764"/>
            <a:ext cx="4320480" cy="2323646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marL="528226" indent="-528226" algn="l">
              <a:buAutoNum type="arabicPeriod"/>
            </a:pP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教學場域合作</a:t>
            </a:r>
            <a:r>
              <a:rPr lang="en-US" altLang="zh-TW" sz="2900" dirty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 國中小之社團</a:t>
            </a:r>
            <a:r>
              <a:rPr lang="en-US" altLang="zh-TW" sz="2900" dirty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營隊活動</a:t>
            </a:r>
            <a:endParaRPr lang="en-US" altLang="zh-TW" sz="2900" dirty="0"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/>
            </a:pP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師資研習及工作坊</a:t>
            </a:r>
            <a:endParaRPr lang="en-US" altLang="zh-TW" sz="2900" dirty="0"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Font typeface="+mj-lt"/>
              <a:buAutoNum type="arabicPeriod" startAt="3"/>
            </a:pP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線上課程及線上商城平台合作</a:t>
            </a:r>
            <a:endParaRPr lang="en-US" altLang="zh-TW" sz="29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6287349" y="6247677"/>
            <a:ext cx="3456384" cy="70781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關鍵資源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6157008" y="3500416"/>
            <a:ext cx="4320480" cy="2323646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marL="528226" indent="-528226" algn="l"/>
            <a:r>
              <a:rPr lang="en-US" altLang="zh-TW" sz="2900" b="1" dirty="0" smtClean="0">
                <a:latin typeface="微軟正黑體" pitchFamily="34" charset="-120"/>
                <a:ea typeface="微軟正黑體" pitchFamily="34" charset="-120"/>
              </a:rPr>
              <a:t>A.</a:t>
            </a:r>
            <a:r>
              <a:rPr lang="zh-TW" altLang="en-US" sz="2900" b="1" dirty="0" smtClean="0">
                <a:latin typeface="微軟正黑體" pitchFamily="34" charset="-120"/>
                <a:ea typeface="微軟正黑體" pitchFamily="34" charset="-120"/>
              </a:rPr>
              <a:t>學校社團</a:t>
            </a:r>
            <a:r>
              <a:rPr lang="en-US" altLang="zh-TW" sz="2900" b="1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900" b="1" dirty="0" smtClean="0">
                <a:latin typeface="微軟正黑體" pitchFamily="34" charset="-120"/>
                <a:ea typeface="微軟正黑體" pitchFamily="34" charset="-120"/>
              </a:rPr>
              <a:t>營隊</a:t>
            </a:r>
            <a:r>
              <a:rPr lang="en-US" altLang="zh-TW" sz="2900" b="1" dirty="0" smtClean="0">
                <a:latin typeface="微軟正黑體" pitchFamily="34" charset="-120"/>
                <a:ea typeface="微軟正黑體" pitchFamily="34" charset="-120"/>
              </a:rPr>
              <a:t>,</a:t>
            </a:r>
            <a:endParaRPr lang="en-US" altLang="zh-TW" sz="2900" b="1" dirty="0"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/>
            </a:pP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推廣</a:t>
            </a:r>
            <a:r>
              <a:rPr lang="zh-TW" altLang="en-US" sz="2900" dirty="0" smtClean="0">
                <a:latin typeface="微軟正黑體" pitchFamily="34" charset="-120"/>
                <a:ea typeface="微軟正黑體" pitchFamily="34" charset="-120"/>
              </a:rPr>
              <a:t>學校課程數</a:t>
            </a:r>
            <a:endParaRPr lang="en-US" altLang="zh-TW" sz="2900" dirty="0">
              <a:latin typeface="微軟正黑體" pitchFamily="34" charset="-120"/>
              <a:ea typeface="微軟正黑體" pitchFamily="34" charset="-120"/>
            </a:endParaRPr>
          </a:p>
          <a:p>
            <a:pPr marL="440983" indent="-440983" algn="l"/>
            <a:r>
              <a:rPr lang="en-US" altLang="zh-TW" sz="2900" b="1" dirty="0" smtClean="0">
                <a:latin typeface="微軟正黑體" pitchFamily="34" charset="-120"/>
                <a:ea typeface="微軟正黑體" pitchFamily="34" charset="-120"/>
              </a:rPr>
              <a:t>B. </a:t>
            </a:r>
            <a:r>
              <a:rPr lang="zh-TW" altLang="en-US" sz="2900" b="1" dirty="0" smtClean="0">
                <a:latin typeface="微軟正黑體" pitchFamily="34" charset="-120"/>
                <a:ea typeface="微軟正黑體" pitchFamily="34" charset="-120"/>
              </a:rPr>
              <a:t>線</a:t>
            </a:r>
            <a:r>
              <a:rPr lang="zh-TW" altLang="en-US" sz="2900" b="1" dirty="0">
                <a:latin typeface="微軟正黑體" pitchFamily="34" charset="-120"/>
                <a:ea typeface="微軟正黑體" pitchFamily="34" charset="-120"/>
              </a:rPr>
              <a:t>上課程</a:t>
            </a:r>
            <a:r>
              <a:rPr lang="en-US" altLang="zh-TW" sz="2900" b="1" dirty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900" b="1" dirty="0">
                <a:latin typeface="微軟正黑體" pitchFamily="34" charset="-120"/>
                <a:ea typeface="微軟正黑體" pitchFamily="34" charset="-120"/>
              </a:rPr>
              <a:t>線上商城</a:t>
            </a:r>
            <a:endParaRPr lang="en-US" altLang="zh-TW" sz="2900" dirty="0"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Font typeface="+mj-lt"/>
              <a:buAutoNum type="arabicPeriod"/>
            </a:pP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線上學習訂閱數</a:t>
            </a:r>
            <a:endParaRPr lang="en-US" altLang="zh-TW" sz="2900" dirty="0"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Font typeface="+mj-lt"/>
              <a:buAutoNum type="arabicPeriod"/>
            </a:pP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線上商城販售數量</a:t>
            </a:r>
            <a:endParaRPr lang="en-US" altLang="zh-TW" sz="29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15144333" y="2681543"/>
            <a:ext cx="3456384" cy="70781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顧客關係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6156441" y="7072320"/>
            <a:ext cx="4392488" cy="2323646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marL="528226" indent="-528226" algn="l">
              <a:buAutoNum type="arabicPeriod"/>
            </a:pP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既有研發軟硬體套件及</a:t>
            </a:r>
            <a:r>
              <a:rPr lang="en-US" altLang="zh-TW" sz="2900" dirty="0">
                <a:latin typeface="微軟正黑體" pitchFamily="34" charset="-120"/>
                <a:ea typeface="微軟正黑體" pitchFamily="34" charset="-120"/>
              </a:rPr>
              <a:t>UI</a:t>
            </a: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流程整合系統</a:t>
            </a:r>
            <a:endParaRPr lang="en-US" altLang="zh-TW" sz="2900" dirty="0"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Font typeface="+mj-lt"/>
              <a:buAutoNum type="arabicPeriod" startAt="2"/>
            </a:pP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既有協會教育通路支持</a:t>
            </a:r>
            <a:endParaRPr lang="en-US" altLang="zh-TW" sz="2900" dirty="0"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Font typeface="+mj-lt"/>
              <a:buAutoNum type="arabicPeriod" startAt="2"/>
            </a:pP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線下既有客群</a:t>
            </a:r>
            <a:r>
              <a:rPr lang="en-US" altLang="zh-TW" sz="2900" dirty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用戶數</a:t>
            </a:r>
            <a:endParaRPr lang="en-US" altLang="zh-TW" sz="29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12912088" y="9954351"/>
            <a:ext cx="3456384" cy="70781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收入分析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12912080" y="10648300"/>
            <a:ext cx="6624736" cy="187737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marL="528226" indent="-528226" algn="l">
              <a:buAutoNum type="arabicPeriod"/>
            </a:pP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社團、營隊報名費收入</a:t>
            </a:r>
            <a:endParaRPr lang="en-US" altLang="zh-TW" sz="2900" b="1" dirty="0">
              <a:solidFill>
                <a:srgbClr val="007033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/>
            </a:pP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研習課程、工作坊收入</a:t>
            </a:r>
            <a:endParaRPr lang="en-US" altLang="zh-TW" sz="2900" b="1" dirty="0">
              <a:solidFill>
                <a:srgbClr val="007033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/>
            </a:pP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線上系統訂閱</a:t>
            </a:r>
            <a:r>
              <a:rPr lang="en-US" altLang="zh-TW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線上課程訂閱收入</a:t>
            </a:r>
            <a:endParaRPr lang="en-US" altLang="zh-TW" sz="2900" b="1" dirty="0">
              <a:solidFill>
                <a:srgbClr val="007033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/>
            </a:pP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線上商城收入</a:t>
            </a:r>
            <a:endParaRPr lang="en-US" altLang="zh-TW" sz="2900" b="1" dirty="0">
              <a:solidFill>
                <a:srgbClr val="007033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1894864" y="9954351"/>
            <a:ext cx="3456384" cy="70781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成本分析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7" name="文字方塊 46"/>
          <p:cNvSpPr txBox="1"/>
          <p:nvPr/>
        </p:nvSpPr>
        <p:spPr>
          <a:xfrm>
            <a:off x="1894865" y="10648298"/>
            <a:ext cx="9289032" cy="2323646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marL="528226" indent="-528226" algn="l">
              <a:buAutoNum type="arabicPeriod"/>
            </a:pP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開發費用</a:t>
            </a:r>
            <a:r>
              <a:rPr lang="en-US" altLang="zh-TW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 伺服器及教學資源編排材料費用</a:t>
            </a:r>
            <a:endParaRPr lang="en-US" altLang="zh-TW" sz="2900" b="1" dirty="0">
              <a:solidFill>
                <a:srgbClr val="007033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/>
            </a:pP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社團、營隊、研習課程、工作坊</a:t>
            </a:r>
            <a:r>
              <a:rPr lang="en-US" altLang="zh-TW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1081833" indent="-528226" algn="l"/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材料成本、人事費用、場地費用、招生費用</a:t>
            </a:r>
            <a:endParaRPr lang="en-US" altLang="zh-TW" sz="2900" b="1" dirty="0">
              <a:solidFill>
                <a:srgbClr val="007033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Font typeface="+mj-lt"/>
              <a:buAutoNum type="arabicPeriod" startAt="2"/>
            </a:pP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教育通路合作分潤</a:t>
            </a:r>
            <a:endParaRPr lang="en-US" altLang="zh-TW" sz="2900" b="1" dirty="0">
              <a:solidFill>
                <a:srgbClr val="007033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 startAt="2"/>
            </a:pP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線上課程及線上商城平台租用</a:t>
            </a:r>
            <a:r>
              <a:rPr lang="en-US" altLang="zh-TW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900" b="1" dirty="0">
                <a:solidFill>
                  <a:srgbClr val="007033"/>
                </a:solidFill>
                <a:latin typeface="微軟正黑體" pitchFamily="34" charset="-120"/>
                <a:ea typeface="微軟正黑體" pitchFamily="34" charset="-120"/>
              </a:rPr>
              <a:t>分潤費用</a:t>
            </a:r>
            <a:endParaRPr lang="en-US" altLang="zh-TW" sz="2900" b="1" dirty="0">
              <a:solidFill>
                <a:srgbClr val="007033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15192397" y="3428980"/>
            <a:ext cx="4176464" cy="2769922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marL="528226" indent="-528226" algn="l"/>
            <a:r>
              <a:rPr lang="zh-TW" altLang="en-US" sz="2900" dirty="0" smtClean="0">
                <a:latin typeface="微軟正黑體" pitchFamily="34" charset="-120"/>
                <a:ea typeface="微軟正黑體" pitchFamily="34" charset="-120"/>
              </a:rPr>
              <a:t>易學、容易理解的介面</a:t>
            </a:r>
            <a:endParaRPr lang="en-US" altLang="zh-TW" sz="29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/>
            </a:pPr>
            <a:r>
              <a:rPr lang="zh-TW" altLang="en-US" sz="2900" dirty="0" smtClean="0">
                <a:latin typeface="微軟正黑體" pitchFamily="34" charset="-120"/>
                <a:ea typeface="微軟正黑體" pitchFamily="34" charset="-120"/>
              </a:rPr>
              <a:t>流程</a:t>
            </a: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整合</a:t>
            </a:r>
            <a:r>
              <a:rPr lang="en-US" altLang="zh-TW" sz="2900" dirty="0">
                <a:latin typeface="微軟正黑體" pitchFamily="34" charset="-120"/>
                <a:ea typeface="微軟正黑體" pitchFamily="34" charset="-120"/>
              </a:rPr>
              <a:t>UI</a:t>
            </a: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介面解決編程基礎</a:t>
            </a:r>
            <a:r>
              <a:rPr lang="zh-TW" altLang="en-US" sz="2900" dirty="0" smtClean="0">
                <a:latin typeface="微軟正黑體" pitchFamily="34" charset="-120"/>
                <a:ea typeface="微軟正黑體" pitchFamily="34" charset="-120"/>
              </a:rPr>
              <a:t>問題</a:t>
            </a:r>
            <a:endParaRPr lang="en-US" altLang="zh-TW" sz="29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28226" indent="-528226" algn="l">
              <a:buAutoNum type="arabicPeriod"/>
            </a:pPr>
            <a:r>
              <a:rPr lang="zh-TW" altLang="en-US" sz="2900" dirty="0" smtClean="0">
                <a:latin typeface="微軟正黑體" pitchFamily="34" charset="-120"/>
                <a:ea typeface="微軟正黑體" pitchFamily="34" charset="-120"/>
              </a:rPr>
              <a:t>網頁</a:t>
            </a: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直接呈現資料整理結果省略</a:t>
            </a:r>
            <a:r>
              <a:rPr lang="en-US" altLang="zh-TW" sz="2900" dirty="0">
                <a:latin typeface="微軟正黑體" pitchFamily="34" charset="-120"/>
                <a:ea typeface="微軟正黑體" pitchFamily="34" charset="-120"/>
              </a:rPr>
              <a:t>ML</a:t>
            </a:r>
            <a:r>
              <a:rPr lang="zh-TW" altLang="en-US" sz="2900" dirty="0">
                <a:latin typeface="微軟正黑體" pitchFamily="34" charset="-120"/>
                <a:ea typeface="微軟正黑體" pitchFamily="34" charset="-120"/>
              </a:rPr>
              <a:t>演算法及統計學</a:t>
            </a:r>
            <a:endParaRPr lang="en-US" altLang="zh-TW" sz="29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營運模式 </a:t>
            </a:r>
            <a:r>
              <a:rPr lang="en-US" altLang="zh-TW" sz="8100" dirty="0">
                <a:solidFill>
                  <a:schemeClr val="tx2">
                    <a:lumMod val="50000"/>
                  </a:schemeClr>
                </a:solidFill>
              </a:rPr>
              <a:t>(Product-base/Knowledge-base)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1822851" y="2526191"/>
            <a:ext cx="17425936" cy="9156353"/>
          </a:xfrm>
          <a:prstGeom prst="rect">
            <a:avLst/>
          </a:prstGeom>
          <a:solidFill>
            <a:srgbClr val="FFFFC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zh-TW" altLang="en-US" sz="59500" dirty="0"/>
          </a:p>
        </p:txBody>
      </p:sp>
      <p:sp>
        <p:nvSpPr>
          <p:cNvPr id="4" name="矩形 3"/>
          <p:cNvSpPr/>
          <p:nvPr/>
        </p:nvSpPr>
        <p:spPr bwMode="auto">
          <a:xfrm>
            <a:off x="9887753" y="4985799"/>
            <a:ext cx="14041560" cy="7663636"/>
          </a:xfrm>
          <a:prstGeom prst="rect">
            <a:avLst/>
          </a:prstGeom>
          <a:solidFill>
            <a:srgbClr val="CCFFC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zh-TW" altLang="en-US" sz="49800" dirty="0"/>
          </a:p>
        </p:txBody>
      </p:sp>
      <p:grpSp>
        <p:nvGrpSpPr>
          <p:cNvPr id="5" name="群組 97"/>
          <p:cNvGrpSpPr/>
          <p:nvPr/>
        </p:nvGrpSpPr>
        <p:grpSpPr>
          <a:xfrm>
            <a:off x="6791409" y="9762201"/>
            <a:ext cx="6552728" cy="3098311"/>
            <a:chOff x="6863408" y="9923453"/>
            <a:chExt cx="6552728" cy="3098311"/>
          </a:xfrm>
        </p:grpSpPr>
        <p:sp>
          <p:nvSpPr>
            <p:cNvPr id="10" name="圓角矩形 9"/>
            <p:cNvSpPr/>
            <p:nvPr/>
          </p:nvSpPr>
          <p:spPr bwMode="auto">
            <a:xfrm>
              <a:off x="6863408" y="9923453"/>
              <a:ext cx="6552728" cy="970478"/>
            </a:xfrm>
            <a:prstGeom prst="roundRect">
              <a:avLst/>
            </a:prstGeom>
            <a:solidFill>
              <a:srgbClr val="DE8400">
                <a:alpha val="93000"/>
              </a:srgbClr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defTabSz="824858"/>
              <a:endParaRPr lang="zh-TW" altLang="en-US" dirty="0"/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7295456" y="10882717"/>
              <a:ext cx="6048672" cy="2139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4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用戶端</a:t>
              </a:r>
              <a:r>
                <a:rPr lang="en-US" altLang="zh-TW" sz="4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ML</a:t>
              </a:r>
              <a:r>
                <a:rPr lang="zh-TW" altLang="en-US" sz="4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課程學習</a:t>
              </a:r>
              <a:endParaRPr lang="en-US" altLang="zh-TW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algn="l">
                <a:buFont typeface="Wingdings" pitchFamily="2" charset="2"/>
                <a:buChar char="ü"/>
              </a:pPr>
              <a:r>
                <a:rPr lang="zh-TW" altLang="en-US" sz="31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 搭配家中個人電腦</a:t>
              </a:r>
              <a:endParaRPr lang="en-US" altLang="zh-TW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algn="l">
                <a:buFont typeface="Wingdings" pitchFamily="2" charset="2"/>
                <a:buChar char="ü"/>
              </a:pPr>
              <a:r>
                <a:rPr lang="zh-TW" altLang="en-US" sz="31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 搭配學校電腦教室應用於社團</a:t>
              </a:r>
              <a:endParaRPr lang="en-US" altLang="zh-TW" sz="3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algn="l">
                <a:buFont typeface="Wingdings" pitchFamily="2" charset="2"/>
                <a:buChar char="ü"/>
              </a:pPr>
              <a:r>
                <a:rPr lang="zh-TW" altLang="en-US" sz="31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 搭配筆電應用於教育通路活動</a:t>
              </a:r>
            </a:p>
          </p:txBody>
        </p:sp>
      </p:grpSp>
      <p:sp>
        <p:nvSpPr>
          <p:cNvPr id="17" name="文字方塊 16"/>
          <p:cNvSpPr txBox="1"/>
          <p:nvPr/>
        </p:nvSpPr>
        <p:spPr>
          <a:xfrm>
            <a:off x="2254896" y="2897565"/>
            <a:ext cx="5760640" cy="70781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拓可思既有商模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10463809" y="5417853"/>
            <a:ext cx="2664296" cy="1323373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創新商業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服務模式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9" name="Picture 7" descr="C:\Users\user\Downloads\15876342780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6833" y="3738196"/>
            <a:ext cx="4872301" cy="3335836"/>
          </a:xfrm>
          <a:prstGeom prst="rect">
            <a:avLst/>
          </a:prstGeom>
          <a:noFill/>
        </p:spPr>
      </p:pic>
      <p:pic>
        <p:nvPicPr>
          <p:cNvPr id="7172" name="Picture 4" descr="云Icon 图片、库存照片和矢量图| Shutterstoc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854" b="19001"/>
          <a:stretch>
            <a:fillRect/>
          </a:stretch>
        </p:blipFill>
        <p:spPr bwMode="auto">
          <a:xfrm>
            <a:off x="6719401" y="2563217"/>
            <a:ext cx="2952328" cy="2071250"/>
          </a:xfrm>
          <a:prstGeom prst="rect">
            <a:avLst/>
          </a:prstGeom>
          <a:noFill/>
        </p:spPr>
      </p:pic>
      <p:pic>
        <p:nvPicPr>
          <p:cNvPr id="22" name="Picture 4" descr="云Icon 图片、库存照片和矢量图| Shutterstoc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854" b="19001"/>
          <a:stretch>
            <a:fillRect/>
          </a:stretch>
        </p:blipFill>
        <p:spPr bwMode="auto">
          <a:xfrm>
            <a:off x="12696065" y="5489853"/>
            <a:ext cx="2952328" cy="2071250"/>
          </a:xfrm>
          <a:prstGeom prst="rect">
            <a:avLst/>
          </a:prstGeom>
          <a:noFill/>
        </p:spPr>
      </p:pic>
      <p:sp>
        <p:nvSpPr>
          <p:cNvPr id="23" name="文字方塊 22"/>
          <p:cNvSpPr txBox="1"/>
          <p:nvPr/>
        </p:nvSpPr>
        <p:spPr>
          <a:xfrm>
            <a:off x="2614937" y="7137324"/>
            <a:ext cx="2808312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法米農場硬體</a:t>
            </a:r>
          </a:p>
        </p:txBody>
      </p:sp>
      <p:pic>
        <p:nvPicPr>
          <p:cNvPr id="24" name="Picture 2" descr="C:\Users\user\Downloads\P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91415" y="5193115"/>
            <a:ext cx="2569757" cy="1512170"/>
          </a:xfrm>
          <a:prstGeom prst="rect">
            <a:avLst/>
          </a:prstGeom>
          <a:noFill/>
        </p:spPr>
      </p:pic>
      <p:sp>
        <p:nvSpPr>
          <p:cNvPr id="25" name="文字方塊 24"/>
          <p:cNvSpPr txBox="1"/>
          <p:nvPr/>
        </p:nvSpPr>
        <p:spPr>
          <a:xfrm>
            <a:off x="6575385" y="4193706"/>
            <a:ext cx="3096344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雲端驗證伺服器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6503372" y="6777280"/>
            <a:ext cx="3096344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流程整合介面</a:t>
            </a:r>
          </a:p>
        </p:txBody>
      </p:sp>
      <p:sp>
        <p:nvSpPr>
          <p:cNvPr id="27" name="文字方塊 26"/>
          <p:cNvSpPr txBox="1"/>
          <p:nvPr/>
        </p:nvSpPr>
        <p:spPr>
          <a:xfrm>
            <a:off x="11327909" y="7146038"/>
            <a:ext cx="4464496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農業專家建議標準數據</a:t>
            </a:r>
          </a:p>
        </p:txBody>
      </p:sp>
      <p:pic>
        <p:nvPicPr>
          <p:cNvPr id="28" name="Picture 4" descr="云Icon 图片、库存照片和矢量图| Shutterstoc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854" b="19001"/>
          <a:stretch>
            <a:fillRect/>
          </a:stretch>
        </p:blipFill>
        <p:spPr bwMode="auto">
          <a:xfrm>
            <a:off x="16728513" y="5489853"/>
            <a:ext cx="2952328" cy="2071250"/>
          </a:xfrm>
          <a:prstGeom prst="rect">
            <a:avLst/>
          </a:prstGeom>
          <a:noFill/>
        </p:spPr>
      </p:pic>
      <p:sp>
        <p:nvSpPr>
          <p:cNvPr id="29" name="文字方塊 28"/>
          <p:cNvSpPr txBox="1"/>
          <p:nvPr/>
        </p:nvSpPr>
        <p:spPr>
          <a:xfrm>
            <a:off x="16584488" y="7146038"/>
            <a:ext cx="3312368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影像辨識公用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API</a:t>
            </a:r>
            <a:endParaRPr lang="zh-TW" altLang="en-US" sz="31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0" name="Picture 4" descr="云Icon 图片、库存照片和矢量图| Shutterstoc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854" b="19001"/>
          <a:stretch>
            <a:fillRect/>
          </a:stretch>
        </p:blipFill>
        <p:spPr bwMode="auto">
          <a:xfrm>
            <a:off x="20616945" y="5489853"/>
            <a:ext cx="2952328" cy="2071250"/>
          </a:xfrm>
          <a:prstGeom prst="rect">
            <a:avLst/>
          </a:prstGeom>
          <a:noFill/>
        </p:spPr>
      </p:pic>
      <p:sp>
        <p:nvSpPr>
          <p:cNvPr id="31" name="文字方塊 30"/>
          <p:cNvSpPr txBox="1"/>
          <p:nvPr/>
        </p:nvSpPr>
        <p:spPr>
          <a:xfrm>
            <a:off x="20544928" y="7146034"/>
            <a:ext cx="3312368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ML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算法伺服器</a:t>
            </a:r>
          </a:p>
        </p:txBody>
      </p:sp>
      <p:sp>
        <p:nvSpPr>
          <p:cNvPr id="32" name="十字形 31"/>
          <p:cNvSpPr/>
          <p:nvPr/>
        </p:nvSpPr>
        <p:spPr bwMode="auto">
          <a:xfrm>
            <a:off x="5711289" y="4769768"/>
            <a:ext cx="792088" cy="877163"/>
          </a:xfrm>
          <a:prstGeom prst="plus">
            <a:avLst>
              <a:gd name="adj" fmla="val 38760"/>
            </a:avLst>
          </a:prstGeom>
          <a:solidFill>
            <a:schemeClr val="tx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zh-TW" altLang="en-US" dirty="0"/>
          </a:p>
        </p:txBody>
      </p:sp>
      <p:sp>
        <p:nvSpPr>
          <p:cNvPr id="34" name="十字形 33"/>
          <p:cNvSpPr/>
          <p:nvPr/>
        </p:nvSpPr>
        <p:spPr bwMode="auto">
          <a:xfrm>
            <a:off x="15792409" y="6137920"/>
            <a:ext cx="792088" cy="877163"/>
          </a:xfrm>
          <a:prstGeom prst="plus">
            <a:avLst>
              <a:gd name="adj" fmla="val 38760"/>
            </a:avLst>
          </a:prstGeom>
          <a:solidFill>
            <a:schemeClr val="tx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zh-TW" altLang="en-US" dirty="0"/>
          </a:p>
        </p:txBody>
      </p:sp>
      <p:sp>
        <p:nvSpPr>
          <p:cNvPr id="35" name="十字形 34"/>
          <p:cNvSpPr/>
          <p:nvPr/>
        </p:nvSpPr>
        <p:spPr bwMode="auto">
          <a:xfrm>
            <a:off x="19824857" y="6137920"/>
            <a:ext cx="792088" cy="877163"/>
          </a:xfrm>
          <a:prstGeom prst="plus">
            <a:avLst>
              <a:gd name="adj" fmla="val 38760"/>
            </a:avLst>
          </a:prstGeom>
          <a:solidFill>
            <a:schemeClr val="tx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zh-TW" altLang="en-US" dirty="0"/>
          </a:p>
        </p:txBody>
      </p:sp>
      <p:pic>
        <p:nvPicPr>
          <p:cNvPr id="37" name="Picture 2" descr="E:\Tarkus 資料整理\07. 網頁\SUNIX\images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1048993" y="9810330"/>
            <a:ext cx="2088232" cy="2088232"/>
          </a:xfrm>
          <a:prstGeom prst="rect">
            <a:avLst/>
          </a:prstGeom>
          <a:noFill/>
        </p:spPr>
      </p:pic>
      <p:sp>
        <p:nvSpPr>
          <p:cNvPr id="38" name="文字方塊 37"/>
          <p:cNvSpPr txBox="1"/>
          <p:nvPr/>
        </p:nvSpPr>
        <p:spPr>
          <a:xfrm>
            <a:off x="20544928" y="11970570"/>
            <a:ext cx="3312368" cy="104637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教學資源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素材編排</a:t>
            </a:r>
          </a:p>
        </p:txBody>
      </p:sp>
      <p:pic>
        <p:nvPicPr>
          <p:cNvPr id="39" name="Picture 3" descr="E:\Tarkus 資料整理\07. 網頁\SUNIX\images (6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5360360" y="8730214"/>
            <a:ext cx="1296144" cy="1296144"/>
          </a:xfrm>
          <a:prstGeom prst="rect">
            <a:avLst/>
          </a:prstGeom>
          <a:noFill/>
        </p:spPr>
      </p:pic>
      <p:sp>
        <p:nvSpPr>
          <p:cNvPr id="40" name="文字方塊 39"/>
          <p:cNvSpPr txBox="1"/>
          <p:nvPr/>
        </p:nvSpPr>
        <p:spPr>
          <a:xfrm>
            <a:off x="16584493" y="8949136"/>
            <a:ext cx="3456384" cy="104637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線下社團、營隊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實作課程</a:t>
            </a:r>
          </a:p>
        </p:txBody>
      </p:sp>
      <p:sp>
        <p:nvSpPr>
          <p:cNvPr id="41" name="文字方塊 40"/>
          <p:cNvSpPr txBox="1"/>
          <p:nvPr/>
        </p:nvSpPr>
        <p:spPr>
          <a:xfrm>
            <a:off x="16601733" y="11882801"/>
            <a:ext cx="3456384" cy="1523427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線上課程平台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教學影片、直播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3100" dirty="0" err="1">
                <a:latin typeface="微軟正黑體" pitchFamily="34" charset="-120"/>
                <a:ea typeface="微軟正黑體" pitchFamily="34" charset="-120"/>
              </a:rPr>
              <a:t>PressPlay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31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174" name="Picture 6" descr="Play Video Icon In Flat Style. Movie Icon. Video Player Symbol ...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4928304" y="11322501"/>
            <a:ext cx="2304256" cy="2304258"/>
          </a:xfrm>
          <a:prstGeom prst="rect">
            <a:avLst/>
          </a:prstGeom>
          <a:noFill/>
        </p:spPr>
      </p:pic>
      <p:sp>
        <p:nvSpPr>
          <p:cNvPr id="48" name="向左箭號 47"/>
          <p:cNvSpPr/>
          <p:nvPr/>
        </p:nvSpPr>
        <p:spPr bwMode="auto">
          <a:xfrm>
            <a:off x="13416136" y="11222967"/>
            <a:ext cx="7200800" cy="865525"/>
          </a:xfrm>
          <a:prstGeom prst="leftArrow">
            <a:avLst>
              <a:gd name="adj1" fmla="val 24698"/>
              <a:gd name="adj2" fmla="val 50000"/>
            </a:avLst>
          </a:prstGeom>
          <a:solidFill>
            <a:srgbClr val="7030A0">
              <a:alpha val="56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400" dirty="0"/>
          </a:p>
        </p:txBody>
      </p:sp>
      <p:sp>
        <p:nvSpPr>
          <p:cNvPr id="49" name="向左箭號 48"/>
          <p:cNvSpPr/>
          <p:nvPr/>
        </p:nvSpPr>
        <p:spPr bwMode="auto">
          <a:xfrm rot="10800000">
            <a:off x="3983097" y="9017530"/>
            <a:ext cx="2664296" cy="865525"/>
          </a:xfrm>
          <a:prstGeom prst="leftArrow">
            <a:avLst>
              <a:gd name="adj1" fmla="val 24698"/>
              <a:gd name="adj2" fmla="val 50000"/>
            </a:avLst>
          </a:prstGeom>
          <a:solidFill>
            <a:srgbClr val="7030A0">
              <a:alpha val="56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400" dirty="0"/>
          </a:p>
        </p:txBody>
      </p:sp>
      <p:sp>
        <p:nvSpPr>
          <p:cNvPr id="50" name="向左箭號 49"/>
          <p:cNvSpPr/>
          <p:nvPr/>
        </p:nvSpPr>
        <p:spPr bwMode="auto">
          <a:xfrm rot="10800000">
            <a:off x="3983097" y="10529700"/>
            <a:ext cx="2664296" cy="865525"/>
          </a:xfrm>
          <a:prstGeom prst="leftArrow">
            <a:avLst>
              <a:gd name="adj1" fmla="val 24698"/>
              <a:gd name="adj2" fmla="val 50000"/>
            </a:avLst>
          </a:prstGeom>
          <a:solidFill>
            <a:srgbClr val="7030A0">
              <a:alpha val="56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400" dirty="0"/>
          </a:p>
        </p:txBody>
      </p:sp>
      <p:sp>
        <p:nvSpPr>
          <p:cNvPr id="52" name="向左箭號 51"/>
          <p:cNvSpPr/>
          <p:nvPr/>
        </p:nvSpPr>
        <p:spPr bwMode="auto">
          <a:xfrm>
            <a:off x="13416145" y="9738327"/>
            <a:ext cx="7128792" cy="865525"/>
          </a:xfrm>
          <a:prstGeom prst="leftArrow">
            <a:avLst>
              <a:gd name="adj1" fmla="val 24698"/>
              <a:gd name="adj2" fmla="val 50000"/>
            </a:avLst>
          </a:prstGeom>
          <a:solidFill>
            <a:srgbClr val="7030A0">
              <a:alpha val="56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400" dirty="0"/>
          </a:p>
        </p:txBody>
      </p:sp>
      <p:sp>
        <p:nvSpPr>
          <p:cNvPr id="55" name="文字方塊 54"/>
          <p:cNvSpPr txBox="1"/>
          <p:nvPr/>
        </p:nvSpPr>
        <p:spPr>
          <a:xfrm>
            <a:off x="13776185" y="10305676"/>
            <a:ext cx="4536504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課程講師費、材料費</a:t>
            </a:r>
          </a:p>
        </p:txBody>
      </p:sp>
      <p:sp>
        <p:nvSpPr>
          <p:cNvPr id="56" name="文字方塊 55"/>
          <p:cNvSpPr txBox="1"/>
          <p:nvPr/>
        </p:nvSpPr>
        <p:spPr>
          <a:xfrm>
            <a:off x="13920201" y="11034464"/>
            <a:ext cx="6120680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系統使用</a:t>
            </a:r>
            <a:r>
              <a:rPr lang="en-US" altLang="zh-TW" sz="3100" dirty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線上課程訂閱制收費</a:t>
            </a:r>
          </a:p>
        </p:txBody>
      </p:sp>
      <p:sp>
        <p:nvSpPr>
          <p:cNvPr id="57" name="文字方塊 56"/>
          <p:cNvSpPr txBox="1"/>
          <p:nvPr/>
        </p:nvSpPr>
        <p:spPr>
          <a:xfrm>
            <a:off x="3911080" y="9513588"/>
            <a:ext cx="2304256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材料收費</a:t>
            </a:r>
          </a:p>
        </p:txBody>
      </p:sp>
      <p:sp>
        <p:nvSpPr>
          <p:cNvPr id="58" name="文字方塊 57"/>
          <p:cNvSpPr txBox="1"/>
          <p:nvPr/>
        </p:nvSpPr>
        <p:spPr>
          <a:xfrm>
            <a:off x="3911080" y="10314384"/>
            <a:ext cx="2304256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教具租貸</a:t>
            </a:r>
          </a:p>
        </p:txBody>
      </p:sp>
      <p:sp>
        <p:nvSpPr>
          <p:cNvPr id="59" name="減號 58"/>
          <p:cNvSpPr/>
          <p:nvPr/>
        </p:nvSpPr>
        <p:spPr bwMode="auto">
          <a:xfrm rot="5400000">
            <a:off x="1887765" y="8651110"/>
            <a:ext cx="4032448" cy="1886400"/>
          </a:xfrm>
          <a:prstGeom prst="mathMinus">
            <a:avLst>
              <a:gd name="adj1" fmla="val 11584"/>
            </a:avLst>
          </a:prstGeom>
          <a:solidFill>
            <a:srgbClr val="7030A0">
              <a:alpha val="56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60" name="Picture 4" descr="云Icon 图片、库存照片和矢量图| Shutterstoc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854" b="19001"/>
          <a:stretch>
            <a:fillRect/>
          </a:stretch>
        </p:blipFill>
        <p:spPr bwMode="auto">
          <a:xfrm>
            <a:off x="10967873" y="2537525"/>
            <a:ext cx="2952328" cy="2071250"/>
          </a:xfrm>
          <a:prstGeom prst="rect">
            <a:avLst/>
          </a:prstGeom>
          <a:noFill/>
        </p:spPr>
      </p:pic>
      <p:sp>
        <p:nvSpPr>
          <p:cNvPr id="61" name="文字方塊 60"/>
          <p:cNvSpPr txBox="1"/>
          <p:nvPr/>
        </p:nvSpPr>
        <p:spPr>
          <a:xfrm>
            <a:off x="10967865" y="4193704"/>
            <a:ext cx="3096344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數據資料庫</a:t>
            </a:r>
          </a:p>
        </p:txBody>
      </p:sp>
      <p:sp>
        <p:nvSpPr>
          <p:cNvPr id="62" name="十字形 61"/>
          <p:cNvSpPr/>
          <p:nvPr/>
        </p:nvSpPr>
        <p:spPr bwMode="auto">
          <a:xfrm>
            <a:off x="10031769" y="3257602"/>
            <a:ext cx="792088" cy="877163"/>
          </a:xfrm>
          <a:prstGeom prst="plus">
            <a:avLst>
              <a:gd name="adj" fmla="val 38760"/>
            </a:avLst>
          </a:prstGeom>
          <a:solidFill>
            <a:schemeClr val="tx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zh-TW" altLang="en-US" dirty="0"/>
          </a:p>
        </p:txBody>
      </p:sp>
      <p:pic>
        <p:nvPicPr>
          <p:cNvPr id="7176" name="Picture 8" descr="Website Icon, Vector Illustration, Technology Outline Stock Photo ...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162" b="11382"/>
          <a:stretch>
            <a:fillRect/>
          </a:stretch>
        </p:blipFill>
        <p:spPr bwMode="auto">
          <a:xfrm>
            <a:off x="15504369" y="2825556"/>
            <a:ext cx="1800200" cy="1440160"/>
          </a:xfrm>
          <a:prstGeom prst="rect">
            <a:avLst/>
          </a:prstGeom>
          <a:noFill/>
        </p:spPr>
      </p:pic>
      <p:sp>
        <p:nvSpPr>
          <p:cNvPr id="64" name="文字方塊 63"/>
          <p:cNvSpPr txBox="1"/>
          <p:nvPr/>
        </p:nvSpPr>
        <p:spPr>
          <a:xfrm>
            <a:off x="14928313" y="4193704"/>
            <a:ext cx="3096344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100" dirty="0">
                <a:latin typeface="微軟正黑體" pitchFamily="34" charset="-120"/>
                <a:ea typeface="微軟正黑體" pitchFamily="34" charset="-120"/>
              </a:rPr>
              <a:t>前台網頁</a:t>
            </a:r>
            <a:endParaRPr lang="en-US" altLang="zh-TW" sz="31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5" name="減號 64"/>
          <p:cNvSpPr/>
          <p:nvPr/>
        </p:nvSpPr>
        <p:spPr bwMode="auto">
          <a:xfrm>
            <a:off x="13704177" y="3185592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66" name="減號 65"/>
          <p:cNvSpPr/>
          <p:nvPr/>
        </p:nvSpPr>
        <p:spPr bwMode="auto">
          <a:xfrm>
            <a:off x="14136217" y="3185592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67" name="減號 66"/>
          <p:cNvSpPr/>
          <p:nvPr/>
        </p:nvSpPr>
        <p:spPr bwMode="auto">
          <a:xfrm>
            <a:off x="14568265" y="3185592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68" name="減號 67"/>
          <p:cNvSpPr/>
          <p:nvPr/>
        </p:nvSpPr>
        <p:spPr bwMode="auto">
          <a:xfrm>
            <a:off x="15000321" y="3185592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69" name="減號 68"/>
          <p:cNvSpPr/>
          <p:nvPr/>
        </p:nvSpPr>
        <p:spPr bwMode="auto">
          <a:xfrm>
            <a:off x="14064209" y="5173132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70" name="減號 69"/>
          <p:cNvSpPr/>
          <p:nvPr/>
        </p:nvSpPr>
        <p:spPr bwMode="auto">
          <a:xfrm>
            <a:off x="14064209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71" name="減號 70"/>
          <p:cNvSpPr/>
          <p:nvPr/>
        </p:nvSpPr>
        <p:spPr bwMode="auto">
          <a:xfrm>
            <a:off x="14496265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72" name="減號 71"/>
          <p:cNvSpPr/>
          <p:nvPr/>
        </p:nvSpPr>
        <p:spPr bwMode="auto">
          <a:xfrm>
            <a:off x="14928313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73" name="減號 72"/>
          <p:cNvSpPr/>
          <p:nvPr/>
        </p:nvSpPr>
        <p:spPr bwMode="auto">
          <a:xfrm>
            <a:off x="15360353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76" name="減號 75"/>
          <p:cNvSpPr/>
          <p:nvPr/>
        </p:nvSpPr>
        <p:spPr bwMode="auto">
          <a:xfrm>
            <a:off x="15792401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77" name="減號 76"/>
          <p:cNvSpPr/>
          <p:nvPr/>
        </p:nvSpPr>
        <p:spPr bwMode="auto">
          <a:xfrm>
            <a:off x="16224449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78" name="減號 77"/>
          <p:cNvSpPr/>
          <p:nvPr/>
        </p:nvSpPr>
        <p:spPr bwMode="auto">
          <a:xfrm>
            <a:off x="16656505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79" name="減號 78"/>
          <p:cNvSpPr/>
          <p:nvPr/>
        </p:nvSpPr>
        <p:spPr bwMode="auto">
          <a:xfrm>
            <a:off x="17088553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81" name="減號 80"/>
          <p:cNvSpPr/>
          <p:nvPr/>
        </p:nvSpPr>
        <p:spPr bwMode="auto">
          <a:xfrm>
            <a:off x="17520601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82" name="減號 81"/>
          <p:cNvSpPr/>
          <p:nvPr/>
        </p:nvSpPr>
        <p:spPr bwMode="auto">
          <a:xfrm>
            <a:off x="17952641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83" name="減號 82"/>
          <p:cNvSpPr/>
          <p:nvPr/>
        </p:nvSpPr>
        <p:spPr bwMode="auto">
          <a:xfrm>
            <a:off x="18384689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84" name="減號 83"/>
          <p:cNvSpPr/>
          <p:nvPr/>
        </p:nvSpPr>
        <p:spPr bwMode="auto">
          <a:xfrm>
            <a:off x="18816745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86" name="減號 85"/>
          <p:cNvSpPr/>
          <p:nvPr/>
        </p:nvSpPr>
        <p:spPr bwMode="auto">
          <a:xfrm>
            <a:off x="19248793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87" name="減號 86"/>
          <p:cNvSpPr/>
          <p:nvPr/>
        </p:nvSpPr>
        <p:spPr bwMode="auto">
          <a:xfrm>
            <a:off x="19680841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88" name="減號 87"/>
          <p:cNvSpPr/>
          <p:nvPr/>
        </p:nvSpPr>
        <p:spPr bwMode="auto">
          <a:xfrm>
            <a:off x="20112881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89" name="減號 88"/>
          <p:cNvSpPr/>
          <p:nvPr/>
        </p:nvSpPr>
        <p:spPr bwMode="auto">
          <a:xfrm>
            <a:off x="20544929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91" name="減號 90"/>
          <p:cNvSpPr/>
          <p:nvPr/>
        </p:nvSpPr>
        <p:spPr bwMode="auto">
          <a:xfrm>
            <a:off x="20976977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92" name="減號 91"/>
          <p:cNvSpPr/>
          <p:nvPr/>
        </p:nvSpPr>
        <p:spPr bwMode="auto">
          <a:xfrm>
            <a:off x="21409033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93" name="減號 92"/>
          <p:cNvSpPr/>
          <p:nvPr/>
        </p:nvSpPr>
        <p:spPr bwMode="auto">
          <a:xfrm>
            <a:off x="21841081" y="481309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95" name="減號 94"/>
          <p:cNvSpPr/>
          <p:nvPr/>
        </p:nvSpPr>
        <p:spPr bwMode="auto">
          <a:xfrm>
            <a:off x="17952641" y="5173132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96" name="減號 95"/>
          <p:cNvSpPr/>
          <p:nvPr/>
        </p:nvSpPr>
        <p:spPr bwMode="auto">
          <a:xfrm>
            <a:off x="21841081" y="5173132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97" name="減號 96"/>
          <p:cNvSpPr/>
          <p:nvPr/>
        </p:nvSpPr>
        <p:spPr bwMode="auto">
          <a:xfrm>
            <a:off x="16224449" y="4453052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01" name="減號 100"/>
          <p:cNvSpPr/>
          <p:nvPr/>
        </p:nvSpPr>
        <p:spPr bwMode="auto">
          <a:xfrm rot="5400000">
            <a:off x="21862744" y="8143414"/>
            <a:ext cx="360042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02" name="減號 101"/>
          <p:cNvSpPr/>
          <p:nvPr/>
        </p:nvSpPr>
        <p:spPr bwMode="auto">
          <a:xfrm rot="5400000">
            <a:off x="21848400" y="8575460"/>
            <a:ext cx="360042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03" name="減號 102"/>
          <p:cNvSpPr/>
          <p:nvPr/>
        </p:nvSpPr>
        <p:spPr bwMode="auto">
          <a:xfrm rot="5400000">
            <a:off x="21848400" y="9007510"/>
            <a:ext cx="360042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06" name="減號 105"/>
          <p:cNvSpPr/>
          <p:nvPr/>
        </p:nvSpPr>
        <p:spPr bwMode="auto">
          <a:xfrm>
            <a:off x="14064209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07" name="減號 106"/>
          <p:cNvSpPr/>
          <p:nvPr/>
        </p:nvSpPr>
        <p:spPr bwMode="auto">
          <a:xfrm>
            <a:off x="14496265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08" name="減號 107"/>
          <p:cNvSpPr/>
          <p:nvPr/>
        </p:nvSpPr>
        <p:spPr bwMode="auto">
          <a:xfrm>
            <a:off x="14928313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09" name="減號 108"/>
          <p:cNvSpPr/>
          <p:nvPr/>
        </p:nvSpPr>
        <p:spPr bwMode="auto">
          <a:xfrm>
            <a:off x="15360353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11" name="減號 110"/>
          <p:cNvSpPr/>
          <p:nvPr/>
        </p:nvSpPr>
        <p:spPr bwMode="auto">
          <a:xfrm>
            <a:off x="15792401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12" name="減號 111"/>
          <p:cNvSpPr/>
          <p:nvPr/>
        </p:nvSpPr>
        <p:spPr bwMode="auto">
          <a:xfrm>
            <a:off x="16224449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13" name="減號 112"/>
          <p:cNvSpPr/>
          <p:nvPr/>
        </p:nvSpPr>
        <p:spPr bwMode="auto">
          <a:xfrm>
            <a:off x="16656505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14" name="減號 113"/>
          <p:cNvSpPr/>
          <p:nvPr/>
        </p:nvSpPr>
        <p:spPr bwMode="auto">
          <a:xfrm>
            <a:off x="17088553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16" name="減號 115"/>
          <p:cNvSpPr/>
          <p:nvPr/>
        </p:nvSpPr>
        <p:spPr bwMode="auto">
          <a:xfrm>
            <a:off x="17520601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17" name="減號 116"/>
          <p:cNvSpPr/>
          <p:nvPr/>
        </p:nvSpPr>
        <p:spPr bwMode="auto">
          <a:xfrm>
            <a:off x="17952641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18" name="減號 117"/>
          <p:cNvSpPr/>
          <p:nvPr/>
        </p:nvSpPr>
        <p:spPr bwMode="auto">
          <a:xfrm>
            <a:off x="18384689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19" name="減號 118"/>
          <p:cNvSpPr/>
          <p:nvPr/>
        </p:nvSpPr>
        <p:spPr bwMode="auto">
          <a:xfrm>
            <a:off x="18816745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21" name="減號 120"/>
          <p:cNvSpPr/>
          <p:nvPr/>
        </p:nvSpPr>
        <p:spPr bwMode="auto">
          <a:xfrm>
            <a:off x="19248793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22" name="減號 121"/>
          <p:cNvSpPr/>
          <p:nvPr/>
        </p:nvSpPr>
        <p:spPr bwMode="auto">
          <a:xfrm>
            <a:off x="19680841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23" name="減號 122"/>
          <p:cNvSpPr/>
          <p:nvPr/>
        </p:nvSpPr>
        <p:spPr bwMode="auto">
          <a:xfrm>
            <a:off x="20112881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24" name="減號 123"/>
          <p:cNvSpPr/>
          <p:nvPr/>
        </p:nvSpPr>
        <p:spPr bwMode="auto">
          <a:xfrm>
            <a:off x="20544929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26" name="減號 125"/>
          <p:cNvSpPr/>
          <p:nvPr/>
        </p:nvSpPr>
        <p:spPr bwMode="auto">
          <a:xfrm>
            <a:off x="20976977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27" name="減號 126"/>
          <p:cNvSpPr/>
          <p:nvPr/>
        </p:nvSpPr>
        <p:spPr bwMode="auto">
          <a:xfrm>
            <a:off x="21409033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28" name="減號 127"/>
          <p:cNvSpPr/>
          <p:nvPr/>
        </p:nvSpPr>
        <p:spPr bwMode="auto">
          <a:xfrm>
            <a:off x="21841081" y="7794104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223454" y="8874231"/>
            <a:ext cx="1999109" cy="19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" name="Picture 1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167672" y="8874231"/>
            <a:ext cx="1999109" cy="19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" name="Picture 1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039878" y="8874231"/>
            <a:ext cx="1999109" cy="19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" name="減號 98"/>
          <p:cNvSpPr/>
          <p:nvPr/>
        </p:nvSpPr>
        <p:spPr bwMode="auto">
          <a:xfrm>
            <a:off x="14064209" y="7477388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00" name="減號 99"/>
          <p:cNvSpPr/>
          <p:nvPr/>
        </p:nvSpPr>
        <p:spPr bwMode="auto">
          <a:xfrm>
            <a:off x="17952641" y="7477388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  <p:sp>
        <p:nvSpPr>
          <p:cNvPr id="104" name="減號 103"/>
          <p:cNvSpPr/>
          <p:nvPr/>
        </p:nvSpPr>
        <p:spPr bwMode="auto">
          <a:xfrm>
            <a:off x="21841081" y="7477388"/>
            <a:ext cx="360040" cy="1101596"/>
          </a:xfrm>
          <a:prstGeom prst="mathMinus">
            <a:avLst/>
          </a:prstGeom>
          <a:solidFill>
            <a:schemeClr val="tx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7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>
                <a:solidFill>
                  <a:schemeClr val="tx2">
                    <a:lumMod val="50000"/>
                  </a:schemeClr>
                </a:solidFill>
              </a:rPr>
              <a:t>財務規劃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32729613"/>
              </p:ext>
            </p:extLst>
          </p:nvPr>
        </p:nvGraphicFramePr>
        <p:xfrm>
          <a:off x="1174781" y="2435344"/>
          <a:ext cx="16152442" cy="20322624"/>
        </p:xfrm>
        <a:graphic>
          <a:graphicData uri="http://schemas.openxmlformats.org/drawingml/2006/table">
            <a:tbl>
              <a:tblPr/>
              <a:tblGrid>
                <a:gridCol w="14425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354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300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947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738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35099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8269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34214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66728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0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30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總估算基礎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0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2020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0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Remark</a:t>
                      </a:r>
                      <a:endParaRPr lang="zh-TW" altLang="en-US" sz="30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0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2021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0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Remark</a:t>
                      </a:r>
                      <a:endParaRPr lang="zh-TW" altLang="en-US" sz="30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0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2022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30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Remark</a:t>
                      </a:r>
                      <a:endParaRPr lang="zh-TW" altLang="en-US" sz="30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5288"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收入估算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008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學校社團 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半年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學校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008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社團收入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社團收費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1000/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1,250,000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2,500,000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8008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師資收入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師資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堂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/10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周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半年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400,000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800,000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8008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營隊 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不含教具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周寒暑假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年度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周寒暑假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年度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8008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預期收入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每人收費 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5,500 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1,650,000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每周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人次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3,300,000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每周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人次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4808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  線上系統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課程訂閱</a:t>
                      </a:r>
                      <a:r>
                        <a:rPr lang="zh-TW" altLang="en-US" sz="2200" b="0" i="0" u="none" strike="noStrike" baseline="0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endParaRPr lang="zh-TW" altLang="en-US" sz="2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1000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人次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2000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人次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8008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預期收入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每人收費 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200/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2,400,000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個月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4,800,000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個月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8008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線上商城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下單數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600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下單數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68008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預期收入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通路優惠價 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4,999/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套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1,499,700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2,999,400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5288"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支出估算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68008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研發支出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68008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預期支出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-500,000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0" fontAlgn="ctr">
                        <a:tabLst>
                          <a:tab pos="95250" algn="l"/>
                        </a:tabLst>
                      </a:pP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伺服器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材料雜費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-144,000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預估伺服器年費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-288,000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預估伺服器年費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68008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學校社團 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半年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學校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25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01536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預期支出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前期購置雜費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-512,000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-1,024,000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68008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營隊 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班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不含教具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周寒暑假</a:t>
                      </a:r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年度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周寒暑假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年度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01536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預期支出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每場花費 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52,800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-528,000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每周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人次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-1,056,000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每周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人次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68008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線上課程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1000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人次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2000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人次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01536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預期支出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平台費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平台分潤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-720,000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個月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-1,440,000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個月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68008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線上商城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下單數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500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下單數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01536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預期支出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材料成本</a:t>
                      </a:r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3800/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套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-1,140,000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-2,280,000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680088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基礎營運安排 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 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full time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 </a:t>
                      </a:r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full time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 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full time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01536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人力支出 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-1,050,000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r>
                        <a:rPr lang="zh-TW" altLang="en-US" sz="2200" b="0" i="0" u="none" strike="noStrike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個月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-2,100,000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r>
                        <a:rPr lang="zh-TW" altLang="en-US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個月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-4,200,000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r>
                        <a:rPr lang="zh-TW" altLang="en-US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個月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680088"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行政雜費 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-126,000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r>
                        <a:rPr lang="zh-TW" altLang="en-US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個月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-252,000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r>
                        <a:rPr lang="zh-TW" altLang="en-US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個月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-252,000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r>
                        <a:rPr lang="zh-TW" altLang="en-US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個月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015368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年度總支出 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-1,676,000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NTD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-5,396,000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NTD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-10,540,000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NTD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680088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年度總收入 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0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NTD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7,199,700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NTD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14,399,400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NTD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1106808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累計稅前息前收益 </a:t>
                      </a:r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EBIT) 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1" i="0" u="none" strike="noStrike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-1,676,000</a:t>
                      </a: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191919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NTD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127,700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NTD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3,987,100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NTD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</a:tbl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19824848" y="10530415"/>
          <a:ext cx="1938507" cy="1696194"/>
        </p:xfrm>
        <a:graphic>
          <a:graphicData uri="http://schemas.openxmlformats.org/presentationml/2006/ole">
            <p:oleObj spid="_x0000_s2050" name="工作表" showAsIcon="1" r:id="rId3" imgW="914400" imgH="800280" progId="Excel.Sheet.12">
              <p:embed/>
            </p:oleObj>
          </a:graphicData>
        </a:graphic>
      </p:graphicFrame>
      <p:grpSp>
        <p:nvGrpSpPr>
          <p:cNvPr id="10" name="群組 9"/>
          <p:cNvGrpSpPr/>
          <p:nvPr/>
        </p:nvGrpSpPr>
        <p:grpSpPr>
          <a:xfrm>
            <a:off x="17592605" y="3905672"/>
            <a:ext cx="6480720" cy="5760640"/>
            <a:chOff x="17376576" y="1889448"/>
            <a:chExt cx="6480720" cy="5760640"/>
          </a:xfrm>
        </p:grpSpPr>
        <p:graphicFrame>
          <p:nvGraphicFramePr>
            <p:cNvPr id="7" name="圖表 6"/>
            <p:cNvGraphicFramePr/>
            <p:nvPr/>
          </p:nvGraphicFramePr>
          <p:xfrm>
            <a:off x="17376576" y="1889448"/>
            <a:ext cx="6480720" cy="576064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4" name="等腰三角形 3"/>
            <p:cNvSpPr/>
            <p:nvPr/>
          </p:nvSpPr>
          <p:spPr bwMode="auto">
            <a:xfrm rot="10800000">
              <a:off x="20760952" y="5635901"/>
              <a:ext cx="360040" cy="427970"/>
            </a:xfrm>
            <a:prstGeom prst="triangle">
              <a:avLst/>
            </a:prstGeom>
            <a:solidFill>
              <a:srgbClr val="00B050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defTabSz="824858"/>
              <a:endParaRPr lang="zh-TW" altLang="en-US" sz="1400" dirty="0"/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18816736" y="4985792"/>
              <a:ext cx="26642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TW" sz="2400" b="1" dirty="0">
                  <a:solidFill>
                    <a:srgbClr val="00B050"/>
                  </a:solidFill>
                </a:rPr>
                <a:t>Break-Evan Point</a:t>
              </a:r>
              <a:endParaRPr lang="zh-TW" altLang="en-US" sz="2400" b="1" dirty="0">
                <a:solidFill>
                  <a:srgbClr val="00B050"/>
                </a:solidFill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17592600" y="2177480"/>
              <a:ext cx="11521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2400" dirty="0">
                  <a:solidFill>
                    <a:schemeClr val="tx2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仟元</a:t>
              </a: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22799824" y="5633864"/>
              <a:ext cx="886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2400" dirty="0">
                  <a:solidFill>
                    <a:schemeClr val="tx2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年份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0" y="9012725"/>
            <a:ext cx="24384000" cy="3662541"/>
          </a:xfrm>
          <a:prstGeom prst="rect">
            <a:avLst/>
          </a:prstGeom>
          <a:solidFill>
            <a:srgbClr val="00B050">
              <a:alpha val="67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en-US" altLang="zh-TW" sz="23800" dirty="0"/>
          </a:p>
        </p:txBody>
      </p:sp>
      <p:sp>
        <p:nvSpPr>
          <p:cNvPr id="72705" name="Rectangle 1" descr="Food Security"/>
          <p:cNvSpPr>
            <a:spLocks/>
          </p:cNvSpPr>
          <p:nvPr/>
        </p:nvSpPr>
        <p:spPr bwMode="auto">
          <a:xfrm>
            <a:off x="5423257" y="9666314"/>
            <a:ext cx="13971587" cy="2256949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761" tIns="50761" rIns="50761" bIns="50761" anchor="ctr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10000" dirty="0">
                <a:solidFill>
                  <a:srgbClr val="FFFFFF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THANK YOU!</a:t>
            </a:r>
          </a:p>
        </p:txBody>
      </p:sp>
      <p:pic>
        <p:nvPicPr>
          <p:cNvPr id="72706" name="Picture 2" descr="pasted-image.pdf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lum bright="-40000" contrast="-40000"/>
          </a:blip>
          <a:srcRect/>
          <a:stretch>
            <a:fillRect/>
          </a:stretch>
        </p:blipFill>
        <p:spPr bwMode="auto">
          <a:xfrm>
            <a:off x="5423249" y="6675100"/>
            <a:ext cx="3816424" cy="140704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196611" name="Picture 3" descr="C:\Users\user\Pictures\tarkuslogo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91201" y="2105481"/>
            <a:ext cx="4680520" cy="4131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613" name="Picture 5" descr="http://s04.calm9.com/qrcode/2020-06/VUG0MZ7KJ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 contrast="40000"/>
          </a:blip>
          <a:srcRect/>
          <a:stretch>
            <a:fillRect/>
          </a:stretch>
        </p:blipFill>
        <p:spPr bwMode="auto">
          <a:xfrm>
            <a:off x="15072329" y="2825556"/>
            <a:ext cx="4104456" cy="4104460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14405001" y="6858003"/>
            <a:ext cx="5347795" cy="707819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/>
          <a:p>
            <a:r>
              <a:rPr lang="en-US" altLang="zh-TW" sz="4000" dirty="0"/>
              <a:t>https://tarkustech.com/</a:t>
            </a:r>
            <a:endParaRPr lang="zh-TW" altLang="en-US" sz="4000"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圓角矩形 26"/>
          <p:cNvSpPr/>
          <p:nvPr/>
        </p:nvSpPr>
        <p:spPr bwMode="auto">
          <a:xfrm>
            <a:off x="3405138" y="4000480"/>
            <a:ext cx="17859501" cy="7763828"/>
          </a:xfrm>
          <a:prstGeom prst="roundRect">
            <a:avLst/>
          </a:prstGeom>
          <a:noFill/>
          <a:ln w="12700" cap="flat" cmpd="sng" algn="ctr">
            <a:solidFill>
              <a:schemeClr val="tx2">
                <a:lumMod val="75000"/>
              </a:schemeClr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 smtClean="0"/>
              <a:t>PMP</a:t>
            </a:r>
            <a:r>
              <a:rPr lang="zh-TW" altLang="en-US" dirty="0" smtClean="0"/>
              <a:t>的五大流程</a:t>
            </a:r>
            <a:endParaRPr lang="zh-CN" altLang="en-US" dirty="0"/>
          </a:p>
        </p:txBody>
      </p:sp>
      <p:sp>
        <p:nvSpPr>
          <p:cNvPr id="3" name="圓角矩形 2"/>
          <p:cNvSpPr/>
          <p:nvPr/>
        </p:nvSpPr>
        <p:spPr bwMode="auto">
          <a:xfrm>
            <a:off x="4048069" y="7341833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起始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7905723" y="7317071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規畫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" name="圓角矩形 4"/>
          <p:cNvSpPr/>
          <p:nvPr/>
        </p:nvSpPr>
        <p:spPr bwMode="auto">
          <a:xfrm>
            <a:off x="11691936" y="7317071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執行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6" name="圓角矩形 5"/>
          <p:cNvSpPr/>
          <p:nvPr/>
        </p:nvSpPr>
        <p:spPr bwMode="auto">
          <a:xfrm>
            <a:off x="7905723" y="8484839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監控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7" name="圓角矩形 6"/>
          <p:cNvSpPr/>
          <p:nvPr/>
        </p:nvSpPr>
        <p:spPr bwMode="auto">
          <a:xfrm>
            <a:off x="15549590" y="7292309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結束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9" name="向右箭號 8"/>
          <p:cNvSpPr/>
          <p:nvPr/>
        </p:nvSpPr>
        <p:spPr bwMode="auto">
          <a:xfrm>
            <a:off x="7334228" y="7484700"/>
            <a:ext cx="642941" cy="88651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900" dirty="0" smtClean="0"/>
          </a:p>
        </p:txBody>
      </p:sp>
      <p:sp>
        <p:nvSpPr>
          <p:cNvPr id="10" name="向右箭號 9"/>
          <p:cNvSpPr/>
          <p:nvPr/>
        </p:nvSpPr>
        <p:spPr bwMode="auto">
          <a:xfrm>
            <a:off x="11120444" y="7484700"/>
            <a:ext cx="642941" cy="88651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900" dirty="0" smtClean="0"/>
          </a:p>
        </p:txBody>
      </p:sp>
      <p:sp>
        <p:nvSpPr>
          <p:cNvPr id="11" name="向右箭號 10"/>
          <p:cNvSpPr/>
          <p:nvPr/>
        </p:nvSpPr>
        <p:spPr bwMode="auto">
          <a:xfrm>
            <a:off x="14906658" y="7484700"/>
            <a:ext cx="642941" cy="88651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900" dirty="0" smtClean="0"/>
          </a:p>
        </p:txBody>
      </p:sp>
      <p:sp>
        <p:nvSpPr>
          <p:cNvPr id="13" name="文字方塊 12"/>
          <p:cNvSpPr txBox="1"/>
          <p:nvPr/>
        </p:nvSpPr>
        <p:spPr>
          <a:xfrm>
            <a:off x="5476829" y="4984370"/>
            <a:ext cx="3643339" cy="175426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600" dirty="0" smtClean="0">
                <a:solidFill>
                  <a:srgbClr val="FF0000"/>
                </a:solidFill>
                <a:latin typeface="Microsoft JhengHei" pitchFamily="34" charset="-120"/>
                <a:ea typeface="Microsoft JhengHei" pitchFamily="34" charset="-120"/>
              </a:rPr>
              <a:t>Project Initial </a:t>
            </a:r>
          </a:p>
          <a:p>
            <a:r>
              <a:rPr lang="en-US" altLang="zh-TW" sz="3600" dirty="0" smtClean="0">
                <a:solidFill>
                  <a:srgbClr val="FF0000"/>
                </a:solidFill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solidFill>
                  <a:srgbClr val="FF0000"/>
                </a:solidFill>
                <a:latin typeface="Microsoft JhengHei" pitchFamily="34" charset="-120"/>
                <a:ea typeface="Microsoft JhengHei" pitchFamily="34" charset="-120"/>
              </a:rPr>
              <a:t>專案起始會議</a:t>
            </a:r>
            <a:endParaRPr lang="zh-CN" altLang="en-US" sz="3600" dirty="0">
              <a:solidFill>
                <a:srgbClr val="FF0000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9334480" y="4984370"/>
            <a:ext cx="4000528" cy="175426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Project Kick-off </a:t>
            </a:r>
          </a:p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專案啟動會議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3192133" y="4984370"/>
            <a:ext cx="4000528" cy="175426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Status Review 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階段審查會議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6906909" y="4984370"/>
            <a:ext cx="4000528" cy="175426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Sign-off </a:t>
            </a:r>
          </a:p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專案結束會議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7" name="迴轉箭號 16"/>
          <p:cNvSpPr/>
          <p:nvPr/>
        </p:nvSpPr>
        <p:spPr bwMode="auto">
          <a:xfrm flipH="1" flipV="1">
            <a:off x="9620242" y="8270514"/>
            <a:ext cx="5214973" cy="2308324"/>
          </a:xfrm>
          <a:prstGeom prst="uturnArrow">
            <a:avLst>
              <a:gd name="adj1" fmla="val 17829"/>
              <a:gd name="adj2" fmla="val 25000"/>
              <a:gd name="adj3" fmla="val 15720"/>
              <a:gd name="adj4" fmla="val 43750"/>
              <a:gd name="adj5" fmla="val 49814"/>
            </a:avLst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15000" dirty="0" smtClean="0"/>
          </a:p>
        </p:txBody>
      </p:sp>
      <p:cxnSp>
        <p:nvCxnSpPr>
          <p:cNvPr id="19" name="直線單箭頭接點 18"/>
          <p:cNvCxnSpPr/>
          <p:nvPr/>
        </p:nvCxnSpPr>
        <p:spPr bwMode="auto">
          <a:xfrm rot="5400000">
            <a:off x="7048470" y="7056070"/>
            <a:ext cx="571508" cy="0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3" name="直線單箭頭接點 22"/>
          <p:cNvCxnSpPr/>
          <p:nvPr/>
        </p:nvCxnSpPr>
        <p:spPr bwMode="auto">
          <a:xfrm rot="5400000">
            <a:off x="10977558" y="7056072"/>
            <a:ext cx="571508" cy="0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4" name="直線單箭頭接點 23"/>
          <p:cNvCxnSpPr/>
          <p:nvPr/>
        </p:nvCxnSpPr>
        <p:spPr bwMode="auto">
          <a:xfrm rot="5400000">
            <a:off x="14763771" y="7056070"/>
            <a:ext cx="571508" cy="0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5" name="直線單箭頭接點 24"/>
          <p:cNvCxnSpPr/>
          <p:nvPr/>
        </p:nvCxnSpPr>
        <p:spPr bwMode="auto">
          <a:xfrm rot="5400000">
            <a:off x="18621419" y="7056072"/>
            <a:ext cx="571508" cy="0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26" name="文字方塊 25"/>
          <p:cNvSpPr txBox="1"/>
          <p:nvPr/>
        </p:nvSpPr>
        <p:spPr>
          <a:xfrm>
            <a:off x="9763109" y="10556541"/>
            <a:ext cx="4000528" cy="64626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變更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27" y="-1819270"/>
            <a:ext cx="24382413" cy="1603692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7" y="-471485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191475" y="5929308"/>
            <a:ext cx="7929616" cy="2800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687" tIns="45687" rIns="45687" bIns="45687">
            <a:spAutoFit/>
          </a:bodyPr>
          <a:lstStyle/>
          <a:p>
            <a:pPr defTabSz="823251"/>
            <a:r>
              <a:rPr lang="en-US" altLang="zh-TW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0-1</a:t>
            </a:r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 營運企劃</a:t>
            </a:r>
            <a:endParaRPr lang="en-US" altLang="zh-TW" sz="8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  <a:p>
            <a:pPr defTabSz="823251"/>
            <a:r>
              <a:rPr lang="en-US" altLang="zh-TW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Your turn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5" y="12974643"/>
            <a:ext cx="364777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 anchor="ctr">
            <a:spAutoFit/>
          </a:bodyPr>
          <a:lstStyle/>
          <a:p>
            <a:pPr defTabSz="823251"/>
            <a:fld id="{527518AD-E517-4367-AFBE-BB1B19341714}" type="slidenum">
              <a:rPr lang="zh-TW" altLang="zh-TW"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251"/>
              <a:t>30</a:t>
            </a:fld>
            <a:endParaRPr lang="zh-TW" altLang="zh-TW" sz="19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如何探索需求</a:t>
            </a:r>
            <a:r>
              <a:rPr lang="en-US" altLang="zh-TW" dirty="0" smtClean="0"/>
              <a:t>:</a:t>
            </a:r>
            <a:r>
              <a:rPr lang="zh-TW" altLang="en-US" dirty="0" smtClean="0"/>
              <a:t>  營運企劃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16828" y="2714597"/>
            <a:ext cx="22196461" cy="10475850"/>
          </a:xfrm>
        </p:spPr>
        <p:txBody>
          <a:bodyPr>
            <a:normAutofit fontScale="77500" lnSpcReduction="20000"/>
          </a:bodyPr>
          <a:lstStyle/>
          <a:p>
            <a:pPr marL="1167998" indent="-1167998">
              <a:lnSpc>
                <a:spcPct val="120000"/>
              </a:lnSpc>
              <a:buClr>
                <a:srgbClr val="92D050"/>
              </a:buClr>
              <a:buFont typeface="+mj-ea"/>
              <a:buAutoNum type="ea1ChtPeriod"/>
            </a:pPr>
            <a:r>
              <a:rPr lang="en-US" altLang="zh-TW" sz="5500" dirty="0" smtClean="0"/>
              <a:t>TA: User Story</a:t>
            </a:r>
            <a:r>
              <a:rPr lang="zh-TW" altLang="en-US" sz="5500" dirty="0" smtClean="0"/>
              <a:t> 使用者故事</a:t>
            </a:r>
            <a:r>
              <a:rPr lang="zh-TW" altLang="en-US" sz="5500" dirty="0"/>
              <a:t>、</a:t>
            </a:r>
            <a:r>
              <a:rPr lang="en-US" altLang="zh-TW" sz="5500" dirty="0" smtClean="0"/>
              <a:t>Persona </a:t>
            </a:r>
            <a:r>
              <a:rPr lang="zh-TW" altLang="en-US" sz="5500" dirty="0" smtClean="0"/>
              <a:t>人物誌</a:t>
            </a:r>
            <a:endParaRPr lang="en-US" altLang="zh-TW" sz="5500" dirty="0" smtClean="0"/>
          </a:p>
          <a:p>
            <a:pPr marL="1167998" indent="-1167998">
              <a:lnSpc>
                <a:spcPct val="120000"/>
              </a:lnSpc>
              <a:buClr>
                <a:srgbClr val="92D050"/>
              </a:buClr>
              <a:buFont typeface="+mj-ea"/>
              <a:buAutoNum type="ea1ChtPeriod"/>
            </a:pPr>
            <a:r>
              <a:rPr lang="en-US" altLang="zh-TW" sz="5500" dirty="0" smtClean="0"/>
              <a:t>Sales Kits:</a:t>
            </a:r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en-US" altLang="zh-TW" sz="5500" dirty="0" smtClean="0"/>
              <a:t>Why you</a:t>
            </a:r>
            <a:r>
              <a:rPr lang="zh-TW" altLang="en-US" sz="5500" dirty="0" smtClean="0"/>
              <a:t>？</a:t>
            </a:r>
            <a:endParaRPr lang="en-US" altLang="zh-TW" sz="5500" dirty="0" smtClean="0"/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zh-TW" altLang="en-US" sz="5500" dirty="0" smtClean="0"/>
              <a:t>對用戶需求的理解與描述</a:t>
            </a:r>
            <a:endParaRPr lang="en-US" altLang="zh-TW" sz="5500" dirty="0" smtClean="0"/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zh-TW" altLang="en-US" sz="5500" dirty="0" smtClean="0"/>
              <a:t>為了解決這個問題，我們提出的解法</a:t>
            </a:r>
            <a:endParaRPr lang="en-US" altLang="zh-TW" sz="5500" dirty="0" smtClean="0"/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en-US" altLang="zh-TW" sz="5500" dirty="0" smtClean="0"/>
              <a:t>Feature </a:t>
            </a:r>
            <a:r>
              <a:rPr lang="zh-TW" altLang="en-US" sz="5500" dirty="0" smtClean="0"/>
              <a:t>：產品有哪些特別的功能，可以協助用戶解決問題</a:t>
            </a:r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en-US" altLang="zh-TW" sz="5500" dirty="0" smtClean="0"/>
              <a:t>Advantage</a:t>
            </a:r>
            <a:r>
              <a:rPr lang="zh-TW" altLang="en-US" sz="5500" dirty="0" smtClean="0"/>
              <a:t>：這些功能和競品或是現有的解決方案、</a:t>
            </a:r>
            <a:r>
              <a:rPr lang="en-US" altLang="zh-TW" sz="5500" dirty="0" smtClean="0"/>
              <a:t>Workaround</a:t>
            </a:r>
            <a:r>
              <a:rPr lang="zh-TW" altLang="en-US" sz="5500" dirty="0" smtClean="0"/>
              <a:t>比較，這個產品有什麼優勢，所以這邊會放競品比較</a:t>
            </a:r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en-US" altLang="zh-TW" sz="5500" dirty="0" smtClean="0"/>
              <a:t>Benefit</a:t>
            </a:r>
            <a:r>
              <a:rPr lang="zh-TW" altLang="en-US" sz="5500" dirty="0" smtClean="0"/>
              <a:t>：再強調一次這個產品可以給顧客帶來什麼利益</a:t>
            </a:r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zh-CN" altLang="en-US" sz="5500" dirty="0" smtClean="0"/>
              <a:t>顧客推薦</a:t>
            </a:r>
            <a:endParaRPr lang="en-US" altLang="zh-CN" sz="5500" dirty="0" smtClean="0"/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zh-CN" altLang="en-US" sz="5500" dirty="0" smtClean="0"/>
              <a:t>產品資訊</a:t>
            </a:r>
            <a:endParaRPr lang="en-US" altLang="zh-CN" sz="5500" dirty="0" smtClean="0"/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zh-TW" altLang="en-US" sz="5500" dirty="0" smtClean="0"/>
              <a:t>銷售通路</a:t>
            </a:r>
            <a:endParaRPr lang="en-US" altLang="zh-TW" sz="5500" dirty="0" smtClean="0"/>
          </a:p>
          <a:p>
            <a:pPr marL="3502473" lvl="2" indent="-821689">
              <a:lnSpc>
                <a:spcPct val="120000"/>
              </a:lnSpc>
              <a:buFont typeface="Wingdings" charset="2"/>
              <a:buChar char="Ø"/>
            </a:pPr>
            <a:r>
              <a:rPr lang="zh-TW" altLang="en-US" sz="5500" dirty="0" smtClean="0"/>
              <a:t>常見問題</a:t>
            </a:r>
            <a:endParaRPr lang="en-US" altLang="zh-TW" sz="5500" dirty="0" smtClean="0"/>
          </a:p>
          <a:p>
            <a:pPr marL="1167998" indent="-1167998">
              <a:lnSpc>
                <a:spcPct val="120000"/>
              </a:lnSpc>
              <a:buClr>
                <a:srgbClr val="92D050"/>
              </a:buClr>
              <a:buFont typeface="+mj-ea"/>
              <a:buAutoNum type="ea1ChtPeriod"/>
            </a:pPr>
            <a:r>
              <a:rPr lang="zh-TW" altLang="en-US" sz="5500" dirty="0" smtClean="0"/>
              <a:t>商業模式精細畫布</a:t>
            </a:r>
            <a:endParaRPr lang="en-US" altLang="zh-TW" sz="5500" dirty="0" smtClean="0"/>
          </a:p>
          <a:p>
            <a:pPr marL="1167998" indent="-1167998">
              <a:lnSpc>
                <a:spcPct val="120000"/>
              </a:lnSpc>
              <a:buClr>
                <a:srgbClr val="92D050"/>
              </a:buClr>
              <a:buFont typeface="+mj-ea"/>
              <a:buAutoNum type="ea1ChtPeriod"/>
            </a:pPr>
            <a:r>
              <a:rPr lang="zh-TW" altLang="en-US" sz="5500" dirty="0" smtClean="0"/>
              <a:t>收入與支出初估</a:t>
            </a:r>
            <a:endParaRPr lang="en-US" altLang="zh-TW" sz="5500" dirty="0" smtClean="0"/>
          </a:p>
          <a:p>
            <a:pPr marL="1167998" indent="-1167998">
              <a:lnSpc>
                <a:spcPct val="120000"/>
              </a:lnSpc>
              <a:buClr>
                <a:srgbClr val="92D050"/>
              </a:buClr>
              <a:buFont typeface="+mj-ea"/>
              <a:buAutoNum type="ea1ChtPeriod"/>
            </a:pPr>
            <a:endParaRPr lang="en-US" altLang="zh-TW" sz="55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1676982" y="13288773"/>
            <a:ext cx="1046773" cy="626022"/>
          </a:xfrm>
          <a:prstGeom prst="rect">
            <a:avLst/>
          </a:prstGeom>
        </p:spPr>
        <p:txBody>
          <a:bodyPr lIns="207653" tIns="103826" rIns="207653" bIns="103826"/>
          <a:lstStyle/>
          <a:p>
            <a:fld id="{8F4EACC7-37E3-43A5-A5FB-BEB9CE95D266}" type="slidenum">
              <a:rPr lang="zh-TW" altLang="en-US">
                <a:solidFill>
                  <a:srgbClr val="FFFFFF"/>
                </a:solidFill>
                <a:latin typeface="Consolas" panose="020B0609020204030204" pitchFamily="49" charset="0"/>
              </a:rPr>
              <a:pPr/>
              <a:t>31</a:t>
            </a:fld>
            <a:endParaRPr lang="zh-TW" altLang="en-US">
              <a:solidFill>
                <a:srgbClr val="FFFFFF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009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如何探索需求</a:t>
            </a:r>
            <a:r>
              <a:rPr lang="en-US" altLang="zh-TW" dirty="0" smtClean="0"/>
              <a:t>: 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16828" y="2714597"/>
            <a:ext cx="22196461" cy="10475850"/>
          </a:xfrm>
        </p:spPr>
        <p:txBody>
          <a:bodyPr>
            <a:normAutofit/>
          </a:bodyPr>
          <a:lstStyle/>
          <a:p>
            <a:pPr marL="1167998" indent="-1167998">
              <a:lnSpc>
                <a:spcPct val="120000"/>
              </a:lnSpc>
              <a:buClr>
                <a:srgbClr val="92D050"/>
              </a:buClr>
              <a:buFont typeface="+mj-ea"/>
              <a:buAutoNum type="ea1ChtPeriod"/>
            </a:pPr>
            <a:r>
              <a:rPr lang="zh-TW" altLang="en-US" sz="5500" dirty="0" smtClean="0"/>
              <a:t>舉出三個不同身分的使用者</a:t>
            </a:r>
            <a:endParaRPr lang="en-US" altLang="zh-TW" sz="5500" dirty="0" smtClean="0"/>
          </a:p>
          <a:p>
            <a:pPr marL="1167998" indent="-1167998">
              <a:lnSpc>
                <a:spcPct val="120000"/>
              </a:lnSpc>
              <a:buClr>
                <a:srgbClr val="92D050"/>
              </a:buClr>
              <a:buFont typeface="+mj-ea"/>
              <a:buAutoNum type="ea1ChtPeriod"/>
            </a:pPr>
            <a:r>
              <a:rPr lang="zh-TW" altLang="en-US" sz="5500" dirty="0" smtClean="0"/>
              <a:t>使用情境</a:t>
            </a:r>
            <a:endParaRPr lang="en-US" altLang="zh-TW" sz="550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1676982" y="13288773"/>
            <a:ext cx="1046773" cy="626022"/>
          </a:xfrm>
          <a:prstGeom prst="rect">
            <a:avLst/>
          </a:prstGeom>
        </p:spPr>
        <p:txBody>
          <a:bodyPr lIns="207653" tIns="103826" rIns="207653" bIns="103826"/>
          <a:lstStyle/>
          <a:p>
            <a:fld id="{8F4EACC7-37E3-43A5-A5FB-BEB9CE95D266}" type="slidenum">
              <a:rPr lang="zh-TW" altLang="en-US">
                <a:solidFill>
                  <a:srgbClr val="FFFFFF"/>
                </a:solidFill>
                <a:latin typeface="Consolas" panose="020B0609020204030204" pitchFamily="49" charset="0"/>
              </a:rPr>
              <a:pPr/>
              <a:t>32</a:t>
            </a:fld>
            <a:endParaRPr lang="zh-TW" altLang="en-US">
              <a:solidFill>
                <a:srgbClr val="FFFFFF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009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如何探索需求</a:t>
            </a:r>
            <a:r>
              <a:rPr lang="en-US" altLang="zh-TW" dirty="0" smtClean="0"/>
              <a:t>: 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16828" y="2714597"/>
            <a:ext cx="22196461" cy="10475850"/>
          </a:xfrm>
        </p:spPr>
        <p:txBody>
          <a:bodyPr>
            <a:normAutofit/>
          </a:bodyPr>
          <a:lstStyle/>
          <a:p>
            <a:pPr marL="1167998" indent="-1167998">
              <a:lnSpc>
                <a:spcPct val="120000"/>
              </a:lnSpc>
              <a:buClr>
                <a:srgbClr val="92D050"/>
              </a:buClr>
            </a:pPr>
            <a:r>
              <a:rPr lang="en-US" altLang="zh-TW" sz="5500" dirty="0" smtClean="0"/>
              <a:t>Sales Kits</a:t>
            </a:r>
            <a:endParaRPr lang="en-US" altLang="zh-TW" sz="55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1676982" y="13288773"/>
            <a:ext cx="1046773" cy="626022"/>
          </a:xfrm>
          <a:prstGeom prst="rect">
            <a:avLst/>
          </a:prstGeom>
        </p:spPr>
        <p:txBody>
          <a:bodyPr lIns="207653" tIns="103826" rIns="207653" bIns="103826"/>
          <a:lstStyle/>
          <a:p>
            <a:fld id="{8F4EACC7-37E3-43A5-A5FB-BEB9CE95D266}" type="slidenum">
              <a:rPr lang="zh-TW" altLang="en-US">
                <a:solidFill>
                  <a:srgbClr val="FFFFFF"/>
                </a:solidFill>
                <a:latin typeface="Consolas" panose="020B0609020204030204" pitchFamily="49" charset="0"/>
              </a:rPr>
              <a:pPr/>
              <a:t>33</a:t>
            </a:fld>
            <a:endParaRPr lang="zh-TW" altLang="en-US">
              <a:solidFill>
                <a:srgbClr val="FFFFFF"/>
              </a:solidFill>
              <a:latin typeface="Consolas" panose="020B0609020204030204" pitchFamily="49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690614" y="3929047"/>
          <a:ext cx="21002773" cy="922484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572429"/>
                <a:gridCol w="13430344"/>
              </a:tblGrid>
              <a:tr h="902970">
                <a:tc>
                  <a:txBody>
                    <a:bodyPr/>
                    <a:lstStyle/>
                    <a:p>
                      <a:pPr marL="0" lvl="2" indent="0">
                        <a:lnSpc>
                          <a:spcPct val="120000"/>
                        </a:lnSpc>
                        <a:buFont typeface="Wingdings" charset="2"/>
                        <a:buNone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Why you</a:t>
                      </a: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？</a:t>
                      </a:r>
                      <a:endParaRPr lang="en-US" altLang="zh-TW" sz="36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360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/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對用戶需求的理解與描述</a:t>
                      </a:r>
                      <a:endParaRPr lang="en-US" altLang="zh-TW" sz="36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1188720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為了解決這個問題，我們提出的解法</a:t>
                      </a:r>
                      <a:endParaRPr lang="en-US" altLang="zh-TW" sz="36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Feature </a:t>
                      </a:r>
                      <a:endParaRPr lang="zh-TW" altLang="en-US" sz="36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產品有哪些特別的功能，可以協助用戶解決問題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1737360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Advantage</a:t>
                      </a:r>
                      <a:endParaRPr lang="zh-TW" altLang="en-US" sz="36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這些功能和競品或是現有的解決方案、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Workaround</a:t>
                      </a: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比較，這個產品有什麼優勢，所以這邊會放競品比較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Benefit</a:t>
                      </a:r>
                      <a:endParaRPr lang="zh-TW" altLang="en-US" sz="36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再強調一次這個產品可以給顧客帶來什麼利益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顧客推薦</a:t>
                      </a:r>
                      <a:endParaRPr lang="en-US" altLang="zh-CN" sz="36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360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產品資訊</a:t>
                      </a:r>
                      <a:endParaRPr lang="en-US" altLang="zh-CN" sz="36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360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銷售通路</a:t>
                      </a:r>
                      <a:endParaRPr lang="en-US" altLang="zh-TW" sz="36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常見問題</a:t>
                      </a:r>
                      <a:endParaRPr lang="en-US" altLang="zh-TW" sz="36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4009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如何探索需求</a:t>
            </a:r>
            <a:r>
              <a:rPr lang="en-US" altLang="zh-TW" dirty="0" smtClean="0"/>
              <a:t>: 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16828" y="2714597"/>
            <a:ext cx="22196461" cy="10475850"/>
          </a:xfrm>
        </p:spPr>
        <p:txBody>
          <a:bodyPr>
            <a:normAutofit/>
          </a:bodyPr>
          <a:lstStyle/>
          <a:p>
            <a:pPr marL="1167998" indent="-1167998">
              <a:lnSpc>
                <a:spcPct val="120000"/>
              </a:lnSpc>
              <a:buClr>
                <a:srgbClr val="92D050"/>
              </a:buClr>
            </a:pPr>
            <a:r>
              <a:rPr lang="en-US" altLang="zh-TW" sz="5500" dirty="0" smtClean="0"/>
              <a:t>Product or Service Benchmark</a:t>
            </a:r>
            <a:endParaRPr lang="en-US" altLang="zh-TW" sz="55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1676982" y="13288773"/>
            <a:ext cx="1046773" cy="626022"/>
          </a:xfrm>
          <a:prstGeom prst="rect">
            <a:avLst/>
          </a:prstGeom>
        </p:spPr>
        <p:txBody>
          <a:bodyPr lIns="207653" tIns="103826" rIns="207653" bIns="103826"/>
          <a:lstStyle/>
          <a:p>
            <a:fld id="{8F4EACC7-37E3-43A5-A5FB-BEB9CE95D266}" type="slidenum">
              <a:rPr lang="zh-TW" altLang="en-US">
                <a:solidFill>
                  <a:srgbClr val="FFFFFF"/>
                </a:solidFill>
                <a:latin typeface="Consolas" panose="020B0609020204030204" pitchFamily="49" charset="0"/>
              </a:rPr>
              <a:pPr/>
              <a:t>34</a:t>
            </a:fld>
            <a:endParaRPr lang="zh-TW" altLang="en-US">
              <a:solidFill>
                <a:srgbClr val="FFFFFF"/>
              </a:solidFill>
              <a:latin typeface="Consolas" panose="020B0609020204030204" pitchFamily="49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690631" y="3929043"/>
          <a:ext cx="21002777" cy="742530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143405"/>
                <a:gridCol w="4214843"/>
                <a:gridCol w="4214843"/>
                <a:gridCol w="4214843"/>
                <a:gridCol w="4214843"/>
              </a:tblGrid>
              <a:tr h="2857522">
                <a:tc>
                  <a:txBody>
                    <a:bodyPr/>
                    <a:lstStyle/>
                    <a:p>
                      <a:pPr marL="0" lvl="2" indent="0">
                        <a:lnSpc>
                          <a:spcPct val="120000"/>
                        </a:lnSpc>
                        <a:buFont typeface="Wingdings" charset="2"/>
                        <a:buNone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Item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自己的產品或服務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競爭對手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1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競爭對手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2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競爭對手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3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3640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價格</a:t>
                      </a:r>
                      <a:endParaRPr lang="en-US" altLang="zh-CN" sz="36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4009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價值主張</a:t>
            </a:r>
            <a:r>
              <a:rPr lang="en-US" altLang="zh-TW" dirty="0" smtClean="0">
                <a:latin typeface="微軟正黑體" pitchFamily="34" charset="-120"/>
              </a:rPr>
              <a:t>value proposition</a:t>
            </a:r>
            <a:endParaRPr lang="zh-TW" altLang="en-US" dirty="0"/>
          </a:p>
        </p:txBody>
      </p:sp>
      <p:cxnSp>
        <p:nvCxnSpPr>
          <p:cNvPr id="5" name="直線單箭頭接點 4"/>
          <p:cNvCxnSpPr/>
          <p:nvPr/>
        </p:nvCxnSpPr>
        <p:spPr>
          <a:xfrm flipH="1">
            <a:off x="12484126" y="8917158"/>
            <a:ext cx="4669477" cy="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tailEnd type="arrow"/>
          </a:ln>
          <a:effectLst/>
        </p:spPr>
      </p:cxnSp>
      <p:cxnSp>
        <p:nvCxnSpPr>
          <p:cNvPr id="6" name="直線接點 5"/>
          <p:cNvCxnSpPr>
            <a:endCxn id="25" idx="7"/>
          </p:cNvCxnSpPr>
          <p:nvPr/>
        </p:nvCxnSpPr>
        <p:spPr>
          <a:xfrm flipV="1">
            <a:off x="17153589" y="5686007"/>
            <a:ext cx="4148032" cy="3231162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7" name="直線接點 6"/>
          <p:cNvCxnSpPr/>
          <p:nvPr/>
        </p:nvCxnSpPr>
        <p:spPr>
          <a:xfrm>
            <a:off x="17153587" y="8917163"/>
            <a:ext cx="4039605" cy="3370134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8" name="文字方塊 7"/>
          <p:cNvSpPr txBox="1"/>
          <p:nvPr/>
        </p:nvSpPr>
        <p:spPr>
          <a:xfrm>
            <a:off x="19058693" y="7450131"/>
            <a:ext cx="4586416" cy="1317675"/>
          </a:xfrm>
          <a:prstGeom prst="rect">
            <a:avLst/>
          </a:prstGeom>
          <a:noFill/>
        </p:spPr>
        <p:txBody>
          <a:bodyPr wrap="square" lIns="207645" tIns="103826" rIns="207645" bIns="103826" rtlCol="0">
            <a:spAutoFit/>
          </a:bodyPr>
          <a:lstStyle/>
          <a:p>
            <a:r>
              <a:rPr lang="zh-TW" altLang="en-US" sz="3600" b="1" u="sng" dirty="0">
                <a:solidFill>
                  <a:srgbClr val="FF0000"/>
                </a:solidFill>
                <a:latin typeface="Microsoft JhengHei" pitchFamily="34" charset="-120"/>
                <a:ea typeface="Microsoft JhengHei" pitchFamily="34" charset="-120"/>
              </a:rPr>
              <a:t>顧客任務</a:t>
            </a:r>
            <a:endParaRPr lang="en-US" altLang="zh-TW" sz="3600" b="1" u="sng" dirty="0">
              <a:solidFill>
                <a:srgbClr val="FF0000"/>
              </a:solidFill>
              <a:latin typeface="Microsoft JhengHei" pitchFamily="34" charset="-120"/>
              <a:ea typeface="Microsoft JhengHei" pitchFamily="34" charset="-120"/>
            </a:endParaRPr>
          </a:p>
          <a:p>
            <a:pPr marL="778666" indent="-778666">
              <a:buAutoNum type="arabicPeriod"/>
            </a:pPr>
            <a:r>
              <a:rPr lang="en-US" altLang="zh-TW" sz="3600" dirty="0" smtClean="0">
                <a:solidFill>
                  <a:prstClr val="black"/>
                </a:solidFill>
                <a:latin typeface="Microsoft JhengHei" pitchFamily="34" charset="-120"/>
                <a:ea typeface="Microsoft JhengHei" pitchFamily="34" charset="-120"/>
              </a:rPr>
              <a:t>XX</a:t>
            </a:r>
            <a:endParaRPr lang="en-US" altLang="zh-TW" sz="3600" dirty="0">
              <a:solidFill>
                <a:prstClr val="black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12" name="直線單箭頭接點 11"/>
          <p:cNvCxnSpPr/>
          <p:nvPr/>
        </p:nvCxnSpPr>
        <p:spPr>
          <a:xfrm>
            <a:off x="6257654" y="8917158"/>
            <a:ext cx="5926645" cy="0"/>
          </a:xfrm>
          <a:prstGeom prst="straightConnector1">
            <a:avLst/>
          </a:prstGeom>
          <a:noFill/>
          <a:ln w="25400" cap="flat" cmpd="sng" algn="ctr">
            <a:solidFill>
              <a:srgbClr val="FF3300"/>
            </a:solidFill>
            <a:prstDash val="solid"/>
            <a:tailEnd type="arrow"/>
          </a:ln>
          <a:effectLst/>
        </p:spPr>
      </p:cxnSp>
      <p:pic>
        <p:nvPicPr>
          <p:cNvPr id="14" name="圖片 13" descr="cr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18310" y="9007102"/>
            <a:ext cx="1097061" cy="97182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476299" y="4918803"/>
            <a:ext cx="10061237" cy="7856790"/>
          </a:xfrm>
          <a:prstGeom prst="rect">
            <a:avLst/>
          </a:prstGeom>
          <a:noFill/>
          <a:ln w="25400" cap="flat" cmpd="sng" algn="ctr">
            <a:solidFill>
              <a:srgbClr val="FF3300"/>
            </a:solidFill>
            <a:prstDash val="solid"/>
          </a:ln>
          <a:effectLst/>
        </p:spPr>
        <p:txBody>
          <a:bodyPr lIns="207645" tIns="103826" rIns="207645" bIns="103826" rtlCol="0" anchor="ctr"/>
          <a:lstStyle/>
          <a:p>
            <a:pPr defTabSz="2249405">
              <a:defRPr/>
            </a:pPr>
            <a:endParaRPr lang="zh-TW" altLang="en-US" sz="3600" kern="0" dirty="0">
              <a:solidFill>
                <a:prstClr val="white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10" name="直線接點 9"/>
          <p:cNvCxnSpPr/>
          <p:nvPr/>
        </p:nvCxnSpPr>
        <p:spPr>
          <a:xfrm>
            <a:off x="1476310" y="4929177"/>
            <a:ext cx="4907011" cy="3918034"/>
          </a:xfrm>
          <a:prstGeom prst="line">
            <a:avLst/>
          </a:prstGeom>
          <a:noFill/>
          <a:ln w="25400" cap="flat" cmpd="sng" algn="ctr">
            <a:solidFill>
              <a:srgbClr val="FF3300"/>
            </a:solidFill>
            <a:prstDash val="solid"/>
          </a:ln>
          <a:effectLst/>
        </p:spPr>
      </p:cxnSp>
      <p:cxnSp>
        <p:nvCxnSpPr>
          <p:cNvPr id="11" name="直線接點 10"/>
          <p:cNvCxnSpPr/>
          <p:nvPr/>
        </p:nvCxnSpPr>
        <p:spPr>
          <a:xfrm flipV="1">
            <a:off x="1547744" y="8930409"/>
            <a:ext cx="4835573" cy="3785518"/>
          </a:xfrm>
          <a:prstGeom prst="line">
            <a:avLst/>
          </a:prstGeom>
          <a:noFill/>
          <a:ln w="25400" cap="flat" cmpd="sng" algn="ctr">
            <a:solidFill>
              <a:srgbClr val="FF3300"/>
            </a:solidFill>
            <a:prstDash val="solid"/>
          </a:ln>
          <a:effectLst/>
        </p:spPr>
      </p:cxnSp>
      <p:pic>
        <p:nvPicPr>
          <p:cNvPr id="18" name="圖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51304" y="8493192"/>
            <a:ext cx="1086912" cy="618584"/>
          </a:xfrm>
          <a:prstGeom prst="rect">
            <a:avLst/>
          </a:prstGeom>
        </p:spPr>
      </p:pic>
      <p:pic>
        <p:nvPicPr>
          <p:cNvPr id="20" name="圖片 19" descr="pil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47095" y="9005344"/>
            <a:ext cx="1074307" cy="925608"/>
          </a:xfrm>
          <a:prstGeom prst="rect">
            <a:avLst/>
          </a:prstGeom>
        </p:spPr>
      </p:pic>
      <p:cxnSp>
        <p:nvCxnSpPr>
          <p:cNvPr id="22" name="直線單箭頭接點 21"/>
          <p:cNvCxnSpPr/>
          <p:nvPr/>
        </p:nvCxnSpPr>
        <p:spPr>
          <a:xfrm flipV="1">
            <a:off x="10531289" y="7871438"/>
            <a:ext cx="836296" cy="621752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25" name="橢圓 24"/>
          <p:cNvSpPr/>
          <p:nvPr/>
        </p:nvSpPr>
        <p:spPr>
          <a:xfrm>
            <a:off x="12410813" y="4357288"/>
            <a:ext cx="10416224" cy="90730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207645" tIns="103826" rIns="207645" bIns="103826" rtlCol="0" anchor="ctr"/>
          <a:lstStyle/>
          <a:p>
            <a:pPr algn="ctr"/>
            <a:endParaRPr lang="zh-TW" altLang="en-US" sz="3600" dirty="0">
              <a:solidFill>
                <a:srgbClr val="393939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2682856" y="2550214"/>
            <a:ext cx="9816949" cy="1593148"/>
          </a:xfrm>
          <a:prstGeom prst="rect">
            <a:avLst/>
          </a:prstGeom>
          <a:noFill/>
          <a:ln/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207645" tIns="103826" rIns="207645" bIns="103826" rtlCol="0" anchor="ctr"/>
          <a:lstStyle/>
          <a:p>
            <a:r>
              <a:rPr lang="zh-TW" altLang="en-US" sz="3600" dirty="0">
                <a:solidFill>
                  <a:srgbClr val="393939"/>
                </a:solidFill>
                <a:latin typeface="Microsoft JhengHei" pitchFamily="34" charset="-120"/>
                <a:ea typeface="Microsoft JhengHei" pitchFamily="34" charset="-120"/>
              </a:rPr>
              <a:t>目標顧客</a:t>
            </a:r>
            <a:r>
              <a:rPr lang="en-US" altLang="zh-TW" sz="3600" dirty="0">
                <a:solidFill>
                  <a:srgbClr val="393939"/>
                </a:solidFill>
                <a:latin typeface="Microsoft JhengHei" pitchFamily="34" charset="-120"/>
                <a:ea typeface="Microsoft JhengHei" pitchFamily="34" charset="-120"/>
              </a:rPr>
              <a:t>:</a:t>
            </a:r>
            <a:r>
              <a:rPr lang="zh-TW" altLang="en-US" sz="3600" dirty="0">
                <a:solidFill>
                  <a:srgbClr val="393939"/>
                </a:solidFill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en-US" altLang="zh-TW" sz="3600" dirty="0">
                <a:solidFill>
                  <a:srgbClr val="393939"/>
                </a:solidFill>
                <a:latin typeface="Microsoft JhengHei" pitchFamily="34" charset="-120"/>
                <a:ea typeface="Microsoft JhengHei" pitchFamily="34" charset="-120"/>
              </a:rPr>
              <a:t/>
            </a:r>
            <a:br>
              <a:rPr lang="en-US" altLang="zh-TW" sz="3600" dirty="0">
                <a:solidFill>
                  <a:srgbClr val="393939"/>
                </a:solidFill>
                <a:latin typeface="Microsoft JhengHei" pitchFamily="34" charset="-120"/>
                <a:ea typeface="Microsoft JhengHei" pitchFamily="34" charset="-120"/>
              </a:rPr>
            </a:br>
            <a:endParaRPr lang="zh-TW" altLang="en-US" sz="3600" dirty="0">
              <a:solidFill>
                <a:srgbClr val="393939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574574" y="2550214"/>
            <a:ext cx="9816949" cy="1593148"/>
          </a:xfrm>
          <a:prstGeom prst="rect">
            <a:avLst/>
          </a:prstGeom>
          <a:noFill/>
          <a:ln/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207645" tIns="103826" rIns="207645" bIns="103826" rtlCol="0" anchor="ctr"/>
          <a:lstStyle/>
          <a:p>
            <a:r>
              <a:rPr lang="zh-TW" altLang="en-US" sz="3600" dirty="0" smtClean="0">
                <a:solidFill>
                  <a:srgbClr val="393939"/>
                </a:solidFill>
                <a:latin typeface="Microsoft JhengHei" pitchFamily="34" charset="-120"/>
                <a:ea typeface="Microsoft JhengHei" pitchFamily="34" charset="-120"/>
              </a:rPr>
              <a:t>價值主張</a:t>
            </a:r>
            <a:r>
              <a:rPr lang="en-US" altLang="zh-TW" sz="3600" dirty="0" smtClean="0">
                <a:solidFill>
                  <a:srgbClr val="393939"/>
                </a:solidFill>
                <a:latin typeface="Microsoft JhengHei" pitchFamily="34" charset="-120"/>
                <a:ea typeface="Microsoft JhengHei" pitchFamily="34" charset="-120"/>
              </a:rPr>
              <a:t>:</a:t>
            </a:r>
            <a:r>
              <a:rPr lang="zh-TW" altLang="en-US" sz="3600" dirty="0" smtClean="0">
                <a:solidFill>
                  <a:srgbClr val="393939"/>
                </a:solidFill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en-US" altLang="zh-TW" sz="3600" dirty="0" smtClean="0">
                <a:solidFill>
                  <a:srgbClr val="393939"/>
                </a:solidFill>
                <a:latin typeface="Microsoft JhengHei" pitchFamily="34" charset="-120"/>
                <a:ea typeface="Microsoft JhengHei" pitchFamily="34" charset="-120"/>
              </a:rPr>
              <a:t/>
            </a:r>
            <a:br>
              <a:rPr lang="en-US" altLang="zh-TW" sz="3600" dirty="0" smtClean="0">
                <a:solidFill>
                  <a:srgbClr val="393939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en-US" altLang="zh-TW" sz="3600" dirty="0" smtClean="0">
                <a:solidFill>
                  <a:srgbClr val="393939"/>
                </a:solidFill>
                <a:latin typeface="Microsoft JhengHei" pitchFamily="34" charset="-120"/>
                <a:ea typeface="Microsoft JhengHei" pitchFamily="34" charset="-120"/>
              </a:rPr>
              <a:t>(</a:t>
            </a:r>
            <a:r>
              <a:rPr lang="zh-TW" altLang="en-US" sz="3600" dirty="0" smtClean="0">
                <a:solidFill>
                  <a:srgbClr val="393939"/>
                </a:solidFill>
                <a:latin typeface="Microsoft JhengHei" pitchFamily="34" charset="-120"/>
                <a:ea typeface="Microsoft JhengHei" pitchFamily="34" charset="-120"/>
              </a:rPr>
              <a:t>訂</a:t>
            </a:r>
            <a:r>
              <a:rPr lang="zh-TW" altLang="en-US" sz="3600" dirty="0">
                <a:solidFill>
                  <a:srgbClr val="393939"/>
                </a:solidFill>
                <a:latin typeface="Microsoft JhengHei" pitchFamily="34" charset="-120"/>
                <a:ea typeface="Microsoft JhengHei" pitchFamily="34" charset="-120"/>
              </a:rPr>
              <a:t>定關鍵指標、</a:t>
            </a:r>
            <a:r>
              <a:rPr lang="zh-TW" altLang="en-US" sz="3600" dirty="0" smtClean="0">
                <a:solidFill>
                  <a:srgbClr val="393939"/>
                </a:solidFill>
                <a:latin typeface="Microsoft JhengHei" pitchFamily="34" charset="-120"/>
                <a:ea typeface="Microsoft JhengHei" pitchFamily="34" charset="-120"/>
              </a:rPr>
              <a:t>效果</a:t>
            </a:r>
            <a:r>
              <a:rPr lang="en-US" altLang="zh-TW" sz="3600" dirty="0" smtClean="0">
                <a:solidFill>
                  <a:srgbClr val="393939"/>
                </a:solidFill>
                <a:latin typeface="Microsoft JhengHei" pitchFamily="34" charset="-120"/>
                <a:ea typeface="Microsoft JhengHei" pitchFamily="34" charset="-120"/>
              </a:rPr>
              <a:t>)</a:t>
            </a:r>
            <a:endParaRPr lang="zh-TW" altLang="en-US" sz="3600" dirty="0">
              <a:solidFill>
                <a:srgbClr val="393939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3766955" y="5238165"/>
            <a:ext cx="5496112" cy="1317675"/>
          </a:xfrm>
          <a:prstGeom prst="rect">
            <a:avLst/>
          </a:prstGeom>
          <a:noFill/>
        </p:spPr>
        <p:txBody>
          <a:bodyPr wrap="square" lIns="207645" tIns="103826" rIns="207645" bIns="103826" rtlCol="0">
            <a:spAutoFit/>
          </a:bodyPr>
          <a:lstStyle/>
          <a:p>
            <a:pPr algn="ctr"/>
            <a:r>
              <a:rPr lang="zh-TW" altLang="en-US" sz="3600" b="1" u="sng" dirty="0">
                <a:solidFill>
                  <a:srgbClr val="FF0000"/>
                </a:solidFill>
                <a:latin typeface="Microsoft JhengHei" pitchFamily="34" charset="-120"/>
                <a:ea typeface="Microsoft JhengHei" pitchFamily="34" charset="-120"/>
              </a:rPr>
              <a:t>獲益</a:t>
            </a:r>
            <a:endParaRPr lang="en-US" altLang="zh-TW" sz="3600" u="sng" dirty="0">
              <a:solidFill>
                <a:srgbClr val="FF0000"/>
              </a:solidFill>
              <a:latin typeface="Microsoft JhengHei" pitchFamily="34" charset="-120"/>
              <a:ea typeface="Microsoft JhengHei" pitchFamily="34" charset="-120"/>
            </a:endParaRPr>
          </a:p>
          <a:p>
            <a:pPr marL="778666" indent="-778666">
              <a:buFontTx/>
              <a:buAutoNum type="arabicPeriod"/>
            </a:pPr>
            <a:r>
              <a:rPr lang="en-US" altLang="zh-TW" sz="3600" dirty="0" smtClean="0">
                <a:solidFill>
                  <a:prstClr val="black"/>
                </a:solidFill>
                <a:latin typeface="Microsoft JhengHei" pitchFamily="34" charset="-120"/>
                <a:ea typeface="Microsoft JhengHei" pitchFamily="34" charset="-120"/>
              </a:rPr>
              <a:t>XX</a:t>
            </a:r>
            <a:endParaRPr lang="zh-TW" altLang="en-US" sz="3600" dirty="0">
              <a:solidFill>
                <a:prstClr val="black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12083590" y="9425683"/>
            <a:ext cx="6709413" cy="1317675"/>
          </a:xfrm>
          <a:prstGeom prst="rect">
            <a:avLst/>
          </a:prstGeom>
          <a:noFill/>
        </p:spPr>
        <p:txBody>
          <a:bodyPr wrap="square" lIns="207645" tIns="103826" rIns="207645" bIns="103826" rtlCol="0">
            <a:spAutoFit/>
          </a:bodyPr>
          <a:lstStyle/>
          <a:p>
            <a:pPr algn="ctr"/>
            <a:r>
              <a:rPr lang="zh-TW" altLang="en-US" sz="3600" b="1" u="sng" dirty="0">
                <a:solidFill>
                  <a:srgbClr val="FF0000"/>
                </a:solidFill>
                <a:latin typeface="Microsoft JhengHei" pitchFamily="34" charset="-120"/>
                <a:ea typeface="Microsoft JhengHei" pitchFamily="34" charset="-120"/>
              </a:rPr>
              <a:t>痛點</a:t>
            </a:r>
            <a:endParaRPr lang="en-US" altLang="zh-TW" sz="3600" b="1" u="sng" dirty="0">
              <a:solidFill>
                <a:srgbClr val="FF0000"/>
              </a:solidFill>
              <a:latin typeface="Microsoft JhengHei" pitchFamily="34" charset="-120"/>
              <a:ea typeface="Microsoft JhengHei" pitchFamily="34" charset="-120"/>
            </a:endParaRPr>
          </a:p>
          <a:p>
            <a:pPr marL="778666" indent="-778666">
              <a:buFontTx/>
              <a:buAutoNum type="arabicPeriod"/>
            </a:pPr>
            <a:r>
              <a:rPr lang="en-US" altLang="zh-TW" sz="3600" dirty="0" smtClean="0">
                <a:solidFill>
                  <a:prstClr val="black"/>
                </a:solidFill>
                <a:latin typeface="Microsoft JhengHei" pitchFamily="34" charset="-120"/>
                <a:ea typeface="Microsoft JhengHei" pitchFamily="34" charset="-120"/>
              </a:rPr>
              <a:t>XX</a:t>
            </a:r>
            <a:endParaRPr lang="en-US" altLang="zh-TW" sz="3600" dirty="0">
              <a:solidFill>
                <a:prstClr val="black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pic>
        <p:nvPicPr>
          <p:cNvPr id="32" name="圖片 31" descr="smil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515000" y="8026329"/>
            <a:ext cx="900117" cy="800926"/>
          </a:xfrm>
          <a:prstGeom prst="rect">
            <a:avLst/>
          </a:prstGeom>
        </p:spPr>
      </p:pic>
      <p:sp>
        <p:nvSpPr>
          <p:cNvPr id="33" name="文字方塊 32"/>
          <p:cNvSpPr txBox="1"/>
          <p:nvPr/>
        </p:nvSpPr>
        <p:spPr>
          <a:xfrm>
            <a:off x="5883859" y="9394235"/>
            <a:ext cx="5817301" cy="1317675"/>
          </a:xfrm>
          <a:prstGeom prst="rect">
            <a:avLst/>
          </a:prstGeom>
          <a:noFill/>
        </p:spPr>
        <p:txBody>
          <a:bodyPr wrap="square" lIns="207645" tIns="103826" rIns="207645" bIns="103826" rtlCol="0">
            <a:spAutoFit/>
          </a:bodyPr>
          <a:lstStyle/>
          <a:p>
            <a:r>
              <a:rPr lang="zh-TW" altLang="en-US" sz="3600" b="1" u="sng" dirty="0">
                <a:solidFill>
                  <a:srgbClr val="FF0000"/>
                </a:solidFill>
                <a:latin typeface="Microsoft JhengHei" pitchFamily="34" charset="-120"/>
                <a:ea typeface="Microsoft JhengHei" pitchFamily="34" charset="-120"/>
              </a:rPr>
              <a:t>痛點解方</a:t>
            </a:r>
          </a:p>
          <a:p>
            <a:pPr marL="778666" indent="-778666">
              <a:buFontTx/>
              <a:buAutoNum type="arabicPeriod"/>
            </a:pPr>
            <a:r>
              <a:rPr lang="en-US" altLang="zh-TW" sz="3600" dirty="0" smtClean="0">
                <a:solidFill>
                  <a:prstClr val="black"/>
                </a:solidFill>
                <a:latin typeface="Microsoft JhengHei" pitchFamily="34" charset="-120"/>
                <a:ea typeface="Microsoft JhengHei" pitchFamily="34" charset="-120"/>
              </a:rPr>
              <a:t>XX</a:t>
            </a:r>
            <a:endParaRPr lang="en-US" altLang="zh-TW" sz="3600" dirty="0">
              <a:solidFill>
                <a:prstClr val="black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5374347" y="4917149"/>
            <a:ext cx="6236501" cy="1317675"/>
          </a:xfrm>
          <a:prstGeom prst="rect">
            <a:avLst/>
          </a:prstGeom>
          <a:noFill/>
        </p:spPr>
        <p:txBody>
          <a:bodyPr wrap="square" lIns="207645" tIns="103826" rIns="207645" bIns="103826" rtlCol="0">
            <a:spAutoFit/>
          </a:bodyPr>
          <a:lstStyle/>
          <a:p>
            <a:r>
              <a:rPr lang="zh-TW" altLang="en-US" sz="3600" b="1" u="sng" dirty="0">
                <a:solidFill>
                  <a:srgbClr val="FF0000"/>
                </a:solidFill>
                <a:latin typeface="Microsoft JhengHei" pitchFamily="34" charset="-120"/>
                <a:ea typeface="Microsoft JhengHei" pitchFamily="34" charset="-120"/>
              </a:rPr>
              <a:t>獲益引擎</a:t>
            </a:r>
          </a:p>
          <a:p>
            <a:pPr marL="778666" indent="-778666">
              <a:buFontTx/>
              <a:buAutoNum type="arabicPeriod"/>
            </a:pPr>
            <a:r>
              <a:rPr lang="en-US" altLang="zh-TW" sz="3600" dirty="0" smtClean="0">
                <a:solidFill>
                  <a:prstClr val="black"/>
                </a:solidFill>
                <a:latin typeface="Microsoft JhengHei" pitchFamily="34" charset="-120"/>
                <a:ea typeface="Microsoft JhengHei" pitchFamily="34" charset="-120"/>
              </a:rPr>
              <a:t>XX</a:t>
            </a:r>
            <a:endParaRPr lang="zh-TW" altLang="en-US" sz="3600" dirty="0">
              <a:solidFill>
                <a:prstClr val="black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1179683" y="7645253"/>
            <a:ext cx="3813237" cy="1871673"/>
          </a:xfrm>
          <a:prstGeom prst="rect">
            <a:avLst/>
          </a:prstGeom>
          <a:noFill/>
        </p:spPr>
        <p:txBody>
          <a:bodyPr wrap="square" lIns="207645" tIns="103826" rIns="207645" bIns="103826" rtlCol="0">
            <a:spAutoFit/>
          </a:bodyPr>
          <a:lstStyle/>
          <a:p>
            <a:r>
              <a:rPr lang="zh-TW" altLang="en-US" sz="3600" b="1" u="sng" dirty="0">
                <a:solidFill>
                  <a:srgbClr val="FF0000"/>
                </a:solidFill>
                <a:latin typeface="Microsoft JhengHei" pitchFamily="34" charset="-120"/>
                <a:ea typeface="Microsoft JhengHei" pitchFamily="34" charset="-120"/>
              </a:rPr>
              <a:t>產品及服務</a:t>
            </a:r>
            <a:endParaRPr lang="en-US" altLang="zh-TW" sz="3600" b="1" u="sng" dirty="0">
              <a:solidFill>
                <a:srgbClr val="FF0000"/>
              </a:solidFill>
              <a:latin typeface="Microsoft JhengHei" pitchFamily="34" charset="-120"/>
              <a:ea typeface="Microsoft JhengHei" pitchFamily="34" charset="-120"/>
            </a:endParaRPr>
          </a:p>
          <a:p>
            <a:endParaRPr lang="en-US" altLang="zh-TW" sz="3600" b="1" dirty="0">
              <a:solidFill>
                <a:prstClr val="black"/>
              </a:solidFill>
              <a:latin typeface="Microsoft JhengHei" pitchFamily="34" charset="-120"/>
              <a:ea typeface="Microsoft JhengHei" pitchFamily="34" charset="-120"/>
            </a:endParaRPr>
          </a:p>
          <a:p>
            <a:r>
              <a:rPr lang="en-US" altLang="zh-TW" sz="3600" dirty="0" smtClean="0">
                <a:solidFill>
                  <a:prstClr val="black"/>
                </a:solidFill>
                <a:latin typeface="Microsoft JhengHei" pitchFamily="34" charset="-120"/>
                <a:ea typeface="Microsoft JhengHei" pitchFamily="34" charset="-120"/>
              </a:rPr>
              <a:t>ZZ</a:t>
            </a:r>
            <a:endParaRPr lang="zh-TW" altLang="en-US" sz="3600" dirty="0">
              <a:solidFill>
                <a:prstClr val="black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010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標題 27">
            <a:extLst>
              <a:ext uri="{FF2B5EF4-FFF2-40B4-BE49-F238E27FC236}">
                <a16:creationId xmlns:a16="http://schemas.microsoft.com/office/drawing/2014/main" xmlns="" id="{69D3AE7D-E47B-FC45-B3DF-08F8C03F6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prstClr val="black"/>
                </a:solidFill>
                <a:latin typeface="Arial" panose="020B0604020202020204" pitchFamily="34" charset="0"/>
              </a:rPr>
              <a:t>商業</a:t>
            </a:r>
            <a:r>
              <a:rPr lang="zh-TW" altLang="en-US" dirty="0">
                <a:solidFill>
                  <a:prstClr val="black"/>
                </a:solidFill>
                <a:latin typeface="Arial" panose="020B0604020202020204" pitchFamily="34" charset="0"/>
              </a:rPr>
              <a:t>模式</a:t>
            </a:r>
            <a:endParaRPr kumimoji="1" lang="zh-TW" altLang="en-US" dirty="0"/>
          </a:p>
        </p:txBody>
      </p:sp>
      <p:sp>
        <p:nvSpPr>
          <p:cNvPr id="4" name="TextBox 33"/>
          <p:cNvSpPr txBox="1"/>
          <p:nvPr/>
        </p:nvSpPr>
        <p:spPr>
          <a:xfrm>
            <a:off x="447145" y="2479880"/>
            <a:ext cx="4567229" cy="686734"/>
          </a:xfrm>
          <a:prstGeom prst="rect">
            <a:avLst/>
          </a:prstGeom>
          <a:noFill/>
        </p:spPr>
        <p:txBody>
          <a:bodyPr wrap="square" lIns="207645" tIns="103826" rIns="207645" bIns="103826" rtlCol="0">
            <a:spAutoFit/>
          </a:bodyPr>
          <a:lstStyle/>
          <a:p>
            <a:pPr marL="400148" indent="-400148">
              <a:buFont typeface="Wingdings" panose="05000000000000000000" pitchFamily="2" charset="2"/>
              <a:buChar char="l"/>
            </a:pPr>
            <a:r>
              <a:rPr lang="en-GB" sz="3100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  <a:cs typeface="Times New Roman" panose="02020603050405020304" pitchFamily="18" charset="0"/>
              </a:rPr>
              <a:t>Key Partner</a:t>
            </a:r>
          </a:p>
        </p:txBody>
      </p:sp>
      <p:sp>
        <p:nvSpPr>
          <p:cNvPr id="5" name="TextBox 34"/>
          <p:cNvSpPr txBox="1"/>
          <p:nvPr/>
        </p:nvSpPr>
        <p:spPr>
          <a:xfrm>
            <a:off x="9708068" y="2461638"/>
            <a:ext cx="4269891" cy="1163787"/>
          </a:xfrm>
          <a:prstGeom prst="rect">
            <a:avLst/>
          </a:prstGeom>
          <a:noFill/>
        </p:spPr>
        <p:txBody>
          <a:bodyPr wrap="square" lIns="207645" tIns="103826" rIns="207645" bIns="103826" rtlCol="0">
            <a:spAutoFit/>
          </a:bodyPr>
          <a:lstStyle/>
          <a:p>
            <a:pPr marL="400148" indent="-400148">
              <a:buFont typeface="Wingdings" panose="05000000000000000000" pitchFamily="2" charset="2"/>
              <a:buChar char="l"/>
            </a:pPr>
            <a:r>
              <a:rPr lang="en-GB" sz="3100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  <a:cs typeface="Times New Roman" panose="02020603050405020304" pitchFamily="18" charset="0"/>
              </a:rPr>
              <a:t>Value Proposition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100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  <a:cs typeface="Times New Roman" panose="02020603050405020304" pitchFamily="18" charset="0"/>
            </a:endParaRPr>
          </a:p>
        </p:txBody>
      </p:sp>
      <p:sp>
        <p:nvSpPr>
          <p:cNvPr id="6" name="TextBox 35"/>
          <p:cNvSpPr txBox="1"/>
          <p:nvPr/>
        </p:nvSpPr>
        <p:spPr>
          <a:xfrm>
            <a:off x="5160874" y="2431827"/>
            <a:ext cx="4245053" cy="1163787"/>
          </a:xfrm>
          <a:prstGeom prst="rect">
            <a:avLst/>
          </a:prstGeom>
          <a:noFill/>
        </p:spPr>
        <p:txBody>
          <a:bodyPr wrap="square" lIns="207645" tIns="103826" rIns="207645" bIns="103826" rtlCol="0">
            <a:spAutoFit/>
          </a:bodyPr>
          <a:lstStyle/>
          <a:p>
            <a:pPr marL="400148" indent="-400148">
              <a:buFont typeface="Wingdings" panose="05000000000000000000" pitchFamily="2" charset="2"/>
              <a:buChar char="l"/>
            </a:pPr>
            <a:r>
              <a:rPr lang="en-GB" sz="3100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  <a:cs typeface="Times New Roman" panose="02020603050405020304" pitchFamily="18" charset="0"/>
              </a:rPr>
              <a:t>Key Activities</a:t>
            </a:r>
          </a:p>
          <a:p>
            <a:pPr marL="400148" indent="-400148">
              <a:buFont typeface="Wingdings" panose="05000000000000000000" pitchFamily="2" charset="2"/>
              <a:buChar char="l"/>
            </a:pPr>
            <a:endParaRPr lang="en-GB" sz="3100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TextBox 36"/>
          <p:cNvSpPr txBox="1"/>
          <p:nvPr/>
        </p:nvSpPr>
        <p:spPr>
          <a:xfrm>
            <a:off x="5095697" y="6091905"/>
            <a:ext cx="4567229" cy="1163787"/>
          </a:xfrm>
          <a:prstGeom prst="rect">
            <a:avLst/>
          </a:prstGeom>
          <a:noFill/>
        </p:spPr>
        <p:txBody>
          <a:bodyPr wrap="square" lIns="207645" tIns="103826" rIns="207645" bIns="103826" rtlCol="0">
            <a:spAutoFit/>
          </a:bodyPr>
          <a:lstStyle/>
          <a:p>
            <a:pPr marL="400148" indent="-400148">
              <a:buFont typeface="Wingdings" panose="05000000000000000000" pitchFamily="2" charset="2"/>
              <a:buChar char="l"/>
            </a:pPr>
            <a:r>
              <a:rPr lang="en-GB" sz="3100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  <a:cs typeface="Times New Roman" panose="02020603050405020304" pitchFamily="18" charset="0"/>
              </a:rPr>
              <a:t>Key Resources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100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TextBox 37"/>
          <p:cNvSpPr txBox="1"/>
          <p:nvPr/>
        </p:nvSpPr>
        <p:spPr>
          <a:xfrm>
            <a:off x="14049401" y="2428848"/>
            <a:ext cx="4500595" cy="1563897"/>
          </a:xfrm>
          <a:prstGeom prst="rect">
            <a:avLst/>
          </a:prstGeom>
          <a:noFill/>
        </p:spPr>
        <p:txBody>
          <a:bodyPr wrap="square" lIns="207645" tIns="103826" rIns="207645" bIns="103826" rtlCol="0">
            <a:spAutoFit/>
          </a:bodyPr>
          <a:lstStyle/>
          <a:p>
            <a:pPr marL="400148" indent="-400148">
              <a:buFont typeface="Wingdings" panose="05000000000000000000" pitchFamily="2" charset="2"/>
              <a:buChar char="l"/>
            </a:pPr>
            <a:r>
              <a:rPr lang="en-GB" sz="31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  <a:cs typeface="Times New Roman" panose="02020603050405020304" pitchFamily="18" charset="0"/>
              </a:rPr>
              <a:t>Customer</a:t>
            </a:r>
            <a:r>
              <a:rPr lang="zh-TW" altLang="en-US" sz="31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  <a:cs typeface="Times New Roman" panose="02020603050405020304" pitchFamily="18" charset="0"/>
              </a:rPr>
              <a:t> </a:t>
            </a:r>
            <a:r>
              <a:rPr lang="en-GB" sz="31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  <a:cs typeface="Times New Roman" panose="02020603050405020304" pitchFamily="18" charset="0"/>
              </a:rPr>
              <a:t>Relationships</a:t>
            </a:r>
            <a:endParaRPr lang="en-GB" sz="3100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600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  <a:cs typeface="Times New Roman" panose="02020603050405020304" pitchFamily="18" charset="0"/>
            </a:endParaRPr>
          </a:p>
        </p:txBody>
      </p:sp>
      <p:sp>
        <p:nvSpPr>
          <p:cNvPr id="9" name="TextBox 38"/>
          <p:cNvSpPr txBox="1"/>
          <p:nvPr/>
        </p:nvSpPr>
        <p:spPr>
          <a:xfrm>
            <a:off x="18779762" y="2431789"/>
            <a:ext cx="5076941" cy="686734"/>
          </a:xfrm>
          <a:prstGeom prst="rect">
            <a:avLst/>
          </a:prstGeom>
          <a:noFill/>
        </p:spPr>
        <p:txBody>
          <a:bodyPr wrap="square" lIns="207645" tIns="103826" rIns="207645" bIns="103826" rtlCol="0">
            <a:spAutoFit/>
          </a:bodyPr>
          <a:lstStyle/>
          <a:p>
            <a:pPr marL="400148" indent="-400148">
              <a:buFont typeface="Wingdings" panose="05000000000000000000" pitchFamily="2" charset="2"/>
              <a:buChar char="l"/>
            </a:pPr>
            <a:r>
              <a:rPr lang="en-GB" sz="3100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  <a:cs typeface="Times New Roman" panose="02020603050405020304" pitchFamily="18" charset="0"/>
              </a:rPr>
              <a:t>Customer Segments</a:t>
            </a:r>
          </a:p>
        </p:txBody>
      </p:sp>
      <p:sp>
        <p:nvSpPr>
          <p:cNvPr id="10" name="TextBox 39"/>
          <p:cNvSpPr txBox="1"/>
          <p:nvPr/>
        </p:nvSpPr>
        <p:spPr>
          <a:xfrm>
            <a:off x="14175161" y="6020467"/>
            <a:ext cx="4527176" cy="1163787"/>
          </a:xfrm>
          <a:prstGeom prst="rect">
            <a:avLst/>
          </a:prstGeom>
          <a:noFill/>
        </p:spPr>
        <p:txBody>
          <a:bodyPr wrap="square" lIns="207645" tIns="103826" rIns="207645" bIns="103826" rtlCol="0">
            <a:spAutoFit/>
          </a:bodyPr>
          <a:lstStyle/>
          <a:p>
            <a:pPr marL="400148" indent="-400148">
              <a:buFont typeface="Wingdings" panose="05000000000000000000" pitchFamily="2" charset="2"/>
              <a:buChar char="l"/>
            </a:pPr>
            <a:r>
              <a:rPr lang="en-GB" sz="3100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  <a:cs typeface="Times New Roman" panose="02020603050405020304" pitchFamily="18" charset="0"/>
              </a:rPr>
              <a:t> Channels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100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11" name="Group 44"/>
          <p:cNvGrpSpPr/>
          <p:nvPr/>
        </p:nvGrpSpPr>
        <p:grpSpPr>
          <a:xfrm>
            <a:off x="315238" y="2285968"/>
            <a:ext cx="23397061" cy="10998860"/>
            <a:chOff x="952500" y="742950"/>
            <a:chExt cx="6943725" cy="5410200"/>
          </a:xfrm>
        </p:grpSpPr>
        <p:grpSp>
          <p:nvGrpSpPr>
            <p:cNvPr id="12" name="Group 32"/>
            <p:cNvGrpSpPr/>
            <p:nvPr/>
          </p:nvGrpSpPr>
          <p:grpSpPr>
            <a:xfrm>
              <a:off x="952500" y="742950"/>
              <a:ext cx="6943725" cy="5410200"/>
              <a:chOff x="1457325" y="1314450"/>
              <a:chExt cx="5562599" cy="3800476"/>
            </a:xfrm>
          </p:grpSpPr>
          <p:grpSp>
            <p:nvGrpSpPr>
              <p:cNvPr id="14" name="Group 30"/>
              <p:cNvGrpSpPr/>
              <p:nvPr/>
            </p:nvGrpSpPr>
            <p:grpSpPr>
              <a:xfrm>
                <a:off x="1457325" y="1314450"/>
                <a:ext cx="5562599" cy="3800476"/>
                <a:chOff x="1457325" y="1314450"/>
                <a:chExt cx="5562599" cy="3800476"/>
              </a:xfrm>
            </p:grpSpPr>
            <p:cxnSp>
              <p:nvCxnSpPr>
                <p:cNvPr id="18" name="Straight Connector 8"/>
                <p:cNvCxnSpPr/>
                <p:nvPr/>
              </p:nvCxnSpPr>
              <p:spPr>
                <a:xfrm flipV="1">
                  <a:off x="3629025" y="1314451"/>
                  <a:ext cx="0" cy="2571749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1E4191"/>
                  </a:solidFill>
                  <a:prstDash val="solid"/>
                </a:ln>
                <a:effectLst/>
              </p:spPr>
            </p:cxnSp>
            <p:grpSp>
              <p:nvGrpSpPr>
                <p:cNvPr id="15" name="Group 29"/>
                <p:cNvGrpSpPr/>
                <p:nvPr/>
              </p:nvGrpSpPr>
              <p:grpSpPr>
                <a:xfrm>
                  <a:off x="1457325" y="1314450"/>
                  <a:ext cx="5562599" cy="3800476"/>
                  <a:chOff x="1457325" y="1314450"/>
                  <a:chExt cx="5562599" cy="3800476"/>
                </a:xfrm>
              </p:grpSpPr>
              <p:grpSp>
                <p:nvGrpSpPr>
                  <p:cNvPr id="19" name="Group 28"/>
                  <p:cNvGrpSpPr/>
                  <p:nvPr/>
                </p:nvGrpSpPr>
                <p:grpSpPr>
                  <a:xfrm>
                    <a:off x="1457325" y="1314450"/>
                    <a:ext cx="5562599" cy="3800476"/>
                    <a:chOff x="1457325" y="1314450"/>
                    <a:chExt cx="5562599" cy="3800476"/>
                  </a:xfrm>
                </p:grpSpPr>
                <p:sp>
                  <p:nvSpPr>
                    <p:cNvPr id="22" name="Rectangle 2"/>
                    <p:cNvSpPr/>
                    <p:nvPr/>
                  </p:nvSpPr>
                  <p:spPr>
                    <a:xfrm>
                      <a:off x="1457325" y="1314450"/>
                      <a:ext cx="5562599" cy="3800476"/>
                    </a:xfrm>
                    <a:prstGeom prst="rect">
                      <a:avLst/>
                    </a:prstGeom>
                    <a:noFill/>
                    <a:ln w="25400" cap="flat" cmpd="sng" algn="ctr">
                      <a:solidFill>
                        <a:srgbClr val="1E4191"/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defTabSz="2076440">
                        <a:defRPr/>
                      </a:pPr>
                      <a:endParaRPr lang="en-GB" sz="7400" kern="0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latin typeface="Microsoft JhengHei" pitchFamily="34" charset="-120"/>
                        <a:ea typeface="Microsoft JhengHei" pitchFamily="34" charset="-120"/>
                        <a:cs typeface="Times New Roman" panose="02020603050405020304" pitchFamily="18" charset="0"/>
                      </a:endParaRPr>
                    </a:p>
                  </p:txBody>
                </p:sp>
                <p:cxnSp>
                  <p:nvCxnSpPr>
                    <p:cNvPr id="23" name="Straight Connector 4"/>
                    <p:cNvCxnSpPr/>
                    <p:nvPr/>
                  </p:nvCxnSpPr>
                  <p:spPr>
                    <a:xfrm>
                      <a:off x="1466850" y="3886200"/>
                      <a:ext cx="5553074" cy="0"/>
                    </a:xfrm>
                    <a:prstGeom prst="line">
                      <a:avLst/>
                    </a:prstGeom>
                    <a:noFill/>
                    <a:ln w="25400" cap="flat" cmpd="sng" algn="ctr">
                      <a:solidFill>
                        <a:srgbClr val="1E4191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4" name="Straight Connector 6"/>
                    <p:cNvCxnSpPr/>
                    <p:nvPr/>
                  </p:nvCxnSpPr>
                  <p:spPr>
                    <a:xfrm flipV="1">
                      <a:off x="2552699" y="1314451"/>
                      <a:ext cx="0" cy="2571749"/>
                    </a:xfrm>
                    <a:prstGeom prst="line">
                      <a:avLst/>
                    </a:prstGeom>
                    <a:noFill/>
                    <a:ln w="25400" cap="flat" cmpd="sng" algn="ctr">
                      <a:solidFill>
                        <a:srgbClr val="1E4191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5" name="Straight Connector 9"/>
                    <p:cNvCxnSpPr/>
                    <p:nvPr/>
                  </p:nvCxnSpPr>
                  <p:spPr>
                    <a:xfrm flipV="1">
                      <a:off x="4705349" y="1314451"/>
                      <a:ext cx="9525" cy="2571749"/>
                    </a:xfrm>
                    <a:prstGeom prst="line">
                      <a:avLst/>
                    </a:prstGeom>
                    <a:noFill/>
                    <a:ln w="25400" cap="flat" cmpd="sng" algn="ctr">
                      <a:solidFill>
                        <a:srgbClr val="1E4191"/>
                      </a:solidFill>
                      <a:prstDash val="solid"/>
                    </a:ln>
                    <a:effectLst/>
                  </p:spPr>
                </p:cxnSp>
              </p:grpSp>
              <p:cxnSp>
                <p:nvCxnSpPr>
                  <p:cNvPr id="21" name="Straight Connector 10"/>
                  <p:cNvCxnSpPr/>
                  <p:nvPr/>
                </p:nvCxnSpPr>
                <p:spPr>
                  <a:xfrm>
                    <a:off x="2552699" y="2600325"/>
                    <a:ext cx="1076326" cy="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1E4191"/>
                    </a:solidFill>
                    <a:prstDash val="solid"/>
                  </a:ln>
                  <a:effectLst/>
                </p:spPr>
              </p:cxnSp>
            </p:grpSp>
          </p:grpSp>
          <p:grpSp>
            <p:nvGrpSpPr>
              <p:cNvPr id="20" name="Group 31"/>
              <p:cNvGrpSpPr/>
              <p:nvPr/>
            </p:nvGrpSpPr>
            <p:grpSpPr>
              <a:xfrm>
                <a:off x="4714874" y="1314451"/>
                <a:ext cx="1095375" cy="2571749"/>
                <a:chOff x="4714874" y="1314451"/>
                <a:chExt cx="1095375" cy="2571749"/>
              </a:xfrm>
            </p:grpSpPr>
            <p:cxnSp>
              <p:nvCxnSpPr>
                <p:cNvPr id="16" name="Straight Connector 7"/>
                <p:cNvCxnSpPr/>
                <p:nvPr/>
              </p:nvCxnSpPr>
              <p:spPr>
                <a:xfrm flipV="1">
                  <a:off x="5800724" y="1314451"/>
                  <a:ext cx="9525" cy="2571749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1E4191"/>
                  </a:solidFill>
                  <a:prstDash val="solid"/>
                </a:ln>
                <a:effectLst/>
              </p:spPr>
            </p:cxnSp>
            <p:cxnSp>
              <p:nvCxnSpPr>
                <p:cNvPr id="17" name="Straight Connector 13"/>
                <p:cNvCxnSpPr/>
                <p:nvPr/>
              </p:nvCxnSpPr>
              <p:spPr>
                <a:xfrm>
                  <a:off x="4714874" y="2586038"/>
                  <a:ext cx="1095375" cy="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1E4191"/>
                  </a:solidFill>
                  <a:prstDash val="solid"/>
                </a:ln>
                <a:effectLst/>
              </p:spPr>
            </p:cxnSp>
          </p:grpSp>
        </p:grpSp>
        <p:cxnSp>
          <p:nvCxnSpPr>
            <p:cNvPr id="13" name="Straight Connector 41"/>
            <p:cNvCxnSpPr/>
            <p:nvPr/>
          </p:nvCxnSpPr>
          <p:spPr>
            <a:xfrm>
              <a:off x="4341133" y="4403986"/>
              <a:ext cx="0" cy="1749164"/>
            </a:xfrm>
            <a:prstGeom prst="line">
              <a:avLst/>
            </a:prstGeom>
            <a:noFill/>
            <a:ln w="25400" cap="flat" cmpd="sng" algn="ctr">
              <a:solidFill>
                <a:srgbClr val="1E4191"/>
              </a:solidFill>
              <a:prstDash val="solid"/>
            </a:ln>
            <a:effectLst/>
          </p:spPr>
        </p:cxnSp>
      </p:grpSp>
      <p:sp>
        <p:nvSpPr>
          <p:cNvPr id="26" name="TextBox 45"/>
          <p:cNvSpPr txBox="1"/>
          <p:nvPr/>
        </p:nvSpPr>
        <p:spPr>
          <a:xfrm>
            <a:off x="345289" y="9678671"/>
            <a:ext cx="11418088" cy="1163787"/>
          </a:xfrm>
          <a:prstGeom prst="rect">
            <a:avLst/>
          </a:prstGeom>
          <a:noFill/>
        </p:spPr>
        <p:txBody>
          <a:bodyPr wrap="square" lIns="207645" tIns="103826" rIns="207645" bIns="103826" rtlCol="0">
            <a:spAutoFit/>
          </a:bodyPr>
          <a:lstStyle/>
          <a:p>
            <a:pPr marL="400148" indent="-400148">
              <a:buFont typeface="Wingdings" panose="05000000000000000000" pitchFamily="2" charset="2"/>
              <a:buChar char="l"/>
            </a:pPr>
            <a:r>
              <a:rPr lang="en-GB" sz="3100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  <a:cs typeface="Times New Roman" panose="02020603050405020304" pitchFamily="18" charset="0"/>
              </a:rPr>
              <a:t>Cost structure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100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  <a:cs typeface="Times New Roman" panose="02020603050405020304" pitchFamily="18" charset="0"/>
            </a:endParaRPr>
          </a:p>
        </p:txBody>
      </p:sp>
      <p:sp>
        <p:nvSpPr>
          <p:cNvPr id="27" name="TextBox 46"/>
          <p:cNvSpPr txBox="1"/>
          <p:nvPr/>
        </p:nvSpPr>
        <p:spPr>
          <a:xfrm>
            <a:off x="11763382" y="9737107"/>
            <a:ext cx="11986613" cy="1163787"/>
          </a:xfrm>
          <a:prstGeom prst="rect">
            <a:avLst/>
          </a:prstGeom>
          <a:noFill/>
        </p:spPr>
        <p:txBody>
          <a:bodyPr wrap="square" lIns="207645" tIns="103826" rIns="207645" bIns="103826" rtlCol="0">
            <a:spAutoFit/>
          </a:bodyPr>
          <a:lstStyle/>
          <a:p>
            <a:pPr marL="400148" indent="-400148">
              <a:buFont typeface="Wingdings" panose="05000000000000000000" pitchFamily="2" charset="2"/>
              <a:buChar char="l"/>
            </a:pPr>
            <a:r>
              <a:rPr lang="en-GB" sz="3100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  <a:cs typeface="Times New Roman" panose="02020603050405020304" pitchFamily="18" charset="0"/>
              </a:rPr>
              <a:t>Revenue Streams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100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D8494C52-73C6-724A-89A8-FDB9D31D2861}"/>
              </a:ext>
            </a:extLst>
          </p:cNvPr>
          <p:cNvSpPr/>
          <p:nvPr/>
        </p:nvSpPr>
        <p:spPr>
          <a:xfrm>
            <a:off x="10120304" y="2913472"/>
            <a:ext cx="3343223" cy="1086843"/>
          </a:xfrm>
          <a:prstGeom prst="rect">
            <a:avLst/>
          </a:prstGeom>
        </p:spPr>
        <p:txBody>
          <a:bodyPr wrap="none" lIns="207645" tIns="103826" rIns="207645" bIns="103826">
            <a:spAutoFit/>
          </a:bodyPr>
          <a:lstStyle/>
          <a:p>
            <a:r>
              <a:rPr kumimoji="1" lang="zh-TW" altLang="en-US" b="1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價值主張</a:t>
            </a:r>
            <a:endParaRPr lang="zh-TW" altLang="en-US" b="1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xmlns="" id="{5E2ACA74-FCF9-D54D-A44A-7725157008CB}"/>
              </a:ext>
            </a:extLst>
          </p:cNvPr>
          <p:cNvSpPr/>
          <p:nvPr/>
        </p:nvSpPr>
        <p:spPr>
          <a:xfrm>
            <a:off x="19660286" y="2913472"/>
            <a:ext cx="3343223" cy="1086843"/>
          </a:xfrm>
          <a:prstGeom prst="rect">
            <a:avLst/>
          </a:prstGeom>
        </p:spPr>
        <p:txBody>
          <a:bodyPr wrap="none" lIns="207645" tIns="103826" rIns="207645" bIns="103826">
            <a:spAutoFit/>
          </a:bodyPr>
          <a:lstStyle/>
          <a:p>
            <a:r>
              <a:rPr kumimoji="1" lang="zh-TW" altLang="en-US" b="1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顧客區隔</a:t>
            </a:r>
            <a:endParaRPr lang="zh-TW" altLang="en-US" b="1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xmlns="" id="{19C41CA7-AED9-0345-984A-D34BB6594AA2}"/>
              </a:ext>
            </a:extLst>
          </p:cNvPr>
          <p:cNvSpPr/>
          <p:nvPr/>
        </p:nvSpPr>
        <p:spPr>
          <a:xfrm>
            <a:off x="14714564" y="6500817"/>
            <a:ext cx="3478237" cy="1086843"/>
          </a:xfrm>
          <a:prstGeom prst="rect">
            <a:avLst/>
          </a:prstGeom>
        </p:spPr>
        <p:txBody>
          <a:bodyPr wrap="square" lIns="207645" tIns="103826" rIns="207645" bIns="103826">
            <a:spAutoFit/>
          </a:bodyPr>
          <a:lstStyle/>
          <a:p>
            <a:r>
              <a:rPr kumimoji="1" lang="zh-CN" altLang="en-US" b="1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配銷</a:t>
            </a:r>
            <a:r>
              <a:rPr kumimoji="1" lang="zh-TW" altLang="en-US" b="1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通路</a:t>
            </a:r>
            <a:endParaRPr lang="zh-TW" altLang="en-US" b="1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xmlns="" id="{9D975839-CF08-7047-BEEB-5E77BA2B7389}"/>
              </a:ext>
            </a:extLst>
          </p:cNvPr>
          <p:cNvSpPr/>
          <p:nvPr/>
        </p:nvSpPr>
        <p:spPr>
          <a:xfrm>
            <a:off x="14714552" y="3428980"/>
            <a:ext cx="3343223" cy="1086843"/>
          </a:xfrm>
          <a:prstGeom prst="rect">
            <a:avLst/>
          </a:prstGeom>
        </p:spPr>
        <p:txBody>
          <a:bodyPr wrap="none" lIns="207645" tIns="103826" rIns="207645" bIns="103826">
            <a:spAutoFit/>
          </a:bodyPr>
          <a:lstStyle/>
          <a:p>
            <a:r>
              <a:rPr kumimoji="1" lang="zh-TW" altLang="en-US" b="1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顧客關係</a:t>
            </a:r>
            <a:endParaRPr lang="zh-TW" altLang="en-US" b="1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xmlns="" id="{404627E0-FFAC-524D-8176-F713D0FE4F2C}"/>
              </a:ext>
            </a:extLst>
          </p:cNvPr>
          <p:cNvSpPr/>
          <p:nvPr/>
        </p:nvSpPr>
        <p:spPr>
          <a:xfrm>
            <a:off x="5656294" y="2913472"/>
            <a:ext cx="3343223" cy="1086843"/>
          </a:xfrm>
          <a:prstGeom prst="rect">
            <a:avLst/>
          </a:prstGeom>
        </p:spPr>
        <p:txBody>
          <a:bodyPr wrap="none" lIns="207645" tIns="103826" rIns="207645" bIns="103826">
            <a:spAutoFit/>
          </a:bodyPr>
          <a:lstStyle/>
          <a:p>
            <a:r>
              <a:rPr kumimoji="1" lang="zh-TW" altLang="en-US" b="1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關鍵活動</a:t>
            </a:r>
            <a:endParaRPr lang="zh-TW" altLang="en-US" b="1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xmlns="" id="{F76B11C5-22C7-8142-9F86-E59647CE1E12}"/>
              </a:ext>
            </a:extLst>
          </p:cNvPr>
          <p:cNvSpPr/>
          <p:nvPr/>
        </p:nvSpPr>
        <p:spPr>
          <a:xfrm>
            <a:off x="5584696" y="6556812"/>
            <a:ext cx="3343223" cy="1086843"/>
          </a:xfrm>
          <a:prstGeom prst="rect">
            <a:avLst/>
          </a:prstGeom>
        </p:spPr>
        <p:txBody>
          <a:bodyPr wrap="none" lIns="207645" tIns="103826" rIns="207645" bIns="103826">
            <a:spAutoFit/>
          </a:bodyPr>
          <a:lstStyle/>
          <a:p>
            <a:r>
              <a:rPr kumimoji="1" lang="zh-TW" altLang="en-US" b="1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關鍵資源</a:t>
            </a:r>
            <a:endParaRPr lang="zh-TW" altLang="en-US" b="1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xmlns="" id="{58B68D13-B9E8-2643-93B5-1BD99693A6F3}"/>
              </a:ext>
            </a:extLst>
          </p:cNvPr>
          <p:cNvSpPr/>
          <p:nvPr/>
        </p:nvSpPr>
        <p:spPr>
          <a:xfrm>
            <a:off x="261861" y="3000350"/>
            <a:ext cx="4805162" cy="1086843"/>
          </a:xfrm>
          <a:prstGeom prst="rect">
            <a:avLst/>
          </a:prstGeom>
        </p:spPr>
        <p:txBody>
          <a:bodyPr wrap="none" lIns="207645" tIns="103826" rIns="207645" bIns="103826">
            <a:spAutoFit/>
          </a:bodyPr>
          <a:lstStyle/>
          <a:p>
            <a:r>
              <a:rPr kumimoji="1" lang="zh-TW" altLang="en-US" b="1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關鍵合作夥伴</a:t>
            </a:r>
            <a:endParaRPr lang="zh-TW" altLang="en-US" b="1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xmlns="" id="{30E24043-1CAB-6F44-BF50-9955C0F6BEB7}"/>
              </a:ext>
            </a:extLst>
          </p:cNvPr>
          <p:cNvSpPr/>
          <p:nvPr/>
        </p:nvSpPr>
        <p:spPr>
          <a:xfrm>
            <a:off x="16265190" y="10200152"/>
            <a:ext cx="3343223" cy="1086843"/>
          </a:xfrm>
          <a:prstGeom prst="rect">
            <a:avLst/>
          </a:prstGeom>
        </p:spPr>
        <p:txBody>
          <a:bodyPr wrap="none" lIns="207645" tIns="103826" rIns="207645" bIns="103826">
            <a:spAutoFit/>
          </a:bodyPr>
          <a:lstStyle/>
          <a:p>
            <a:r>
              <a:rPr kumimoji="1" lang="zh-TW" altLang="en-US" b="1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營收模式</a:t>
            </a:r>
            <a:endParaRPr lang="zh-TW" altLang="en-US" b="1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xmlns="" id="{4D62640B-871F-9A41-94A2-54C01FE4E240}"/>
              </a:ext>
            </a:extLst>
          </p:cNvPr>
          <p:cNvSpPr/>
          <p:nvPr/>
        </p:nvSpPr>
        <p:spPr>
          <a:xfrm>
            <a:off x="4548142" y="10128712"/>
            <a:ext cx="3343223" cy="1086843"/>
          </a:xfrm>
          <a:prstGeom prst="rect">
            <a:avLst/>
          </a:prstGeom>
        </p:spPr>
        <p:txBody>
          <a:bodyPr wrap="none" lIns="207645" tIns="103826" rIns="207645" bIns="103826">
            <a:spAutoFit/>
          </a:bodyPr>
          <a:lstStyle/>
          <a:p>
            <a:r>
              <a:rPr kumimoji="1" lang="zh-TW" altLang="en-US" b="1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成本結構</a:t>
            </a:r>
            <a:endParaRPr lang="zh-TW" altLang="en-US" b="1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1018669" y="11291011"/>
            <a:ext cx="6885072" cy="1994075"/>
          </a:xfrm>
          <a:prstGeom prst="rect">
            <a:avLst/>
          </a:prstGeom>
        </p:spPr>
        <p:txBody>
          <a:bodyPr wrap="square" lIns="191701" tIns="95855" rIns="191701" bIns="95855">
            <a:spAutoFit/>
          </a:bodyPr>
          <a:lstStyle/>
          <a:p>
            <a:pPr marL="193024" indent="-193024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600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研發成本</a:t>
            </a:r>
            <a:endParaRPr lang="en-US" altLang="zh-TW" sz="2600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</a:endParaRPr>
          </a:p>
          <a:p>
            <a:pPr marL="193024" indent="-193024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600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行銷成本</a:t>
            </a:r>
            <a:endParaRPr lang="en-US" altLang="zh-TW" sz="2600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</a:endParaRPr>
          </a:p>
          <a:p>
            <a:pPr marL="193024" indent="-193024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600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運營</a:t>
            </a:r>
            <a:r>
              <a:rPr lang="zh-TW" altLang="en-US" sz="2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成本</a:t>
            </a:r>
            <a:endParaRPr lang="en-US" altLang="zh-TW" sz="2600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2361077" y="11081490"/>
            <a:ext cx="6885072" cy="1393911"/>
          </a:xfrm>
          <a:prstGeom prst="rect">
            <a:avLst/>
          </a:prstGeom>
        </p:spPr>
        <p:txBody>
          <a:bodyPr wrap="square" lIns="191701" tIns="95855" rIns="191701" bIns="95855">
            <a:spAutoFit/>
          </a:bodyPr>
          <a:lstStyle/>
          <a:p>
            <a:pPr marL="193024" indent="-193024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與通路合作的營收來源</a:t>
            </a:r>
            <a:endParaRPr lang="en-US" altLang="zh-TW" sz="2600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</a:endParaRPr>
          </a:p>
          <a:p>
            <a:pPr marL="193024" indent="-193024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600" dirty="0">
                <a:solidFill>
                  <a:schemeClr val="tx1">
                    <a:lumMod val="60000"/>
                    <a:lumOff val="40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透過分潤機制獲得收益</a:t>
            </a:r>
            <a:endParaRPr lang="en-US" altLang="zh-TW" sz="2600" dirty="0">
              <a:solidFill>
                <a:schemeClr val="tx1">
                  <a:lumMod val="60000"/>
                  <a:lumOff val="40000"/>
                </a:schemeClr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36232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27" y="-1819270"/>
            <a:ext cx="24382413" cy="1603692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7" y="-471485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686173" y="5929311"/>
            <a:ext cx="7137465" cy="144648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>
            <a:spAutoFit/>
          </a:bodyPr>
          <a:lstStyle/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回到</a:t>
            </a:r>
            <a:r>
              <a:rPr lang="en-US" altLang="zh-TW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PMP</a:t>
            </a:r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流程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5" y="12974643"/>
            <a:ext cx="364777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 anchor="ctr">
            <a:spAutoFit/>
          </a:bodyPr>
          <a:lstStyle/>
          <a:p>
            <a:pPr defTabSz="823251"/>
            <a:fld id="{527518AD-E517-4367-AFBE-BB1B19341714}" type="slidenum">
              <a:rPr lang="zh-TW" altLang="zh-TW"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251"/>
              <a:t>37</a:t>
            </a:fld>
            <a:endParaRPr lang="zh-TW" altLang="zh-TW" sz="19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 smtClean="0">
                <a:solidFill>
                  <a:schemeClr val="tx2">
                    <a:lumMod val="50000"/>
                  </a:schemeClr>
                </a:solidFill>
              </a:rPr>
              <a:t>PMP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流程</a:t>
            </a:r>
            <a:endParaRPr lang="zh-TW" alt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74086" name="Picture 6" descr="https://mymkc.com/pubfiles/images/%e5%9c%96%e7%89%875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62848" y="642899"/>
            <a:ext cx="11072891" cy="127199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/>
              <a:t>專案的十大知識領域</a:t>
            </a:r>
            <a:endParaRPr lang="zh-CN" altLang="en-US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1166660" y="4714865"/>
          <a:ext cx="22502977" cy="8076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4712"/>
                <a:gridCol w="3857653"/>
                <a:gridCol w="3857653"/>
                <a:gridCol w="3857653"/>
                <a:gridCol w="3857653"/>
                <a:gridCol w="3857653"/>
              </a:tblGrid>
              <a:tr h="1782184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產品與服務專案 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整合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en-US" altLang="zh-CN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en-US" altLang="zh-CN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範疇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時間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成本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採購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品質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69662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風險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 </a:t>
                      </a: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(PMBOK</a:t>
                      </a:r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 第七版</a:t>
                      </a: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)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人力資源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溝通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0552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利害關係人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圓角矩形 2"/>
          <p:cNvSpPr/>
          <p:nvPr/>
        </p:nvSpPr>
        <p:spPr bwMode="auto">
          <a:xfrm>
            <a:off x="4667115" y="5214939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起始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8524766" y="5190181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計畫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" name="圓角矩形 4"/>
          <p:cNvSpPr/>
          <p:nvPr/>
        </p:nvSpPr>
        <p:spPr bwMode="auto">
          <a:xfrm>
            <a:off x="12310984" y="5190181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執行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6" name="圓角矩形 5"/>
          <p:cNvSpPr/>
          <p:nvPr/>
        </p:nvSpPr>
        <p:spPr bwMode="auto">
          <a:xfrm>
            <a:off x="16097198" y="5190181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監控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7" name="圓角矩形 6"/>
          <p:cNvSpPr/>
          <p:nvPr/>
        </p:nvSpPr>
        <p:spPr bwMode="auto">
          <a:xfrm>
            <a:off x="19954846" y="5165419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結束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9" name="向右箭號 8"/>
          <p:cNvSpPr/>
          <p:nvPr/>
        </p:nvSpPr>
        <p:spPr bwMode="auto">
          <a:xfrm>
            <a:off x="7977160" y="5357806"/>
            <a:ext cx="619045" cy="88651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900" dirty="0" smtClean="0"/>
          </a:p>
        </p:txBody>
      </p:sp>
      <p:sp>
        <p:nvSpPr>
          <p:cNvPr id="10" name="向右箭號 9"/>
          <p:cNvSpPr/>
          <p:nvPr/>
        </p:nvSpPr>
        <p:spPr bwMode="auto">
          <a:xfrm>
            <a:off x="11763374" y="5357806"/>
            <a:ext cx="619045" cy="88651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900" dirty="0" smtClean="0"/>
          </a:p>
        </p:txBody>
      </p:sp>
      <p:sp>
        <p:nvSpPr>
          <p:cNvPr id="11" name="向右箭號 10"/>
          <p:cNvSpPr/>
          <p:nvPr/>
        </p:nvSpPr>
        <p:spPr bwMode="auto">
          <a:xfrm>
            <a:off x="15549587" y="5357806"/>
            <a:ext cx="619045" cy="88651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900" dirty="0" smtClean="0"/>
          </a:p>
        </p:txBody>
      </p:sp>
      <p:sp>
        <p:nvSpPr>
          <p:cNvPr id="12" name="向右箭號 11"/>
          <p:cNvSpPr/>
          <p:nvPr/>
        </p:nvSpPr>
        <p:spPr bwMode="auto">
          <a:xfrm>
            <a:off x="19407238" y="5357806"/>
            <a:ext cx="619045" cy="88651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900" dirty="0" smtClean="0"/>
          </a:p>
        </p:txBody>
      </p:sp>
      <p:sp>
        <p:nvSpPr>
          <p:cNvPr id="13" name="文字方塊 12"/>
          <p:cNvSpPr txBox="1"/>
          <p:nvPr/>
        </p:nvSpPr>
        <p:spPr>
          <a:xfrm>
            <a:off x="6095872" y="2571724"/>
            <a:ext cx="3643339" cy="175426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Project Initial </a:t>
            </a:r>
          </a:p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專案起始會議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0167837" y="2571724"/>
            <a:ext cx="4000528" cy="175426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Project Kick-off </a:t>
            </a:r>
          </a:p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專案啟動會議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6668696" y="2571724"/>
            <a:ext cx="4000528" cy="175426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Status Review 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階段審查會議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20383472" y="2571724"/>
            <a:ext cx="4000528" cy="175426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Sign-off </a:t>
            </a:r>
          </a:p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專案結束會議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7" name="迴轉箭號 16"/>
          <p:cNvSpPr/>
          <p:nvPr/>
        </p:nvSpPr>
        <p:spPr bwMode="auto">
          <a:xfrm flipH="1">
            <a:off x="11406181" y="4455377"/>
            <a:ext cx="5691141" cy="846386"/>
          </a:xfrm>
          <a:prstGeom prst="uturnArrow">
            <a:avLst>
              <a:gd name="adj1" fmla="val 26635"/>
              <a:gd name="adj2" fmla="val 25000"/>
              <a:gd name="adj3" fmla="val 25000"/>
              <a:gd name="adj4" fmla="val 43750"/>
              <a:gd name="adj5" fmla="val 96252"/>
            </a:avLst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55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27" y="-1819270"/>
            <a:ext cx="24382413" cy="1603692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7" y="-471485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191484" y="4929181"/>
            <a:ext cx="7500989" cy="415491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687" tIns="45687" rIns="45687" bIns="45687">
            <a:spAutoFit/>
          </a:bodyPr>
          <a:lstStyle/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  </a:t>
            </a:r>
            <a:r>
              <a:rPr lang="en-US" altLang="zh-TW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PMI-Agile</a:t>
            </a:r>
          </a:p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  從軟體的角度看範疇</a:t>
            </a:r>
            <a:r>
              <a:rPr lang="en-US" altLang="zh-TW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/</a:t>
            </a:r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需求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5" y="12974643"/>
            <a:ext cx="228521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 anchor="ctr">
            <a:spAutoFit/>
          </a:bodyPr>
          <a:lstStyle/>
          <a:p>
            <a:pPr defTabSz="823251"/>
            <a:fld id="{527518AD-E517-4367-AFBE-BB1B19341714}" type="slidenum">
              <a:rPr lang="zh-TW" altLang="zh-TW"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251"/>
              <a:t>4</a:t>
            </a:fld>
            <a:endParaRPr lang="zh-TW" altLang="zh-TW" sz="19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圓角矩形 26"/>
          <p:cNvSpPr/>
          <p:nvPr/>
        </p:nvSpPr>
        <p:spPr bwMode="auto">
          <a:xfrm>
            <a:off x="3405138" y="4000480"/>
            <a:ext cx="17859501" cy="7763828"/>
          </a:xfrm>
          <a:prstGeom prst="roundRect">
            <a:avLst/>
          </a:prstGeom>
          <a:noFill/>
          <a:ln w="12700" cap="flat" cmpd="sng" algn="ctr">
            <a:solidFill>
              <a:schemeClr val="tx2">
                <a:lumMod val="75000"/>
              </a:schemeClr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/>
              <a:t>專案的五大流程</a:t>
            </a:r>
            <a:endParaRPr lang="zh-CN" altLang="en-US" dirty="0"/>
          </a:p>
        </p:txBody>
      </p:sp>
      <p:sp>
        <p:nvSpPr>
          <p:cNvPr id="3" name="圓角矩形 2"/>
          <p:cNvSpPr/>
          <p:nvPr/>
        </p:nvSpPr>
        <p:spPr bwMode="auto">
          <a:xfrm>
            <a:off x="4048069" y="7341833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起始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7905723" y="7317071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規畫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" name="圓角矩形 4"/>
          <p:cNvSpPr/>
          <p:nvPr/>
        </p:nvSpPr>
        <p:spPr bwMode="auto">
          <a:xfrm>
            <a:off x="11691936" y="7317071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執行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6" name="圓角矩形 5"/>
          <p:cNvSpPr/>
          <p:nvPr/>
        </p:nvSpPr>
        <p:spPr bwMode="auto">
          <a:xfrm>
            <a:off x="7905723" y="8484839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監控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7" name="圓角矩形 6"/>
          <p:cNvSpPr/>
          <p:nvPr/>
        </p:nvSpPr>
        <p:spPr bwMode="auto">
          <a:xfrm>
            <a:off x="15549590" y="7292309"/>
            <a:ext cx="3357589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結束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9" name="向右箭號 8"/>
          <p:cNvSpPr/>
          <p:nvPr/>
        </p:nvSpPr>
        <p:spPr bwMode="auto">
          <a:xfrm>
            <a:off x="7334228" y="7484700"/>
            <a:ext cx="642941" cy="88651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900" dirty="0" smtClean="0"/>
          </a:p>
        </p:txBody>
      </p:sp>
      <p:sp>
        <p:nvSpPr>
          <p:cNvPr id="10" name="向右箭號 9"/>
          <p:cNvSpPr/>
          <p:nvPr/>
        </p:nvSpPr>
        <p:spPr bwMode="auto">
          <a:xfrm>
            <a:off x="11120444" y="7484700"/>
            <a:ext cx="642941" cy="88651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900" dirty="0" smtClean="0"/>
          </a:p>
        </p:txBody>
      </p:sp>
      <p:sp>
        <p:nvSpPr>
          <p:cNvPr id="11" name="向右箭號 10"/>
          <p:cNvSpPr/>
          <p:nvPr/>
        </p:nvSpPr>
        <p:spPr bwMode="auto">
          <a:xfrm>
            <a:off x="14906658" y="7484700"/>
            <a:ext cx="642941" cy="88651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900" dirty="0" smtClean="0"/>
          </a:p>
        </p:txBody>
      </p:sp>
      <p:sp>
        <p:nvSpPr>
          <p:cNvPr id="13" name="文字方塊 12"/>
          <p:cNvSpPr txBox="1"/>
          <p:nvPr/>
        </p:nvSpPr>
        <p:spPr>
          <a:xfrm>
            <a:off x="5476829" y="4984370"/>
            <a:ext cx="3643339" cy="175426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600" dirty="0" smtClean="0">
                <a:solidFill>
                  <a:srgbClr val="FF0000"/>
                </a:solidFill>
                <a:latin typeface="Microsoft JhengHei" pitchFamily="34" charset="-120"/>
                <a:ea typeface="Microsoft JhengHei" pitchFamily="34" charset="-120"/>
              </a:rPr>
              <a:t>Project Initial </a:t>
            </a:r>
          </a:p>
          <a:p>
            <a:r>
              <a:rPr lang="en-US" altLang="zh-TW" sz="3600" dirty="0" smtClean="0">
                <a:solidFill>
                  <a:srgbClr val="FF0000"/>
                </a:solidFill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solidFill>
                  <a:srgbClr val="FF0000"/>
                </a:solidFill>
                <a:latin typeface="Microsoft JhengHei" pitchFamily="34" charset="-120"/>
                <a:ea typeface="Microsoft JhengHei" pitchFamily="34" charset="-120"/>
              </a:rPr>
              <a:t>專案起始會議</a:t>
            </a:r>
            <a:endParaRPr lang="zh-CN" altLang="en-US" sz="3600" dirty="0">
              <a:solidFill>
                <a:srgbClr val="FF0000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9334480" y="4984370"/>
            <a:ext cx="4000528" cy="175426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Project Kick-off </a:t>
            </a:r>
          </a:p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專案啟動會議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3192133" y="4984370"/>
            <a:ext cx="4000528" cy="175426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Status Review 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階段審查會議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6906909" y="4984370"/>
            <a:ext cx="4000528" cy="175426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Sign-off </a:t>
            </a:r>
          </a:p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專案結束會議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7" name="迴轉箭號 16"/>
          <p:cNvSpPr/>
          <p:nvPr/>
        </p:nvSpPr>
        <p:spPr bwMode="auto">
          <a:xfrm flipH="1" flipV="1">
            <a:off x="9620242" y="8270514"/>
            <a:ext cx="5214973" cy="2308324"/>
          </a:xfrm>
          <a:prstGeom prst="uturnArrow">
            <a:avLst>
              <a:gd name="adj1" fmla="val 17829"/>
              <a:gd name="adj2" fmla="val 25000"/>
              <a:gd name="adj3" fmla="val 15720"/>
              <a:gd name="adj4" fmla="val 43750"/>
              <a:gd name="adj5" fmla="val 49814"/>
            </a:avLst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15000" dirty="0" smtClean="0"/>
          </a:p>
        </p:txBody>
      </p:sp>
      <p:cxnSp>
        <p:nvCxnSpPr>
          <p:cNvPr id="19" name="直線單箭頭接點 18"/>
          <p:cNvCxnSpPr/>
          <p:nvPr/>
        </p:nvCxnSpPr>
        <p:spPr bwMode="auto">
          <a:xfrm rot="5400000">
            <a:off x="7048470" y="7056070"/>
            <a:ext cx="571508" cy="0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3" name="直線單箭頭接點 22"/>
          <p:cNvCxnSpPr/>
          <p:nvPr/>
        </p:nvCxnSpPr>
        <p:spPr bwMode="auto">
          <a:xfrm rot="5400000">
            <a:off x="10977558" y="7056072"/>
            <a:ext cx="571508" cy="0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4" name="直線單箭頭接點 23"/>
          <p:cNvCxnSpPr/>
          <p:nvPr/>
        </p:nvCxnSpPr>
        <p:spPr bwMode="auto">
          <a:xfrm rot="5400000">
            <a:off x="14763771" y="7056070"/>
            <a:ext cx="571508" cy="0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5" name="直線單箭頭接點 24"/>
          <p:cNvCxnSpPr/>
          <p:nvPr/>
        </p:nvCxnSpPr>
        <p:spPr bwMode="auto">
          <a:xfrm rot="5400000">
            <a:off x="18621419" y="7056072"/>
            <a:ext cx="571508" cy="0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26" name="文字方塊 25"/>
          <p:cNvSpPr txBox="1"/>
          <p:nvPr/>
        </p:nvSpPr>
        <p:spPr>
          <a:xfrm>
            <a:off x="9763109" y="10556541"/>
            <a:ext cx="4000528" cy="64626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變更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專案章程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405007" y="3286105"/>
            <a:ext cx="18931069" cy="5447579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發展專案章程</a:t>
            </a:r>
            <a:endParaRPr lang="en-US" altLang="zh-TW" sz="6700" b="1" dirty="0"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&gt;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營運企劃書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&gt;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專案工作說明書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(SOW)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、初步里程碑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&gt;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協議、合約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專案章程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405007" y="3286106"/>
            <a:ext cx="18931069" cy="7986735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工作坊提示 </a:t>
            </a:r>
            <a:r>
              <a:rPr lang="en-US" altLang="zh-TW" sz="6700" b="1" dirty="0" smtClean="0">
                <a:latin typeface="微軟正黑體" pitchFamily="34" charset="-120"/>
                <a:ea typeface="微軟正黑體" pitchFamily="34" charset="-120"/>
              </a:rPr>
              <a:t>(Initial meeting </a:t>
            </a:r>
            <a:r>
              <a:rPr lang="zh-CN" altLang="en-US" sz="6700" b="1" dirty="0" smtClean="0">
                <a:latin typeface="微軟正黑體" pitchFamily="34" charset="-120"/>
                <a:ea typeface="微軟正黑體" pitchFamily="34" charset="-120"/>
              </a:rPr>
              <a:t>該講什麼東西</a:t>
            </a:r>
            <a:r>
              <a:rPr lang="en-US" altLang="zh-TW" sz="67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en-US" altLang="zh-TW" sz="6700" b="1" dirty="0"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 WHY 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專案的目的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WHAT </a:t>
            </a:r>
            <a:r>
              <a:rPr lang="zh-CN" altLang="en-US" sz="5500" dirty="0" smtClean="0">
                <a:latin typeface="微軟正黑體" pitchFamily="34" charset="-120"/>
                <a:ea typeface="微軟正黑體" pitchFamily="34" charset="-120"/>
              </a:rPr>
              <a:t>範疇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WHEN 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專案的期限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WHO 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重要利害關係人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HOW MUCH 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專案預算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20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3ECF5"/>
              </a:clrFrom>
              <a:clrTo>
                <a:srgbClr val="E3EC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35020" y="5643556"/>
            <a:ext cx="9215501" cy="642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專案章程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按鈕形 3"/>
          <p:cNvSpPr/>
          <p:nvPr/>
        </p:nvSpPr>
        <p:spPr bwMode="auto">
          <a:xfrm>
            <a:off x="4548141" y="3357541"/>
            <a:ext cx="15073419" cy="8159145"/>
          </a:xfrm>
          <a:prstGeom prst="bevel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en-US" altLang="zh-TW" dirty="0" smtClean="0"/>
          </a:p>
          <a:p>
            <a:pPr defTabSz="824858"/>
            <a:endParaRPr lang="en-US" altLang="zh-TW" dirty="0" smtClean="0"/>
          </a:p>
          <a:p>
            <a:pPr defTabSz="824858"/>
            <a:endParaRPr lang="en-US" altLang="zh-TW" dirty="0" smtClean="0"/>
          </a:p>
          <a:p>
            <a:pPr defTabSz="824858"/>
            <a:r>
              <a:rPr lang="zh-TW" altLang="en-US" dirty="0" smtClean="0"/>
              <a:t>預計產出的願景圖</a:t>
            </a:r>
            <a:endParaRPr lang="en-US" altLang="zh-TW" dirty="0" smtClean="0"/>
          </a:p>
          <a:p>
            <a:pPr defTabSz="824858"/>
            <a:endParaRPr lang="en-US" altLang="zh-CN" dirty="0" smtClean="0"/>
          </a:p>
          <a:p>
            <a:pPr defTabSz="824858"/>
            <a:endParaRPr lang="en-US" altLang="zh-CN" dirty="0" smtClean="0"/>
          </a:p>
          <a:p>
            <a:pPr defTabSz="824858"/>
            <a:endParaRPr lang="zh-CN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專案章程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262251" y="3071786"/>
          <a:ext cx="16256000" cy="10001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128000"/>
                <a:gridCol w="8128000"/>
              </a:tblGrid>
              <a:tr h="2000264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專案章程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solidFill>
                      <a:srgbClr val="DE84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DE8400"/>
                    </a:solidFill>
                  </a:tcPr>
                </a:tc>
              </a:tr>
              <a:tr h="200026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專案的目的與需求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可衡量的成功準則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高層次的里程碑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高層次的預算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高層次的風險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被指派的專案經理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專案工作說明書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262251" y="3071791"/>
          <a:ext cx="19359700" cy="1010498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839925"/>
                <a:gridCol w="4839925"/>
                <a:gridCol w="4839925"/>
                <a:gridCol w="4839925"/>
              </a:tblGrid>
              <a:tr h="915206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專案工作說明書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solidFill>
                      <a:srgbClr val="DE84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DE84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專案里程碑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solidFill>
                      <a:srgbClr val="DE84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solidFill>
                      <a:srgbClr val="DE8400"/>
                    </a:solidFill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日期範圍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做哪些事情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前面事項完成日期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完成品或活動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27" y="-1819270"/>
            <a:ext cx="24382413" cy="1603692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7" y="-471485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191484" y="4929181"/>
            <a:ext cx="7500989" cy="2800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687" tIns="45687" rIns="45687" bIns="45687">
            <a:spAutoFit/>
          </a:bodyPr>
          <a:lstStyle/>
          <a:p>
            <a:pPr marL="629746"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工作說明書</a:t>
            </a:r>
            <a:r>
              <a:rPr lang="en-US" altLang="zh-TW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Your Turn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5" y="12974643"/>
            <a:ext cx="364777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 anchor="ctr">
            <a:spAutoFit/>
          </a:bodyPr>
          <a:lstStyle/>
          <a:p>
            <a:pPr defTabSz="823251"/>
            <a:fld id="{527518AD-E517-4367-AFBE-BB1B19341714}" type="slidenum">
              <a:rPr lang="zh-TW" altLang="zh-TW"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251"/>
              <a:t>46</a:t>
            </a:fld>
            <a:endParaRPr lang="zh-TW" altLang="zh-TW" sz="19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專案工作說明書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262251" y="3071791"/>
          <a:ext cx="19359700" cy="1010498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839925"/>
                <a:gridCol w="4839925"/>
                <a:gridCol w="4839925"/>
                <a:gridCol w="4839925"/>
              </a:tblGrid>
              <a:tr h="915206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專案工作說明書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solidFill>
                      <a:srgbClr val="DE84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DE84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專案里程碑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solidFill>
                      <a:srgbClr val="DE84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solidFill>
                      <a:srgbClr val="DE8400"/>
                    </a:solidFill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日期範圍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做哪些事情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前面事項完成日期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完成品或活動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27" y="-1819270"/>
            <a:ext cx="24382413" cy="1603692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7" y="-471485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686182" y="5929308"/>
            <a:ext cx="6863413" cy="2800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687" tIns="45687" rIns="45687" bIns="45687">
            <a:spAutoFit/>
          </a:bodyPr>
          <a:lstStyle/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專案管理</a:t>
            </a:r>
            <a:endParaRPr lang="en-US" altLang="zh-TW" sz="8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規劃階段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5" y="12974643"/>
            <a:ext cx="364777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 anchor="ctr">
            <a:spAutoFit/>
          </a:bodyPr>
          <a:lstStyle/>
          <a:p>
            <a:pPr defTabSz="823251"/>
            <a:fld id="{527518AD-E517-4367-AFBE-BB1B19341714}" type="slidenum">
              <a:rPr lang="zh-TW" altLang="zh-TW"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251"/>
              <a:t>48</a:t>
            </a:fld>
            <a:endParaRPr lang="zh-TW" altLang="zh-TW" sz="19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專案起始會議</a:t>
            </a:r>
            <a:endParaRPr lang="zh-CN" altLang="en-US" dirty="0"/>
          </a:p>
        </p:txBody>
      </p:sp>
      <p:sp>
        <p:nvSpPr>
          <p:cNvPr id="3" name="圓角矩形 2"/>
          <p:cNvSpPr/>
          <p:nvPr/>
        </p:nvSpPr>
        <p:spPr bwMode="auto">
          <a:xfrm>
            <a:off x="1833494" y="3428983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辨識利害關係人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1833494" y="4844155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發展專案章程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" name="圓角矩形 4"/>
          <p:cNvSpPr/>
          <p:nvPr/>
        </p:nvSpPr>
        <p:spPr bwMode="auto">
          <a:xfrm>
            <a:off x="7977163" y="4143365"/>
            <a:ext cx="4929221" cy="612934"/>
          </a:xfrm>
          <a:prstGeom prst="roundRect">
            <a:avLst/>
          </a:prstGeom>
          <a:solidFill>
            <a:srgbClr val="FFCCFF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專案啟始會議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7" name="肘形接點 6"/>
          <p:cNvCxnSpPr>
            <a:stCxn id="3" idx="3"/>
            <a:endCxn id="5" idx="1"/>
          </p:cNvCxnSpPr>
          <p:nvPr/>
        </p:nvCxnSpPr>
        <p:spPr bwMode="auto">
          <a:xfrm>
            <a:off x="6762715" y="3735450"/>
            <a:ext cx="1214448" cy="714382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9" name="肘形接點 8"/>
          <p:cNvCxnSpPr>
            <a:stCxn id="4" idx="3"/>
            <a:endCxn id="5" idx="1"/>
          </p:cNvCxnSpPr>
          <p:nvPr/>
        </p:nvCxnSpPr>
        <p:spPr bwMode="auto">
          <a:xfrm flipV="1">
            <a:off x="6762715" y="4449832"/>
            <a:ext cx="1214448" cy="700790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Agile</a:t>
            </a:r>
            <a:r>
              <a:rPr lang="zh-TW" altLang="en-US" dirty="0" smtClean="0"/>
              <a:t>流程圖</a:t>
            </a:r>
            <a:endParaRPr lang="zh-CN" altLang="en-US" dirty="0"/>
          </a:p>
        </p:txBody>
      </p:sp>
      <p:pic>
        <p:nvPicPr>
          <p:cNvPr id="321542" name="Picture 6" descr="Scrum Process Canv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2305" y="2285972"/>
            <a:ext cx="18685272" cy="10508472"/>
          </a:xfrm>
          <a:prstGeom prst="rect">
            <a:avLst/>
          </a:prstGeom>
          <a:noFill/>
        </p:spPr>
      </p:pic>
      <p:sp>
        <p:nvSpPr>
          <p:cNvPr id="4" name="圓角矩形 3"/>
          <p:cNvSpPr/>
          <p:nvPr/>
        </p:nvSpPr>
        <p:spPr bwMode="auto">
          <a:xfrm>
            <a:off x="4976763" y="9286899"/>
            <a:ext cx="7286677" cy="3405188"/>
          </a:xfrm>
          <a:prstGeom prst="roundRect">
            <a:avLst/>
          </a:prstGeom>
          <a:noFill/>
          <a:ln w="254000" cap="flat" cmpd="sng" algn="ctr">
            <a:solidFill>
              <a:srgbClr val="DE8400">
                <a:alpha val="58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zh-CN" altLang="en-US" sz="20000" dirty="0" smtClean="0"/>
          </a:p>
        </p:txBody>
      </p:sp>
      <p:sp>
        <p:nvSpPr>
          <p:cNvPr id="5" name="文字方塊 4"/>
          <p:cNvSpPr txBox="1"/>
          <p:nvPr/>
        </p:nvSpPr>
        <p:spPr>
          <a:xfrm>
            <a:off x="7762855" y="11930105"/>
            <a:ext cx="3071837" cy="64626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600" dirty="0" smtClean="0">
                <a:solidFill>
                  <a:srgbClr val="CC6600"/>
                </a:solidFill>
                <a:latin typeface="Microsoft JhengHei" pitchFamily="34" charset="-120"/>
                <a:ea typeface="Microsoft JhengHei" pitchFamily="34" charset="-120"/>
              </a:rPr>
              <a:t>計畫階段</a:t>
            </a:r>
            <a:endParaRPr lang="zh-CN" altLang="en-US" sz="3600" dirty="0">
              <a:solidFill>
                <a:srgbClr val="CC6600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6" name="圓角矩形 5"/>
          <p:cNvSpPr/>
          <p:nvPr/>
        </p:nvSpPr>
        <p:spPr bwMode="auto">
          <a:xfrm>
            <a:off x="11263310" y="3286105"/>
            <a:ext cx="7786741" cy="7014686"/>
          </a:xfrm>
          <a:prstGeom prst="roundRect">
            <a:avLst/>
          </a:prstGeom>
          <a:noFill/>
          <a:ln w="254000" cap="flat" cmpd="sng" algn="ctr">
            <a:solidFill>
              <a:srgbClr val="92D050">
                <a:alpha val="58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zh-CN" altLang="en-US" sz="41200" dirty="0" smtClean="0"/>
          </a:p>
        </p:txBody>
      </p:sp>
      <p:sp>
        <p:nvSpPr>
          <p:cNvPr id="7" name="文字方塊 6"/>
          <p:cNvSpPr txBox="1"/>
          <p:nvPr/>
        </p:nvSpPr>
        <p:spPr>
          <a:xfrm>
            <a:off x="12049135" y="3571857"/>
            <a:ext cx="3071837" cy="64626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600" dirty="0" smtClean="0">
                <a:solidFill>
                  <a:srgbClr val="00B050"/>
                </a:solidFill>
                <a:latin typeface="Microsoft JhengHei" pitchFamily="34" charset="-120"/>
                <a:ea typeface="Microsoft JhengHei" pitchFamily="34" charset="-120"/>
              </a:rPr>
              <a:t>執行階段</a:t>
            </a:r>
            <a:endParaRPr lang="zh-CN" altLang="en-US" sz="3600" dirty="0">
              <a:solidFill>
                <a:srgbClr val="00B050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7978477" y="11572915"/>
            <a:ext cx="4214843" cy="64626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600" dirty="0" smtClean="0">
                <a:solidFill>
                  <a:srgbClr val="7030A0"/>
                </a:solidFill>
                <a:latin typeface="Microsoft JhengHei" pitchFamily="34" charset="-120"/>
                <a:ea typeface="Microsoft JhengHei" pitchFamily="34" charset="-120"/>
              </a:rPr>
              <a:t>發布與交付階段</a:t>
            </a:r>
            <a:endParaRPr lang="zh-CN" altLang="en-US" sz="3600" dirty="0">
              <a:solidFill>
                <a:srgbClr val="7030A0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9" name="圓角矩形 8"/>
          <p:cNvSpPr/>
          <p:nvPr/>
        </p:nvSpPr>
        <p:spPr bwMode="auto">
          <a:xfrm>
            <a:off x="17978481" y="9144021"/>
            <a:ext cx="4286280" cy="3405188"/>
          </a:xfrm>
          <a:prstGeom prst="roundRect">
            <a:avLst/>
          </a:prstGeom>
          <a:noFill/>
          <a:ln w="254000" cap="flat" cmpd="sng" algn="ctr">
            <a:solidFill>
              <a:srgbClr val="7030A0">
                <a:alpha val="58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zh-CN" altLang="en-US" sz="2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專案起始會議</a:t>
            </a:r>
            <a:endParaRPr lang="zh-CN" altLang="en-US" dirty="0"/>
          </a:p>
        </p:txBody>
      </p:sp>
      <p:sp>
        <p:nvSpPr>
          <p:cNvPr id="8" name="圓角矩形 7"/>
          <p:cNvSpPr/>
          <p:nvPr/>
        </p:nvSpPr>
        <p:spPr bwMode="auto">
          <a:xfrm>
            <a:off x="7977163" y="5429251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規劃範疇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0" name="圓角矩形 9"/>
          <p:cNvSpPr/>
          <p:nvPr/>
        </p:nvSpPr>
        <p:spPr bwMode="auto">
          <a:xfrm>
            <a:off x="7977163" y="6286507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規劃品質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1" name="圓角矩形 10"/>
          <p:cNvSpPr/>
          <p:nvPr/>
        </p:nvSpPr>
        <p:spPr bwMode="auto">
          <a:xfrm>
            <a:off x="7977163" y="7143755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規劃時程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2" name="圓角矩形 11"/>
          <p:cNvSpPr/>
          <p:nvPr/>
        </p:nvSpPr>
        <p:spPr bwMode="auto">
          <a:xfrm>
            <a:off x="7977163" y="8001019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規劃人力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7" name="圓角矩形 16"/>
          <p:cNvSpPr/>
          <p:nvPr/>
        </p:nvSpPr>
        <p:spPr bwMode="auto">
          <a:xfrm>
            <a:off x="7977163" y="8888281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規劃成本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8" name="圓角矩形 17"/>
          <p:cNvSpPr/>
          <p:nvPr/>
        </p:nvSpPr>
        <p:spPr bwMode="auto">
          <a:xfrm>
            <a:off x="7977163" y="9745539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規劃採購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9" name="圓角矩形 18"/>
          <p:cNvSpPr/>
          <p:nvPr/>
        </p:nvSpPr>
        <p:spPr bwMode="auto">
          <a:xfrm>
            <a:off x="7977163" y="10602793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規劃關係人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20" name="圓角矩形 19"/>
          <p:cNvSpPr/>
          <p:nvPr/>
        </p:nvSpPr>
        <p:spPr bwMode="auto">
          <a:xfrm>
            <a:off x="7977163" y="11460051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規劃溝通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21" name="圓角矩形 20"/>
          <p:cNvSpPr/>
          <p:nvPr/>
        </p:nvSpPr>
        <p:spPr bwMode="auto">
          <a:xfrm>
            <a:off x="1833494" y="3428983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辨識利害關係人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22" name="圓角矩形 21"/>
          <p:cNvSpPr/>
          <p:nvPr/>
        </p:nvSpPr>
        <p:spPr bwMode="auto">
          <a:xfrm>
            <a:off x="1833494" y="4844155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發展專案章程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23" name="圓角矩形 22"/>
          <p:cNvSpPr/>
          <p:nvPr/>
        </p:nvSpPr>
        <p:spPr bwMode="auto">
          <a:xfrm>
            <a:off x="7977163" y="4143365"/>
            <a:ext cx="4929221" cy="612934"/>
          </a:xfrm>
          <a:prstGeom prst="roundRect">
            <a:avLst/>
          </a:prstGeom>
          <a:solidFill>
            <a:srgbClr val="FFCCFF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專案啟始會議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24" name="肘形接點 23"/>
          <p:cNvCxnSpPr>
            <a:stCxn id="21" idx="3"/>
            <a:endCxn id="23" idx="1"/>
          </p:cNvCxnSpPr>
          <p:nvPr/>
        </p:nvCxnSpPr>
        <p:spPr bwMode="auto">
          <a:xfrm>
            <a:off x="6762715" y="3735450"/>
            <a:ext cx="1214448" cy="714382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5" name="肘形接點 24"/>
          <p:cNvCxnSpPr>
            <a:stCxn id="22" idx="3"/>
            <a:endCxn id="23" idx="1"/>
          </p:cNvCxnSpPr>
          <p:nvPr/>
        </p:nvCxnSpPr>
        <p:spPr bwMode="auto">
          <a:xfrm flipV="1">
            <a:off x="6762715" y="4449832"/>
            <a:ext cx="1214448" cy="700790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26" name="圓角矩形 25"/>
          <p:cNvSpPr/>
          <p:nvPr/>
        </p:nvSpPr>
        <p:spPr bwMode="auto">
          <a:xfrm>
            <a:off x="7977163" y="12317305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規劃風險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27" name="圓角矩形 26"/>
          <p:cNvSpPr/>
          <p:nvPr/>
        </p:nvSpPr>
        <p:spPr bwMode="auto">
          <a:xfrm>
            <a:off x="14263701" y="6215067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發展專案管理計畫書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29" name="肘形接點 28"/>
          <p:cNvCxnSpPr>
            <a:stCxn id="23" idx="2"/>
            <a:endCxn id="8" idx="0"/>
          </p:cNvCxnSpPr>
          <p:nvPr/>
        </p:nvCxnSpPr>
        <p:spPr bwMode="auto">
          <a:xfrm rot="5400000">
            <a:off x="10105298" y="5092775"/>
            <a:ext cx="672952" cy="1588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1" name="肘形接點 30"/>
          <p:cNvCxnSpPr>
            <a:stCxn id="8" idx="3"/>
            <a:endCxn id="26" idx="3"/>
          </p:cNvCxnSpPr>
          <p:nvPr/>
        </p:nvCxnSpPr>
        <p:spPr bwMode="auto">
          <a:xfrm>
            <a:off x="12906384" y="5735718"/>
            <a:ext cx="1588" cy="6888054"/>
          </a:xfrm>
          <a:prstGeom prst="bentConnector3">
            <a:avLst>
              <a:gd name="adj1" fmla="val 14395466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34" name="肘形接點 33"/>
          <p:cNvCxnSpPr>
            <a:stCxn id="8" idx="3"/>
            <a:endCxn id="27" idx="1"/>
          </p:cNvCxnSpPr>
          <p:nvPr/>
        </p:nvCxnSpPr>
        <p:spPr bwMode="auto">
          <a:xfrm>
            <a:off x="12906384" y="5735718"/>
            <a:ext cx="1357317" cy="785816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36" name="圓角矩形 35"/>
          <p:cNvSpPr/>
          <p:nvPr/>
        </p:nvSpPr>
        <p:spPr bwMode="auto">
          <a:xfrm>
            <a:off x="18335672" y="8072455"/>
            <a:ext cx="4929221" cy="612934"/>
          </a:xfrm>
          <a:prstGeom prst="roundRect">
            <a:avLst/>
          </a:prstGeom>
          <a:solidFill>
            <a:srgbClr val="FFCCFF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專案啟動會議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38" name="圖案 37"/>
          <p:cNvCxnSpPr>
            <a:stCxn id="27" idx="2"/>
            <a:endCxn id="36" idx="1"/>
          </p:cNvCxnSpPr>
          <p:nvPr/>
        </p:nvCxnSpPr>
        <p:spPr bwMode="auto">
          <a:xfrm rot="16200000" flipH="1">
            <a:off x="16756532" y="6799781"/>
            <a:ext cx="1550921" cy="1607360"/>
          </a:xfrm>
          <a:prstGeom prst="bentConnector2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實際的專案資料</a:t>
            </a:r>
            <a:endParaRPr lang="zh-TW" alt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405007" y="3286104"/>
            <a:ext cx="18931069" cy="7571237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需求</a:t>
            </a:r>
            <a:r>
              <a:rPr lang="en-US" altLang="zh-TW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範疇</a:t>
            </a:r>
            <a:r>
              <a:rPr lang="en-US" altLang="zh-TW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品質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規格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人力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時程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成本預算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開案</a:t>
            </a:r>
            <a:endParaRPr lang="en-US" altLang="zh-TW" sz="36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Product Requirement Document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客人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專案發起人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Requirement Tracing Matrix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Product Spec (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內部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 &amp; Test Plan (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內部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SKU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Table (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內部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Human Resource (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內部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Schedule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內部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Budget (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給客人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專案發起人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 Project Kick-off Meeting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需求是什麼</a:t>
            </a:r>
            <a:r>
              <a:rPr lang="en-US" altLang="zh-TW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zh-TW" alt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2190686" y="3929045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規劃範疇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" name="圓角矩形 4"/>
          <p:cNvSpPr/>
          <p:nvPr/>
        </p:nvSpPr>
        <p:spPr bwMode="auto">
          <a:xfrm>
            <a:off x="2190686" y="6000751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需求文件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6" name="圓角矩形 5"/>
          <p:cNvSpPr/>
          <p:nvPr/>
        </p:nvSpPr>
        <p:spPr bwMode="auto">
          <a:xfrm>
            <a:off x="2190686" y="7558797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需求可追朔矩陣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7" name="圓角矩形 6"/>
          <p:cNvSpPr/>
          <p:nvPr/>
        </p:nvSpPr>
        <p:spPr bwMode="auto">
          <a:xfrm>
            <a:off x="8977296" y="5887883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範疇說明書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8" name="圓角矩形 7"/>
          <p:cNvSpPr/>
          <p:nvPr/>
        </p:nvSpPr>
        <p:spPr bwMode="auto">
          <a:xfrm>
            <a:off x="2190686" y="8929709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需求說明書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9" name="圓角矩形 8"/>
          <p:cNvSpPr/>
          <p:nvPr/>
        </p:nvSpPr>
        <p:spPr bwMode="auto">
          <a:xfrm>
            <a:off x="8977296" y="10287033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允收準則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0" name="圓角矩形 9"/>
          <p:cNvSpPr/>
          <p:nvPr/>
        </p:nvSpPr>
        <p:spPr bwMode="auto">
          <a:xfrm>
            <a:off x="8977296" y="8929709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WBS</a:t>
            </a:r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說明表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1" name="圓角矩形 10"/>
          <p:cNvSpPr/>
          <p:nvPr/>
        </p:nvSpPr>
        <p:spPr bwMode="auto">
          <a:xfrm>
            <a:off x="8977296" y="7500947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WBS</a:t>
            </a:r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(</a:t>
            </a:r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工作分解結構</a:t>
            </a:r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)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2" name="圓角矩形 11"/>
          <p:cNvSpPr/>
          <p:nvPr/>
        </p:nvSpPr>
        <p:spPr bwMode="auto">
          <a:xfrm>
            <a:off x="16263974" y="5929315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品質管理計畫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4" name="圓角矩形 13"/>
          <p:cNvSpPr/>
          <p:nvPr/>
        </p:nvSpPr>
        <p:spPr bwMode="auto">
          <a:xfrm>
            <a:off x="16263974" y="3857611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規劃品質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5" name="圓角矩形 14"/>
          <p:cNvSpPr/>
          <p:nvPr/>
        </p:nvSpPr>
        <p:spPr bwMode="auto">
          <a:xfrm>
            <a:off x="16263974" y="7530957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流程管理計畫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6" name="圓角矩形 15"/>
          <p:cNvSpPr/>
          <p:nvPr/>
        </p:nvSpPr>
        <p:spPr bwMode="auto">
          <a:xfrm>
            <a:off x="16263974" y="8929709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品質指標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7" name="圓角矩形 16"/>
          <p:cNvSpPr/>
          <p:nvPr/>
        </p:nvSpPr>
        <p:spPr bwMode="auto">
          <a:xfrm>
            <a:off x="16263974" y="10245603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品質檢核表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8" name="圓角矩形 17"/>
          <p:cNvSpPr/>
          <p:nvPr/>
        </p:nvSpPr>
        <p:spPr bwMode="auto">
          <a:xfrm>
            <a:off x="8620104" y="5214930"/>
            <a:ext cx="5643605" cy="4903470"/>
          </a:xfrm>
          <a:prstGeom prst="roundRect">
            <a:avLst/>
          </a:prstGeom>
          <a:noFill/>
          <a:ln w="254000" cap="flat" cmpd="sng" algn="ctr">
            <a:solidFill>
              <a:srgbClr val="DE8400">
                <a:alpha val="58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zh-CN" altLang="en-US" sz="28800" dirty="0" smtClean="0"/>
          </a:p>
        </p:txBody>
      </p:sp>
      <p:sp>
        <p:nvSpPr>
          <p:cNvPr id="19" name="文字方塊 18"/>
          <p:cNvSpPr txBox="1"/>
          <p:nvPr/>
        </p:nvSpPr>
        <p:spPr>
          <a:xfrm>
            <a:off x="11263314" y="4500555"/>
            <a:ext cx="3071837" cy="64626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600" dirty="0" smtClean="0">
                <a:solidFill>
                  <a:srgbClr val="DE8400"/>
                </a:solidFill>
                <a:latin typeface="Microsoft JhengHei" pitchFamily="34" charset="-120"/>
                <a:ea typeface="Microsoft JhengHei" pitchFamily="34" charset="-120"/>
              </a:rPr>
              <a:t>範疇基準</a:t>
            </a:r>
            <a:endParaRPr lang="zh-CN" altLang="en-US" sz="3600" dirty="0">
              <a:solidFill>
                <a:srgbClr val="DE8400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21" name="直線單箭頭接點 20"/>
          <p:cNvCxnSpPr>
            <a:stCxn id="4" idx="2"/>
            <a:endCxn id="5" idx="0"/>
          </p:cNvCxnSpPr>
          <p:nvPr/>
        </p:nvCxnSpPr>
        <p:spPr bwMode="auto">
          <a:xfrm rot="5400000">
            <a:off x="3925911" y="5271365"/>
            <a:ext cx="1458772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3" name="直線單箭頭接點 22"/>
          <p:cNvCxnSpPr>
            <a:stCxn id="5" idx="2"/>
            <a:endCxn id="6" idx="0"/>
          </p:cNvCxnSpPr>
          <p:nvPr/>
        </p:nvCxnSpPr>
        <p:spPr bwMode="auto">
          <a:xfrm rot="5400000">
            <a:off x="4182741" y="7086241"/>
            <a:ext cx="945112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5" name="直線單箭頭接點 24"/>
          <p:cNvCxnSpPr>
            <a:stCxn id="6" idx="2"/>
            <a:endCxn id="8" idx="0"/>
          </p:cNvCxnSpPr>
          <p:nvPr/>
        </p:nvCxnSpPr>
        <p:spPr bwMode="auto">
          <a:xfrm rot="5400000">
            <a:off x="4276308" y="8550720"/>
            <a:ext cx="757978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8" name="圖案 27"/>
          <p:cNvCxnSpPr>
            <a:stCxn id="8" idx="2"/>
            <a:endCxn id="7" idx="1"/>
          </p:cNvCxnSpPr>
          <p:nvPr/>
        </p:nvCxnSpPr>
        <p:spPr bwMode="auto">
          <a:xfrm rot="5400000" flipH="1" flipV="1">
            <a:off x="5142149" y="5707497"/>
            <a:ext cx="3348293" cy="4321999"/>
          </a:xfrm>
          <a:prstGeom prst="bentConnector4">
            <a:avLst>
              <a:gd name="adj1" fmla="val -6827"/>
              <a:gd name="adj2" fmla="val 78512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0" name="直線單箭頭接點 29"/>
          <p:cNvCxnSpPr>
            <a:stCxn id="7" idx="2"/>
            <a:endCxn id="11" idx="0"/>
          </p:cNvCxnSpPr>
          <p:nvPr/>
        </p:nvCxnSpPr>
        <p:spPr bwMode="auto">
          <a:xfrm rot="5400000">
            <a:off x="10941842" y="7000882"/>
            <a:ext cx="1000130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2" name="直線單箭頭接點 31"/>
          <p:cNvCxnSpPr>
            <a:stCxn id="11" idx="2"/>
            <a:endCxn id="10" idx="0"/>
          </p:cNvCxnSpPr>
          <p:nvPr/>
        </p:nvCxnSpPr>
        <p:spPr bwMode="auto">
          <a:xfrm rot="5400000">
            <a:off x="11033993" y="8521795"/>
            <a:ext cx="815828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5" name="直線單箭頭接點 34"/>
          <p:cNvCxnSpPr>
            <a:stCxn id="10" idx="2"/>
            <a:endCxn id="9" idx="0"/>
          </p:cNvCxnSpPr>
          <p:nvPr/>
        </p:nvCxnSpPr>
        <p:spPr bwMode="auto">
          <a:xfrm rot="5400000">
            <a:off x="11069712" y="9914838"/>
            <a:ext cx="744390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7" name="圖案 36"/>
          <p:cNvCxnSpPr>
            <a:stCxn id="9" idx="3"/>
            <a:endCxn id="14" idx="1"/>
          </p:cNvCxnSpPr>
          <p:nvPr/>
        </p:nvCxnSpPr>
        <p:spPr bwMode="auto">
          <a:xfrm flipV="1">
            <a:off x="13906517" y="4164078"/>
            <a:ext cx="2357457" cy="6429422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40" name="直線單箭頭接點 39"/>
          <p:cNvCxnSpPr>
            <a:stCxn id="14" idx="2"/>
            <a:endCxn id="12" idx="0"/>
          </p:cNvCxnSpPr>
          <p:nvPr/>
        </p:nvCxnSpPr>
        <p:spPr bwMode="auto">
          <a:xfrm rot="5400000">
            <a:off x="17999200" y="5199930"/>
            <a:ext cx="1458770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42" name="直線單箭頭接點 41"/>
          <p:cNvCxnSpPr>
            <a:stCxn id="12" idx="2"/>
            <a:endCxn id="15" idx="0"/>
          </p:cNvCxnSpPr>
          <p:nvPr/>
        </p:nvCxnSpPr>
        <p:spPr bwMode="auto">
          <a:xfrm rot="5400000">
            <a:off x="18234231" y="7036603"/>
            <a:ext cx="988708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44" name="直線單箭頭接點 43"/>
          <p:cNvCxnSpPr>
            <a:stCxn id="15" idx="2"/>
            <a:endCxn id="16" idx="0"/>
          </p:cNvCxnSpPr>
          <p:nvPr/>
        </p:nvCxnSpPr>
        <p:spPr bwMode="auto">
          <a:xfrm rot="5400000">
            <a:off x="18335676" y="8536800"/>
            <a:ext cx="785818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46" name="直線單箭頭接點 45"/>
          <p:cNvCxnSpPr>
            <a:stCxn id="16" idx="2"/>
            <a:endCxn id="17" idx="0"/>
          </p:cNvCxnSpPr>
          <p:nvPr/>
        </p:nvCxnSpPr>
        <p:spPr bwMode="auto">
          <a:xfrm rot="5400000">
            <a:off x="18377105" y="9894123"/>
            <a:ext cx="702960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27" y="-1819270"/>
            <a:ext cx="24382413" cy="1603692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7" y="-471485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686182" y="5929308"/>
            <a:ext cx="6863413" cy="2800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687" tIns="45687" rIns="45687" bIns="45687">
            <a:spAutoFit/>
          </a:bodyPr>
          <a:lstStyle/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專案管理</a:t>
            </a:r>
            <a:endParaRPr lang="en-US" altLang="zh-TW" sz="8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範疇說明書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5" y="12974643"/>
            <a:ext cx="364777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 anchor="ctr">
            <a:spAutoFit/>
          </a:bodyPr>
          <a:lstStyle/>
          <a:p>
            <a:pPr defTabSz="823251"/>
            <a:fld id="{527518AD-E517-4367-AFBE-BB1B19341714}" type="slidenum">
              <a:rPr lang="zh-TW" altLang="zh-TW"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251"/>
              <a:t>53</a:t>
            </a:fld>
            <a:endParaRPr lang="zh-TW" altLang="zh-TW" sz="19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專案範疇說明書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2405007" y="3286105"/>
            <a:ext cx="18931069" cy="8886982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CN" altLang="en-US" sz="5500" dirty="0" smtClean="0">
                <a:latin typeface="微軟正黑體" pitchFamily="34" charset="-120"/>
                <a:ea typeface="微軟正黑體" pitchFamily="34" charset="-120"/>
              </a:rPr>
              <a:t>產品範疇</a:t>
            </a:r>
            <a:r>
              <a:rPr lang="en-US" altLang="zh-CN" sz="55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Product Scope)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2763" lvl="1" indent="-71438" algn="l">
              <a:lnSpc>
                <a:spcPct val="150000"/>
              </a:lnSpc>
            </a:pPr>
            <a:r>
              <a:rPr lang="zh-CN" altLang="en-US" sz="3600" dirty="0" smtClean="0">
                <a:latin typeface="微軟正黑體" pitchFamily="34" charset="-120"/>
                <a:ea typeface="微軟正黑體" pitchFamily="34" charset="-120"/>
              </a:rPr>
              <a:t>專案最終之交付產出 </a:t>
            </a:r>
            <a:r>
              <a:rPr lang="en-US" altLang="zh-CN" sz="36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CN" altLang="en-US" sz="3600" dirty="0" smtClean="0">
                <a:latin typeface="微軟正黑體" pitchFamily="34" charset="-120"/>
                <a:ea typeface="微軟正黑體" pitchFamily="34" charset="-120"/>
              </a:rPr>
              <a:t>如產品、結果或服務</a:t>
            </a:r>
            <a:r>
              <a:rPr lang="en-US" altLang="zh-CN" sz="36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CN" altLang="en-US" sz="3600" dirty="0" smtClean="0">
                <a:latin typeface="微軟正黑體" pitchFamily="34" charset="-120"/>
                <a:ea typeface="微軟正黑體" pitchFamily="34" charset="-120"/>
              </a:rPr>
              <a:t>，及其應有的特微，、功能及效能需求等。詳載於</a:t>
            </a:r>
            <a:r>
              <a:rPr lang="en-US" altLang="zh-CN" sz="3600" dirty="0" smtClean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CN" altLang="en-US" sz="3600" dirty="0" smtClean="0">
                <a:latin typeface="微軟正黑體" pitchFamily="34" charset="-120"/>
                <a:ea typeface="微軟正黑體" pitchFamily="34" charset="-120"/>
              </a:rPr>
              <a:t>產品需求文件</a:t>
            </a:r>
            <a:r>
              <a:rPr lang="en-US" altLang="zh-CN" sz="3600" dirty="0" smtClean="0">
                <a:latin typeface="微軟正黑體" pitchFamily="34" charset="-120"/>
                <a:ea typeface="微軟正黑體" pitchFamily="34" charset="-120"/>
              </a:rPr>
              <a:t>』(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Product Requirements Document)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en-US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CN" altLang="en-US" sz="5500" dirty="0" smtClean="0">
                <a:latin typeface="微軟正黑體" pitchFamily="34" charset="-120"/>
                <a:ea typeface="微軟正黑體" pitchFamily="34" charset="-120"/>
              </a:rPr>
              <a:t>工作範疇</a:t>
            </a:r>
            <a:r>
              <a:rPr lang="en-US" altLang="zh-CN" sz="55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Work Scope)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2763" lvl="1" indent="-71438" algn="l">
              <a:lnSpc>
                <a:spcPct val="150000"/>
              </a:lnSpc>
            </a:pPr>
            <a:r>
              <a:rPr lang="zh-CN" altLang="en-US" sz="3600" dirty="0" smtClean="0">
                <a:latin typeface="微軟正黑體" pitchFamily="34" charset="-120"/>
                <a:ea typeface="微軟正黑體" pitchFamily="34" charset="-120"/>
              </a:rPr>
              <a:t>為完成專案最終交付產出應從事的所有工作項目及規定條件，詳載於</a:t>
            </a:r>
            <a:r>
              <a:rPr lang="en-US" altLang="zh-CN" sz="3600" dirty="0" smtClean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CN" altLang="en-US" sz="3600" dirty="0" smtClean="0">
                <a:latin typeface="微軟正黑體" pitchFamily="34" charset="-120"/>
                <a:ea typeface="微軟正黑體" pitchFamily="34" charset="-120"/>
              </a:rPr>
              <a:t>工作說明書</a:t>
            </a:r>
            <a:r>
              <a:rPr lang="en-US" altLang="zh-CN" sz="3600" dirty="0" smtClean="0">
                <a:latin typeface="微軟正黑體" pitchFamily="34" charset="-120"/>
                <a:ea typeface="微軟正黑體" pitchFamily="34" charset="-120"/>
              </a:rPr>
              <a:t>』(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SOW, statement of work)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en-US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CN" altLang="en-US" sz="5500" dirty="0" smtClean="0">
                <a:latin typeface="微軟正黑體" pitchFamily="34" charset="-120"/>
                <a:ea typeface="微軟正黑體" pitchFamily="34" charset="-120"/>
              </a:rPr>
              <a:t>專案範疇</a:t>
            </a:r>
            <a:r>
              <a:rPr lang="en-US" altLang="zh-CN" sz="55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Project Scope)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2763" indent="-71438" algn="l">
              <a:lnSpc>
                <a:spcPct val="150000"/>
              </a:lnSpc>
            </a:pPr>
            <a:r>
              <a:rPr lang="zh-CN" altLang="en-US" sz="3600" dirty="0" smtClean="0">
                <a:latin typeface="微軟正黑體" pitchFamily="34" charset="-120"/>
                <a:ea typeface="微軟正黑體" pitchFamily="34" charset="-120"/>
              </a:rPr>
              <a:t>包含專案的產品範疇、工作範疇、專案目標、專案假設、專案限制、達成方法、專案組織、專案界限及專案控管方法等相關資料。</a:t>
            </a:r>
            <a:endParaRPr lang="zh-CN" altLang="en-US" sz="55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27" y="-1819270"/>
            <a:ext cx="24382413" cy="1603692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7" y="-471485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686182" y="5929308"/>
            <a:ext cx="6863413" cy="2800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687" tIns="45687" rIns="45687" bIns="45687">
            <a:spAutoFit/>
          </a:bodyPr>
          <a:lstStyle/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範疇說明書</a:t>
            </a:r>
            <a:endParaRPr lang="zh-TW" altLang="zh-TW" sz="8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產品範疇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5" y="12974643"/>
            <a:ext cx="364777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 anchor="ctr">
            <a:spAutoFit/>
          </a:bodyPr>
          <a:lstStyle/>
          <a:p>
            <a:pPr defTabSz="823251"/>
            <a:fld id="{527518AD-E517-4367-AFBE-BB1B19341714}" type="slidenum">
              <a:rPr lang="zh-TW" altLang="zh-TW"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251"/>
              <a:t>55</a:t>
            </a:fld>
            <a:endParaRPr lang="zh-TW" altLang="zh-TW" sz="19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專案範疇</a:t>
            </a:r>
            <a:r>
              <a:rPr lang="en-US" altLang="zh-TW" dirty="0" smtClean="0">
                <a:solidFill>
                  <a:schemeClr val="tx2">
                    <a:lumMod val="50000"/>
                  </a:schemeClr>
                </a:solidFill>
              </a:rPr>
              <a:t>+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品質管理 </a:t>
            </a:r>
            <a:r>
              <a:rPr lang="en-US" altLang="zh-TW" dirty="0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endParaRPr lang="zh-TW" alt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2190686" y="3929045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規劃範疇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" name="圓角矩形 4"/>
          <p:cNvSpPr/>
          <p:nvPr/>
        </p:nvSpPr>
        <p:spPr bwMode="auto">
          <a:xfrm>
            <a:off x="2190686" y="6000751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需求文件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6" name="圓角矩形 5"/>
          <p:cNvSpPr/>
          <p:nvPr/>
        </p:nvSpPr>
        <p:spPr bwMode="auto">
          <a:xfrm>
            <a:off x="2190686" y="7558819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需求可追朔矩陣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7" name="圓角矩形 6"/>
          <p:cNvSpPr/>
          <p:nvPr/>
        </p:nvSpPr>
        <p:spPr bwMode="auto">
          <a:xfrm>
            <a:off x="8977296" y="5887883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範疇說明書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8" name="圓角矩形 7"/>
          <p:cNvSpPr/>
          <p:nvPr/>
        </p:nvSpPr>
        <p:spPr bwMode="auto">
          <a:xfrm>
            <a:off x="2190686" y="8929709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需求說明書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9" name="圓角矩形 8"/>
          <p:cNvSpPr/>
          <p:nvPr/>
        </p:nvSpPr>
        <p:spPr bwMode="auto">
          <a:xfrm>
            <a:off x="8977296" y="10287033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允收準則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0" name="圓角矩形 9"/>
          <p:cNvSpPr/>
          <p:nvPr/>
        </p:nvSpPr>
        <p:spPr bwMode="auto">
          <a:xfrm>
            <a:off x="8977296" y="8929709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WBS</a:t>
            </a:r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說明表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1" name="圓角矩形 10"/>
          <p:cNvSpPr/>
          <p:nvPr/>
        </p:nvSpPr>
        <p:spPr bwMode="auto">
          <a:xfrm>
            <a:off x="8977296" y="7500967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WBS</a:t>
            </a:r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(</a:t>
            </a:r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工作分解結構</a:t>
            </a:r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)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2" name="圓角矩形 11"/>
          <p:cNvSpPr/>
          <p:nvPr/>
        </p:nvSpPr>
        <p:spPr bwMode="auto">
          <a:xfrm>
            <a:off x="16263974" y="5929315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品質管理計畫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4" name="圓角矩形 13"/>
          <p:cNvSpPr/>
          <p:nvPr/>
        </p:nvSpPr>
        <p:spPr bwMode="auto">
          <a:xfrm>
            <a:off x="16263974" y="3857611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規劃品質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5" name="圓角矩形 14"/>
          <p:cNvSpPr/>
          <p:nvPr/>
        </p:nvSpPr>
        <p:spPr bwMode="auto">
          <a:xfrm>
            <a:off x="16263974" y="7530977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流程管理計畫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6" name="圓角矩形 15"/>
          <p:cNvSpPr/>
          <p:nvPr/>
        </p:nvSpPr>
        <p:spPr bwMode="auto">
          <a:xfrm>
            <a:off x="16263974" y="8929709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品質指標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7" name="圓角矩形 16"/>
          <p:cNvSpPr/>
          <p:nvPr/>
        </p:nvSpPr>
        <p:spPr bwMode="auto">
          <a:xfrm>
            <a:off x="16263974" y="10245603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品質檢核表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8" name="圓角矩形 17"/>
          <p:cNvSpPr/>
          <p:nvPr/>
        </p:nvSpPr>
        <p:spPr bwMode="auto">
          <a:xfrm>
            <a:off x="8620104" y="5214930"/>
            <a:ext cx="5643605" cy="4903470"/>
          </a:xfrm>
          <a:prstGeom prst="roundRect">
            <a:avLst/>
          </a:prstGeom>
          <a:noFill/>
          <a:ln w="254000" cap="flat" cmpd="sng" algn="ctr">
            <a:solidFill>
              <a:srgbClr val="DE8400">
                <a:alpha val="58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zh-CN" altLang="en-US" sz="28800" dirty="0" smtClean="0"/>
          </a:p>
        </p:txBody>
      </p:sp>
      <p:sp>
        <p:nvSpPr>
          <p:cNvPr id="19" name="文字方塊 18"/>
          <p:cNvSpPr txBox="1"/>
          <p:nvPr/>
        </p:nvSpPr>
        <p:spPr>
          <a:xfrm>
            <a:off x="11263314" y="4500555"/>
            <a:ext cx="3071837" cy="64626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600" dirty="0" smtClean="0">
                <a:solidFill>
                  <a:srgbClr val="DE8400"/>
                </a:solidFill>
                <a:latin typeface="Microsoft JhengHei" pitchFamily="34" charset="-120"/>
                <a:ea typeface="Microsoft JhengHei" pitchFamily="34" charset="-120"/>
              </a:rPr>
              <a:t>範疇基準</a:t>
            </a:r>
            <a:endParaRPr lang="zh-CN" altLang="en-US" sz="3600" dirty="0">
              <a:solidFill>
                <a:srgbClr val="DE8400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21" name="直線單箭頭接點 20"/>
          <p:cNvCxnSpPr>
            <a:stCxn id="4" idx="2"/>
            <a:endCxn id="5" idx="0"/>
          </p:cNvCxnSpPr>
          <p:nvPr/>
        </p:nvCxnSpPr>
        <p:spPr bwMode="auto">
          <a:xfrm rot="5400000">
            <a:off x="3925911" y="5271365"/>
            <a:ext cx="1458772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3" name="直線單箭頭接點 22"/>
          <p:cNvCxnSpPr>
            <a:stCxn id="5" idx="2"/>
            <a:endCxn id="6" idx="0"/>
          </p:cNvCxnSpPr>
          <p:nvPr/>
        </p:nvCxnSpPr>
        <p:spPr bwMode="auto">
          <a:xfrm rot="5400000">
            <a:off x="4182730" y="7086252"/>
            <a:ext cx="945134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5" name="直線單箭頭接點 24"/>
          <p:cNvCxnSpPr>
            <a:stCxn id="6" idx="2"/>
            <a:endCxn id="8" idx="0"/>
          </p:cNvCxnSpPr>
          <p:nvPr/>
        </p:nvCxnSpPr>
        <p:spPr bwMode="auto">
          <a:xfrm rot="5400000">
            <a:off x="4276319" y="8550731"/>
            <a:ext cx="757956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8" name="圖案 27"/>
          <p:cNvCxnSpPr>
            <a:stCxn id="8" idx="2"/>
            <a:endCxn id="7" idx="1"/>
          </p:cNvCxnSpPr>
          <p:nvPr/>
        </p:nvCxnSpPr>
        <p:spPr bwMode="auto">
          <a:xfrm rot="5400000" flipH="1" flipV="1">
            <a:off x="5142149" y="5707497"/>
            <a:ext cx="3348293" cy="4321999"/>
          </a:xfrm>
          <a:prstGeom prst="bentConnector4">
            <a:avLst>
              <a:gd name="adj1" fmla="val -6827"/>
              <a:gd name="adj2" fmla="val 78512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0" name="直線單箭頭接點 29"/>
          <p:cNvCxnSpPr>
            <a:stCxn id="7" idx="2"/>
            <a:endCxn id="11" idx="0"/>
          </p:cNvCxnSpPr>
          <p:nvPr/>
        </p:nvCxnSpPr>
        <p:spPr bwMode="auto">
          <a:xfrm rot="5400000">
            <a:off x="10941832" y="7000892"/>
            <a:ext cx="1000150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2" name="直線單箭頭接點 31"/>
          <p:cNvCxnSpPr>
            <a:stCxn id="11" idx="2"/>
            <a:endCxn id="10" idx="0"/>
          </p:cNvCxnSpPr>
          <p:nvPr/>
        </p:nvCxnSpPr>
        <p:spPr bwMode="auto">
          <a:xfrm rot="5400000">
            <a:off x="11034003" y="8521805"/>
            <a:ext cx="815808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5" name="直線單箭頭接點 34"/>
          <p:cNvCxnSpPr>
            <a:stCxn id="10" idx="2"/>
            <a:endCxn id="9" idx="0"/>
          </p:cNvCxnSpPr>
          <p:nvPr/>
        </p:nvCxnSpPr>
        <p:spPr bwMode="auto">
          <a:xfrm rot="5400000">
            <a:off x="11069712" y="9914838"/>
            <a:ext cx="744390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7" name="圖案 36"/>
          <p:cNvCxnSpPr>
            <a:stCxn id="9" idx="3"/>
            <a:endCxn id="14" idx="1"/>
          </p:cNvCxnSpPr>
          <p:nvPr/>
        </p:nvCxnSpPr>
        <p:spPr bwMode="auto">
          <a:xfrm flipV="1">
            <a:off x="13906517" y="4164078"/>
            <a:ext cx="2357457" cy="6429422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40" name="直線單箭頭接點 39"/>
          <p:cNvCxnSpPr>
            <a:stCxn id="14" idx="2"/>
            <a:endCxn id="12" idx="0"/>
          </p:cNvCxnSpPr>
          <p:nvPr/>
        </p:nvCxnSpPr>
        <p:spPr bwMode="auto">
          <a:xfrm rot="5400000">
            <a:off x="17999200" y="5199930"/>
            <a:ext cx="1458770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42" name="直線單箭頭接點 41"/>
          <p:cNvCxnSpPr>
            <a:stCxn id="12" idx="2"/>
            <a:endCxn id="15" idx="0"/>
          </p:cNvCxnSpPr>
          <p:nvPr/>
        </p:nvCxnSpPr>
        <p:spPr bwMode="auto">
          <a:xfrm rot="5400000">
            <a:off x="18234221" y="7036613"/>
            <a:ext cx="988728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44" name="直線單箭頭接點 43"/>
          <p:cNvCxnSpPr>
            <a:stCxn id="15" idx="2"/>
            <a:endCxn id="16" idx="0"/>
          </p:cNvCxnSpPr>
          <p:nvPr/>
        </p:nvCxnSpPr>
        <p:spPr bwMode="auto">
          <a:xfrm rot="5400000">
            <a:off x="18335686" y="8536810"/>
            <a:ext cx="785798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46" name="直線單箭頭接點 45"/>
          <p:cNvCxnSpPr>
            <a:stCxn id="16" idx="2"/>
            <a:endCxn id="17" idx="0"/>
          </p:cNvCxnSpPr>
          <p:nvPr/>
        </p:nvCxnSpPr>
        <p:spPr bwMode="auto">
          <a:xfrm rot="5400000">
            <a:off x="18377105" y="9894123"/>
            <a:ext cx="702960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48" name="文字方塊 47"/>
          <p:cNvSpPr txBox="1"/>
          <p:nvPr/>
        </p:nvSpPr>
        <p:spPr>
          <a:xfrm>
            <a:off x="11977692" y="6946992"/>
            <a:ext cx="3071837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100" dirty="0" smtClean="0"/>
              <a:t>SKU</a:t>
            </a:r>
            <a:r>
              <a:rPr lang="zh-TW" altLang="en-US" sz="3100" dirty="0" smtClean="0"/>
              <a:t> </a:t>
            </a:r>
            <a:r>
              <a:rPr lang="en-US" altLang="zh-TW" sz="3100" dirty="0" smtClean="0"/>
              <a:t>table</a:t>
            </a:r>
            <a:endParaRPr lang="zh-CN" altLang="en-US" sz="3100" dirty="0"/>
          </a:p>
        </p:txBody>
      </p:sp>
      <p:sp>
        <p:nvSpPr>
          <p:cNvPr id="49" name="文字方塊 48"/>
          <p:cNvSpPr txBox="1"/>
          <p:nvPr/>
        </p:nvSpPr>
        <p:spPr>
          <a:xfrm>
            <a:off x="1261994" y="6572248"/>
            <a:ext cx="3071837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100" dirty="0" smtClean="0"/>
              <a:t>PRD</a:t>
            </a:r>
            <a:endParaRPr lang="zh-CN" altLang="en-US" sz="3100" dirty="0"/>
          </a:p>
        </p:txBody>
      </p:sp>
      <p:sp>
        <p:nvSpPr>
          <p:cNvPr id="50" name="文字方塊 49"/>
          <p:cNvSpPr txBox="1"/>
          <p:nvPr/>
        </p:nvSpPr>
        <p:spPr>
          <a:xfrm>
            <a:off x="12620634" y="6500810"/>
            <a:ext cx="3071837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en-US" altLang="zh-TW" sz="3100" dirty="0" smtClean="0"/>
              <a:t>Product spec</a:t>
            </a:r>
            <a:endParaRPr lang="zh-CN" altLang="en-US" sz="3100" dirty="0"/>
          </a:p>
        </p:txBody>
      </p:sp>
      <p:sp>
        <p:nvSpPr>
          <p:cNvPr id="51" name="文字方塊 50"/>
          <p:cNvSpPr txBox="1"/>
          <p:nvPr/>
        </p:nvSpPr>
        <p:spPr>
          <a:xfrm>
            <a:off x="1261994" y="8143910"/>
            <a:ext cx="3071837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100" dirty="0" smtClean="0"/>
              <a:t>PRD discussion</a:t>
            </a:r>
            <a:endParaRPr lang="zh-CN" altLang="en-US" sz="3100" dirty="0"/>
          </a:p>
        </p:txBody>
      </p:sp>
      <p:sp>
        <p:nvSpPr>
          <p:cNvPr id="52" name="文字方塊 51"/>
          <p:cNvSpPr txBox="1"/>
          <p:nvPr/>
        </p:nvSpPr>
        <p:spPr>
          <a:xfrm>
            <a:off x="12049135" y="8143906"/>
            <a:ext cx="3071837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100" dirty="0" smtClean="0"/>
              <a:t>SOW Item</a:t>
            </a:r>
            <a:endParaRPr lang="zh-CN" altLang="en-US" sz="3100" dirty="0"/>
          </a:p>
        </p:txBody>
      </p:sp>
      <p:sp>
        <p:nvSpPr>
          <p:cNvPr id="53" name="文字方塊 52"/>
          <p:cNvSpPr txBox="1"/>
          <p:nvPr/>
        </p:nvSpPr>
        <p:spPr>
          <a:xfrm>
            <a:off x="19478692" y="6572250"/>
            <a:ext cx="4071965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100" dirty="0" smtClean="0"/>
              <a:t>QA Verification Plan</a:t>
            </a:r>
            <a:endParaRPr lang="zh-CN" altLang="en-US" sz="3100" dirty="0"/>
          </a:p>
        </p:txBody>
      </p:sp>
      <p:sp>
        <p:nvSpPr>
          <p:cNvPr id="36" name="文字方塊 35"/>
          <p:cNvSpPr txBox="1"/>
          <p:nvPr/>
        </p:nvSpPr>
        <p:spPr>
          <a:xfrm>
            <a:off x="19478687" y="8161438"/>
            <a:ext cx="4071965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100" dirty="0" smtClean="0"/>
              <a:t>Flow Control Plan</a:t>
            </a:r>
            <a:endParaRPr lang="zh-CN" altLang="en-US" sz="31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專案時間管理 </a:t>
            </a:r>
            <a:r>
              <a:rPr lang="en-US" altLang="zh-TW" dirty="0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endParaRPr lang="zh-TW" alt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4548134" y="5857868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規劃時程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8" name="圓角矩形 37"/>
          <p:cNvSpPr/>
          <p:nvPr/>
        </p:nvSpPr>
        <p:spPr bwMode="auto">
          <a:xfrm>
            <a:off x="4548134" y="6929438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範疇基準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9" name="圓角矩形 38"/>
          <p:cNvSpPr/>
          <p:nvPr/>
        </p:nvSpPr>
        <p:spPr bwMode="auto">
          <a:xfrm>
            <a:off x="1976366" y="4429108"/>
            <a:ext cx="4929221" cy="612934"/>
          </a:xfrm>
          <a:prstGeom prst="roundRect">
            <a:avLst/>
          </a:prstGeom>
          <a:solidFill>
            <a:srgbClr val="FFCCFF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專案章程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43" name="肘形接點 42"/>
          <p:cNvCxnSpPr>
            <a:stCxn id="39" idx="2"/>
            <a:endCxn id="4" idx="0"/>
          </p:cNvCxnSpPr>
          <p:nvPr/>
        </p:nvCxnSpPr>
        <p:spPr bwMode="auto">
          <a:xfrm rot="16200000" flipH="1">
            <a:off x="5318948" y="4164071"/>
            <a:ext cx="815826" cy="2571768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45" name="圓角矩形 44"/>
          <p:cNvSpPr/>
          <p:nvPr/>
        </p:nvSpPr>
        <p:spPr bwMode="auto">
          <a:xfrm>
            <a:off x="10263174" y="6500810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定義活動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7" name="圓角矩形 46"/>
          <p:cNvSpPr/>
          <p:nvPr/>
        </p:nvSpPr>
        <p:spPr bwMode="auto">
          <a:xfrm>
            <a:off x="10263174" y="7715256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里程碑清單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4" name="圓角矩形 53"/>
          <p:cNvSpPr/>
          <p:nvPr/>
        </p:nvSpPr>
        <p:spPr bwMode="auto">
          <a:xfrm>
            <a:off x="10263174" y="8501074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活動清單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5" name="圓角矩形 54"/>
          <p:cNvSpPr/>
          <p:nvPr/>
        </p:nvSpPr>
        <p:spPr bwMode="auto">
          <a:xfrm>
            <a:off x="10263174" y="9316900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活動屬性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6" name="圓角矩形 55"/>
          <p:cNvSpPr/>
          <p:nvPr/>
        </p:nvSpPr>
        <p:spPr bwMode="auto">
          <a:xfrm>
            <a:off x="16764032" y="8501074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排序活動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58" name="直線單箭頭接點 57"/>
          <p:cNvCxnSpPr>
            <a:stCxn id="4" idx="2"/>
            <a:endCxn id="38" idx="0"/>
          </p:cNvCxnSpPr>
          <p:nvPr/>
        </p:nvCxnSpPr>
        <p:spPr bwMode="auto">
          <a:xfrm rot="5400000">
            <a:off x="6783427" y="6700120"/>
            <a:ext cx="458636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0" name="直線單箭頭接點 59"/>
          <p:cNvCxnSpPr>
            <a:stCxn id="45" idx="2"/>
            <a:endCxn id="47" idx="0"/>
          </p:cNvCxnSpPr>
          <p:nvPr/>
        </p:nvCxnSpPr>
        <p:spPr bwMode="auto">
          <a:xfrm rot="5400000">
            <a:off x="12427029" y="7414500"/>
            <a:ext cx="601512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2" name="肘形接點 61"/>
          <p:cNvCxnSpPr>
            <a:endCxn id="45" idx="1"/>
          </p:cNvCxnSpPr>
          <p:nvPr/>
        </p:nvCxnSpPr>
        <p:spPr bwMode="auto">
          <a:xfrm>
            <a:off x="9405918" y="6072182"/>
            <a:ext cx="857256" cy="735095"/>
          </a:xfrm>
          <a:prstGeom prst="bentConnector3">
            <a:avLst>
              <a:gd name="adj1" fmla="val 61034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4" name="肘形接點 63"/>
          <p:cNvCxnSpPr>
            <a:stCxn id="38" idx="3"/>
            <a:endCxn id="45" idx="1"/>
          </p:cNvCxnSpPr>
          <p:nvPr/>
        </p:nvCxnSpPr>
        <p:spPr bwMode="auto">
          <a:xfrm flipV="1">
            <a:off x="9477355" y="6807277"/>
            <a:ext cx="785819" cy="428628"/>
          </a:xfrm>
          <a:prstGeom prst="bentConnector3">
            <a:avLst>
              <a:gd name="adj1" fmla="val 54013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8" name="肘形接點 67"/>
          <p:cNvCxnSpPr>
            <a:stCxn id="47" idx="3"/>
            <a:endCxn id="55" idx="3"/>
          </p:cNvCxnSpPr>
          <p:nvPr/>
        </p:nvCxnSpPr>
        <p:spPr bwMode="auto">
          <a:xfrm>
            <a:off x="15192395" y="8021723"/>
            <a:ext cx="1588" cy="1601644"/>
          </a:xfrm>
          <a:prstGeom prst="bentConnector3">
            <a:avLst>
              <a:gd name="adj1" fmla="val 14395466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70" name="肘形接點 69"/>
          <p:cNvCxnSpPr>
            <a:stCxn id="38" idx="2"/>
            <a:endCxn id="56" idx="2"/>
          </p:cNvCxnSpPr>
          <p:nvPr/>
        </p:nvCxnSpPr>
        <p:spPr bwMode="auto">
          <a:xfrm rot="16200000" flipH="1">
            <a:off x="12334876" y="2220241"/>
            <a:ext cx="1571636" cy="12215898"/>
          </a:xfrm>
          <a:prstGeom prst="bentConnector3">
            <a:avLst>
              <a:gd name="adj1" fmla="val 230908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73" name="直線單箭頭接點 72"/>
          <p:cNvCxnSpPr/>
          <p:nvPr/>
        </p:nvCxnSpPr>
        <p:spPr bwMode="auto">
          <a:xfrm>
            <a:off x="15478148" y="8786826"/>
            <a:ext cx="1357322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78" name="圓角矩形 77"/>
          <p:cNvSpPr/>
          <p:nvPr/>
        </p:nvSpPr>
        <p:spPr bwMode="auto">
          <a:xfrm>
            <a:off x="20478808" y="9858396"/>
            <a:ext cx="3214709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估算活動資源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79" name="圓角矩形 78"/>
          <p:cNvSpPr/>
          <p:nvPr/>
        </p:nvSpPr>
        <p:spPr bwMode="auto">
          <a:xfrm>
            <a:off x="20478808" y="10602784"/>
            <a:ext cx="3214709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估算活動期程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81" name="圖案 80"/>
          <p:cNvCxnSpPr>
            <a:stCxn id="56" idx="3"/>
            <a:endCxn id="78" idx="0"/>
          </p:cNvCxnSpPr>
          <p:nvPr/>
        </p:nvCxnSpPr>
        <p:spPr bwMode="auto">
          <a:xfrm>
            <a:off x="21693253" y="8807541"/>
            <a:ext cx="392910" cy="1050855"/>
          </a:xfrm>
          <a:prstGeom prst="bentConnector2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82" name="圓角矩形 81"/>
          <p:cNvSpPr/>
          <p:nvPr/>
        </p:nvSpPr>
        <p:spPr bwMode="auto">
          <a:xfrm>
            <a:off x="16764032" y="7072314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專案時程網圖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83" name="直線單箭頭接點 82"/>
          <p:cNvCxnSpPr>
            <a:endCxn id="82" idx="2"/>
          </p:cNvCxnSpPr>
          <p:nvPr/>
        </p:nvCxnSpPr>
        <p:spPr bwMode="auto">
          <a:xfrm rot="5400000" flipH="1" flipV="1">
            <a:off x="18820730" y="8093161"/>
            <a:ext cx="815826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27" y="-1819270"/>
            <a:ext cx="24382413" cy="1603692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7" y="-471485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686182" y="5929308"/>
            <a:ext cx="6863413" cy="2800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687" tIns="45687" rIns="45687" bIns="45687">
            <a:spAutoFit/>
          </a:bodyPr>
          <a:lstStyle/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範疇說明書</a:t>
            </a:r>
            <a:endParaRPr lang="en-US" altLang="zh-TW" sz="8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工作範疇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5" y="12974643"/>
            <a:ext cx="364777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 anchor="ctr">
            <a:spAutoFit/>
          </a:bodyPr>
          <a:lstStyle/>
          <a:p>
            <a:pPr defTabSz="823251"/>
            <a:fld id="{527518AD-E517-4367-AFBE-BB1B19341714}" type="slidenum">
              <a:rPr lang="zh-TW" altLang="zh-TW"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251"/>
              <a:t>58</a:t>
            </a:fld>
            <a:endParaRPr lang="zh-TW" altLang="zh-TW" sz="19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27" y="-1819270"/>
            <a:ext cx="24382413" cy="1603692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7" y="-471485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191484" y="4929181"/>
            <a:ext cx="7500989" cy="415491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687" tIns="45687" rIns="45687" bIns="45687">
            <a:spAutoFit/>
          </a:bodyPr>
          <a:lstStyle/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  </a:t>
            </a:r>
            <a:r>
              <a:rPr lang="en-US" altLang="zh-TW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PMI-Agile</a:t>
            </a:r>
          </a:p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  從故事路線圖</a:t>
            </a:r>
            <a:endParaRPr lang="en-US" altLang="zh-TW" sz="8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  <a:p>
            <a:pPr marL="629746"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看待辦清單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5" y="12974643"/>
            <a:ext cx="364777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 anchor="ctr">
            <a:spAutoFit/>
          </a:bodyPr>
          <a:lstStyle/>
          <a:p>
            <a:pPr defTabSz="823251"/>
            <a:fld id="{527518AD-E517-4367-AFBE-BB1B19341714}" type="slidenum">
              <a:rPr lang="zh-TW" altLang="zh-TW"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251"/>
              <a:t>59</a:t>
            </a:fld>
            <a:endParaRPr lang="zh-TW" altLang="zh-TW" sz="19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專案是什麼</a:t>
            </a:r>
            <a:r>
              <a:rPr lang="en-US" altLang="zh-TW" sz="8100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405007" y="3286107"/>
            <a:ext cx="18931069" cy="9256313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TW" sz="6700" b="1" dirty="0" smtClean="0">
                <a:latin typeface="微軟正黑體" pitchFamily="34" charset="-120"/>
                <a:ea typeface="微軟正黑體" pitchFamily="34" charset="-120"/>
              </a:rPr>
              <a:t>Agile</a:t>
            </a: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專案的計畫階段有哪些事情</a:t>
            </a:r>
            <a:endParaRPr lang="en-US" altLang="zh-TW" sz="6700" b="1" dirty="0"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願景</a:t>
            </a:r>
            <a:endParaRPr lang="en-US" altLang="zh-TW" sz="55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營運企劃</a:t>
            </a:r>
            <a:endParaRPr lang="en-US" altLang="zh-TW" sz="55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人物誌、使用者故事</a:t>
            </a:r>
            <a:endParaRPr lang="en-US" altLang="zh-TW" sz="55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產品待辦清單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排序、故事分解、產品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故事路線圖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確認待辦清單、進入疊代 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執行階段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22562" name="Picture 2" descr="PMI-ACP®敏捷管理師|長宏專案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4933" y="2"/>
            <a:ext cx="22074341" cy="136292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專案是什麼</a:t>
            </a:r>
            <a:r>
              <a:rPr lang="en-US" altLang="zh-TW" sz="8100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405007" y="3286107"/>
            <a:ext cx="18931069" cy="9256313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TW" sz="6700" b="1" dirty="0" smtClean="0">
                <a:latin typeface="微軟正黑體" pitchFamily="34" charset="-120"/>
                <a:ea typeface="微軟正黑體" pitchFamily="34" charset="-120"/>
              </a:rPr>
              <a:t>Agile</a:t>
            </a: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專案的計畫階段有哪些事情</a:t>
            </a:r>
            <a:endParaRPr lang="en-US" altLang="zh-TW" sz="6700" b="1" dirty="0"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願景</a:t>
            </a:r>
            <a:endParaRPr lang="en-US" altLang="zh-TW" sz="55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營運企劃</a:t>
            </a:r>
            <a:endParaRPr lang="en-US" altLang="zh-TW" sz="55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人物誌、使用者故事</a:t>
            </a:r>
            <a:endParaRPr lang="en-US" altLang="zh-TW" sz="55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產品待辦清單</a:t>
            </a:r>
            <a:endParaRPr lang="en-US" altLang="zh-TW" sz="55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排序、故事分解、產品</a:t>
            </a:r>
            <a:r>
              <a:rPr lang="en-US" altLang="zh-TW" sz="55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55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故事路線圖</a:t>
            </a:r>
            <a:endParaRPr lang="en-US" altLang="zh-TW" sz="55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確認待辦清單、進入疊代 </a:t>
            </a:r>
            <a:r>
              <a:rPr lang="en-US" altLang="zh-TW" sz="55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55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執行階段</a:t>
            </a:r>
            <a:r>
              <a:rPr lang="en-US" altLang="zh-TW" sz="55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如何確認範疇</a:t>
            </a:r>
            <a:r>
              <a:rPr lang="en-US" altLang="zh-TW" dirty="0" smtClean="0"/>
              <a:t>: 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16828" y="2714597"/>
            <a:ext cx="22196461" cy="10475850"/>
          </a:xfrm>
        </p:spPr>
        <p:txBody>
          <a:bodyPr>
            <a:normAutofit/>
          </a:bodyPr>
          <a:lstStyle/>
          <a:p>
            <a:pPr marL="1167998" indent="-1167998">
              <a:lnSpc>
                <a:spcPct val="120000"/>
              </a:lnSpc>
              <a:buClr>
                <a:srgbClr val="92D050"/>
              </a:buClr>
            </a:pPr>
            <a:r>
              <a:rPr lang="en-US" altLang="zh-TW" sz="5500" dirty="0" smtClean="0"/>
              <a:t>User Story</a:t>
            </a:r>
            <a:r>
              <a:rPr lang="zh-TW" altLang="en-US" sz="5500" dirty="0" smtClean="0"/>
              <a:t> 顧客服務流程圖</a:t>
            </a:r>
            <a:r>
              <a:rPr lang="en-US" altLang="zh-TW" sz="5500" dirty="0" smtClean="0"/>
              <a:t>:</a:t>
            </a:r>
            <a:endParaRPr lang="en-US" altLang="zh-TW" sz="55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1676982" y="13288773"/>
            <a:ext cx="1046773" cy="626022"/>
          </a:xfrm>
          <a:prstGeom prst="rect">
            <a:avLst/>
          </a:prstGeom>
        </p:spPr>
        <p:txBody>
          <a:bodyPr lIns="207653" tIns="103826" rIns="207653" bIns="103826"/>
          <a:lstStyle/>
          <a:p>
            <a:fld id="{8F4EACC7-37E3-43A5-A5FB-BEB9CE95D266}" type="slidenum">
              <a:rPr lang="zh-TW" altLang="en-US">
                <a:solidFill>
                  <a:srgbClr val="FFFFFF"/>
                </a:solidFill>
                <a:latin typeface="Consolas" panose="020B0609020204030204" pitchFamily="49" charset="0"/>
              </a:rPr>
              <a:pPr/>
              <a:t>62</a:t>
            </a:fld>
            <a:endParaRPr lang="zh-TW" altLang="en-US">
              <a:solidFill>
                <a:srgbClr val="FFFFFF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009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27" y="-1819270"/>
            <a:ext cx="24382413" cy="1603692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7" y="-471485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686182" y="5929308"/>
            <a:ext cx="6863413" cy="2800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687" tIns="45687" rIns="45687" bIns="45687">
            <a:spAutoFit/>
          </a:bodyPr>
          <a:lstStyle/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範疇說明書</a:t>
            </a:r>
            <a:endParaRPr lang="en-US" altLang="zh-TW" sz="8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專案範疇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5" y="12974643"/>
            <a:ext cx="364777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 anchor="ctr">
            <a:spAutoFit/>
          </a:bodyPr>
          <a:lstStyle/>
          <a:p>
            <a:pPr defTabSz="823251"/>
            <a:fld id="{527518AD-E517-4367-AFBE-BB1B19341714}" type="slidenum">
              <a:rPr lang="zh-TW" altLang="zh-TW"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251"/>
              <a:t>63</a:t>
            </a:fld>
            <a:endParaRPr lang="zh-TW" altLang="zh-TW" sz="19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如何確認範疇</a:t>
            </a:r>
            <a:r>
              <a:rPr lang="en-US" altLang="zh-TW" dirty="0" smtClean="0"/>
              <a:t>: 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16828" y="2714597"/>
            <a:ext cx="22196461" cy="10475850"/>
          </a:xfrm>
        </p:spPr>
        <p:txBody>
          <a:bodyPr>
            <a:normAutofit/>
          </a:bodyPr>
          <a:lstStyle/>
          <a:p>
            <a:pPr marL="1167998" indent="-1167998">
              <a:lnSpc>
                <a:spcPct val="120000"/>
              </a:lnSpc>
              <a:buClr>
                <a:srgbClr val="92D050"/>
              </a:buClr>
            </a:pPr>
            <a:r>
              <a:rPr lang="en-US" altLang="zh-TW" sz="5500" dirty="0" smtClean="0"/>
              <a:t>User Story</a:t>
            </a:r>
            <a:r>
              <a:rPr lang="zh-TW" altLang="en-US" sz="5500" dirty="0" smtClean="0"/>
              <a:t> 顧客服務流程圖</a:t>
            </a:r>
            <a:r>
              <a:rPr lang="en-US" altLang="zh-TW" sz="5500" dirty="0" smtClean="0"/>
              <a:t>:</a:t>
            </a:r>
            <a:endParaRPr lang="en-US" altLang="zh-TW" sz="55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1676982" y="13288773"/>
            <a:ext cx="1046773" cy="626022"/>
          </a:xfrm>
          <a:prstGeom prst="rect">
            <a:avLst/>
          </a:prstGeom>
        </p:spPr>
        <p:txBody>
          <a:bodyPr lIns="207653" tIns="103826" rIns="207653" bIns="103826"/>
          <a:lstStyle/>
          <a:p>
            <a:fld id="{8F4EACC7-37E3-43A5-A5FB-BEB9CE95D266}" type="slidenum">
              <a:rPr lang="zh-TW" altLang="en-US">
                <a:solidFill>
                  <a:srgbClr val="FFFFFF"/>
                </a:solidFill>
                <a:latin typeface="Consolas" panose="020B0609020204030204" pitchFamily="49" charset="0"/>
              </a:rPr>
              <a:pPr/>
              <a:t>64</a:t>
            </a:fld>
            <a:endParaRPr lang="zh-TW" altLang="en-US">
              <a:solidFill>
                <a:srgbClr val="FFFFFF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009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專案範疇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16828" y="2714597"/>
            <a:ext cx="22196461" cy="10475850"/>
          </a:xfrm>
        </p:spPr>
        <p:txBody>
          <a:bodyPr>
            <a:normAutofit/>
          </a:bodyPr>
          <a:lstStyle/>
          <a:p>
            <a:pPr marL="1167998" indent="-1167998">
              <a:lnSpc>
                <a:spcPct val="120000"/>
              </a:lnSpc>
              <a:buClr>
                <a:srgbClr val="92D050"/>
              </a:buClr>
            </a:pPr>
            <a:r>
              <a:rPr lang="en-US" altLang="zh-TW" sz="5500" dirty="0" smtClean="0"/>
              <a:t>Product/Service Spec</a:t>
            </a:r>
            <a:endParaRPr lang="en-US" altLang="zh-TW" sz="55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1676982" y="13288773"/>
            <a:ext cx="1046773" cy="626022"/>
          </a:xfrm>
          <a:prstGeom prst="rect">
            <a:avLst/>
          </a:prstGeom>
        </p:spPr>
        <p:txBody>
          <a:bodyPr lIns="207653" tIns="103826" rIns="207653" bIns="103826"/>
          <a:lstStyle/>
          <a:p>
            <a:fld id="{8F4EACC7-37E3-43A5-A5FB-BEB9CE95D266}" type="slidenum">
              <a:rPr lang="zh-TW" altLang="en-US">
                <a:solidFill>
                  <a:srgbClr val="FFFFFF"/>
                </a:solidFill>
                <a:latin typeface="Consolas" panose="020B0609020204030204" pitchFamily="49" charset="0"/>
              </a:rPr>
              <a:pPr/>
              <a:t>65</a:t>
            </a:fld>
            <a:endParaRPr lang="zh-TW" altLang="en-US">
              <a:solidFill>
                <a:srgbClr val="FFFFFF"/>
              </a:solidFill>
              <a:latin typeface="Consolas" panose="020B0609020204030204" pitchFamily="49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690631" y="3929043"/>
          <a:ext cx="20574128" cy="742530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143405"/>
                <a:gridCol w="4214843"/>
                <a:gridCol w="6107940"/>
                <a:gridCol w="6107940"/>
              </a:tblGrid>
              <a:tr h="2857522">
                <a:tc>
                  <a:txBody>
                    <a:bodyPr/>
                    <a:lstStyle/>
                    <a:p>
                      <a:pPr marL="0" lvl="2" indent="0">
                        <a:lnSpc>
                          <a:spcPct val="120000"/>
                        </a:lnSpc>
                        <a:buFont typeface="Wingdings" charset="2"/>
                        <a:buNone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Item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自己的產品或服務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具體的規格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品質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(</a:t>
                      </a: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如何測試功能正常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)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3640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價格</a:t>
                      </a:r>
                      <a:endParaRPr lang="en-US" altLang="zh-CN" sz="36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4009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風險登錄表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16828" y="2714597"/>
            <a:ext cx="22196461" cy="10475850"/>
          </a:xfrm>
        </p:spPr>
        <p:txBody>
          <a:bodyPr>
            <a:normAutofit/>
          </a:bodyPr>
          <a:lstStyle/>
          <a:p>
            <a:pPr marL="1167998" indent="-1167998">
              <a:lnSpc>
                <a:spcPct val="120000"/>
              </a:lnSpc>
              <a:buClr>
                <a:srgbClr val="92D050"/>
              </a:buClr>
            </a:pPr>
            <a:r>
              <a:rPr lang="en-US" altLang="zh-TW" sz="5500" dirty="0" smtClean="0"/>
              <a:t>Project Risk</a:t>
            </a:r>
            <a:endParaRPr lang="en-US" altLang="zh-TW" sz="55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1676982" y="13288773"/>
            <a:ext cx="1046773" cy="626022"/>
          </a:xfrm>
          <a:prstGeom prst="rect">
            <a:avLst/>
          </a:prstGeom>
        </p:spPr>
        <p:txBody>
          <a:bodyPr lIns="207653" tIns="103826" rIns="207653" bIns="103826"/>
          <a:lstStyle/>
          <a:p>
            <a:fld id="{8F4EACC7-37E3-43A5-A5FB-BEB9CE95D266}" type="slidenum">
              <a:rPr lang="zh-TW" altLang="en-US">
                <a:solidFill>
                  <a:srgbClr val="FFFFFF"/>
                </a:solidFill>
                <a:latin typeface="Consolas" panose="020B0609020204030204" pitchFamily="49" charset="0"/>
              </a:rPr>
              <a:pPr/>
              <a:t>66</a:t>
            </a:fld>
            <a:endParaRPr lang="zh-TW" altLang="en-US">
              <a:solidFill>
                <a:srgbClr val="FFFFFF"/>
              </a:solidFill>
              <a:latin typeface="Consolas" panose="020B0609020204030204" pitchFamily="49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690631" y="3929043"/>
          <a:ext cx="20574128" cy="665447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143405"/>
                <a:gridCol w="4214843"/>
                <a:gridCol w="6107940"/>
                <a:gridCol w="6107940"/>
              </a:tblGrid>
              <a:tr h="2857522">
                <a:tc>
                  <a:txBody>
                    <a:bodyPr/>
                    <a:lstStyle/>
                    <a:p>
                      <a:pPr marL="0" lvl="2" indent="0">
                        <a:lnSpc>
                          <a:spcPct val="120000"/>
                        </a:lnSpc>
                        <a:buFont typeface="Wingdings" charset="2"/>
                        <a:buNone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Item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可能產生的風險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預計如何預防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風險產生時的對策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3640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4009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27" y="-1819270"/>
            <a:ext cx="24382413" cy="1603692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7" y="-471485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191484" y="4929181"/>
            <a:ext cx="7500989" cy="415491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687" tIns="45687" rIns="45687" bIns="45687">
            <a:spAutoFit/>
          </a:bodyPr>
          <a:lstStyle/>
          <a:p>
            <a:pPr defTabSz="823251"/>
            <a:r>
              <a:rPr lang="en-US" altLang="zh-TW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PMP</a:t>
            </a:r>
          </a:p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  從工作說明書</a:t>
            </a:r>
            <a:endParaRPr lang="en-US" altLang="zh-TW" sz="8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  <a:p>
            <a:pPr marL="629746"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看</a:t>
            </a:r>
            <a:r>
              <a:rPr lang="en-US" altLang="zh-TW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WBS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5" y="12974643"/>
            <a:ext cx="364777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 anchor="ctr">
            <a:spAutoFit/>
          </a:bodyPr>
          <a:lstStyle/>
          <a:p>
            <a:pPr defTabSz="823251"/>
            <a:fld id="{527518AD-E517-4367-AFBE-BB1B19341714}" type="slidenum">
              <a:rPr lang="zh-TW" altLang="zh-TW"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251"/>
              <a:t>67</a:t>
            </a:fld>
            <a:endParaRPr lang="zh-TW" altLang="zh-TW" sz="19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如何確認範疇</a:t>
            </a:r>
            <a:r>
              <a:rPr lang="en-US" altLang="zh-TW" dirty="0" smtClean="0"/>
              <a:t>: 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16828" y="2714597"/>
            <a:ext cx="22196461" cy="10475850"/>
          </a:xfrm>
        </p:spPr>
        <p:txBody>
          <a:bodyPr>
            <a:normAutofit/>
          </a:bodyPr>
          <a:lstStyle/>
          <a:p>
            <a:pPr marL="1167998" indent="-1167998">
              <a:lnSpc>
                <a:spcPct val="120000"/>
              </a:lnSpc>
              <a:buClr>
                <a:srgbClr val="92D050"/>
              </a:buClr>
            </a:pPr>
            <a:r>
              <a:rPr lang="en-US" altLang="zh-TW" sz="5500" dirty="0" smtClean="0"/>
              <a:t>User Story</a:t>
            </a:r>
            <a:r>
              <a:rPr lang="zh-TW" altLang="en-US" sz="5500" dirty="0" smtClean="0"/>
              <a:t> 顧客服務流程圖</a:t>
            </a:r>
            <a:r>
              <a:rPr lang="en-US" altLang="zh-TW" sz="5500" dirty="0" smtClean="0"/>
              <a:t>:</a:t>
            </a:r>
            <a:endParaRPr lang="en-US" altLang="zh-TW" sz="55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1676982" y="13288773"/>
            <a:ext cx="1046773" cy="626022"/>
          </a:xfrm>
          <a:prstGeom prst="rect">
            <a:avLst/>
          </a:prstGeom>
        </p:spPr>
        <p:txBody>
          <a:bodyPr lIns="207653" tIns="103826" rIns="207653" bIns="103826"/>
          <a:lstStyle/>
          <a:p>
            <a:fld id="{8F4EACC7-37E3-43A5-A5FB-BEB9CE95D266}" type="slidenum">
              <a:rPr lang="zh-TW" altLang="en-US">
                <a:solidFill>
                  <a:srgbClr val="FFFFFF"/>
                </a:solidFill>
                <a:latin typeface="Consolas" panose="020B0609020204030204" pitchFamily="49" charset="0"/>
              </a:rPr>
              <a:pPr/>
              <a:t>68</a:t>
            </a:fld>
            <a:endParaRPr lang="zh-TW" altLang="en-US">
              <a:solidFill>
                <a:srgbClr val="FFFFFF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009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專案範疇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16828" y="2714597"/>
            <a:ext cx="22196461" cy="10475850"/>
          </a:xfrm>
        </p:spPr>
        <p:txBody>
          <a:bodyPr>
            <a:normAutofit/>
          </a:bodyPr>
          <a:lstStyle/>
          <a:p>
            <a:pPr marL="1167998" indent="-1167998">
              <a:lnSpc>
                <a:spcPct val="120000"/>
              </a:lnSpc>
              <a:buClr>
                <a:srgbClr val="92D050"/>
              </a:buClr>
            </a:pPr>
            <a:r>
              <a:rPr lang="en-US" altLang="zh-TW" sz="5500" dirty="0" smtClean="0"/>
              <a:t>Product/Service Spec</a:t>
            </a:r>
            <a:endParaRPr lang="en-US" altLang="zh-TW" sz="55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1676982" y="13288773"/>
            <a:ext cx="1046773" cy="626022"/>
          </a:xfrm>
          <a:prstGeom prst="rect">
            <a:avLst/>
          </a:prstGeom>
        </p:spPr>
        <p:txBody>
          <a:bodyPr lIns="207653" tIns="103826" rIns="207653" bIns="103826"/>
          <a:lstStyle/>
          <a:p>
            <a:fld id="{8F4EACC7-37E3-43A5-A5FB-BEB9CE95D266}" type="slidenum">
              <a:rPr lang="zh-TW" altLang="en-US">
                <a:solidFill>
                  <a:srgbClr val="FFFFFF"/>
                </a:solidFill>
                <a:latin typeface="Consolas" panose="020B0609020204030204" pitchFamily="49" charset="0"/>
              </a:rPr>
              <a:pPr/>
              <a:t>69</a:t>
            </a:fld>
            <a:endParaRPr lang="zh-TW" altLang="en-US">
              <a:solidFill>
                <a:srgbClr val="FFFFFF"/>
              </a:solidFill>
              <a:latin typeface="Consolas" panose="020B0609020204030204" pitchFamily="49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690631" y="3929043"/>
          <a:ext cx="20574128" cy="742530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143405"/>
                <a:gridCol w="4214843"/>
                <a:gridCol w="6107940"/>
                <a:gridCol w="6107940"/>
              </a:tblGrid>
              <a:tr h="2857522">
                <a:tc>
                  <a:txBody>
                    <a:bodyPr/>
                    <a:lstStyle/>
                    <a:p>
                      <a:pPr marL="0" lvl="2" indent="0">
                        <a:lnSpc>
                          <a:spcPct val="120000"/>
                        </a:lnSpc>
                        <a:buFont typeface="Wingdings" charset="2"/>
                        <a:buNone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Item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自己的產品或服務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具體的規格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品質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(</a:t>
                      </a: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如何測試功能正常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)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3640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價格</a:t>
                      </a:r>
                      <a:endParaRPr lang="en-US" altLang="zh-CN" sz="36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4009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074" name="Picture 2" descr="Scr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4937" y="-28759"/>
            <a:ext cx="19438845" cy="137447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C1F1013-58DC-4FA8-9AB6-D782BD940856}"/>
              </a:ext>
            </a:extLst>
          </p:cNvPr>
          <p:cNvSpPr txBox="1">
            <a:spLocks/>
          </p:cNvSpPr>
          <p:nvPr/>
        </p:nvSpPr>
        <p:spPr>
          <a:xfrm>
            <a:off x="1606824" y="981676"/>
            <a:ext cx="21031200" cy="1123796"/>
          </a:xfrm>
          <a:prstGeom prst="rect">
            <a:avLst/>
          </a:prstGeom>
        </p:spPr>
        <p:txBody>
          <a:bodyPr lIns="182867" tIns="91434" rIns="182867" bIns="91434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8100" b="1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  <a:sym typeface="Aleo" pitchFamily="34" charset="0"/>
              </a:rPr>
              <a:t>時程排序</a:t>
            </a:r>
            <a:r>
              <a:rPr lang="en-US" altLang="zh-TW" sz="8100" b="1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  <a:sym typeface="Aleo" pitchFamily="34" charset="0"/>
              </a:rPr>
              <a:t>(</a:t>
            </a:r>
            <a:r>
              <a:rPr lang="zh-TW" altLang="en-US" sz="8100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  <a:sym typeface="Aleo" pitchFamily="34" charset="0"/>
              </a:rPr>
              <a:t>甘特圖</a:t>
            </a:r>
            <a:r>
              <a:rPr lang="en-US" altLang="zh-TW" sz="8100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  <a:sym typeface="Aleo" pitchFamily="34" charset="0"/>
              </a:rPr>
              <a:t>)</a:t>
            </a:r>
            <a:r>
              <a:rPr lang="zh-TW" altLang="en-US" sz="8100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  <a:sym typeface="Aleo" pitchFamily="34" charset="0"/>
              </a:rPr>
              <a:t> 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40714738"/>
              </p:ext>
            </p:extLst>
          </p:nvPr>
        </p:nvGraphicFramePr>
        <p:xfrm>
          <a:off x="1966865" y="2465512"/>
          <a:ext cx="19442170" cy="6989886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86500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93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93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4932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4932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4932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4932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4932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7348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4932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10358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101557"/>
                <a:gridCol w="762541"/>
                <a:gridCol w="1224136"/>
              </a:tblGrid>
              <a:tr h="893696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               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indent="1242060" algn="just">
                        <a:spcAft>
                          <a:spcPts val="0"/>
                        </a:spcAft>
                      </a:pPr>
                      <a:endParaRPr lang="en-US" altLang="zh-TW" sz="2800" kern="100" dirty="0" smtClean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indent="1242060" algn="just">
                        <a:spcAft>
                          <a:spcPts val="0"/>
                        </a:spcAft>
                      </a:pPr>
                      <a:r>
                        <a:rPr lang="en-US" altLang="zh-TW" sz="2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                                          </a:t>
                      </a:r>
                      <a:r>
                        <a:rPr lang="zh-TW" sz="2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 次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indent="234950" algn="just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工作項目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r>
                        <a:rPr lang="en-US" altLang="zh-TW" sz="2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r>
                        <a:rPr lang="zh-TW" sz="2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年度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3600" b="0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8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</a:rPr>
                        <a:t>111</a:t>
                      </a:r>
                      <a:r>
                        <a:rPr kumimoji="0" lang="zh-TW" altLang="en-US" sz="28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</a:rPr>
                        <a:t>年度</a:t>
                      </a:r>
                      <a:endParaRPr kumimoji="0" lang="zh-TW" altLang="en-US" sz="2800" b="0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4054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r>
                        <a:rPr 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r>
                        <a:rPr 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r>
                        <a:rPr 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r>
                        <a:rPr 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  <a:r>
                        <a:rPr 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8</a:t>
                      </a:r>
                      <a:r>
                        <a:rPr 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9</a:t>
                      </a:r>
                      <a:r>
                        <a:rPr 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r>
                        <a:rPr 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11</a:t>
                      </a:r>
                      <a:r>
                        <a:rPr lang="zh-TW" sz="1800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月</a:t>
                      </a:r>
                      <a:endParaRPr lang="zh-TW" sz="1800" kern="10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12</a:t>
                      </a:r>
                      <a:r>
                        <a:rPr lang="zh-TW" altLang="en-US" sz="1800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月</a:t>
                      </a:r>
                      <a:endParaRPr lang="zh-TW" sz="1800" kern="10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7448" marR="2744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</a:t>
                      </a:r>
                      <a:r>
                        <a:rPr lang="zh-TW" altLang="zh-TW" sz="1800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月</a:t>
                      </a:r>
                      <a:endParaRPr lang="zh-TW" altLang="zh-TW" sz="1800" kern="10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r>
                        <a:rPr lang="zh-TW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alt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3696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93696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2800" kern="100" dirty="0" smtClean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93696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2800" kern="100" dirty="0" smtClean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2800" kern="100" dirty="0" smtClean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91592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2800" kern="100" dirty="0" smtClean="0">
                        <a:solidFill>
                          <a:schemeClr val="bg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2800" kern="100" dirty="0" smtClean="0">
                        <a:solidFill>
                          <a:schemeClr val="bg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491592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solidFill>
                          <a:srgbClr val="FFC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2800" kern="100" dirty="0" smtClean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943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預定進度累計百分比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b="1" kern="100" dirty="0" smtClean="0"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期中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9966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b="1" kern="100" dirty="0" smtClean="0"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期未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10249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風險登錄表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16828" y="2714597"/>
            <a:ext cx="22196461" cy="10475850"/>
          </a:xfrm>
        </p:spPr>
        <p:txBody>
          <a:bodyPr>
            <a:normAutofit/>
          </a:bodyPr>
          <a:lstStyle/>
          <a:p>
            <a:pPr marL="1167998" indent="-1167998">
              <a:lnSpc>
                <a:spcPct val="120000"/>
              </a:lnSpc>
              <a:buClr>
                <a:srgbClr val="92D050"/>
              </a:buClr>
            </a:pPr>
            <a:r>
              <a:rPr lang="en-US" altLang="zh-TW" sz="5500" dirty="0" smtClean="0"/>
              <a:t>Project Risk</a:t>
            </a:r>
            <a:endParaRPr lang="en-US" altLang="zh-TW" sz="55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1676982" y="13288773"/>
            <a:ext cx="1046773" cy="626022"/>
          </a:xfrm>
          <a:prstGeom prst="rect">
            <a:avLst/>
          </a:prstGeom>
        </p:spPr>
        <p:txBody>
          <a:bodyPr lIns="207653" tIns="103826" rIns="207653" bIns="103826"/>
          <a:lstStyle/>
          <a:p>
            <a:fld id="{8F4EACC7-37E3-43A5-A5FB-BEB9CE95D266}" type="slidenum">
              <a:rPr lang="zh-TW" altLang="en-US">
                <a:solidFill>
                  <a:srgbClr val="FFFFFF"/>
                </a:solidFill>
                <a:latin typeface="Consolas" panose="020B0609020204030204" pitchFamily="49" charset="0"/>
              </a:rPr>
              <a:pPr/>
              <a:t>71</a:t>
            </a:fld>
            <a:endParaRPr lang="zh-TW" altLang="en-US">
              <a:solidFill>
                <a:srgbClr val="FFFFFF"/>
              </a:solidFill>
              <a:latin typeface="Consolas" panose="020B0609020204030204" pitchFamily="49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690631" y="3929043"/>
          <a:ext cx="20574128" cy="665447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143405"/>
                <a:gridCol w="4214843"/>
                <a:gridCol w="6107940"/>
                <a:gridCol w="6107940"/>
              </a:tblGrid>
              <a:tr h="2857522">
                <a:tc>
                  <a:txBody>
                    <a:bodyPr/>
                    <a:lstStyle/>
                    <a:p>
                      <a:pPr marL="0" lvl="2" indent="0">
                        <a:lnSpc>
                          <a:spcPct val="120000"/>
                        </a:lnSpc>
                        <a:buFont typeface="Wingdings" charset="2"/>
                        <a:buNone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Item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可能產生的風險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預計如何預防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風險產生時的對策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3640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4009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27" y="-1819270"/>
            <a:ext cx="24382413" cy="1603692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7" y="-471485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686182" y="5929308"/>
            <a:ext cx="6863413" cy="2800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687" tIns="45687" rIns="45687" bIns="45687">
            <a:spAutoFit/>
          </a:bodyPr>
          <a:lstStyle/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規劃階段</a:t>
            </a:r>
            <a:endParaRPr lang="en-US" altLang="zh-TW" sz="8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專案文件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5" y="12974643"/>
            <a:ext cx="364777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 anchor="ctr">
            <a:spAutoFit/>
          </a:bodyPr>
          <a:lstStyle/>
          <a:p>
            <a:pPr defTabSz="823251"/>
            <a:fld id="{527518AD-E517-4367-AFBE-BB1B19341714}" type="slidenum">
              <a:rPr lang="zh-TW" altLang="zh-TW"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251"/>
              <a:t>72</a:t>
            </a:fld>
            <a:endParaRPr lang="zh-TW" altLang="zh-TW" sz="19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專案範疇</a:t>
            </a:r>
            <a:r>
              <a:rPr lang="en-US" altLang="zh-TW" dirty="0" smtClean="0">
                <a:solidFill>
                  <a:schemeClr val="tx2">
                    <a:lumMod val="50000"/>
                  </a:schemeClr>
                </a:solidFill>
              </a:rPr>
              <a:t>+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品質管理 </a:t>
            </a:r>
            <a:r>
              <a:rPr lang="en-US" altLang="zh-TW" dirty="0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endParaRPr lang="zh-TW" alt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2190686" y="3929045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規劃範疇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" name="圓角矩形 4"/>
          <p:cNvSpPr/>
          <p:nvPr/>
        </p:nvSpPr>
        <p:spPr bwMode="auto">
          <a:xfrm>
            <a:off x="2190686" y="6000751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需求文件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6" name="圓角矩形 5"/>
          <p:cNvSpPr/>
          <p:nvPr/>
        </p:nvSpPr>
        <p:spPr bwMode="auto">
          <a:xfrm>
            <a:off x="2190686" y="7558819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需求可追朔矩陣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7" name="圓角矩形 6"/>
          <p:cNvSpPr/>
          <p:nvPr/>
        </p:nvSpPr>
        <p:spPr bwMode="auto">
          <a:xfrm>
            <a:off x="8977296" y="5887883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範疇說明書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8" name="圓角矩形 7"/>
          <p:cNvSpPr/>
          <p:nvPr/>
        </p:nvSpPr>
        <p:spPr bwMode="auto">
          <a:xfrm>
            <a:off x="2190686" y="8929709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需求說明書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9" name="圓角矩形 8"/>
          <p:cNvSpPr/>
          <p:nvPr/>
        </p:nvSpPr>
        <p:spPr bwMode="auto">
          <a:xfrm>
            <a:off x="8977296" y="10287033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允收準則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0" name="圓角矩形 9"/>
          <p:cNvSpPr/>
          <p:nvPr/>
        </p:nvSpPr>
        <p:spPr bwMode="auto">
          <a:xfrm>
            <a:off x="8977296" y="8929709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WBS</a:t>
            </a:r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說明表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1" name="圓角矩形 10"/>
          <p:cNvSpPr/>
          <p:nvPr/>
        </p:nvSpPr>
        <p:spPr bwMode="auto">
          <a:xfrm>
            <a:off x="8977296" y="7500967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WBS</a:t>
            </a:r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(</a:t>
            </a:r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工作分解結構</a:t>
            </a:r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)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2" name="圓角矩形 11"/>
          <p:cNvSpPr/>
          <p:nvPr/>
        </p:nvSpPr>
        <p:spPr bwMode="auto">
          <a:xfrm>
            <a:off x="16263974" y="5929315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品質管理計畫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4" name="圓角矩形 13"/>
          <p:cNvSpPr/>
          <p:nvPr/>
        </p:nvSpPr>
        <p:spPr bwMode="auto">
          <a:xfrm>
            <a:off x="16263974" y="3857611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規劃品質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5" name="圓角矩形 14"/>
          <p:cNvSpPr/>
          <p:nvPr/>
        </p:nvSpPr>
        <p:spPr bwMode="auto">
          <a:xfrm>
            <a:off x="16263974" y="7530977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流程管理計畫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6" name="圓角矩形 15"/>
          <p:cNvSpPr/>
          <p:nvPr/>
        </p:nvSpPr>
        <p:spPr bwMode="auto">
          <a:xfrm>
            <a:off x="16263974" y="8929709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品質指標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7" name="圓角矩形 16"/>
          <p:cNvSpPr/>
          <p:nvPr/>
        </p:nvSpPr>
        <p:spPr bwMode="auto">
          <a:xfrm>
            <a:off x="16263974" y="10245603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品質檢核表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8" name="圓角矩形 17"/>
          <p:cNvSpPr/>
          <p:nvPr/>
        </p:nvSpPr>
        <p:spPr bwMode="auto">
          <a:xfrm>
            <a:off x="8620104" y="5214930"/>
            <a:ext cx="5643605" cy="4903470"/>
          </a:xfrm>
          <a:prstGeom prst="roundRect">
            <a:avLst/>
          </a:prstGeom>
          <a:noFill/>
          <a:ln w="254000" cap="flat" cmpd="sng" algn="ctr">
            <a:solidFill>
              <a:srgbClr val="DE8400">
                <a:alpha val="58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zh-CN" altLang="en-US" sz="28800" dirty="0" smtClean="0"/>
          </a:p>
        </p:txBody>
      </p:sp>
      <p:sp>
        <p:nvSpPr>
          <p:cNvPr id="19" name="文字方塊 18"/>
          <p:cNvSpPr txBox="1"/>
          <p:nvPr/>
        </p:nvSpPr>
        <p:spPr>
          <a:xfrm>
            <a:off x="11263314" y="4500555"/>
            <a:ext cx="3071837" cy="646264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zh-TW" altLang="en-US" sz="3600" dirty="0" smtClean="0">
                <a:solidFill>
                  <a:srgbClr val="DE8400"/>
                </a:solidFill>
                <a:latin typeface="Microsoft JhengHei" pitchFamily="34" charset="-120"/>
                <a:ea typeface="Microsoft JhengHei" pitchFamily="34" charset="-120"/>
              </a:rPr>
              <a:t>範疇基準</a:t>
            </a:r>
            <a:endParaRPr lang="zh-CN" altLang="en-US" sz="3600" dirty="0">
              <a:solidFill>
                <a:srgbClr val="DE8400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21" name="直線單箭頭接點 20"/>
          <p:cNvCxnSpPr>
            <a:stCxn id="4" idx="2"/>
            <a:endCxn id="5" idx="0"/>
          </p:cNvCxnSpPr>
          <p:nvPr/>
        </p:nvCxnSpPr>
        <p:spPr bwMode="auto">
          <a:xfrm rot="5400000">
            <a:off x="3925911" y="5271365"/>
            <a:ext cx="1458772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3" name="直線單箭頭接點 22"/>
          <p:cNvCxnSpPr>
            <a:stCxn id="5" idx="2"/>
            <a:endCxn id="6" idx="0"/>
          </p:cNvCxnSpPr>
          <p:nvPr/>
        </p:nvCxnSpPr>
        <p:spPr bwMode="auto">
          <a:xfrm rot="5400000">
            <a:off x="4182730" y="7086252"/>
            <a:ext cx="945134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5" name="直線單箭頭接點 24"/>
          <p:cNvCxnSpPr>
            <a:stCxn id="6" idx="2"/>
            <a:endCxn id="8" idx="0"/>
          </p:cNvCxnSpPr>
          <p:nvPr/>
        </p:nvCxnSpPr>
        <p:spPr bwMode="auto">
          <a:xfrm rot="5400000">
            <a:off x="4276319" y="8550731"/>
            <a:ext cx="757956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8" name="圖案 27"/>
          <p:cNvCxnSpPr>
            <a:stCxn id="8" idx="2"/>
            <a:endCxn id="7" idx="1"/>
          </p:cNvCxnSpPr>
          <p:nvPr/>
        </p:nvCxnSpPr>
        <p:spPr bwMode="auto">
          <a:xfrm rot="5400000" flipH="1" flipV="1">
            <a:off x="5142149" y="5707497"/>
            <a:ext cx="3348293" cy="4321999"/>
          </a:xfrm>
          <a:prstGeom prst="bentConnector4">
            <a:avLst>
              <a:gd name="adj1" fmla="val -30370"/>
              <a:gd name="adj2" fmla="val 78512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0" name="直線單箭頭接點 29"/>
          <p:cNvCxnSpPr>
            <a:stCxn id="7" idx="2"/>
            <a:endCxn id="11" idx="0"/>
          </p:cNvCxnSpPr>
          <p:nvPr/>
        </p:nvCxnSpPr>
        <p:spPr bwMode="auto">
          <a:xfrm rot="5400000">
            <a:off x="10941832" y="7000892"/>
            <a:ext cx="1000150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2" name="直線單箭頭接點 31"/>
          <p:cNvCxnSpPr>
            <a:stCxn id="11" idx="2"/>
            <a:endCxn id="10" idx="0"/>
          </p:cNvCxnSpPr>
          <p:nvPr/>
        </p:nvCxnSpPr>
        <p:spPr bwMode="auto">
          <a:xfrm rot="5400000">
            <a:off x="11034003" y="8521805"/>
            <a:ext cx="815808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5" name="直線單箭頭接點 34"/>
          <p:cNvCxnSpPr>
            <a:stCxn id="10" idx="2"/>
            <a:endCxn id="9" idx="0"/>
          </p:cNvCxnSpPr>
          <p:nvPr/>
        </p:nvCxnSpPr>
        <p:spPr bwMode="auto">
          <a:xfrm rot="5400000">
            <a:off x="11069712" y="9914838"/>
            <a:ext cx="744390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37" name="圖案 36"/>
          <p:cNvCxnSpPr>
            <a:stCxn id="9" idx="3"/>
            <a:endCxn id="14" idx="1"/>
          </p:cNvCxnSpPr>
          <p:nvPr/>
        </p:nvCxnSpPr>
        <p:spPr bwMode="auto">
          <a:xfrm flipV="1">
            <a:off x="13906517" y="4164078"/>
            <a:ext cx="2357457" cy="6429422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40" name="直線單箭頭接點 39"/>
          <p:cNvCxnSpPr>
            <a:stCxn id="14" idx="2"/>
            <a:endCxn id="12" idx="0"/>
          </p:cNvCxnSpPr>
          <p:nvPr/>
        </p:nvCxnSpPr>
        <p:spPr bwMode="auto">
          <a:xfrm rot="5400000">
            <a:off x="17999200" y="5199930"/>
            <a:ext cx="1458770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42" name="直線單箭頭接點 41"/>
          <p:cNvCxnSpPr>
            <a:stCxn id="12" idx="2"/>
            <a:endCxn id="15" idx="0"/>
          </p:cNvCxnSpPr>
          <p:nvPr/>
        </p:nvCxnSpPr>
        <p:spPr bwMode="auto">
          <a:xfrm rot="5400000">
            <a:off x="18234221" y="7036613"/>
            <a:ext cx="988728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44" name="直線單箭頭接點 43"/>
          <p:cNvCxnSpPr>
            <a:stCxn id="15" idx="2"/>
            <a:endCxn id="16" idx="0"/>
          </p:cNvCxnSpPr>
          <p:nvPr/>
        </p:nvCxnSpPr>
        <p:spPr bwMode="auto">
          <a:xfrm rot="5400000">
            <a:off x="18335686" y="8536810"/>
            <a:ext cx="785798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46" name="直線單箭頭接點 45"/>
          <p:cNvCxnSpPr>
            <a:stCxn id="16" idx="2"/>
            <a:endCxn id="17" idx="0"/>
          </p:cNvCxnSpPr>
          <p:nvPr/>
        </p:nvCxnSpPr>
        <p:spPr bwMode="auto">
          <a:xfrm rot="5400000">
            <a:off x="18377105" y="9894123"/>
            <a:ext cx="702960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48" name="文字方塊 47"/>
          <p:cNvSpPr txBox="1"/>
          <p:nvPr/>
        </p:nvSpPr>
        <p:spPr>
          <a:xfrm>
            <a:off x="11977692" y="6946992"/>
            <a:ext cx="3071837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100" dirty="0" smtClean="0"/>
              <a:t>SKU</a:t>
            </a:r>
            <a:r>
              <a:rPr lang="zh-TW" altLang="en-US" sz="3100" dirty="0" smtClean="0"/>
              <a:t> </a:t>
            </a:r>
            <a:r>
              <a:rPr lang="en-US" altLang="zh-TW" sz="3100" dirty="0" smtClean="0"/>
              <a:t>table</a:t>
            </a:r>
            <a:endParaRPr lang="zh-CN" altLang="en-US" sz="3100" dirty="0"/>
          </a:p>
        </p:txBody>
      </p:sp>
      <p:sp>
        <p:nvSpPr>
          <p:cNvPr id="49" name="文字方塊 48"/>
          <p:cNvSpPr txBox="1"/>
          <p:nvPr/>
        </p:nvSpPr>
        <p:spPr>
          <a:xfrm>
            <a:off x="1261994" y="6572248"/>
            <a:ext cx="3071837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100" dirty="0" smtClean="0"/>
              <a:t>PRD</a:t>
            </a:r>
            <a:endParaRPr lang="zh-CN" altLang="en-US" sz="3100" dirty="0"/>
          </a:p>
        </p:txBody>
      </p:sp>
      <p:sp>
        <p:nvSpPr>
          <p:cNvPr id="50" name="文字方塊 49"/>
          <p:cNvSpPr txBox="1"/>
          <p:nvPr/>
        </p:nvSpPr>
        <p:spPr>
          <a:xfrm>
            <a:off x="12620634" y="6500810"/>
            <a:ext cx="3071837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/>
            <a:r>
              <a:rPr lang="en-US" altLang="zh-TW" sz="3100" dirty="0" smtClean="0"/>
              <a:t>Product spec</a:t>
            </a:r>
            <a:endParaRPr lang="zh-CN" altLang="en-US" sz="3100" dirty="0"/>
          </a:p>
        </p:txBody>
      </p:sp>
      <p:sp>
        <p:nvSpPr>
          <p:cNvPr id="51" name="文字方塊 50"/>
          <p:cNvSpPr txBox="1"/>
          <p:nvPr/>
        </p:nvSpPr>
        <p:spPr>
          <a:xfrm>
            <a:off x="1261994" y="8143910"/>
            <a:ext cx="3071837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100" dirty="0" smtClean="0"/>
              <a:t>PRD discussion</a:t>
            </a:r>
            <a:endParaRPr lang="zh-CN" altLang="en-US" sz="3100" dirty="0"/>
          </a:p>
        </p:txBody>
      </p:sp>
      <p:sp>
        <p:nvSpPr>
          <p:cNvPr id="52" name="文字方塊 51"/>
          <p:cNvSpPr txBox="1"/>
          <p:nvPr/>
        </p:nvSpPr>
        <p:spPr>
          <a:xfrm>
            <a:off x="12049135" y="8143906"/>
            <a:ext cx="3071837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100" dirty="0" smtClean="0"/>
              <a:t>SOW Item</a:t>
            </a:r>
            <a:endParaRPr lang="zh-CN" altLang="en-US" sz="3100" dirty="0"/>
          </a:p>
        </p:txBody>
      </p:sp>
      <p:sp>
        <p:nvSpPr>
          <p:cNvPr id="53" name="文字方塊 52"/>
          <p:cNvSpPr txBox="1"/>
          <p:nvPr/>
        </p:nvSpPr>
        <p:spPr>
          <a:xfrm>
            <a:off x="19478692" y="6572250"/>
            <a:ext cx="4071965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100" dirty="0" smtClean="0"/>
              <a:t>QA Verification Plan</a:t>
            </a:r>
            <a:endParaRPr lang="zh-CN" altLang="en-US" sz="3100" dirty="0"/>
          </a:p>
        </p:txBody>
      </p:sp>
      <p:sp>
        <p:nvSpPr>
          <p:cNvPr id="36" name="文字方塊 35"/>
          <p:cNvSpPr txBox="1"/>
          <p:nvPr/>
        </p:nvSpPr>
        <p:spPr>
          <a:xfrm>
            <a:off x="19478687" y="8161438"/>
            <a:ext cx="4071965" cy="569320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r>
              <a:rPr lang="en-US" altLang="zh-TW" sz="3100" dirty="0" smtClean="0"/>
              <a:t>Flow Control Plan</a:t>
            </a:r>
            <a:endParaRPr lang="zh-CN" altLang="en-US" sz="31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專案時間管理 </a:t>
            </a:r>
            <a:r>
              <a:rPr lang="en-US" altLang="zh-TW" dirty="0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endParaRPr lang="zh-TW" alt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4548134" y="5857868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規劃時程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8" name="圓角矩形 37"/>
          <p:cNvSpPr/>
          <p:nvPr/>
        </p:nvSpPr>
        <p:spPr bwMode="auto">
          <a:xfrm>
            <a:off x="4548134" y="6929438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範疇基準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9" name="圓角矩形 38"/>
          <p:cNvSpPr/>
          <p:nvPr/>
        </p:nvSpPr>
        <p:spPr bwMode="auto">
          <a:xfrm>
            <a:off x="1976366" y="4429108"/>
            <a:ext cx="4929221" cy="612934"/>
          </a:xfrm>
          <a:prstGeom prst="roundRect">
            <a:avLst/>
          </a:prstGeom>
          <a:solidFill>
            <a:srgbClr val="FFCCFF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專案章程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43" name="肘形接點 42"/>
          <p:cNvCxnSpPr>
            <a:stCxn id="39" idx="2"/>
            <a:endCxn id="4" idx="0"/>
          </p:cNvCxnSpPr>
          <p:nvPr/>
        </p:nvCxnSpPr>
        <p:spPr bwMode="auto">
          <a:xfrm rot="16200000" flipH="1">
            <a:off x="5318948" y="4164071"/>
            <a:ext cx="815826" cy="2571768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45" name="圓角矩形 44"/>
          <p:cNvSpPr/>
          <p:nvPr/>
        </p:nvSpPr>
        <p:spPr bwMode="auto">
          <a:xfrm>
            <a:off x="10263174" y="6500810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定義活動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7" name="圓角矩形 46"/>
          <p:cNvSpPr/>
          <p:nvPr/>
        </p:nvSpPr>
        <p:spPr bwMode="auto">
          <a:xfrm>
            <a:off x="10263174" y="7715256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里程碑清單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4" name="圓角矩形 53"/>
          <p:cNvSpPr/>
          <p:nvPr/>
        </p:nvSpPr>
        <p:spPr bwMode="auto">
          <a:xfrm>
            <a:off x="10263174" y="8501074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活動清單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5" name="圓角矩形 54"/>
          <p:cNvSpPr/>
          <p:nvPr/>
        </p:nvSpPr>
        <p:spPr bwMode="auto">
          <a:xfrm>
            <a:off x="10263174" y="9316900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活動屬性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6" name="圓角矩形 55"/>
          <p:cNvSpPr/>
          <p:nvPr/>
        </p:nvSpPr>
        <p:spPr bwMode="auto">
          <a:xfrm>
            <a:off x="16764032" y="8501074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排序活動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58" name="直線單箭頭接點 57"/>
          <p:cNvCxnSpPr>
            <a:stCxn id="4" idx="2"/>
            <a:endCxn id="38" idx="0"/>
          </p:cNvCxnSpPr>
          <p:nvPr/>
        </p:nvCxnSpPr>
        <p:spPr bwMode="auto">
          <a:xfrm rot="5400000">
            <a:off x="6783427" y="6700120"/>
            <a:ext cx="458636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0" name="直線單箭頭接點 59"/>
          <p:cNvCxnSpPr>
            <a:stCxn id="45" idx="2"/>
            <a:endCxn id="47" idx="0"/>
          </p:cNvCxnSpPr>
          <p:nvPr/>
        </p:nvCxnSpPr>
        <p:spPr bwMode="auto">
          <a:xfrm rot="5400000">
            <a:off x="12427029" y="7414500"/>
            <a:ext cx="601512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2" name="肘形接點 61"/>
          <p:cNvCxnSpPr>
            <a:endCxn id="45" idx="1"/>
          </p:cNvCxnSpPr>
          <p:nvPr/>
        </p:nvCxnSpPr>
        <p:spPr bwMode="auto">
          <a:xfrm>
            <a:off x="9405918" y="6072182"/>
            <a:ext cx="857256" cy="735095"/>
          </a:xfrm>
          <a:prstGeom prst="bentConnector3">
            <a:avLst>
              <a:gd name="adj1" fmla="val 61034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4" name="肘形接點 63"/>
          <p:cNvCxnSpPr>
            <a:stCxn id="38" idx="3"/>
            <a:endCxn id="45" idx="1"/>
          </p:cNvCxnSpPr>
          <p:nvPr/>
        </p:nvCxnSpPr>
        <p:spPr bwMode="auto">
          <a:xfrm flipV="1">
            <a:off x="9477355" y="6807277"/>
            <a:ext cx="785819" cy="428628"/>
          </a:xfrm>
          <a:prstGeom prst="bentConnector3">
            <a:avLst>
              <a:gd name="adj1" fmla="val 54013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8" name="肘形接點 67"/>
          <p:cNvCxnSpPr>
            <a:stCxn id="47" idx="3"/>
            <a:endCxn id="55" idx="3"/>
          </p:cNvCxnSpPr>
          <p:nvPr/>
        </p:nvCxnSpPr>
        <p:spPr bwMode="auto">
          <a:xfrm>
            <a:off x="15192395" y="8021723"/>
            <a:ext cx="1588" cy="1601644"/>
          </a:xfrm>
          <a:prstGeom prst="bentConnector3">
            <a:avLst>
              <a:gd name="adj1" fmla="val 14395466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70" name="肘形接點 69"/>
          <p:cNvCxnSpPr>
            <a:stCxn id="38" idx="2"/>
            <a:endCxn id="56" idx="2"/>
          </p:cNvCxnSpPr>
          <p:nvPr/>
        </p:nvCxnSpPr>
        <p:spPr bwMode="auto">
          <a:xfrm rot="16200000" flipH="1">
            <a:off x="12334876" y="2220241"/>
            <a:ext cx="1571636" cy="12215898"/>
          </a:xfrm>
          <a:prstGeom prst="bentConnector3">
            <a:avLst>
              <a:gd name="adj1" fmla="val 230908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73" name="直線單箭頭接點 72"/>
          <p:cNvCxnSpPr/>
          <p:nvPr/>
        </p:nvCxnSpPr>
        <p:spPr bwMode="auto">
          <a:xfrm>
            <a:off x="15478148" y="8786826"/>
            <a:ext cx="1357322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78" name="圓角矩形 77"/>
          <p:cNvSpPr/>
          <p:nvPr/>
        </p:nvSpPr>
        <p:spPr bwMode="auto">
          <a:xfrm>
            <a:off x="20478808" y="9858396"/>
            <a:ext cx="3214709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估算活動資源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79" name="圓角矩形 78"/>
          <p:cNvSpPr/>
          <p:nvPr/>
        </p:nvSpPr>
        <p:spPr bwMode="auto">
          <a:xfrm>
            <a:off x="20478808" y="10602784"/>
            <a:ext cx="3214709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估算活動期程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81" name="圖案 80"/>
          <p:cNvCxnSpPr>
            <a:stCxn id="56" idx="3"/>
            <a:endCxn id="78" idx="0"/>
          </p:cNvCxnSpPr>
          <p:nvPr/>
        </p:nvCxnSpPr>
        <p:spPr bwMode="auto">
          <a:xfrm>
            <a:off x="21693253" y="8807541"/>
            <a:ext cx="392910" cy="1050855"/>
          </a:xfrm>
          <a:prstGeom prst="bentConnector2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22" name="圓角矩形 21"/>
          <p:cNvSpPr/>
          <p:nvPr/>
        </p:nvSpPr>
        <p:spPr bwMode="auto">
          <a:xfrm>
            <a:off x="16764032" y="7072314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專案時程網圖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24" name="直線單箭頭接點 23"/>
          <p:cNvCxnSpPr>
            <a:stCxn id="56" idx="0"/>
            <a:endCxn id="22" idx="2"/>
          </p:cNvCxnSpPr>
          <p:nvPr/>
        </p:nvCxnSpPr>
        <p:spPr bwMode="auto">
          <a:xfrm rot="5400000" flipH="1" flipV="1">
            <a:off x="18820730" y="8093161"/>
            <a:ext cx="815826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專案時間管理 </a:t>
            </a:r>
            <a:r>
              <a:rPr lang="en-US" altLang="zh-TW" dirty="0" smtClean="0">
                <a:solidFill>
                  <a:schemeClr val="tx2">
                    <a:lumMod val="50000"/>
                  </a:schemeClr>
                </a:solidFill>
              </a:rPr>
              <a:t>II</a:t>
            </a:r>
            <a:endParaRPr lang="zh-TW" alt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8" name="圓角矩形 37"/>
          <p:cNvSpPr/>
          <p:nvPr/>
        </p:nvSpPr>
        <p:spPr bwMode="auto">
          <a:xfrm>
            <a:off x="1976366" y="8531082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風險登錄表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5" name="圓角矩形 44"/>
          <p:cNvSpPr/>
          <p:nvPr/>
        </p:nvSpPr>
        <p:spPr bwMode="auto">
          <a:xfrm>
            <a:off x="7334216" y="6500810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估算活動資源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7" name="圓角矩形 46"/>
          <p:cNvSpPr/>
          <p:nvPr/>
        </p:nvSpPr>
        <p:spPr bwMode="auto">
          <a:xfrm>
            <a:off x="7334217" y="10888536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專案範疇說明書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4" name="圓角矩形 53"/>
          <p:cNvSpPr/>
          <p:nvPr/>
        </p:nvSpPr>
        <p:spPr bwMode="auto">
          <a:xfrm>
            <a:off x="7334216" y="8501074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活動清單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5" name="圓角矩形 54"/>
          <p:cNvSpPr/>
          <p:nvPr/>
        </p:nvSpPr>
        <p:spPr bwMode="auto">
          <a:xfrm>
            <a:off x="7334216" y="9316900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活動屬性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6" name="圓角矩形 55"/>
          <p:cNvSpPr/>
          <p:nvPr/>
        </p:nvSpPr>
        <p:spPr bwMode="auto">
          <a:xfrm>
            <a:off x="12834942" y="8858264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估算活動期程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60" name="直線單箭頭接點 59"/>
          <p:cNvCxnSpPr>
            <a:stCxn id="45" idx="2"/>
            <a:endCxn id="54" idx="0"/>
          </p:cNvCxnSpPr>
          <p:nvPr/>
        </p:nvCxnSpPr>
        <p:spPr bwMode="auto">
          <a:xfrm rot="5400000">
            <a:off x="9105162" y="7807409"/>
            <a:ext cx="1387330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2" name="肘形接點 61"/>
          <p:cNvCxnSpPr>
            <a:stCxn id="30" idx="3"/>
            <a:endCxn id="45" idx="1"/>
          </p:cNvCxnSpPr>
          <p:nvPr/>
        </p:nvCxnSpPr>
        <p:spPr bwMode="auto">
          <a:xfrm>
            <a:off x="6905587" y="5521393"/>
            <a:ext cx="428629" cy="1285884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4" name="肘形接點 63"/>
          <p:cNvCxnSpPr>
            <a:stCxn id="38" idx="3"/>
            <a:endCxn id="45" idx="1"/>
          </p:cNvCxnSpPr>
          <p:nvPr/>
        </p:nvCxnSpPr>
        <p:spPr bwMode="auto">
          <a:xfrm flipV="1">
            <a:off x="6905587" y="6807277"/>
            <a:ext cx="428629" cy="2030272"/>
          </a:xfrm>
          <a:prstGeom prst="bentConnector3">
            <a:avLst>
              <a:gd name="adj1" fmla="val 5000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8" name="肘形接點 67"/>
          <p:cNvCxnSpPr>
            <a:stCxn id="55" idx="3"/>
            <a:endCxn id="54" idx="3"/>
          </p:cNvCxnSpPr>
          <p:nvPr/>
        </p:nvCxnSpPr>
        <p:spPr bwMode="auto">
          <a:xfrm flipV="1">
            <a:off x="12263437" y="8807541"/>
            <a:ext cx="1588" cy="815826"/>
          </a:xfrm>
          <a:prstGeom prst="bentConnector3">
            <a:avLst>
              <a:gd name="adj1" fmla="val 14395466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73" name="直線單箭頭接點 72"/>
          <p:cNvCxnSpPr/>
          <p:nvPr/>
        </p:nvCxnSpPr>
        <p:spPr bwMode="auto">
          <a:xfrm>
            <a:off x="12549190" y="9144016"/>
            <a:ext cx="214314" cy="1588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1" name="圖案 80"/>
          <p:cNvCxnSpPr>
            <a:stCxn id="56" idx="3"/>
            <a:endCxn id="50" idx="0"/>
          </p:cNvCxnSpPr>
          <p:nvPr/>
        </p:nvCxnSpPr>
        <p:spPr bwMode="auto">
          <a:xfrm>
            <a:off x="17764163" y="9164731"/>
            <a:ext cx="3679058" cy="693665"/>
          </a:xfrm>
          <a:prstGeom prst="bentConnector2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29" name="圓角矩形 28"/>
          <p:cNvSpPr/>
          <p:nvPr/>
        </p:nvSpPr>
        <p:spPr bwMode="auto">
          <a:xfrm>
            <a:off x="1976366" y="7703834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資源行事曆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0" name="圓角矩形 29"/>
          <p:cNvSpPr/>
          <p:nvPr/>
        </p:nvSpPr>
        <p:spPr bwMode="auto">
          <a:xfrm>
            <a:off x="1976366" y="5214926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活動成本估計值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2" name="圓角矩形 31"/>
          <p:cNvSpPr/>
          <p:nvPr/>
        </p:nvSpPr>
        <p:spPr bwMode="auto">
          <a:xfrm>
            <a:off x="1976366" y="6072182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活動清單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3" name="圓角矩形 32"/>
          <p:cNvSpPr/>
          <p:nvPr/>
        </p:nvSpPr>
        <p:spPr bwMode="auto">
          <a:xfrm>
            <a:off x="1976366" y="6888008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活動屬性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0" name="圓角矩形 49"/>
          <p:cNvSpPr/>
          <p:nvPr/>
        </p:nvSpPr>
        <p:spPr bwMode="auto">
          <a:xfrm>
            <a:off x="18978610" y="9858396"/>
            <a:ext cx="4929221" cy="612934"/>
          </a:xfrm>
          <a:prstGeom prst="roundRect">
            <a:avLst/>
          </a:prstGeom>
          <a:solidFill>
            <a:srgbClr val="FFE285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活動期程估計值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53" name="肘形接點 52"/>
          <p:cNvCxnSpPr>
            <a:stCxn id="47" idx="2"/>
            <a:endCxn id="56" idx="2"/>
          </p:cNvCxnSpPr>
          <p:nvPr/>
        </p:nvCxnSpPr>
        <p:spPr bwMode="auto">
          <a:xfrm rot="5400000" flipH="1" flipV="1">
            <a:off x="11534054" y="7735971"/>
            <a:ext cx="2030272" cy="5500725"/>
          </a:xfrm>
          <a:prstGeom prst="bentConnector3">
            <a:avLst>
              <a:gd name="adj1" fmla="val -11260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59" name="肘形接點 58"/>
          <p:cNvCxnSpPr>
            <a:stCxn id="32" idx="1"/>
            <a:endCxn id="38" idx="1"/>
          </p:cNvCxnSpPr>
          <p:nvPr/>
        </p:nvCxnSpPr>
        <p:spPr bwMode="auto">
          <a:xfrm rot="10800000" flipV="1">
            <a:off x="1976366" y="6378649"/>
            <a:ext cx="1588" cy="2458900"/>
          </a:xfrm>
          <a:prstGeom prst="bentConnector3">
            <a:avLst>
              <a:gd name="adj1" fmla="val 14395466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63" name="圖案 62"/>
          <p:cNvCxnSpPr>
            <a:stCxn id="32" idx="1"/>
            <a:endCxn id="56" idx="2"/>
          </p:cNvCxnSpPr>
          <p:nvPr/>
        </p:nvCxnSpPr>
        <p:spPr bwMode="auto">
          <a:xfrm rot="10800000" flipH="1" flipV="1">
            <a:off x="1976365" y="6378648"/>
            <a:ext cx="13323187" cy="3092549"/>
          </a:xfrm>
          <a:prstGeom prst="bentConnector4">
            <a:avLst>
              <a:gd name="adj1" fmla="val -1716"/>
              <a:gd name="adj2" fmla="val 205272"/>
            </a:avLst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27" y="-1819270"/>
            <a:ext cx="24382413" cy="1603692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7" y="-471485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686182" y="5929313"/>
            <a:ext cx="6863413" cy="253909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687" tIns="45687" rIns="45687" bIns="45687">
            <a:spAutoFit/>
          </a:bodyPr>
          <a:lstStyle/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規劃階段</a:t>
            </a:r>
            <a:endParaRPr lang="en-US" altLang="zh-TW" sz="8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  <a:p>
            <a:pPr defTabSz="823251"/>
            <a:r>
              <a:rPr lang="zh-TW" altLang="en-US" sz="71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規格</a:t>
            </a:r>
            <a:r>
              <a:rPr lang="en-US" altLang="zh-TW" sz="71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/</a:t>
            </a:r>
            <a:r>
              <a:rPr lang="zh-TW" altLang="en-US" sz="71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人力</a:t>
            </a:r>
            <a:r>
              <a:rPr lang="en-US" altLang="zh-TW" sz="71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/</a:t>
            </a:r>
            <a:r>
              <a:rPr lang="zh-TW" altLang="en-US" sz="71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時間</a:t>
            </a:r>
            <a:endParaRPr lang="zh-TW" altLang="zh-TW" sz="71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5" y="12974643"/>
            <a:ext cx="364777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 anchor="ctr">
            <a:spAutoFit/>
          </a:bodyPr>
          <a:lstStyle/>
          <a:p>
            <a:pPr defTabSz="823251"/>
            <a:fld id="{527518AD-E517-4367-AFBE-BB1B19341714}" type="slidenum">
              <a:rPr lang="zh-TW" altLang="zh-TW"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251"/>
              <a:t>76</a:t>
            </a:fld>
            <a:endParaRPr lang="zh-TW" altLang="zh-TW" sz="19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實際的專案資料</a:t>
            </a:r>
            <a:endParaRPr lang="zh-TW" alt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405007" y="3286104"/>
            <a:ext cx="18931069" cy="7571237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3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需求</a:t>
            </a:r>
            <a:r>
              <a:rPr lang="en-US" altLang="zh-TW" sz="3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範疇</a:t>
            </a:r>
            <a:r>
              <a:rPr lang="en-US" altLang="zh-TW" sz="3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品質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規格</a:t>
            </a:r>
            <a:r>
              <a:rPr lang="en-US" altLang="zh-TW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人力</a:t>
            </a:r>
            <a:r>
              <a:rPr lang="en-US" altLang="zh-TW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時程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成本預算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….</a:t>
            </a:r>
            <a:endParaRPr lang="en-US" altLang="zh-TW" sz="36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Product Requirement Document</a:t>
            </a: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客人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專案發起人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Requirement Tracing Matrix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Product Spec (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內部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 &amp; Test Plan (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內部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SKU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Table (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內部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36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Human Resource (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內部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Schedule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內部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Budget (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給客人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專案發起人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 Project Kick-off Meeting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如何探索需求</a:t>
            </a:r>
            <a:r>
              <a:rPr lang="en-US" altLang="zh-TW" dirty="0" smtClean="0"/>
              <a:t>: 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16828" y="2714597"/>
            <a:ext cx="22196461" cy="10475850"/>
          </a:xfrm>
        </p:spPr>
        <p:txBody>
          <a:bodyPr>
            <a:normAutofit/>
          </a:bodyPr>
          <a:lstStyle/>
          <a:p>
            <a:pPr marL="1167998" indent="-1167998">
              <a:lnSpc>
                <a:spcPct val="120000"/>
              </a:lnSpc>
              <a:buClr>
                <a:srgbClr val="92D050"/>
              </a:buClr>
            </a:pPr>
            <a:r>
              <a:rPr lang="zh-CN" altLang="en-US" sz="5500" dirty="0" smtClean="0"/>
              <a:t>品項管理</a:t>
            </a:r>
            <a:r>
              <a:rPr lang="zh-TW" altLang="en-US" sz="5500" dirty="0" smtClean="0"/>
              <a:t> </a:t>
            </a:r>
            <a:r>
              <a:rPr lang="en-US" altLang="zh-TW" sz="5500" dirty="0" smtClean="0"/>
              <a:t>Stock Keeping Unit table (aka. </a:t>
            </a:r>
            <a:r>
              <a:rPr lang="zh-TW" altLang="en-US" sz="5500" dirty="0" smtClean="0"/>
              <a:t>使用者可選方案</a:t>
            </a:r>
            <a:r>
              <a:rPr lang="en-US" altLang="zh-TW" sz="5500" dirty="0" smtClean="0"/>
              <a:t>)</a:t>
            </a:r>
            <a:endParaRPr lang="en-US" altLang="zh-TW" sz="55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1676982" y="13288773"/>
            <a:ext cx="1046773" cy="626022"/>
          </a:xfrm>
          <a:prstGeom prst="rect">
            <a:avLst/>
          </a:prstGeom>
        </p:spPr>
        <p:txBody>
          <a:bodyPr lIns="207653" tIns="103826" rIns="207653" bIns="103826"/>
          <a:lstStyle/>
          <a:p>
            <a:fld id="{8F4EACC7-37E3-43A5-A5FB-BEB9CE95D266}" type="slidenum">
              <a:rPr lang="zh-TW" altLang="en-US">
                <a:solidFill>
                  <a:srgbClr val="FFFFFF"/>
                </a:solidFill>
                <a:latin typeface="Consolas" panose="020B0609020204030204" pitchFamily="49" charset="0"/>
              </a:rPr>
              <a:pPr/>
              <a:t>78</a:t>
            </a:fld>
            <a:endParaRPr lang="zh-TW" altLang="en-US">
              <a:solidFill>
                <a:srgbClr val="FFFFFF"/>
              </a:solidFill>
              <a:latin typeface="Consolas" panose="020B0609020204030204" pitchFamily="49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690615" y="3929043"/>
          <a:ext cx="19574010" cy="742530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831032"/>
                <a:gridCol w="4914326"/>
                <a:gridCol w="4914326"/>
                <a:gridCol w="4914326"/>
              </a:tblGrid>
              <a:tr h="2857522">
                <a:tc>
                  <a:txBody>
                    <a:bodyPr/>
                    <a:lstStyle/>
                    <a:p>
                      <a:pPr marL="0" lvl="2" indent="0">
                        <a:lnSpc>
                          <a:spcPct val="120000"/>
                        </a:lnSpc>
                        <a:buFont typeface="Wingdings" charset="2"/>
                        <a:buNone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Item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使用者方案 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SKU1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使用者方案 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SKU2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使用者方案 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SKU3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3640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價格</a:t>
                      </a:r>
                      <a:endParaRPr lang="en-US" altLang="zh-CN" sz="36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4009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C1F1013-58DC-4FA8-9AB6-D782BD940856}"/>
              </a:ext>
            </a:extLst>
          </p:cNvPr>
          <p:cNvSpPr txBox="1">
            <a:spLocks/>
          </p:cNvSpPr>
          <p:nvPr/>
        </p:nvSpPr>
        <p:spPr>
          <a:xfrm>
            <a:off x="1606824" y="981676"/>
            <a:ext cx="21031200" cy="1123796"/>
          </a:xfrm>
          <a:prstGeom prst="rect">
            <a:avLst/>
          </a:prstGeom>
        </p:spPr>
        <p:txBody>
          <a:bodyPr lIns="182867" tIns="91434" rIns="182867" bIns="91434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8100" b="1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  <a:sym typeface="Aleo" pitchFamily="34" charset="0"/>
              </a:rPr>
              <a:t>時程排序</a:t>
            </a:r>
            <a:r>
              <a:rPr lang="en-US" altLang="zh-TW" sz="8100" b="1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  <a:sym typeface="Aleo" pitchFamily="34" charset="0"/>
              </a:rPr>
              <a:t>(</a:t>
            </a:r>
            <a:r>
              <a:rPr lang="zh-TW" altLang="en-US" sz="8100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  <a:sym typeface="Aleo" pitchFamily="34" charset="0"/>
              </a:rPr>
              <a:t>甘特圖</a:t>
            </a:r>
            <a:r>
              <a:rPr lang="en-US" altLang="zh-TW" sz="8100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  <a:sym typeface="Aleo" pitchFamily="34" charset="0"/>
              </a:rPr>
              <a:t>)</a:t>
            </a:r>
            <a:r>
              <a:rPr lang="zh-TW" altLang="en-US" sz="8100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  <a:sym typeface="Aleo" pitchFamily="34" charset="0"/>
              </a:rPr>
              <a:t> 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40714738"/>
              </p:ext>
            </p:extLst>
          </p:nvPr>
        </p:nvGraphicFramePr>
        <p:xfrm>
          <a:off x="1966865" y="2465512"/>
          <a:ext cx="19442170" cy="9417358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86500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93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93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4932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4932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4932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4932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4932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7348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4932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10358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101557"/>
                <a:gridCol w="762541"/>
                <a:gridCol w="1224136"/>
              </a:tblGrid>
              <a:tr h="893696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               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indent="1242060" algn="just">
                        <a:spcAft>
                          <a:spcPts val="0"/>
                        </a:spcAft>
                      </a:pPr>
                      <a:endParaRPr lang="en-US" altLang="zh-TW" sz="2800" kern="100" dirty="0" smtClean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indent="1242060" algn="just">
                        <a:spcAft>
                          <a:spcPts val="0"/>
                        </a:spcAft>
                      </a:pPr>
                      <a:r>
                        <a:rPr lang="en-US" altLang="zh-TW" sz="2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                                          </a:t>
                      </a:r>
                      <a:r>
                        <a:rPr lang="zh-TW" sz="2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 次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indent="234950" algn="just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工作項目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r>
                        <a:rPr lang="en-US" altLang="zh-TW" sz="2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r>
                        <a:rPr lang="zh-TW" sz="2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年度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3600" b="0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8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</a:rPr>
                        <a:t>111</a:t>
                      </a:r>
                      <a:r>
                        <a:rPr kumimoji="0" lang="zh-TW" altLang="en-US" sz="28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</a:rPr>
                        <a:t>年度</a:t>
                      </a:r>
                      <a:endParaRPr kumimoji="0" lang="zh-TW" altLang="en-US" sz="2800" b="0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4054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r>
                        <a:rPr 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r>
                        <a:rPr 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r>
                        <a:rPr 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r>
                        <a:rPr 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  <a:r>
                        <a:rPr 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8</a:t>
                      </a:r>
                      <a:r>
                        <a:rPr 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9</a:t>
                      </a:r>
                      <a:r>
                        <a:rPr 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r>
                        <a:rPr 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11</a:t>
                      </a:r>
                      <a:r>
                        <a:rPr lang="zh-TW" sz="1800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月</a:t>
                      </a:r>
                      <a:endParaRPr lang="zh-TW" sz="1800" kern="10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7448" marR="274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12</a:t>
                      </a:r>
                      <a:r>
                        <a:rPr lang="zh-TW" altLang="en-US" sz="1800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月</a:t>
                      </a:r>
                      <a:endParaRPr lang="zh-TW" sz="1800" kern="10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7448" marR="2744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</a:t>
                      </a:r>
                      <a:r>
                        <a:rPr lang="zh-TW" altLang="zh-TW" sz="1800" kern="1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月</a:t>
                      </a:r>
                      <a:endParaRPr lang="zh-TW" altLang="zh-TW" sz="1800" kern="10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r>
                        <a:rPr lang="zh-TW" altLang="zh-TW" sz="18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endParaRPr lang="zh-TW" altLang="zh-TW" sz="1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98590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SKU1</a:t>
                      </a:r>
                    </a:p>
                  </a:txBody>
                  <a:tcPr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</a:tr>
              <a:tr h="798590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98590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2800" kern="100" dirty="0" smtClean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98590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SKU2</a:t>
                      </a:r>
                    </a:p>
                  </a:txBody>
                  <a:tcPr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2800" kern="100" dirty="0" smtClean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2800" kern="100" dirty="0" smtClean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</a:tr>
              <a:tr h="798590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2800" kern="100" dirty="0" smtClean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2800" kern="100" dirty="0" smtClean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798590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2800" kern="100" dirty="0" smtClean="0">
                        <a:solidFill>
                          <a:schemeClr val="bg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2800" kern="100" dirty="0" smtClean="0">
                        <a:solidFill>
                          <a:schemeClr val="bg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798590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SKU3</a:t>
                      </a:r>
                    </a:p>
                  </a:txBody>
                  <a:tcPr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solidFill>
                          <a:srgbClr val="FFC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2800" kern="100" dirty="0" smtClean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CCFFCC"/>
                    </a:solidFill>
                  </a:tcPr>
                </a:tc>
              </a:tr>
              <a:tr h="798590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功能</a:t>
                      </a: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solidFill>
                          <a:srgbClr val="FFC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2800" kern="100" dirty="0" smtClean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943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預定進度累計百分比</a:t>
                      </a:r>
                      <a:endParaRPr lang="zh-TW" sz="28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b="1" kern="100" dirty="0" smtClean="0"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期中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9966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b="1" kern="100" dirty="0" smtClean="0"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期未</a:t>
                      </a:r>
                      <a:endParaRPr lang="zh-TW" sz="2800" b="1" kern="100" dirty="0">
                        <a:solidFill>
                          <a:schemeClr val="bg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27448" marR="27448" marT="0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10249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27" y="-1819270"/>
            <a:ext cx="24382413" cy="1603692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7" y="-471485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191476" y="5929308"/>
            <a:ext cx="7568672" cy="2800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>
            <a:spAutoFit/>
          </a:bodyPr>
          <a:lstStyle/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  需求探索</a:t>
            </a:r>
            <a:endParaRPr lang="en-US" altLang="zh-TW" sz="8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   </a:t>
            </a:r>
            <a:r>
              <a:rPr lang="en-US" altLang="zh-TW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0-1</a:t>
            </a:r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 營運企劃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5" y="12974643"/>
            <a:ext cx="228521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 anchor="ctr">
            <a:spAutoFit/>
          </a:bodyPr>
          <a:lstStyle/>
          <a:p>
            <a:pPr defTabSz="823251"/>
            <a:fld id="{527518AD-E517-4367-AFBE-BB1B19341714}" type="slidenum">
              <a:rPr lang="zh-TW" altLang="zh-TW"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251"/>
              <a:t>8</a:t>
            </a:fld>
            <a:endParaRPr lang="zh-TW" altLang="zh-TW" sz="19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風險登錄表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16828" y="2714597"/>
            <a:ext cx="22196461" cy="10475850"/>
          </a:xfrm>
        </p:spPr>
        <p:txBody>
          <a:bodyPr>
            <a:normAutofit/>
          </a:bodyPr>
          <a:lstStyle/>
          <a:p>
            <a:pPr marL="1167998" indent="-1167998">
              <a:lnSpc>
                <a:spcPct val="120000"/>
              </a:lnSpc>
              <a:buClr>
                <a:srgbClr val="92D050"/>
              </a:buClr>
            </a:pPr>
            <a:r>
              <a:rPr lang="en-US" altLang="zh-TW" sz="5500" dirty="0" smtClean="0"/>
              <a:t>Project Risk</a:t>
            </a:r>
            <a:endParaRPr lang="en-US" altLang="zh-TW" sz="55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1676982" y="13288773"/>
            <a:ext cx="1046773" cy="626022"/>
          </a:xfrm>
          <a:prstGeom prst="rect">
            <a:avLst/>
          </a:prstGeom>
        </p:spPr>
        <p:txBody>
          <a:bodyPr lIns="207653" tIns="103826" rIns="207653" bIns="103826"/>
          <a:lstStyle/>
          <a:p>
            <a:fld id="{8F4EACC7-37E3-43A5-A5FB-BEB9CE95D266}" type="slidenum">
              <a:rPr lang="zh-TW" altLang="en-US">
                <a:solidFill>
                  <a:srgbClr val="FFFFFF"/>
                </a:solidFill>
                <a:latin typeface="Consolas" panose="020B0609020204030204" pitchFamily="49" charset="0"/>
              </a:rPr>
              <a:pPr/>
              <a:t>80</a:t>
            </a:fld>
            <a:endParaRPr lang="zh-TW" altLang="en-US">
              <a:solidFill>
                <a:srgbClr val="FFFFFF"/>
              </a:solidFill>
              <a:latin typeface="Consolas" panose="020B0609020204030204" pitchFamily="49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690631" y="3929043"/>
          <a:ext cx="20574128" cy="665447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143405"/>
                <a:gridCol w="4214843"/>
                <a:gridCol w="6107940"/>
                <a:gridCol w="6107940"/>
              </a:tblGrid>
              <a:tr h="2857522">
                <a:tc>
                  <a:txBody>
                    <a:bodyPr/>
                    <a:lstStyle/>
                    <a:p>
                      <a:pPr marL="0" lvl="2" indent="0">
                        <a:lnSpc>
                          <a:spcPct val="120000"/>
                        </a:lnSpc>
                        <a:buFont typeface="Wingdings" charset="2"/>
                        <a:buNone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Item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可能產生的風險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預計如何預防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風險產生時的對策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3640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828">
                <a:tc>
                  <a:txBody>
                    <a:bodyPr/>
                    <a:lstStyle/>
                    <a:p>
                      <a:pPr marL="0" marR="0" lvl="2" indent="0" algn="l" defTabSz="9143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4009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27" y="-1819270"/>
            <a:ext cx="24382413" cy="1603692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7" y="-471485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191484" y="4929181"/>
            <a:ext cx="7500989" cy="427802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687" tIns="45687" rIns="45687" bIns="45687">
            <a:spAutoFit/>
          </a:bodyPr>
          <a:lstStyle/>
          <a:p>
            <a:pPr defTabSz="823251"/>
            <a:r>
              <a:rPr lang="zh-TW" altLang="en-US" sz="9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規劃階段</a:t>
            </a:r>
            <a:endParaRPr lang="en-US" altLang="zh-TW" sz="96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規格</a:t>
            </a:r>
            <a:r>
              <a:rPr lang="en-US" altLang="zh-TW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/</a:t>
            </a:r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時間</a:t>
            </a:r>
            <a:endParaRPr lang="zh-TW" altLang="zh-TW" sz="8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  <a:p>
            <a:pPr marL="629746"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時間估算法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5" y="12974643"/>
            <a:ext cx="364777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 anchor="ctr">
            <a:spAutoFit/>
          </a:bodyPr>
          <a:lstStyle/>
          <a:p>
            <a:pPr defTabSz="823251"/>
            <a:fld id="{527518AD-E517-4367-AFBE-BB1B19341714}" type="slidenum">
              <a:rPr lang="zh-TW" altLang="zh-TW"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251"/>
              <a:t>81</a:t>
            </a:fld>
            <a:endParaRPr lang="zh-TW" altLang="zh-TW" sz="19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類比估算法</a:t>
            </a:r>
            <a:r>
              <a:rPr lang="en-US" dirty="0" smtClean="0"/>
              <a:t>(Analog Estimating )</a:t>
            </a:r>
            <a:endParaRPr lang="zh-CN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「類比估算法」亦稱為「由上往下估算法」</a:t>
            </a:r>
            <a:r>
              <a:rPr lang="en-US" altLang="zh-TW" b="1" dirty="0" smtClean="0"/>
              <a:t>(Top-down -Estimating)</a:t>
            </a:r>
            <a:r>
              <a:rPr lang="zh-TW" altLang="en-US" b="1" dirty="0" smtClean="0"/>
              <a:t>，應用先前專案的歷史資訊與專家判斷，基於個人經驗所建立的高層次估算。通常為總時間或總成本的估算，欠缺細節或個別件估算值；可快速完成估算，但其準確度相對較低，適用於較早期專案定義階段、與先前專案同質性高以及估算者具備專業經驗等情況。類比估算法適用於</a:t>
            </a:r>
            <a:r>
              <a:rPr lang="zh-TW" altLang="en-US" b="1" u="sng" dirty="0" smtClean="0"/>
              <a:t>估算活動期程</a:t>
            </a:r>
            <a:r>
              <a:rPr lang="zh-TW" altLang="en-US" b="1" dirty="0" smtClean="0"/>
              <a:t>與</a:t>
            </a:r>
            <a:r>
              <a:rPr lang="zh-TW" altLang="en-US" b="1" u="sng" dirty="0" smtClean="0"/>
              <a:t>估算成本</a:t>
            </a:r>
            <a:r>
              <a:rPr lang="zh-TW" altLang="en-US" b="1" dirty="0" smtClean="0"/>
              <a:t>流程。</a:t>
            </a:r>
            <a:endParaRPr lang="zh-CN" altLang="en-US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參數估算法</a:t>
            </a:r>
            <a:r>
              <a:rPr lang="en-US" altLang="zh-CN" dirty="0" smtClean="0"/>
              <a:t>(</a:t>
            </a:r>
            <a:r>
              <a:rPr lang="en-US" dirty="0" smtClean="0"/>
              <a:t>Parametric Estimating)</a:t>
            </a:r>
            <a:endParaRPr lang="zh-CN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參數估算法</a:t>
            </a:r>
            <a:r>
              <a:rPr lang="en-US" altLang="zh-TW" b="1" dirty="0" smtClean="0"/>
              <a:t>(Parametric  Estimating) </a:t>
            </a:r>
            <a:r>
              <a:rPr lang="zh-TW" altLang="en-US" b="1" dirty="0" smtClean="0"/>
              <a:t>應用先前專案的歷史資訊與其它變數間的</a:t>
            </a:r>
            <a:r>
              <a:rPr lang="zh-TW" altLang="en-US" dirty="0" smtClean="0"/>
              <a:t> </a:t>
            </a:r>
            <a:r>
              <a:rPr lang="zh-TW" altLang="en-US" b="1" dirty="0" smtClean="0"/>
              <a:t>統計關係，通常以業界標準或經驗為基礎所建立的現有參數，以工作量、每一個</a:t>
            </a:r>
            <a:r>
              <a:rPr lang="zh-TW" altLang="en-US" dirty="0" smtClean="0"/>
              <a:t> </a:t>
            </a:r>
            <a:r>
              <a:rPr lang="zh-TW" altLang="en-US" b="1" dirty="0" smtClean="0"/>
              <a:t>工作的單位生產率、單位成本等做為定量估算基礎的估算法，可以快速完成估算，</a:t>
            </a:r>
            <a:r>
              <a:rPr lang="zh-TW" altLang="en-US" dirty="0" smtClean="0"/>
              <a:t> </a:t>
            </a:r>
            <a:r>
              <a:rPr lang="zh-TW" altLang="en-US" b="1" dirty="0" smtClean="0"/>
              <a:t>且其準確度高，適於專案初期規劃階段。</a:t>
            </a:r>
            <a:endParaRPr lang="zh-CN" altLang="en-US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要徑法（</a:t>
            </a:r>
            <a:r>
              <a:rPr lang="en-US" dirty="0" smtClean="0"/>
              <a:t>CPM）</a:t>
            </a:r>
            <a:endParaRPr lang="zh-CN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要徑法（</a:t>
            </a:r>
            <a:r>
              <a:rPr lang="en-US" altLang="zh-TW" dirty="0" smtClean="0"/>
              <a:t>Critical Path Method</a:t>
            </a:r>
            <a:r>
              <a:rPr lang="zh-TW" altLang="en-US" dirty="0" smtClean="0"/>
              <a:t>，縮寫成 </a:t>
            </a:r>
            <a:r>
              <a:rPr lang="en-US" altLang="zh-TW" dirty="0" smtClean="0"/>
              <a:t>CPM</a:t>
            </a:r>
            <a:r>
              <a:rPr lang="zh-TW" altLang="en-US" dirty="0" smtClean="0"/>
              <a:t>）是於 </a:t>
            </a:r>
            <a:r>
              <a:rPr lang="en-US" altLang="zh-TW" dirty="0" smtClean="0"/>
              <a:t>1957 </a:t>
            </a:r>
            <a:r>
              <a:rPr lang="zh-TW" altLang="en-US" dirty="0" smtClean="0"/>
              <a:t>年由美國杜邦公司所 發展，目的在於運用網路圖管理技術，對專案做充分的籌畫，期以最少的資源於 最短的時間內達成專案目標。其運用是以單一估計時間建構專案的時間網路圖， 網路圖中「總浮時」（</a:t>
            </a:r>
            <a:r>
              <a:rPr lang="en-US" altLang="zh-TW" dirty="0" smtClean="0"/>
              <a:t>Total Float Time</a:t>
            </a:r>
            <a:r>
              <a:rPr lang="zh-TW" altLang="en-US" dirty="0" smtClean="0"/>
              <a:t>）或「總寬裕」（</a:t>
            </a:r>
            <a:r>
              <a:rPr lang="en-US" altLang="zh-TW" dirty="0" smtClean="0"/>
              <a:t>Total Slack</a:t>
            </a:r>
            <a:r>
              <a:rPr lang="zh-TW" altLang="en-US" dirty="0" smtClean="0"/>
              <a:t>）為零的作業 即為「要徑」，此乃決定專案是否能於預定期間內準時完成之關鍵路徑</a:t>
            </a:r>
            <a:endParaRPr lang="zh-CN" altLang="en-US" dirty="0"/>
          </a:p>
        </p:txBody>
      </p:sp>
      <p:pic>
        <p:nvPicPr>
          <p:cNvPr id="4853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3477" y="6143624"/>
            <a:ext cx="12201598" cy="5000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要徑法（</a:t>
            </a:r>
            <a:r>
              <a:rPr lang="en-US" dirty="0" smtClean="0"/>
              <a:t>CPM）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r>
              <a:rPr lang="zh-CN" altLang="en-US" dirty="0" smtClean="0"/>
              <a:t>箭線圖</a:t>
            </a:r>
            <a:r>
              <a:rPr lang="en-US" altLang="zh-CN" dirty="0" smtClean="0"/>
              <a:t>(</a:t>
            </a:r>
            <a:r>
              <a:rPr lang="en-US" dirty="0" smtClean="0"/>
              <a:t>ADM)</a:t>
            </a:r>
            <a:endParaRPr lang="zh-CN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</a:t>
            </a:r>
            <a:r>
              <a:rPr lang="zh-TW" altLang="en-US" dirty="0" smtClean="0"/>
              <a:t>、二個結點間僅有單一作業 </a:t>
            </a:r>
            <a:endParaRPr lang="en-US" altLang="zh-TW" dirty="0" smtClean="0"/>
          </a:p>
          <a:p>
            <a:r>
              <a:rPr lang="en-US" altLang="zh-TW" dirty="0" smtClean="0"/>
              <a:t>2</a:t>
            </a:r>
            <a:r>
              <a:rPr lang="zh-TW" altLang="en-US" dirty="0" smtClean="0"/>
              <a:t>、虛作業</a:t>
            </a:r>
            <a:r>
              <a:rPr lang="en-US" altLang="zh-TW" dirty="0" smtClean="0"/>
              <a:t>(Dummy)</a:t>
            </a:r>
            <a:r>
              <a:rPr lang="zh-TW" altLang="en-US" dirty="0" smtClean="0"/>
              <a:t>工期為</a:t>
            </a:r>
            <a:r>
              <a:rPr lang="en-US" altLang="zh-TW" dirty="0" smtClean="0"/>
              <a:t>0 </a:t>
            </a:r>
          </a:p>
          <a:p>
            <a:r>
              <a:rPr lang="en-US" altLang="zh-TW" dirty="0" smtClean="0"/>
              <a:t>3</a:t>
            </a:r>
            <a:r>
              <a:rPr lang="zh-TW" altLang="en-US" dirty="0" smtClean="0"/>
              <a:t>、單一開始 </a:t>
            </a:r>
            <a:endParaRPr lang="en-US" altLang="zh-TW" dirty="0" smtClean="0"/>
          </a:p>
          <a:p>
            <a:r>
              <a:rPr lang="en-US" altLang="zh-TW" dirty="0" smtClean="0"/>
              <a:t>4</a:t>
            </a:r>
            <a:r>
              <a:rPr lang="zh-TW" altLang="en-US" dirty="0" smtClean="0"/>
              <a:t>、單一結束 </a:t>
            </a:r>
            <a:endParaRPr lang="en-US" altLang="zh-TW" dirty="0" smtClean="0"/>
          </a:p>
          <a:p>
            <a:r>
              <a:rPr lang="en-US" altLang="zh-TW" dirty="0" smtClean="0"/>
              <a:t>5</a:t>
            </a:r>
            <a:r>
              <a:rPr lang="zh-TW" altLang="en-US" dirty="0" smtClean="0"/>
              <a:t>、不可形成迴圈</a:t>
            </a:r>
            <a:endParaRPr lang="zh-CN" altLang="en-US" dirty="0"/>
          </a:p>
        </p:txBody>
      </p:sp>
      <p:pic>
        <p:nvPicPr>
          <p:cNvPr id="4853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176" y="6215058"/>
            <a:ext cx="10144196" cy="6886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64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63372" y="6357934"/>
            <a:ext cx="10506006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要徑法（</a:t>
            </a:r>
            <a:r>
              <a:rPr lang="en-US" dirty="0" smtClean="0"/>
              <a:t>CPM）</a:t>
            </a:r>
            <a:r>
              <a:rPr lang="en-US" altLang="zh-TW" dirty="0" smtClean="0"/>
              <a:t>:</a:t>
            </a:r>
            <a:r>
              <a:rPr lang="zh-TW" altLang="en-US" dirty="0" smtClean="0"/>
              <a:t> 節</a:t>
            </a:r>
            <a:r>
              <a:rPr lang="zh-CN" altLang="en-US" dirty="0" smtClean="0"/>
              <a:t>點圖</a:t>
            </a:r>
            <a:r>
              <a:rPr lang="en-US" altLang="zh-CN" dirty="0" smtClean="0"/>
              <a:t>(</a:t>
            </a:r>
            <a:r>
              <a:rPr lang="en-US" dirty="0" smtClean="0"/>
              <a:t>PDM)</a:t>
            </a:r>
            <a:endParaRPr lang="zh-CN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活動節</a:t>
            </a:r>
            <a:r>
              <a:rPr lang="zh-CN" altLang="en-US" dirty="0" smtClean="0"/>
              <a:t>點</a:t>
            </a:r>
            <a:r>
              <a:rPr lang="zh-TW" altLang="en-US" dirty="0" smtClean="0"/>
              <a:t>法</a:t>
            </a:r>
            <a:r>
              <a:rPr lang="en-US" altLang="zh-CN" dirty="0" smtClean="0"/>
              <a:t>(</a:t>
            </a:r>
            <a:r>
              <a:rPr lang="en-US" altLang="zh-TW" dirty="0" smtClean="0"/>
              <a:t>AON</a:t>
            </a:r>
            <a:r>
              <a:rPr lang="en-US" dirty="0" smtClean="0"/>
              <a:t>)</a:t>
            </a:r>
            <a:r>
              <a:rPr lang="zh-TW" altLang="en-US" dirty="0" smtClean="0"/>
              <a:t>適用工作項目間之完成</a:t>
            </a:r>
            <a:r>
              <a:rPr lang="en-US" altLang="zh-TW" dirty="0" smtClean="0"/>
              <a:t>- </a:t>
            </a:r>
            <a:r>
              <a:rPr lang="zh-TW" altLang="en-US" dirty="0" smtClean="0"/>
              <a:t>開始</a:t>
            </a:r>
            <a:r>
              <a:rPr lang="en-US" altLang="zh-TW" dirty="0" smtClean="0"/>
              <a:t>[FS]</a:t>
            </a:r>
            <a:r>
              <a:rPr lang="zh-TW" altLang="en-US" dirty="0" smtClean="0"/>
              <a:t>、開始</a:t>
            </a:r>
            <a:r>
              <a:rPr lang="en-US" altLang="zh-TW" dirty="0" smtClean="0"/>
              <a:t>- </a:t>
            </a:r>
            <a:r>
              <a:rPr lang="zh-TW" altLang="en-US" dirty="0" smtClean="0"/>
              <a:t>開 始</a:t>
            </a:r>
            <a:r>
              <a:rPr lang="en-US" altLang="zh-TW" dirty="0" smtClean="0"/>
              <a:t>[SS]</a:t>
            </a:r>
            <a:r>
              <a:rPr lang="zh-TW" altLang="en-US" dirty="0" smtClean="0"/>
              <a:t>、完成</a:t>
            </a:r>
            <a:r>
              <a:rPr lang="en-US" altLang="zh-TW" dirty="0" smtClean="0"/>
              <a:t>- </a:t>
            </a:r>
            <a:r>
              <a:rPr lang="zh-TW" altLang="en-US" dirty="0" smtClean="0"/>
              <a:t>完成</a:t>
            </a:r>
            <a:r>
              <a:rPr lang="en-US" altLang="zh-TW" dirty="0" smtClean="0"/>
              <a:t>[FF]</a:t>
            </a:r>
            <a:r>
              <a:rPr lang="zh-TW" altLang="en-US" dirty="0" smtClean="0"/>
              <a:t>，以及開始</a:t>
            </a:r>
            <a:r>
              <a:rPr lang="en-US" altLang="zh-TW" dirty="0" smtClean="0"/>
              <a:t>- </a:t>
            </a:r>
            <a:r>
              <a:rPr lang="zh-TW" altLang="en-US" dirty="0" smtClean="0"/>
              <a:t>完成 </a:t>
            </a:r>
            <a:r>
              <a:rPr lang="en-US" altLang="zh-TW" dirty="0" smtClean="0"/>
              <a:t>[SF]</a:t>
            </a:r>
            <a:r>
              <a:rPr lang="zh-TW" altLang="en-US" dirty="0" smtClean="0"/>
              <a:t>等 </a:t>
            </a:r>
            <a:r>
              <a:rPr lang="en-US" altLang="zh-TW" dirty="0" smtClean="0"/>
              <a:t>4 </a:t>
            </a:r>
            <a:r>
              <a:rPr lang="zh-TW" altLang="en-US" dirty="0" smtClean="0"/>
              <a:t>種邏輯順序關係 </a:t>
            </a:r>
            <a:endParaRPr lang="en-US" altLang="zh-TW" dirty="0" smtClean="0"/>
          </a:p>
          <a:p>
            <a:r>
              <a:rPr lang="zh-TW" altLang="en-US" dirty="0" smtClean="0"/>
              <a:t>順序圖示法</a:t>
            </a:r>
            <a:r>
              <a:rPr lang="en-US" altLang="zh-TW" dirty="0" smtClean="0"/>
              <a:t>(PDM)</a:t>
            </a:r>
          </a:p>
          <a:p>
            <a:r>
              <a:rPr lang="zh-TW" altLang="en-US" dirty="0" smtClean="0"/>
              <a:t>總浮時  </a:t>
            </a:r>
            <a:r>
              <a:rPr lang="en-US" dirty="0" err="1" smtClean="0"/>
              <a:t>TF＝LFj</a:t>
            </a:r>
            <a:r>
              <a:rPr lang="en-US" dirty="0" smtClean="0"/>
              <a:t>－(</a:t>
            </a:r>
            <a:r>
              <a:rPr lang="en-US" dirty="0" err="1" smtClean="0"/>
              <a:t>ESj＋Dij</a:t>
            </a:r>
            <a:r>
              <a:rPr lang="en-US" dirty="0" smtClean="0"/>
              <a:t>)＝</a:t>
            </a:r>
            <a:r>
              <a:rPr lang="en-US" dirty="0" err="1" smtClean="0"/>
              <a:t>LFj－EFj</a:t>
            </a:r>
            <a:r>
              <a:rPr lang="en-US" dirty="0" smtClean="0"/>
              <a:t> ＝(</a:t>
            </a:r>
            <a:r>
              <a:rPr lang="en-US" dirty="0" err="1" smtClean="0"/>
              <a:t>LFj－Dij</a:t>
            </a:r>
            <a:r>
              <a:rPr lang="en-US" dirty="0" smtClean="0"/>
              <a:t>)－</a:t>
            </a:r>
            <a:r>
              <a:rPr lang="en-US" dirty="0" err="1" smtClean="0"/>
              <a:t>ESj＝LSj－Esj</a:t>
            </a:r>
            <a:endParaRPr lang="en-US" dirty="0" smtClean="0"/>
          </a:p>
          <a:p>
            <a:r>
              <a:rPr lang="zh-TW" altLang="en-US" dirty="0" smtClean="0"/>
              <a:t>自由浮時  </a:t>
            </a:r>
            <a:r>
              <a:rPr lang="en-US" dirty="0" err="1" smtClean="0"/>
              <a:t>FF＝ESj</a:t>
            </a:r>
            <a:r>
              <a:rPr lang="en-US" dirty="0" smtClean="0"/>
              <a:t>－(</a:t>
            </a:r>
            <a:r>
              <a:rPr lang="en-US" dirty="0" err="1" smtClean="0"/>
              <a:t>ESi＋Dij</a:t>
            </a:r>
            <a:r>
              <a:rPr lang="en-US" dirty="0" smtClean="0"/>
              <a:t>) ＝ </a:t>
            </a:r>
            <a:r>
              <a:rPr lang="en-US" dirty="0" err="1" smtClean="0"/>
              <a:t>ESj－Lsi</a:t>
            </a:r>
            <a:endParaRPr lang="en-US" dirty="0" smtClean="0"/>
          </a:p>
          <a:p>
            <a:r>
              <a:rPr lang="zh-TW" altLang="en-US" dirty="0" smtClean="0"/>
              <a:t>干擾浮時  </a:t>
            </a:r>
            <a:r>
              <a:rPr lang="en-US" dirty="0" smtClean="0"/>
              <a:t>IF＝TF－FF</a:t>
            </a:r>
            <a:endParaRPr lang="zh-CN" altLang="en-US" dirty="0"/>
          </a:p>
        </p:txBody>
      </p:sp>
      <p:pic>
        <p:nvPicPr>
          <p:cNvPr id="4864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738" y="6500810"/>
            <a:ext cx="10957673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74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60517" y="6215058"/>
            <a:ext cx="11623483" cy="750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三點估算／</a:t>
            </a:r>
            <a:r>
              <a:rPr lang="en-US" altLang="zh-TW" dirty="0" smtClean="0"/>
              <a:t>PERT</a:t>
            </a:r>
            <a:r>
              <a:rPr lang="zh-TW" altLang="en-US" dirty="0" smtClean="0"/>
              <a:t>歷時估算</a:t>
            </a:r>
            <a:endParaRPr lang="zh-CN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計劃評核技術</a:t>
            </a:r>
            <a:r>
              <a:rPr lang="en-US" altLang="zh-TW" dirty="0" smtClean="0"/>
              <a:t>(PERT)</a:t>
            </a:r>
            <a:r>
              <a:rPr lang="zh-TW" altLang="en-US" dirty="0" smtClean="0"/>
              <a:t>。</a:t>
            </a:r>
            <a:r>
              <a:rPr lang="en-US" altLang="zh-TW" dirty="0" smtClean="0"/>
              <a:t>PERT</a:t>
            </a:r>
            <a:r>
              <a:rPr lang="zh-TW" altLang="en-US" dirty="0" smtClean="0"/>
              <a:t>使用三種估算值來界定活動持續時間的近似區間</a:t>
            </a:r>
            <a:r>
              <a:rPr lang="en-US" altLang="zh-TW" dirty="0" smtClean="0"/>
              <a:t>:</a:t>
            </a:r>
          </a:p>
          <a:p>
            <a:endParaRPr lang="en-US" altLang="zh-TW" b="1" dirty="0" smtClean="0"/>
          </a:p>
          <a:p>
            <a:r>
              <a:rPr lang="zh-TW" altLang="en-US" b="1" dirty="0" smtClean="0"/>
              <a:t>最可能時間</a:t>
            </a:r>
            <a:r>
              <a:rPr lang="en-US" altLang="zh-TW" b="1" dirty="0" smtClean="0"/>
              <a:t>(</a:t>
            </a:r>
            <a:r>
              <a:rPr lang="en-US" altLang="zh-TW" b="1" dirty="0" err="1" smtClean="0"/>
              <a:t>tM</a:t>
            </a:r>
            <a:r>
              <a:rPr lang="en-US" altLang="zh-TW" b="1" dirty="0" smtClean="0"/>
              <a:t>)</a:t>
            </a:r>
            <a:r>
              <a:rPr lang="zh-TW" altLang="en-US" b="1" dirty="0" smtClean="0"/>
              <a:t>：</a:t>
            </a:r>
            <a:r>
              <a:rPr lang="zh-TW" altLang="en-US" dirty="0" smtClean="0"/>
              <a:t>基於最可能獲得的資源、最可能取得的資源生產率、對資源可用時間的現實預計、資源對其他參與者的可能依賴及可能發生的各種幹擾等，所估算的活動持續時間。</a:t>
            </a:r>
          </a:p>
          <a:p>
            <a:r>
              <a:rPr lang="zh-TW" altLang="en-US" b="1" dirty="0" smtClean="0"/>
              <a:t>最樂觀時間</a:t>
            </a:r>
            <a:r>
              <a:rPr lang="en-US" altLang="zh-TW" b="1" dirty="0" smtClean="0"/>
              <a:t>(</a:t>
            </a:r>
            <a:r>
              <a:rPr lang="en-US" altLang="zh-TW" b="1" dirty="0" err="1" smtClean="0"/>
              <a:t>tO</a:t>
            </a:r>
            <a:r>
              <a:rPr lang="en-US" altLang="zh-TW" b="1" dirty="0" smtClean="0"/>
              <a:t>)</a:t>
            </a:r>
            <a:r>
              <a:rPr lang="zh-TW" altLang="en-US" b="1" dirty="0" smtClean="0"/>
              <a:t>：</a:t>
            </a:r>
            <a:r>
              <a:rPr lang="zh-TW" altLang="en-US" dirty="0" smtClean="0"/>
              <a:t>基於活動的最好情況，所估算的活動持續時間。</a:t>
            </a:r>
          </a:p>
          <a:p>
            <a:r>
              <a:rPr lang="zh-TW" altLang="en-US" b="1" dirty="0" smtClean="0"/>
              <a:t>最悲觀時間</a:t>
            </a:r>
            <a:r>
              <a:rPr lang="en-US" altLang="zh-TW" b="1" dirty="0" smtClean="0"/>
              <a:t>(</a:t>
            </a:r>
            <a:r>
              <a:rPr lang="en-US" altLang="zh-TW" b="1" dirty="0" err="1" smtClean="0"/>
              <a:t>tP</a:t>
            </a:r>
            <a:r>
              <a:rPr lang="en-US" altLang="zh-TW" b="1" dirty="0" smtClean="0"/>
              <a:t>)</a:t>
            </a:r>
            <a:r>
              <a:rPr lang="zh-TW" altLang="en-US" b="1" dirty="0" smtClean="0"/>
              <a:t>：</a:t>
            </a:r>
            <a:r>
              <a:rPr lang="zh-TW" altLang="en-US" dirty="0" smtClean="0"/>
              <a:t>基於活動的最差情況，所估算的活動持續時間。</a:t>
            </a:r>
          </a:p>
          <a:p>
            <a:endParaRPr lang="en-US" altLang="zh-CN" dirty="0" smtClean="0"/>
          </a:p>
          <a:p>
            <a:r>
              <a:rPr lang="zh-TW" altLang="en-US" b="1" dirty="0" smtClean="0"/>
              <a:t>計算公式</a:t>
            </a:r>
          </a:p>
          <a:p>
            <a:r>
              <a:rPr lang="zh-TW" altLang="en-US" dirty="0" smtClean="0"/>
              <a:t>基於貝塔分布（默認，最常考）</a:t>
            </a:r>
          </a:p>
          <a:p>
            <a:r>
              <a:rPr lang="zh-TW" altLang="en-US" dirty="0" smtClean="0"/>
              <a:t>　　期望持續時間</a:t>
            </a:r>
            <a:r>
              <a:rPr lang="en-US" altLang="zh-TW" dirty="0" smtClean="0"/>
              <a:t>=</a:t>
            </a:r>
            <a:r>
              <a:rPr lang="zh-TW" altLang="en-US" b="1" dirty="0" smtClean="0"/>
              <a:t>（最悲觀時間</a:t>
            </a:r>
            <a:r>
              <a:rPr lang="en-US" altLang="zh-TW" b="1" dirty="0" smtClean="0"/>
              <a:t>+</a:t>
            </a:r>
            <a:r>
              <a:rPr lang="zh-TW" altLang="en-US" b="1" dirty="0" smtClean="0"/>
              <a:t>最可能時間*</a:t>
            </a:r>
            <a:r>
              <a:rPr lang="en-US" altLang="zh-TW" b="1" dirty="0" smtClean="0"/>
              <a:t>4+</a:t>
            </a:r>
            <a:r>
              <a:rPr lang="zh-TW" altLang="en-US" b="1" dirty="0" smtClean="0"/>
              <a:t>最樂觀時間）／</a:t>
            </a:r>
            <a:r>
              <a:rPr lang="en-US" altLang="zh-TW" b="1" dirty="0" smtClean="0"/>
              <a:t>6</a:t>
            </a:r>
            <a:endParaRPr lang="zh-TW" altLang="en-US" dirty="0" smtClean="0"/>
          </a:p>
          <a:p>
            <a:r>
              <a:rPr lang="zh-TW" altLang="en-US" dirty="0" smtClean="0"/>
              <a:t>　　</a:t>
            </a:r>
            <a:r>
              <a:rPr lang="en-US" altLang="zh-TW" b="1" dirty="0" smtClean="0"/>
              <a:t>Te=(</a:t>
            </a:r>
            <a:r>
              <a:rPr lang="en-US" altLang="zh-TW" b="1" dirty="0" err="1" smtClean="0"/>
              <a:t>Tp+Tm</a:t>
            </a:r>
            <a:r>
              <a:rPr lang="en-US" altLang="zh-TW" b="1" dirty="0" smtClean="0"/>
              <a:t>*4)</a:t>
            </a:r>
            <a:r>
              <a:rPr lang="zh-TW" altLang="en-US" b="1" dirty="0" smtClean="0"/>
              <a:t>／</a:t>
            </a:r>
            <a:r>
              <a:rPr lang="en-US" altLang="zh-TW" b="1" dirty="0" smtClean="0"/>
              <a:t>6</a:t>
            </a:r>
            <a:endParaRPr lang="zh-TW" altLang="en-US" dirty="0" smtClean="0"/>
          </a:p>
          <a:p>
            <a:r>
              <a:rPr lang="zh-TW" altLang="en-US" dirty="0" smtClean="0"/>
              <a:t>　　標準差（</a:t>
            </a:r>
            <a:r>
              <a:rPr lang="en-US" altLang="zh-TW" dirty="0" smtClean="0"/>
              <a:t>sigma</a:t>
            </a:r>
            <a:r>
              <a:rPr lang="zh-TW" altLang="en-US" dirty="0" smtClean="0"/>
              <a:t>）</a:t>
            </a:r>
            <a:r>
              <a:rPr lang="en-US" altLang="zh-TW" dirty="0" smtClean="0"/>
              <a:t>=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最悲觀時間</a:t>
            </a:r>
            <a:r>
              <a:rPr lang="en-US" altLang="zh-TW" b="1" dirty="0" smtClean="0"/>
              <a:t>-</a:t>
            </a:r>
            <a:r>
              <a:rPr lang="zh-TW" altLang="en-US" b="1" dirty="0" smtClean="0"/>
              <a:t>最樂觀時間</a:t>
            </a:r>
            <a:r>
              <a:rPr lang="en-US" altLang="zh-TW" b="1" dirty="0" smtClean="0"/>
              <a:t>)</a:t>
            </a:r>
            <a:r>
              <a:rPr lang="zh-TW" altLang="en-US" b="1" dirty="0" smtClean="0"/>
              <a:t>／</a:t>
            </a:r>
            <a:r>
              <a:rPr lang="en-US" altLang="zh-TW" b="1" dirty="0" smtClean="0"/>
              <a:t>6</a:t>
            </a:r>
            <a:endParaRPr lang="zh-TW" altLang="en-US" dirty="0" smtClean="0"/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三點估算／</a:t>
            </a:r>
            <a:r>
              <a:rPr lang="en-US" altLang="zh-TW" dirty="0" smtClean="0"/>
              <a:t>PERT</a:t>
            </a:r>
            <a:r>
              <a:rPr lang="zh-TW" altLang="en-US" dirty="0" smtClean="0"/>
              <a:t>歷時估算</a:t>
            </a:r>
            <a:endParaRPr lang="zh-CN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例子說明</a:t>
            </a:r>
          </a:p>
          <a:p>
            <a:r>
              <a:rPr lang="zh-TW" altLang="en-US" dirty="0" smtClean="0"/>
              <a:t>例題：完成某工作最樂觀的工期是</a:t>
            </a:r>
            <a:r>
              <a:rPr lang="en-US" altLang="zh-TW" dirty="0" smtClean="0"/>
              <a:t>14</a:t>
            </a:r>
            <a:r>
              <a:rPr lang="zh-TW" altLang="en-US" dirty="0" smtClean="0"/>
              <a:t>天，最悲觀的工期是</a:t>
            </a:r>
            <a:r>
              <a:rPr lang="en-US" altLang="zh-TW" dirty="0" smtClean="0"/>
              <a:t>20</a:t>
            </a:r>
            <a:r>
              <a:rPr lang="zh-TW" altLang="en-US" dirty="0" smtClean="0"/>
              <a:t>天，最可能的工期是</a:t>
            </a:r>
            <a:r>
              <a:rPr lang="en-US" altLang="zh-TW" dirty="0" smtClean="0"/>
              <a:t>17</a:t>
            </a:r>
            <a:r>
              <a:rPr lang="zh-TW" altLang="en-US" dirty="0" smtClean="0"/>
              <a:t>天，該工作在</a:t>
            </a:r>
            <a:r>
              <a:rPr lang="en-US" altLang="zh-TW" dirty="0" smtClean="0"/>
              <a:t>18</a:t>
            </a:r>
            <a:r>
              <a:rPr lang="zh-TW" altLang="en-US" dirty="0" smtClean="0"/>
              <a:t>天內完成的概率是多少</a:t>
            </a:r>
            <a:r>
              <a:rPr lang="en-US" altLang="zh-TW" dirty="0" smtClean="0"/>
              <a:t>?16</a:t>
            </a:r>
            <a:r>
              <a:rPr lang="zh-TW" altLang="en-US" dirty="0" smtClean="0"/>
              <a:t>天內完成的概率是多少？</a:t>
            </a:r>
          </a:p>
          <a:p>
            <a:endParaRPr lang="en-US" altLang="zh-CN" dirty="0" smtClean="0"/>
          </a:p>
          <a:p>
            <a:r>
              <a:rPr lang="zh-TW" altLang="en-US" dirty="0" smtClean="0"/>
              <a:t>解題思路：沒有說是哪種分布默認用貝塔分布</a:t>
            </a:r>
          </a:p>
          <a:p>
            <a:r>
              <a:rPr lang="en-US" altLang="zh-TW" b="1" dirty="0" smtClean="0"/>
              <a:t>1</a:t>
            </a:r>
            <a:r>
              <a:rPr lang="zh-TW" altLang="en-US" b="1" dirty="0" smtClean="0"/>
              <a:t>、計算出</a:t>
            </a:r>
            <a:r>
              <a:rPr lang="en-US" altLang="zh-TW" b="1" dirty="0" smtClean="0"/>
              <a:t>Te(</a:t>
            </a:r>
            <a:r>
              <a:rPr lang="zh-TW" altLang="en-US" b="1" dirty="0" smtClean="0"/>
              <a:t>期望持續時間估值</a:t>
            </a:r>
            <a:r>
              <a:rPr lang="en-US" altLang="zh-TW" b="1" dirty="0" smtClean="0"/>
              <a:t>)</a:t>
            </a:r>
            <a:endParaRPr lang="zh-TW" altLang="en-US" dirty="0" smtClean="0"/>
          </a:p>
          <a:p>
            <a:r>
              <a:rPr lang="en-US" altLang="zh-TW" dirty="0" err="1" smtClean="0"/>
              <a:t>Tp</a:t>
            </a:r>
            <a:r>
              <a:rPr lang="en-US" altLang="zh-TW" dirty="0" smtClean="0"/>
              <a:t>(</a:t>
            </a:r>
            <a:r>
              <a:rPr lang="zh-TW" altLang="en-US" dirty="0" smtClean="0"/>
              <a:t>最悲觀時間</a:t>
            </a:r>
            <a:r>
              <a:rPr lang="en-US" altLang="zh-TW" dirty="0" smtClean="0"/>
              <a:t>)</a:t>
            </a:r>
            <a:r>
              <a:rPr lang="zh-TW" altLang="en-US" dirty="0" smtClean="0"/>
              <a:t>：</a:t>
            </a:r>
            <a:r>
              <a:rPr lang="en-US" altLang="zh-TW" dirty="0" smtClean="0"/>
              <a:t>20</a:t>
            </a:r>
            <a:r>
              <a:rPr lang="zh-TW" altLang="en-US" dirty="0" smtClean="0"/>
              <a:t>天</a:t>
            </a:r>
          </a:p>
          <a:p>
            <a:r>
              <a:rPr lang="en-US" altLang="zh-TW" dirty="0" smtClean="0"/>
              <a:t>Tm(</a:t>
            </a:r>
            <a:r>
              <a:rPr lang="zh-TW" altLang="en-US" dirty="0" smtClean="0"/>
              <a:t>最可能時間</a:t>
            </a:r>
            <a:r>
              <a:rPr lang="en-US" altLang="zh-TW" dirty="0" smtClean="0"/>
              <a:t>)</a:t>
            </a:r>
            <a:r>
              <a:rPr lang="zh-TW" altLang="en-US" dirty="0" smtClean="0"/>
              <a:t>：</a:t>
            </a:r>
            <a:r>
              <a:rPr lang="en-US" altLang="zh-TW" dirty="0" smtClean="0"/>
              <a:t>17</a:t>
            </a:r>
            <a:r>
              <a:rPr lang="zh-TW" altLang="en-US" dirty="0" smtClean="0"/>
              <a:t>天</a:t>
            </a:r>
          </a:p>
          <a:p>
            <a:r>
              <a:rPr lang="en-US" altLang="zh-TW" dirty="0" smtClean="0"/>
              <a:t>To</a:t>
            </a:r>
            <a:r>
              <a:rPr lang="zh-TW" altLang="en-US" dirty="0" smtClean="0"/>
              <a:t>（最樂觀時間）：</a:t>
            </a:r>
            <a:r>
              <a:rPr lang="en-US" altLang="zh-TW" dirty="0" smtClean="0"/>
              <a:t>14</a:t>
            </a:r>
            <a:r>
              <a:rPr lang="zh-TW" altLang="en-US" dirty="0" smtClean="0"/>
              <a:t>天</a:t>
            </a:r>
          </a:p>
          <a:p>
            <a:r>
              <a:rPr lang="en-US" altLang="zh-TW" dirty="0" smtClean="0"/>
              <a:t>Te=(</a:t>
            </a:r>
            <a:r>
              <a:rPr lang="en-US" altLang="zh-TW" dirty="0" err="1" smtClean="0"/>
              <a:t>Tp+Tm</a:t>
            </a:r>
            <a:r>
              <a:rPr lang="en-US" altLang="zh-TW" dirty="0" smtClean="0"/>
              <a:t>*4+To)</a:t>
            </a:r>
            <a:r>
              <a:rPr lang="zh-TW" altLang="en-US" dirty="0" smtClean="0"/>
              <a:t>／</a:t>
            </a:r>
            <a:r>
              <a:rPr lang="en-US" altLang="zh-TW" dirty="0" smtClean="0"/>
              <a:t>6=</a:t>
            </a:r>
            <a:r>
              <a:rPr lang="zh-TW" altLang="en-US" dirty="0" smtClean="0"/>
              <a:t>（</a:t>
            </a:r>
            <a:r>
              <a:rPr lang="en-US" altLang="zh-TW" dirty="0" smtClean="0"/>
              <a:t>20+17</a:t>
            </a:r>
            <a:r>
              <a:rPr lang="zh-TW" altLang="en-US" dirty="0" smtClean="0"/>
              <a:t>*</a:t>
            </a:r>
            <a:r>
              <a:rPr lang="en-US" altLang="zh-TW" dirty="0" smtClean="0"/>
              <a:t>4+20</a:t>
            </a:r>
            <a:r>
              <a:rPr lang="zh-TW" altLang="en-US" dirty="0" smtClean="0"/>
              <a:t>）／</a:t>
            </a:r>
            <a:r>
              <a:rPr lang="en-US" altLang="zh-TW" dirty="0" smtClean="0"/>
              <a:t>6=17</a:t>
            </a:r>
            <a:r>
              <a:rPr lang="zh-TW" altLang="en-US" dirty="0" smtClean="0"/>
              <a:t>天</a:t>
            </a:r>
          </a:p>
          <a:p>
            <a:endParaRPr lang="en-US" altLang="zh-CN" dirty="0" smtClean="0"/>
          </a:p>
          <a:p>
            <a:r>
              <a:rPr lang="en-US" altLang="zh-TW" b="1" dirty="0" smtClean="0"/>
              <a:t>2</a:t>
            </a:r>
            <a:r>
              <a:rPr lang="zh-TW" altLang="en-US" b="1" dirty="0" smtClean="0"/>
              <a:t>、計算出標準差（</a:t>
            </a:r>
            <a:r>
              <a:rPr lang="en-US" altLang="zh-TW" b="1" dirty="0" smtClean="0"/>
              <a:t>sigma</a:t>
            </a:r>
            <a:r>
              <a:rPr lang="zh-TW" altLang="en-US" b="1" dirty="0" smtClean="0"/>
              <a:t>）</a:t>
            </a:r>
            <a:endParaRPr lang="zh-TW" altLang="en-US" dirty="0" smtClean="0"/>
          </a:p>
          <a:p>
            <a:r>
              <a:rPr lang="en-US" altLang="zh-TW" dirty="0" smtClean="0"/>
              <a:t>sigma=</a:t>
            </a:r>
            <a:r>
              <a:rPr lang="zh-TW" altLang="en-US" dirty="0" smtClean="0"/>
              <a:t>（</a:t>
            </a:r>
            <a:r>
              <a:rPr lang="en-US" altLang="zh-TW" dirty="0" err="1" smtClean="0"/>
              <a:t>Tp</a:t>
            </a:r>
            <a:r>
              <a:rPr lang="en-US" altLang="zh-TW" dirty="0" smtClean="0"/>
              <a:t>-To</a:t>
            </a:r>
            <a:r>
              <a:rPr lang="zh-TW" altLang="en-US" dirty="0" smtClean="0"/>
              <a:t>）／</a:t>
            </a:r>
            <a:r>
              <a:rPr lang="en-US" altLang="zh-TW" dirty="0" smtClean="0"/>
              <a:t>6=</a:t>
            </a:r>
            <a:r>
              <a:rPr lang="zh-TW" altLang="en-US" dirty="0" smtClean="0"/>
              <a:t>（</a:t>
            </a:r>
            <a:r>
              <a:rPr lang="en-US" altLang="zh-TW" dirty="0" smtClean="0"/>
              <a:t>20-14</a:t>
            </a:r>
            <a:r>
              <a:rPr lang="zh-TW" altLang="en-US" dirty="0" smtClean="0"/>
              <a:t>）／</a:t>
            </a:r>
            <a:r>
              <a:rPr lang="en-US" altLang="zh-TW" dirty="0" smtClean="0"/>
              <a:t>6=1</a:t>
            </a:r>
            <a:endParaRPr lang="zh-TW" altLang="en-US" dirty="0" smtClean="0"/>
          </a:p>
          <a:p>
            <a:endParaRPr lang="en-US" altLang="zh-CN" dirty="0" smtClean="0"/>
          </a:p>
          <a:p>
            <a:r>
              <a:rPr lang="en-US" altLang="zh-TW" b="1" dirty="0" smtClean="0"/>
              <a:t>3</a:t>
            </a:r>
            <a:r>
              <a:rPr lang="zh-TW" altLang="en-US" b="1" dirty="0" smtClean="0"/>
              <a:t>、畫概率正態分布圖，計算概率 </a:t>
            </a:r>
            <a:r>
              <a:rPr lang="en-US" altLang="zh-TW" b="1" dirty="0" smtClean="0"/>
              <a:t>(</a:t>
            </a:r>
            <a:r>
              <a:rPr lang="en-US" dirty="0" smtClean="0"/>
              <a:t>1sigma</a:t>
            </a:r>
            <a:r>
              <a:rPr lang="zh-CN" altLang="en-US" dirty="0" smtClean="0"/>
              <a:t>概率是</a:t>
            </a:r>
            <a:r>
              <a:rPr lang="en-US" altLang="zh-CN" dirty="0" smtClean="0"/>
              <a:t>68.26%</a:t>
            </a:r>
            <a:r>
              <a:rPr lang="en-US" altLang="zh-TW" dirty="0" smtClean="0"/>
              <a:t>)</a:t>
            </a:r>
            <a:endParaRPr lang="en-US" altLang="zh-TW" b="1" dirty="0" smtClean="0"/>
          </a:p>
          <a:p>
            <a:r>
              <a:rPr lang="en-US" altLang="zh-CN" dirty="0" smtClean="0"/>
              <a:t>18</a:t>
            </a:r>
            <a:r>
              <a:rPr lang="zh-CN" altLang="en-US" dirty="0" smtClean="0"/>
              <a:t>天的概率：</a:t>
            </a:r>
            <a:r>
              <a:rPr lang="en-US" altLang="zh-CN" dirty="0" smtClean="0"/>
              <a:t>50%+68.26%/2=84.13%</a:t>
            </a:r>
          </a:p>
          <a:p>
            <a:r>
              <a:rPr lang="en-US" altLang="zh-CN" dirty="0" smtClean="0"/>
              <a:t>16</a:t>
            </a:r>
            <a:r>
              <a:rPr lang="zh-CN" altLang="en-US" dirty="0" smtClean="0"/>
              <a:t>天的概率：</a:t>
            </a:r>
            <a:r>
              <a:rPr lang="en-US" altLang="zh-CN" dirty="0" smtClean="0"/>
              <a:t>50%-68.26%/2=15.87%</a:t>
            </a:r>
            <a:endParaRPr lang="zh-CN" altLang="en-US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27" y="-1819270"/>
            <a:ext cx="24382413" cy="1603692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7" y="-471485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251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686182" y="5929313"/>
            <a:ext cx="6863413" cy="2800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45687" tIns="45687" rIns="45687" bIns="45687">
            <a:spAutoFit/>
          </a:bodyPr>
          <a:lstStyle/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成本管理預告</a:t>
            </a:r>
            <a:endParaRPr lang="en-US" altLang="zh-TW" sz="8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  <a:p>
            <a:pPr defTabSz="823251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直接成本規劃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3" y="12974643"/>
            <a:ext cx="501032" cy="38465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687" tIns="45687" rIns="45687" bIns="45687" anchor="ctr">
            <a:spAutoFit/>
          </a:bodyPr>
          <a:lstStyle/>
          <a:p>
            <a:pPr defTabSz="823251"/>
            <a:fld id="{527518AD-E517-4367-AFBE-BB1B19341714}" type="slidenum">
              <a:rPr lang="zh-TW" altLang="zh-TW" sz="19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251"/>
              <a:t>89</a:t>
            </a:fld>
            <a:endParaRPr lang="zh-TW" altLang="zh-TW" sz="19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/>
              <a:t>完整新產品</a:t>
            </a:r>
            <a:r>
              <a:rPr lang="en-US" altLang="zh-TW" dirty="0" smtClean="0"/>
              <a:t>(NPI)</a:t>
            </a:r>
            <a:r>
              <a:rPr lang="zh-TW" altLang="en-US" dirty="0" smtClean="0"/>
              <a:t>開發階段</a:t>
            </a:r>
            <a:endParaRPr lang="zh-CN" altLang="en-US" dirty="0"/>
          </a:p>
        </p:txBody>
      </p:sp>
      <p:pic>
        <p:nvPicPr>
          <p:cNvPr id="195586" name="Picture 2" descr="EVT、DVT、PVT產品開發流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9313" y="3357547"/>
            <a:ext cx="18141704" cy="8929750"/>
          </a:xfrm>
          <a:prstGeom prst="rect">
            <a:avLst/>
          </a:prstGeom>
          <a:noFill/>
        </p:spPr>
      </p:pic>
      <p:sp>
        <p:nvSpPr>
          <p:cNvPr id="4" name="圓角矩形 3"/>
          <p:cNvSpPr/>
          <p:nvPr/>
        </p:nvSpPr>
        <p:spPr bwMode="auto">
          <a:xfrm>
            <a:off x="2976502" y="5643558"/>
            <a:ext cx="5643605" cy="4903470"/>
          </a:xfrm>
          <a:prstGeom prst="roundRect">
            <a:avLst/>
          </a:prstGeom>
          <a:noFill/>
          <a:ln w="254000" cap="flat" cmpd="sng" algn="ctr">
            <a:solidFill>
              <a:srgbClr val="DE8400">
                <a:alpha val="58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24858"/>
            <a:endParaRPr lang="zh-CN" altLang="en-US" sz="28800" dirty="0" smtClean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實際的專案資料</a:t>
            </a:r>
            <a:endParaRPr lang="zh-TW" alt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405007" y="3286104"/>
            <a:ext cx="18931069" cy="7571237"/>
          </a:xfrm>
          <a:prstGeom prst="rect">
            <a:avLst/>
          </a:prstGeom>
          <a:noFill/>
        </p:spPr>
        <p:txBody>
          <a:bodyPr wrap="square" lIns="91369" tIns="45687" rIns="91369" bIns="45687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3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需求</a:t>
            </a:r>
            <a:r>
              <a:rPr lang="en-US" altLang="zh-TW" sz="3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範疇</a:t>
            </a:r>
            <a:r>
              <a:rPr lang="en-US" altLang="zh-TW" sz="3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品質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規格</a:t>
            </a:r>
            <a:r>
              <a:rPr lang="en-US" altLang="zh-TW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人力</a:t>
            </a:r>
            <a:r>
              <a:rPr lang="en-US" altLang="zh-TW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時程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成本預算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….</a:t>
            </a:r>
            <a:endParaRPr lang="en-US" altLang="zh-TW" sz="36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Product Requirement Document</a:t>
            </a: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客人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專案發起人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Requirement Tracing Matrix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Product Spec (</a:t>
            </a: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內部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 &amp; Test Plan (</a:t>
            </a: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內部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SKU</a:t>
            </a: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Table (</a:t>
            </a: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內部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36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Human Resource (</a:t>
            </a: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內部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Schedule</a:t>
            </a: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內部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Budget (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給客人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專案發起人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3936" indent="-513936" algn="l">
              <a:lnSpc>
                <a:spcPct val="150000"/>
              </a:lnSpc>
              <a:buFont typeface="+mj-lt"/>
              <a:buAutoNum type="arabicPeriod"/>
            </a:pP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 Project Kick-off Meeting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0" y="9012727"/>
            <a:ext cx="24384000" cy="3662541"/>
          </a:xfrm>
          <a:prstGeom prst="rect">
            <a:avLst/>
          </a:prstGeom>
          <a:solidFill>
            <a:srgbClr val="00B050">
              <a:alpha val="67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en-US" altLang="zh-TW" sz="23800" dirty="0"/>
          </a:p>
        </p:txBody>
      </p:sp>
      <p:sp>
        <p:nvSpPr>
          <p:cNvPr id="72705" name="Rectangle 1" descr="Food Security"/>
          <p:cNvSpPr>
            <a:spLocks/>
          </p:cNvSpPr>
          <p:nvPr/>
        </p:nvSpPr>
        <p:spPr bwMode="auto">
          <a:xfrm>
            <a:off x="5423260" y="9666314"/>
            <a:ext cx="13971587" cy="2256949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761" tIns="50761" rIns="50761" bIns="50761" anchor="ctr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10000" dirty="0">
                <a:solidFill>
                  <a:srgbClr val="FFFFFF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THANK YOU!</a:t>
            </a:r>
          </a:p>
        </p:txBody>
      </p:sp>
      <p:pic>
        <p:nvPicPr>
          <p:cNvPr id="72706" name="Picture 2" descr="pasted-image.pdf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lum bright="-40000" contrast="-40000"/>
          </a:blip>
          <a:srcRect/>
          <a:stretch>
            <a:fillRect/>
          </a:stretch>
        </p:blipFill>
        <p:spPr bwMode="auto">
          <a:xfrm>
            <a:off x="5423249" y="6675100"/>
            <a:ext cx="3816424" cy="140704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196611" name="Picture 3" descr="C:\Users\user\Pictures\tarkuslogo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91201" y="2105481"/>
            <a:ext cx="4680520" cy="4131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613" name="Picture 5" descr="http://s04.calm9.com/qrcode/2020-06/VUG0MZ7KJ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 contrast="40000"/>
          </a:blip>
          <a:srcRect/>
          <a:stretch>
            <a:fillRect/>
          </a:stretch>
        </p:blipFill>
        <p:spPr bwMode="auto">
          <a:xfrm>
            <a:off x="15072329" y="2825556"/>
            <a:ext cx="4104456" cy="4104460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14405004" y="6858009"/>
            <a:ext cx="5347795" cy="707819"/>
          </a:xfrm>
          <a:prstGeom prst="rect">
            <a:avLst/>
          </a:prstGeom>
        </p:spPr>
        <p:txBody>
          <a:bodyPr wrap="none" lIns="91369" tIns="45687" rIns="91369" bIns="45687">
            <a:spAutoFit/>
          </a:bodyPr>
          <a:lstStyle/>
          <a:p>
            <a:r>
              <a:rPr lang="en-US" altLang="zh-TW" sz="4000" dirty="0"/>
              <a:t>https://tarkustech.com/</a:t>
            </a:r>
            <a:endParaRPr lang="zh-TW" altLang="en-US" sz="4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theme1.xml><?xml version="1.0" encoding="utf-8"?>
<a:theme xmlns:a="http://schemas.openxmlformats.org/drawingml/2006/main" name="Regular Theme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10.xml><?xml version="1.0" encoding="utf-8"?>
<a:theme xmlns:a="http://schemas.openxmlformats.org/drawingml/2006/main" name="5_Regular Theme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11.xml><?xml version="1.0" encoding="utf-8"?>
<a:theme xmlns:a="http://schemas.openxmlformats.org/drawingml/2006/main" name="1_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12.xml><?xml version="1.0" encoding="utf-8"?>
<a:theme xmlns:a="http://schemas.openxmlformats.org/drawingml/2006/main" name="2_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1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_預設簡報設計">
  <a:themeElements>
    <a:clrScheme name="1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1033463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1033463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1_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3_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17.xml><?xml version="1.0" encoding="utf-8"?>
<a:theme xmlns:a="http://schemas.openxmlformats.org/drawingml/2006/main" name="2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000000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3.xml><?xml version="1.0" encoding="utf-8"?>
<a:theme xmlns:a="http://schemas.openxmlformats.org/drawingml/2006/main" name="3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4.xml><?xml version="1.0" encoding="utf-8"?>
<a:theme xmlns:a="http://schemas.openxmlformats.org/drawingml/2006/main" name="4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5.xml><?xml version="1.0" encoding="utf-8"?>
<a:theme xmlns:a="http://schemas.openxmlformats.org/drawingml/2006/main" name="6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arrow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6.xml><?xml version="1.0" encoding="utf-8"?>
<a:theme xmlns:a="http://schemas.openxmlformats.org/drawingml/2006/main" name="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7.xml><?xml version="1.0" encoding="utf-8"?>
<a:theme xmlns:a="http://schemas.openxmlformats.org/drawingml/2006/main" name="1_Regular Theme - 1_Empty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1_Empty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8.xml><?xml version="1.0" encoding="utf-8"?>
<a:theme xmlns:a="http://schemas.openxmlformats.org/drawingml/2006/main" name="2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9.xml><?xml version="1.0" encoding="utf-8"?>
<a:theme xmlns:a="http://schemas.openxmlformats.org/drawingml/2006/main" name="2_Regular Theme - 1_Empty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1_Empty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105857</TotalTime>
  <Words>5763</Words>
  <Application>Microsoft Macintosh PowerPoint</Application>
  <PresentationFormat>自訂</PresentationFormat>
  <Paragraphs>1400</Paragraphs>
  <Slides>91</Slides>
  <Notes>12</Notes>
  <HiddenSlides>0</HiddenSlides>
  <MMClips>0</MMClips>
  <ScaleCrop>false</ScaleCrop>
  <HeadingPairs>
    <vt:vector size="6" baseType="variant">
      <vt:variant>
        <vt:lpstr>佈景主題</vt:lpstr>
      </vt:variant>
      <vt:variant>
        <vt:i4>17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91</vt:i4>
      </vt:variant>
    </vt:vector>
  </HeadingPairs>
  <TitlesOfParts>
    <vt:vector size="109" baseType="lpstr">
      <vt:lpstr>Regular Theme</vt:lpstr>
      <vt:lpstr>1_Regular Theme</vt:lpstr>
      <vt:lpstr>3_Regular Theme</vt:lpstr>
      <vt:lpstr>4_Regular Theme</vt:lpstr>
      <vt:lpstr>6_Regular Theme</vt:lpstr>
      <vt:lpstr>Regular Theme - 空白 拷貝</vt:lpstr>
      <vt:lpstr>1_Regular Theme - 1_Empty 拷貝</vt:lpstr>
      <vt:lpstr>2_Regular Theme</vt:lpstr>
      <vt:lpstr>2_Regular Theme - 1_Empty 拷貝</vt:lpstr>
      <vt:lpstr>5_Regular Theme</vt:lpstr>
      <vt:lpstr>1_Regular Theme - 空白 拷貝</vt:lpstr>
      <vt:lpstr>2_Regular Theme - 空白 拷貝</vt:lpstr>
      <vt:lpstr>Office 佈景主題</vt:lpstr>
      <vt:lpstr>1_Office 佈景主題</vt:lpstr>
      <vt:lpstr>1_預設簡報設計</vt:lpstr>
      <vt:lpstr>3_Regular Theme - 空白 拷貝</vt:lpstr>
      <vt:lpstr>2_Office 佈景主題</vt:lpstr>
      <vt:lpstr>工作表</vt:lpstr>
      <vt:lpstr>投影片 1</vt:lpstr>
      <vt:lpstr>PMP的十大知識領域</vt:lpstr>
      <vt:lpstr>PMP的五大流程</vt:lpstr>
      <vt:lpstr>投影片 4</vt:lpstr>
      <vt:lpstr>Agile流程圖</vt:lpstr>
      <vt:lpstr>專案是什麼? </vt:lpstr>
      <vt:lpstr>投影片 7</vt:lpstr>
      <vt:lpstr>投影片 8</vt:lpstr>
      <vt:lpstr>完整新產品(NPI)開發階段</vt:lpstr>
      <vt:lpstr>如何探索需求:  營運計畫</vt:lpstr>
      <vt:lpstr>投影片 11</vt:lpstr>
      <vt:lpstr>簡報綱要</vt:lpstr>
      <vt:lpstr>拓可思簡介</vt:lpstr>
      <vt:lpstr>近二年公司實績</vt:lpstr>
      <vt:lpstr>現行示範教學場域與學校社團</vt:lpstr>
      <vt:lpstr>市場需求點 – 2022年 AI教育趨勢</vt:lpstr>
      <vt:lpstr>預計市場規模Revenue估算</vt:lpstr>
      <vt:lpstr>競爭分析 – 與類似場域差異</vt:lpstr>
      <vt:lpstr>目標客群TA</vt:lpstr>
      <vt:lpstr>投影片 20</vt:lpstr>
      <vt:lpstr>競爭分析 – 微型農場競品比較</vt:lpstr>
      <vt:lpstr>構想情境 – Machine Learning(ML)小實驗設計</vt:lpstr>
      <vt:lpstr>構想情境 – Machine Learning(ML)小實驗設計</vt:lpstr>
      <vt:lpstr>構想 – Machine Learning(ML)軟體介面</vt:lpstr>
      <vt:lpstr>構想 – Machine Learning(ML)新增設置</vt:lpstr>
      <vt:lpstr>營運模式 (精細畫布)</vt:lpstr>
      <vt:lpstr>營運模式 (Product-base/Knowledge-base)</vt:lpstr>
      <vt:lpstr>財務規劃</vt:lpstr>
      <vt:lpstr>投影片 29</vt:lpstr>
      <vt:lpstr>投影片 30</vt:lpstr>
      <vt:lpstr>如何探索需求:  營運企劃</vt:lpstr>
      <vt:lpstr>如何探索需求:  </vt:lpstr>
      <vt:lpstr>如何探索需求:  </vt:lpstr>
      <vt:lpstr>如何探索需求:  </vt:lpstr>
      <vt:lpstr>價值主張value proposition</vt:lpstr>
      <vt:lpstr>商業模式</vt:lpstr>
      <vt:lpstr>投影片 37</vt:lpstr>
      <vt:lpstr>PMP流程</vt:lpstr>
      <vt:lpstr>專案的十大知識領域</vt:lpstr>
      <vt:lpstr>專案的五大流程</vt:lpstr>
      <vt:lpstr>專案章程</vt:lpstr>
      <vt:lpstr>專案章程</vt:lpstr>
      <vt:lpstr>專案章程</vt:lpstr>
      <vt:lpstr>專案章程</vt:lpstr>
      <vt:lpstr>專案工作說明書</vt:lpstr>
      <vt:lpstr>投影片 46</vt:lpstr>
      <vt:lpstr>專案工作說明書</vt:lpstr>
      <vt:lpstr>投影片 48</vt:lpstr>
      <vt:lpstr>專案起始會議</vt:lpstr>
      <vt:lpstr>專案起始會議</vt:lpstr>
      <vt:lpstr>實際的專案資料</vt:lpstr>
      <vt:lpstr>需求是什麼? </vt:lpstr>
      <vt:lpstr>投影片 53</vt:lpstr>
      <vt:lpstr>專案範疇說明書</vt:lpstr>
      <vt:lpstr>投影片 55</vt:lpstr>
      <vt:lpstr>專案範疇+品質管理 I</vt:lpstr>
      <vt:lpstr>專案時間管理 I</vt:lpstr>
      <vt:lpstr>投影片 58</vt:lpstr>
      <vt:lpstr>投影片 59</vt:lpstr>
      <vt:lpstr>投影片 60</vt:lpstr>
      <vt:lpstr>專案是什麼? </vt:lpstr>
      <vt:lpstr>如何確認範疇:  </vt:lpstr>
      <vt:lpstr>投影片 63</vt:lpstr>
      <vt:lpstr>如何確認範疇:  </vt:lpstr>
      <vt:lpstr>專案範疇</vt:lpstr>
      <vt:lpstr>風險登錄表</vt:lpstr>
      <vt:lpstr>投影片 67</vt:lpstr>
      <vt:lpstr>如何確認範疇:  </vt:lpstr>
      <vt:lpstr>專案範疇</vt:lpstr>
      <vt:lpstr>投影片 70</vt:lpstr>
      <vt:lpstr>風險登錄表</vt:lpstr>
      <vt:lpstr>投影片 72</vt:lpstr>
      <vt:lpstr>專案範疇+品質管理 I</vt:lpstr>
      <vt:lpstr>專案時間管理 I</vt:lpstr>
      <vt:lpstr>專案時間管理 II</vt:lpstr>
      <vt:lpstr>投影片 76</vt:lpstr>
      <vt:lpstr>實際的專案資料</vt:lpstr>
      <vt:lpstr>如何探索需求:  </vt:lpstr>
      <vt:lpstr>投影片 79</vt:lpstr>
      <vt:lpstr>風險登錄表</vt:lpstr>
      <vt:lpstr>投影片 81</vt:lpstr>
      <vt:lpstr>類比估算法(Analog Estimating )</vt:lpstr>
      <vt:lpstr>參數估算法(Parametric Estimating)</vt:lpstr>
      <vt:lpstr>要徑法（CPM）</vt:lpstr>
      <vt:lpstr>要徑法（CPM）: 箭線圖(ADM)</vt:lpstr>
      <vt:lpstr>要徑法（CPM）: 節點圖(PDM)</vt:lpstr>
      <vt:lpstr>三點估算／PERT歷時估算</vt:lpstr>
      <vt:lpstr>三點估算／PERT歷時估算</vt:lpstr>
      <vt:lpstr>投影片 89</vt:lpstr>
      <vt:lpstr>實際的專案資料</vt:lpstr>
      <vt:lpstr>投影片 91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123</cp:lastModifiedBy>
  <cp:revision>119</cp:revision>
  <dcterms:modified xsi:type="dcterms:W3CDTF">2021-03-07T22:05:30Z</dcterms:modified>
</cp:coreProperties>
</file>