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91" r:id="rId2"/>
    <p:sldMasterId id="2147483768" r:id="rId3"/>
    <p:sldMasterId id="2147483796" r:id="rId4"/>
    <p:sldMasterId id="2147483897" r:id="rId5"/>
    <p:sldMasterId id="2147483963" r:id="rId6"/>
    <p:sldMasterId id="2147483992" r:id="rId7"/>
    <p:sldMasterId id="2147484004" r:id="rId8"/>
    <p:sldMasterId id="2147484029" r:id="rId9"/>
  </p:sldMasterIdLst>
  <p:notesMasterIdLst>
    <p:notesMasterId r:id="rId76"/>
  </p:notesMasterIdLst>
  <p:handoutMasterIdLst>
    <p:handoutMasterId r:id="rId77"/>
  </p:handoutMasterIdLst>
  <p:sldIdLst>
    <p:sldId id="498" r:id="rId10"/>
    <p:sldId id="528" r:id="rId11"/>
    <p:sldId id="572" r:id="rId12"/>
    <p:sldId id="524" r:id="rId13"/>
    <p:sldId id="571" r:id="rId14"/>
    <p:sldId id="499" r:id="rId15"/>
    <p:sldId id="573" r:id="rId16"/>
    <p:sldId id="574" r:id="rId17"/>
    <p:sldId id="570" r:id="rId18"/>
    <p:sldId id="511" r:id="rId19"/>
    <p:sldId id="512" r:id="rId20"/>
    <p:sldId id="525" r:id="rId21"/>
    <p:sldId id="527" r:id="rId22"/>
    <p:sldId id="555" r:id="rId23"/>
    <p:sldId id="503" r:id="rId24"/>
    <p:sldId id="500" r:id="rId25"/>
    <p:sldId id="506" r:id="rId26"/>
    <p:sldId id="507" r:id="rId27"/>
    <p:sldId id="508" r:id="rId28"/>
    <p:sldId id="529" r:id="rId29"/>
    <p:sldId id="526" r:id="rId30"/>
    <p:sldId id="502" r:id="rId31"/>
    <p:sldId id="568" r:id="rId32"/>
    <p:sldId id="569" r:id="rId33"/>
    <p:sldId id="567" r:id="rId34"/>
    <p:sldId id="509" r:id="rId35"/>
    <p:sldId id="510" r:id="rId36"/>
    <p:sldId id="501" r:id="rId37"/>
    <p:sldId id="566" r:id="rId38"/>
    <p:sldId id="553" r:id="rId39"/>
    <p:sldId id="563" r:id="rId40"/>
    <p:sldId id="562" r:id="rId41"/>
    <p:sldId id="554" r:id="rId42"/>
    <p:sldId id="564" r:id="rId43"/>
    <p:sldId id="505" r:id="rId44"/>
    <p:sldId id="561" r:id="rId45"/>
    <p:sldId id="556" r:id="rId46"/>
    <p:sldId id="565" r:id="rId47"/>
    <p:sldId id="560" r:id="rId48"/>
    <p:sldId id="530" r:id="rId49"/>
    <p:sldId id="531" r:id="rId50"/>
    <p:sldId id="559" r:id="rId51"/>
    <p:sldId id="557" r:id="rId52"/>
    <p:sldId id="558" r:id="rId53"/>
    <p:sldId id="532" r:id="rId54"/>
    <p:sldId id="533" r:id="rId55"/>
    <p:sldId id="535" r:id="rId56"/>
    <p:sldId id="534" r:id="rId57"/>
    <p:sldId id="536" r:id="rId58"/>
    <p:sldId id="537" r:id="rId59"/>
    <p:sldId id="538" r:id="rId60"/>
    <p:sldId id="539" r:id="rId61"/>
    <p:sldId id="540" r:id="rId62"/>
    <p:sldId id="541" r:id="rId63"/>
    <p:sldId id="542" r:id="rId64"/>
    <p:sldId id="543" r:id="rId65"/>
    <p:sldId id="544" r:id="rId66"/>
    <p:sldId id="545" r:id="rId67"/>
    <p:sldId id="546" r:id="rId68"/>
    <p:sldId id="547" r:id="rId69"/>
    <p:sldId id="548" r:id="rId70"/>
    <p:sldId id="549" r:id="rId71"/>
    <p:sldId id="550" r:id="rId72"/>
    <p:sldId id="551" r:id="rId73"/>
    <p:sldId id="552" r:id="rId74"/>
    <p:sldId id="318" r:id="rId75"/>
  </p:sldIdLst>
  <p:sldSz cx="24384000" cy="13716000"/>
  <p:notesSz cx="6858000" cy="9144000"/>
  <p:defaultTextStyle>
    <a:defPPr>
      <a:defRPr lang="zh-TW"/>
    </a:defPPr>
    <a:lvl1pPr algn="ctr" defTabSz="825482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892" algn="ctr" defTabSz="825482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785" algn="ctr" defTabSz="825482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677" algn="ctr" defTabSz="825482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570" algn="ctr" defTabSz="825482" rtl="0" fontAlgn="base" hangingPunct="0">
      <a:spcBef>
        <a:spcPct val="0"/>
      </a:spcBef>
      <a:spcAft>
        <a:spcPct val="0"/>
      </a:spcAft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5950" algn="l" defTabSz="914380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140" algn="l" defTabSz="914380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330" algn="l" defTabSz="914380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520" algn="l" defTabSz="914380" rtl="0" eaLnBrk="1" latinLnBrk="0" hangingPunct="1">
      <a:defRPr sz="57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8400"/>
    <a:srgbClr val="CCFFCC"/>
    <a:srgbClr val="FFCCFF"/>
    <a:srgbClr val="F4F4F4"/>
    <a:srgbClr val="FFFFCC"/>
    <a:srgbClr val="FFE285"/>
    <a:srgbClr val="CCCCFF"/>
    <a:srgbClr val="FFCC00"/>
    <a:srgbClr val="007033"/>
    <a:srgbClr val="CC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854"/>
    <p:restoredTop sz="94809"/>
  </p:normalViewPr>
  <p:slideViewPr>
    <p:cSldViewPr>
      <p:cViewPr varScale="1">
        <p:scale>
          <a:sx n="31" d="100"/>
          <a:sy n="31" d="100"/>
        </p:scale>
        <p:origin x="-1290" y="-8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slide" Target="slides/slide65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2021/2/18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19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595" algn="l" defTabSz="45719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190" algn="l" defTabSz="45719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785" algn="l" defTabSz="45719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380" algn="l" defTabSz="45719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5950" algn="l" defTabSz="9143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40" algn="l" defTabSz="9143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30" algn="l" defTabSz="9143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20" algn="l" defTabSz="9143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13526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276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DE5150-1DB3-4DCB-B77E-DA08AB39F56D}" type="slidenum">
              <a:rPr lang="zh-TW" altLang="en-US" smtClean="0">
                <a:latin typeface="Arial" pitchFamily="34" charset="0"/>
                <a:ea typeface="新細明體" pitchFamily="18" charset="-120"/>
              </a:rPr>
              <a:pPr/>
              <a:t>42</a:t>
            </a:fld>
            <a:endParaRPr lang="zh-TW" altLang="en-US" smtClean="0"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72FB60B-6CBD-46FA-98E4-02118601E262}" type="slidenum">
              <a:rPr lang="zh-TW" altLang="en-US" smtClean="0"/>
              <a:pPr/>
              <a:t>58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1"/>
            <a:ext cx="20726400" cy="2940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190" indent="0" algn="ctr">
              <a:buNone/>
              <a:defRPr/>
            </a:lvl2pPr>
            <a:lvl3pPr marL="914380" indent="0" algn="ctr">
              <a:buNone/>
              <a:defRPr/>
            </a:lvl3pPr>
            <a:lvl4pPr marL="1371570" indent="0" algn="ctr">
              <a:buNone/>
              <a:defRPr/>
            </a:lvl4pPr>
            <a:lvl5pPr marL="1828760" indent="0" algn="ctr">
              <a:buNone/>
              <a:defRPr/>
            </a:lvl5pPr>
            <a:lvl6pPr marL="2285950" indent="0" algn="ctr">
              <a:buNone/>
              <a:defRPr/>
            </a:lvl6pPr>
            <a:lvl7pPr marL="2743140" indent="0" algn="ctr">
              <a:buNone/>
              <a:defRPr/>
            </a:lvl7pPr>
            <a:lvl8pPr marL="3200330" indent="0" algn="ctr">
              <a:buNone/>
              <a:defRPr/>
            </a:lvl8pPr>
            <a:lvl9pPr marL="365752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0" y="17240"/>
            <a:ext cx="24384000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87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55"/>
            <a:ext cx="17576800" cy="1938988"/>
          </a:xfrm>
          <a:prstGeom prst="rect">
            <a:avLst/>
          </a:prstGeom>
        </p:spPr>
        <p:txBody>
          <a:bodyPr wrap="square" lIns="91438" tIns="45718" rIns="91438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1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1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1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1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1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1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5"/>
            <a:ext cx="5486400" cy="135334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5"/>
            <a:ext cx="16306800" cy="135334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3" y="7799556"/>
            <a:ext cx="12092408" cy="2954651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7" y="9321948"/>
            <a:ext cx="4838701" cy="876300"/>
          </a:xfrm>
          <a:prstGeom prst="rect">
            <a:avLst/>
          </a:prstGeom>
        </p:spPr>
        <p:txBody>
          <a:bodyPr lIns="91438" tIns="45718" rIns="91438" bIns="45718"/>
          <a:lstStyle>
            <a:lvl1pPr marL="0" marR="0" indent="0" algn="ctr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7" y="5638697"/>
            <a:ext cx="674729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0118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pl-PL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5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190" indent="0" algn="ctr">
              <a:buNone/>
              <a:defRPr/>
            </a:lvl2pPr>
            <a:lvl3pPr marL="914380" indent="0" algn="ctr">
              <a:buNone/>
              <a:defRPr/>
            </a:lvl3pPr>
            <a:lvl4pPr marL="1371570" indent="0" algn="ctr">
              <a:buNone/>
              <a:defRPr/>
            </a:lvl4pPr>
            <a:lvl5pPr marL="1828760" indent="0" algn="ctr">
              <a:buNone/>
              <a:defRPr/>
            </a:lvl5pPr>
            <a:lvl6pPr marL="2285950" indent="0" algn="ctr">
              <a:buNone/>
              <a:defRPr/>
            </a:lvl6pPr>
            <a:lvl7pPr marL="2743140" indent="0" algn="ctr">
              <a:buNone/>
              <a:defRPr/>
            </a:lvl7pPr>
            <a:lvl8pPr marL="3200330" indent="0" algn="ctr">
              <a:buNone/>
              <a:defRPr/>
            </a:lvl8pPr>
            <a:lvl9pPr marL="365752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5"/>
            <a:ext cx="21945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5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/>
            </a:lvl2pPr>
            <a:lvl3pPr marL="914380" indent="0">
              <a:buNone/>
              <a:defRPr sz="1700"/>
            </a:lvl3pPr>
            <a:lvl4pPr marL="1371570" indent="0">
              <a:buNone/>
              <a:defRPr sz="1400"/>
            </a:lvl4pPr>
            <a:lvl5pPr marL="1828760" indent="0">
              <a:buNone/>
              <a:defRPr sz="1400"/>
            </a:lvl5pPr>
            <a:lvl6pPr marL="2285950" indent="0">
              <a:buNone/>
              <a:defRPr sz="1400"/>
            </a:lvl6pPr>
            <a:lvl7pPr marL="2743140" indent="0">
              <a:buNone/>
              <a:defRPr sz="1400"/>
            </a:lvl7pPr>
            <a:lvl8pPr marL="3200330" indent="0">
              <a:buNone/>
              <a:defRPr sz="1400"/>
            </a:lvl8pPr>
            <a:lvl9pPr marL="365752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6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25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25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25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25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5"/>
            <a:ext cx="10896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5"/>
            <a:ext cx="10896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2" y="3070225"/>
            <a:ext cx="10774365" cy="127952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2" y="4349750"/>
            <a:ext cx="10774365" cy="790257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8" y="3070225"/>
            <a:ext cx="10777539" cy="127952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8" y="4349750"/>
            <a:ext cx="10777539" cy="790257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7" cy="2324100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41" y="546105"/>
            <a:ext cx="13631861" cy="117062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5"/>
            <a:ext cx="8021637" cy="9382126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5" y="9601200"/>
            <a:ext cx="14630400" cy="1133476"/>
          </a:xfrm>
        </p:spPr>
        <p:txBody>
          <a:bodyPr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5" y="1225550"/>
            <a:ext cx="14630400" cy="82296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3100"/>
            </a:lvl1pPr>
            <a:lvl2pPr marL="457190" indent="0">
              <a:buNone/>
              <a:defRPr sz="2900"/>
            </a:lvl2pPr>
            <a:lvl3pPr marL="914380" indent="0">
              <a:buNone/>
              <a:defRPr sz="2400"/>
            </a:lvl3pPr>
            <a:lvl4pPr marL="1371570" indent="0">
              <a:buNone/>
              <a:defRPr sz="1900"/>
            </a:lvl4pPr>
            <a:lvl5pPr marL="1828760" indent="0">
              <a:buNone/>
              <a:defRPr sz="1900"/>
            </a:lvl5pPr>
            <a:lvl6pPr marL="2285950" indent="0">
              <a:buNone/>
              <a:defRPr sz="1900"/>
            </a:lvl6pPr>
            <a:lvl7pPr marL="2743140" indent="0">
              <a:buNone/>
              <a:defRPr sz="1900"/>
            </a:lvl7pPr>
            <a:lvl8pPr marL="3200330" indent="0">
              <a:buNone/>
              <a:defRPr sz="1900"/>
            </a:lvl8pPr>
            <a:lvl9pPr marL="3657520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5" y="10734681"/>
            <a:ext cx="14630400" cy="1609726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5"/>
            <a:ext cx="21945600" cy="9051926"/>
          </a:xfrm>
          <a:prstGeom prst="rect">
            <a:avLst/>
          </a:prstGeom>
        </p:spPr>
        <p:txBody>
          <a:bodyPr vert="eaVert"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4" y="760414"/>
            <a:ext cx="5646739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1" y="760414"/>
            <a:ext cx="16789400" cy="11491912"/>
          </a:xfrm>
          <a:prstGeom prst="rect">
            <a:avLst/>
          </a:prstGeom>
        </p:spPr>
        <p:txBody>
          <a:bodyPr vert="eaVert"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_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/>
          <p:cNvSpPr>
            <a:spLocks noGrp="1"/>
          </p:cNvSpPr>
          <p:nvPr>
            <p:ph type="title"/>
          </p:nvPr>
        </p:nvSpPr>
        <p:spPr bwMode="auto">
          <a:xfrm>
            <a:off x="1676840" y="730253"/>
            <a:ext cx="21030325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78" tIns="182839" rIns="365678" bIns="182839" numCol="1" anchor="ctr" anchorCtr="0" compatLnSpc="1"/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idx="1"/>
          </p:nvPr>
        </p:nvSpPr>
        <p:spPr bwMode="auto">
          <a:xfrm>
            <a:off x="1676840" y="3651250"/>
            <a:ext cx="21030325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5678" tIns="182839" rIns="365678" bIns="182839" numCol="1" anchor="t" anchorCtr="0" compatLnSpc="1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75075829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9576" y="1320802"/>
            <a:ext cx="8963024" cy="1446546"/>
          </a:xfrm>
          <a:prstGeom prst="rect">
            <a:avLst/>
          </a:prstGeom>
        </p:spPr>
        <p:txBody>
          <a:bodyPr lIns="0" tIns="45718" rIns="91438" bIns="45718">
            <a:spAutoFit/>
          </a:bodyPr>
          <a:lstStyle>
            <a:lvl1pPr marL="0" indent="0">
              <a:buNone/>
              <a:defRPr sz="8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408198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1"/>
            <a:ext cx="20726400" cy="294005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190" indent="0" algn="ctr">
              <a:buNone/>
              <a:defRPr/>
            </a:lvl2pPr>
            <a:lvl3pPr marL="914380" indent="0" algn="ctr">
              <a:buNone/>
              <a:defRPr/>
            </a:lvl3pPr>
            <a:lvl4pPr marL="1371570" indent="0" algn="ctr">
              <a:buNone/>
              <a:defRPr/>
            </a:lvl4pPr>
            <a:lvl5pPr marL="1828760" indent="0" algn="ctr">
              <a:buNone/>
              <a:defRPr/>
            </a:lvl5pPr>
            <a:lvl6pPr marL="2285950" indent="0" algn="ctr">
              <a:buNone/>
              <a:defRPr/>
            </a:lvl6pPr>
            <a:lvl7pPr marL="2743140" indent="0" algn="ctr">
              <a:buNone/>
              <a:defRPr/>
            </a:lvl7pPr>
            <a:lvl8pPr marL="3200330" indent="0" algn="ctr">
              <a:buNone/>
              <a:defRPr/>
            </a:lvl8pPr>
            <a:lvl9pPr marL="365752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1"/>
            <a:ext cx="21945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1"/>
            <a:ext cx="20726400" cy="2724150"/>
          </a:xfrm>
          <a:prstGeom prst="rect">
            <a:avLst/>
          </a:prstGeom>
        </p:spPr>
        <p:txBody>
          <a:bodyPr lIns="91438" tIns="45718" rIns="91438" bIns="45718"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/>
            </a:lvl2pPr>
            <a:lvl3pPr marL="914380" indent="0">
              <a:buNone/>
              <a:defRPr sz="1700"/>
            </a:lvl3pPr>
            <a:lvl4pPr marL="1371570" indent="0">
              <a:buNone/>
              <a:defRPr sz="1400"/>
            </a:lvl4pPr>
            <a:lvl5pPr marL="1828760" indent="0">
              <a:buNone/>
              <a:defRPr sz="1400"/>
            </a:lvl5pPr>
            <a:lvl6pPr marL="2285950" indent="0">
              <a:buNone/>
              <a:defRPr sz="1400"/>
            </a:lvl6pPr>
            <a:lvl7pPr marL="2743140" indent="0">
              <a:buNone/>
              <a:defRPr sz="1400"/>
            </a:lvl7pPr>
            <a:lvl8pPr marL="3200330" indent="0">
              <a:buNone/>
              <a:defRPr sz="1400"/>
            </a:lvl8pPr>
            <a:lvl9pPr marL="365752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1"/>
            <a:ext cx="10896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1"/>
            <a:ext cx="10896600" cy="90519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9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25"/>
            <a:ext cx="10777536" cy="1279526"/>
          </a:xfrm>
          <a:prstGeom prst="rect">
            <a:avLst/>
          </a:prstGeom>
        </p:spPr>
        <p:txBody>
          <a:bodyPr lIns="91438" tIns="45718" rIns="91438" bIns="45718"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0"/>
            <a:ext cx="10777536" cy="790257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1900">
                <a:latin typeface="微軟正黑體" pitchFamily="34" charset="-120"/>
                <a:ea typeface="微軟正黑體" pitchFamily="34" charset="-120"/>
              </a:defRPr>
            </a:lvl2pPr>
            <a:lvl3pPr>
              <a:defRPr sz="1900">
                <a:latin typeface="微軟正黑體" pitchFamily="34" charset="-120"/>
                <a:ea typeface="微軟正黑體" pitchFamily="34" charset="-120"/>
              </a:defRPr>
            </a:lvl3pPr>
            <a:lvl4pPr>
              <a:defRPr sz="1700">
                <a:latin typeface="微軟正黑體" pitchFamily="34" charset="-120"/>
                <a:ea typeface="微軟正黑體" pitchFamily="34" charset="-120"/>
              </a:defRPr>
            </a:lvl4pPr>
            <a:lvl5pPr>
              <a:defRPr sz="1700">
                <a:latin typeface="微軟正黑體" pitchFamily="34" charset="-120"/>
                <a:ea typeface="微軟正黑體" pitchFamily="34" charset="-12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7" cy="2324100"/>
          </a:xfrm>
          <a:prstGeom prst="rect">
            <a:avLst/>
          </a:prstGeom>
        </p:spPr>
        <p:txBody>
          <a:bodyPr lIns="91438" tIns="45718" rIns="91438" bIns="45718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9" y="546101"/>
            <a:ext cx="13631861" cy="11706226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 sz="3100">
                <a:latin typeface="微軟正黑體" pitchFamily="34" charset="-120"/>
                <a:ea typeface="微軟正黑體" pitchFamily="34" charset="-120"/>
              </a:defRPr>
            </a:lvl1pPr>
            <a:lvl2pPr>
              <a:defRPr sz="29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1900">
                <a:latin typeface="微軟正黑體" pitchFamily="34" charset="-120"/>
                <a:ea typeface="微軟正黑體" pitchFamily="34" charset="-120"/>
              </a:defRPr>
            </a:lvl4pPr>
            <a:lvl5pPr>
              <a:defRPr sz="1900">
                <a:latin typeface="微軟正黑體" pitchFamily="34" charset="-120"/>
                <a:ea typeface="微軟正黑體" pitchFamily="34" charset="-12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1"/>
            <a:ext cx="8021637" cy="9382126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6"/>
          </a:xfrm>
          <a:prstGeom prst="rect">
            <a:avLst/>
          </a:prstGeom>
        </p:spPr>
        <p:txBody>
          <a:bodyPr lIns="91438" tIns="45718" rIns="91438" bIns="45718" anchor="b"/>
          <a:lstStyle>
            <a:lvl1pPr algn="l">
              <a:defRPr sz="19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3100"/>
            </a:lvl1pPr>
            <a:lvl2pPr marL="457190" indent="0">
              <a:buNone/>
              <a:defRPr sz="2900"/>
            </a:lvl2pPr>
            <a:lvl3pPr marL="914380" indent="0">
              <a:buNone/>
              <a:defRPr sz="2400"/>
            </a:lvl3pPr>
            <a:lvl4pPr marL="1371570" indent="0">
              <a:buNone/>
              <a:defRPr sz="1900"/>
            </a:lvl4pPr>
            <a:lvl5pPr marL="1828760" indent="0">
              <a:buNone/>
              <a:defRPr sz="1900"/>
            </a:lvl5pPr>
            <a:lvl6pPr marL="2285950" indent="0">
              <a:buNone/>
              <a:defRPr sz="1900"/>
            </a:lvl6pPr>
            <a:lvl7pPr marL="2743140" indent="0">
              <a:buNone/>
              <a:defRPr sz="1900"/>
            </a:lvl7pPr>
            <a:lvl8pPr marL="3200330" indent="0">
              <a:buNone/>
              <a:defRPr sz="1900"/>
            </a:lvl8pPr>
            <a:lvl9pPr marL="3657520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7"/>
            <a:ext cx="14630400" cy="1609726"/>
          </a:xfrm>
          <a:prstGeom prst="rect">
            <a:avLst/>
          </a:prstGeom>
        </p:spPr>
        <p:txBody>
          <a:bodyPr lIns="91438" tIns="45718" rIns="91438" bIns="45718"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1"/>
            <a:ext cx="21945600" cy="9051926"/>
          </a:xfrm>
          <a:prstGeom prst="rect">
            <a:avLst/>
          </a:prstGeom>
        </p:spPr>
        <p:txBody>
          <a:bodyPr vert="eaVert"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7"/>
            <a:ext cx="5486400" cy="11703050"/>
          </a:xfrm>
          <a:prstGeom prst="rect">
            <a:avLst/>
          </a:prstGeom>
        </p:spPr>
        <p:txBody>
          <a:bodyPr vert="eaVert"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7"/>
            <a:ext cx="16306800" cy="11703050"/>
          </a:xfrm>
          <a:prstGeom prst="rect">
            <a:avLst/>
          </a:prstGeom>
        </p:spPr>
        <p:txBody>
          <a:bodyPr vert="eaVert" lIns="91438" tIns="45718" rIns="91438" bIns="45718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lvl="0" defTabSz="457190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ato" panose="020F0502020204030203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5" y="2254041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8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4" y="12086078"/>
            <a:ext cx="11880797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3" y="10475391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3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87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55"/>
            <a:ext cx="17576800" cy="1938988"/>
          </a:xfrm>
          <a:prstGeom prst="rect">
            <a:avLst/>
          </a:prstGeom>
        </p:spPr>
        <p:txBody>
          <a:bodyPr wrap="square" lIns="91438" tIns="45718" rIns="91438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1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1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1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1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1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1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3" y="7799556"/>
            <a:ext cx="12092408" cy="2954651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7" y="9321948"/>
            <a:ext cx="4838701" cy="876300"/>
          </a:xfrm>
          <a:prstGeom prst="rect">
            <a:avLst/>
          </a:prstGeom>
        </p:spPr>
        <p:txBody>
          <a:bodyPr lIns="91438" tIns="45718" rIns="91438" bIns="45718"/>
          <a:lstStyle>
            <a:lvl1pPr marL="0" marR="0" indent="0" algn="ctr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7" y="5638697"/>
            <a:ext cx="674729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lvl="0" indent="0" eaLnBrk="1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0118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 marR="0" indent="0" algn="ctr" defTabSz="825482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5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AD5D-8C6B-4E0C-9C86-176DCD4B7ED0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5"/>
          <p:cNvSpPr txBox="1">
            <a:spLocks/>
          </p:cNvSpPr>
          <p:nvPr userDrawn="1"/>
        </p:nvSpPr>
        <p:spPr>
          <a:xfrm>
            <a:off x="18694400" y="12985753"/>
            <a:ext cx="5689600" cy="730250"/>
          </a:xfrm>
          <a:prstGeom prst="rect">
            <a:avLst/>
          </a:prstGeom>
        </p:spPr>
        <p:txBody>
          <a:bodyPr lIns="217705" tIns="108852" rIns="217705" bIns="108852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61DD40-B4AD-4DCF-8728-7D50C58C3913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  <a:prstGeom prst="rect">
            <a:avLst/>
          </a:prstGeom>
        </p:spPr>
        <p:txBody>
          <a:bodyPr lIns="217400" tIns="108705" rIns="217400" bIns="108705" rtlCol="0">
            <a:normAutofit/>
          </a:bodyPr>
          <a:lstStyle/>
          <a:p>
            <a:r>
              <a:rPr lang="zh-TW" altLang="en-US" dirty="0" smtClean="0"/>
              <a:t>  按一下以編輯母片標題樣式</a:t>
            </a:r>
            <a:endParaRPr lang="zh-TW" altLang="en-US" dirty="0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17476395" y="12713119"/>
            <a:ext cx="5688411" cy="72937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99732-4798-4374-87FB-EF16225AE1B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3"/>
            <a:ext cx="21945600" cy="9051926"/>
          </a:xfrm>
          <a:prstGeom prst="rect">
            <a:avLst/>
          </a:prstGeom>
        </p:spPr>
        <p:txBody>
          <a:bodyPr lIns="217705" tIns="108852" rIns="217705" bIns="108852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219200" y="12712703"/>
            <a:ext cx="5689600" cy="730250"/>
          </a:xfrm>
          <a:prstGeom prst="rect">
            <a:avLst/>
          </a:prstGeom>
        </p:spPr>
        <p:txBody>
          <a:bodyPr lIns="217705" tIns="108852" rIns="217705" bIns="108852"/>
          <a:lstStyle>
            <a:lvl1pPr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D3190650-0637-4B63-AF2C-B53705587E1C}" type="datetimeFigureOut">
              <a:rPr lang="zh-TW" altLang="en-US"/>
              <a:pPr>
                <a:defRPr/>
              </a:pPr>
              <a:t>2021/2/21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331200" y="12712703"/>
            <a:ext cx="7721600" cy="730250"/>
          </a:xfrm>
          <a:prstGeom prst="rect">
            <a:avLst/>
          </a:prstGeom>
        </p:spPr>
        <p:txBody>
          <a:bodyPr lIns="217705" tIns="108852" rIns="217705" bIns="108852"/>
          <a:lstStyle>
            <a:lvl1pPr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46BC2-CA5B-4EB6-A7C4-88E1AB0B4A5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1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61" y="12086078"/>
            <a:ext cx="11880797" cy="1080368"/>
          </a:xfrm>
          <a:prstGeom prst="rect">
            <a:avLst/>
          </a:prstGeom>
        </p:spPr>
        <p:txBody>
          <a:bodyPr lIns="91431" tIns="45718" rIns="91431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9" y="10475397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r>
              <a:rPr lang="en-US" sz="5700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8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5425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00" cy="2954651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5425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49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3"/>
            <a:ext cx="17576800" cy="1938988"/>
          </a:xfrm>
          <a:prstGeom prst="rect">
            <a:avLst/>
          </a:prstGeom>
        </p:spPr>
        <p:txBody>
          <a:bodyPr wrap="square" lIns="91431" tIns="45718" rIns="91431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00" cy="2954651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5425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00" cy="2954651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pPr defTabSz="825425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00" cy="2954651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8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7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1" tIns="45718" rIns="91431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7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1" tIns="45718" rIns="91431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1" tIns="45718" rIns="91431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7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1" tIns="45718" rIns="91431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7" y="8813801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7" y="5813424"/>
            <a:ext cx="20726400" cy="3000376"/>
          </a:xfrm>
        </p:spPr>
        <p:txBody>
          <a:bodyPr anchor="b"/>
          <a:lstStyle>
            <a:lvl1pPr marL="0" indent="0">
              <a:buNone/>
              <a:defRPr sz="1900">
                <a:latin typeface="微軟正黑體" pitchFamily="34" charset="-120"/>
                <a:ea typeface="微軟正黑體" pitchFamily="34" charset="-120"/>
              </a:defRPr>
            </a:lvl1pPr>
            <a:lvl2pPr marL="457190" indent="0">
              <a:buNone/>
              <a:defRPr sz="1900"/>
            </a:lvl2pPr>
            <a:lvl3pPr marL="914380" indent="0">
              <a:buNone/>
              <a:defRPr sz="1700"/>
            </a:lvl3pPr>
            <a:lvl4pPr marL="1371570" indent="0">
              <a:buNone/>
              <a:defRPr sz="1400"/>
            </a:lvl4pPr>
            <a:lvl5pPr marL="1828760" indent="0">
              <a:buNone/>
              <a:defRPr sz="1400"/>
            </a:lvl5pPr>
            <a:lvl6pPr marL="2285950" indent="0">
              <a:buNone/>
              <a:defRPr sz="1400"/>
            </a:lvl6pPr>
            <a:lvl7pPr marL="2743140" indent="0">
              <a:buNone/>
              <a:defRPr sz="1400"/>
            </a:lvl7pPr>
            <a:lvl8pPr marL="3200330" indent="0">
              <a:buNone/>
              <a:defRPr sz="1400"/>
            </a:lvl8pPr>
            <a:lvl9pPr marL="365752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7"/>
            <a:ext cx="3514725" cy="6242050"/>
          </a:xfrm>
          <a:prstGeom prst="rect">
            <a:avLst/>
          </a:prstGeom>
        </p:spPr>
        <p:txBody>
          <a:bodyPr lIns="91431" tIns="45718" rIns="91431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4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4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2954651"/>
          </a:xfrm>
          <a:prstGeom prst="rect">
            <a:avLst/>
          </a:prstGeom>
        </p:spPr>
        <p:txBody>
          <a:bodyPr wrap="square" lIns="91431" tIns="45718" rIns="91431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5" y="9321948"/>
            <a:ext cx="4838701" cy="876300"/>
          </a:xfrm>
          <a:prstGeom prst="rect">
            <a:avLst/>
          </a:prstGeom>
        </p:spPr>
        <p:txBody>
          <a:bodyPr lIns="91431" tIns="45718" rIns="91431" bIns="45718"/>
          <a:lstStyle>
            <a:lvl1pPr marL="0" marR="0" indent="0" algn="ctr" defTabSz="45716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6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1" tIns="45718" rIns="91431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3"/>
            <a:ext cx="6747277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20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01166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1" defTabSz="825425"/>
            <a:endParaRPr lang="pl-PL" sz="5700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6" y="874149"/>
            <a:ext cx="7190668" cy="1523490"/>
          </a:xfrm>
          <a:prstGeom prst="rect">
            <a:avLst/>
          </a:prstGeom>
        </p:spPr>
        <p:txBody>
          <a:bodyPr wrap="none" lIns="91431" tIns="45718" rIns="91431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/>
          <a:lstStyle>
            <a:lvl1pPr marR="0" lvl="0" algn="l" defTabSz="825425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4" y="12815897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/>
          <a:lstStyle>
            <a:lvl1pPr marR="0" lvl="0" algn="r" defTabSz="825425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7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>
            <a:noAutofit/>
          </a:bodyPr>
          <a:lstStyle>
            <a:lvl1pPr marL="0" marR="0" lvl="0" indent="0" algn="r" defTabSz="825425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5" tIns="108798" rIns="217655" bIns="108798" anchor="ctr" anchorCtr="0">
            <a:noAutofit/>
          </a:bodyPr>
          <a:lstStyle/>
          <a:p>
            <a:pPr defTabSz="825425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98" tIns="108798" rIns="108798" bIns="108798" anchor="t" anchorCtr="0"/>
          <a:lstStyle>
            <a:lvl1pPr marR="152385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25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25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25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/>
          <a:lstStyle>
            <a:lvl1pPr marR="0" lvl="0" algn="l" defTabSz="825425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4" y="12815897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/>
          <a:lstStyle>
            <a:lvl1pPr marR="0" lvl="0" algn="r" defTabSz="825425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 lang="zh-CN" altLang="en-US"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7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5" tIns="108798" rIns="217655" bIns="108798" anchor="b" anchorCtr="0">
            <a:noAutofit/>
          </a:bodyPr>
          <a:lstStyle>
            <a:lvl1pPr marL="0" marR="0" lvl="0" indent="0" algn="r" defTabSz="825425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1" y="3200400"/>
            <a:ext cx="10896600" cy="1051560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1" y="3200400"/>
            <a:ext cx="10896600" cy="1051560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263523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90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5" y="2254041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8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4" y="12086078"/>
            <a:ext cx="11880797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3" y="10475391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3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4" y="3070225"/>
            <a:ext cx="10777536" cy="127952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0" indent="0">
              <a:buNone/>
              <a:defRPr sz="1900" b="1"/>
            </a:lvl2pPr>
            <a:lvl3pPr marL="914380" indent="0">
              <a:buNone/>
              <a:defRPr sz="1900" b="1"/>
            </a:lvl3pPr>
            <a:lvl4pPr marL="1371570" indent="0">
              <a:buNone/>
              <a:defRPr sz="1700" b="1"/>
            </a:lvl4pPr>
            <a:lvl5pPr marL="1828760" indent="0">
              <a:buNone/>
              <a:defRPr sz="1700" b="1"/>
            </a:lvl5pPr>
            <a:lvl6pPr marL="2285950" indent="0">
              <a:buNone/>
              <a:defRPr sz="1700" b="1"/>
            </a:lvl6pPr>
            <a:lvl7pPr marL="2743140" indent="0">
              <a:buNone/>
              <a:defRPr sz="1700" b="1"/>
            </a:lvl7pPr>
            <a:lvl8pPr marL="3200330" indent="0">
              <a:buNone/>
              <a:defRPr sz="1700" b="1"/>
            </a:lvl8pPr>
            <a:lvl9pPr marL="3657520" indent="0">
              <a:buNone/>
              <a:defRPr sz="17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4" y="4349750"/>
            <a:ext cx="10777536" cy="7902576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87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55"/>
            <a:ext cx="17576800" cy="1938988"/>
          </a:xfrm>
          <a:prstGeom prst="rect">
            <a:avLst/>
          </a:prstGeom>
        </p:spPr>
        <p:txBody>
          <a:bodyPr wrap="square" lIns="91438" tIns="45718" rIns="91438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1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1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1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1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1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1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3" y="7799556"/>
            <a:ext cx="12092408" cy="2954651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7" y="9321948"/>
            <a:ext cx="4838701" cy="876300"/>
          </a:xfrm>
          <a:prstGeom prst="rect">
            <a:avLst/>
          </a:prstGeom>
        </p:spPr>
        <p:txBody>
          <a:bodyPr lIns="91438" tIns="45718" rIns="91438" bIns="45718"/>
          <a:lstStyle>
            <a:lvl1pPr marL="0" marR="0" indent="0" algn="ctr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7" y="5638697"/>
            <a:ext cx="674729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0118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pl-PL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9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90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5" y="2254041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8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4" y="12086078"/>
            <a:ext cx="11880797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3" y="10475391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3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87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55"/>
            <a:ext cx="17576800" cy="1938988"/>
          </a:xfrm>
          <a:prstGeom prst="rect">
            <a:avLst/>
          </a:prstGeom>
        </p:spPr>
        <p:txBody>
          <a:bodyPr wrap="square" lIns="91438" tIns="45718" rIns="91438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/>
              <a:t> Describe your thoughts with Lorem ipsum dolor sit </a:t>
            </a:r>
            <a:r>
              <a:rPr lang="en-US" dirty="0" err="1"/>
              <a:t>amet</a:t>
            </a:r>
            <a:r>
              <a:rPr lang="en-US" dirty="0"/>
              <a:t>, as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dolor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dui </a:t>
            </a:r>
            <a:r>
              <a:rPr lang="en-US" dirty="0" err="1"/>
              <a:t>adipiscing</a:t>
            </a:r>
            <a:r>
              <a:rPr lang="en-US" dirty="0"/>
              <a:t> magna </a:t>
            </a:r>
            <a:r>
              <a:rPr lang="en-US" dirty="0" err="1"/>
              <a:t>interdum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.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3" y="874148"/>
            <a:ext cx="11315914" cy="2954651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Put here your own</a:t>
            </a:r>
            <a:br>
              <a:rPr lang="en-US" dirty="0"/>
            </a:br>
            <a:r>
              <a:rPr lang="en-US" dirty="0"/>
              <a:t>picture background</a:t>
            </a:r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1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1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8" tIns="45718" rIns="91438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1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7" cy="232410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9" y="546101"/>
            <a:ext cx="13631861" cy="11706226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1"/>
            <a:ext cx="8021637" cy="9382126"/>
          </a:xfrm>
        </p:spPr>
        <p:txBody>
          <a:bodyPr/>
          <a:lstStyle>
            <a:lvl1pPr marL="0" indent="0">
              <a:buNone/>
              <a:defRPr sz="1400"/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1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8" tIns="45718" rIns="91438" bIns="45718">
            <a:no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1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1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1"/>
            <a:ext cx="3514725" cy="6242050"/>
          </a:xfrm>
          <a:prstGeom prst="rect">
            <a:avLst/>
          </a:prstGeom>
        </p:spPr>
        <p:txBody>
          <a:bodyPr lIns="91438" tIns="45718" rIns="91438" bIns="45718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3" y="7799556"/>
            <a:ext cx="12092408" cy="2954651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7" y="9321948"/>
            <a:ext cx="4838701" cy="876300"/>
          </a:xfrm>
          <a:prstGeom prst="rect">
            <a:avLst/>
          </a:prstGeom>
        </p:spPr>
        <p:txBody>
          <a:bodyPr lIns="91438" tIns="45718" rIns="91438" bIns="45718"/>
          <a:lstStyle>
            <a:lvl1pPr marL="0" marR="0" indent="0" algn="ctr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9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>
                <a:latin typeface="Lato Regular" panose="020F0502020204030203" pitchFamily="34" charset="0"/>
              </a:rPr>
              <a:t>Pitch Deck Edition</a:t>
            </a:r>
            <a:endParaRPr lang="en-US" sz="4300" b="0" dirty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7" y="5638697"/>
            <a:ext cx="674729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01181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pl-PL" dirty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6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100"/>
            </a:lvl1pPr>
            <a:lvl2pPr marL="457190" indent="0">
              <a:buNone/>
              <a:defRPr sz="2900"/>
            </a:lvl2pPr>
            <a:lvl3pPr marL="914380" indent="0">
              <a:buNone/>
              <a:defRPr sz="2400"/>
            </a:lvl3pPr>
            <a:lvl4pPr marL="1371570" indent="0">
              <a:buNone/>
              <a:defRPr sz="1900"/>
            </a:lvl4pPr>
            <a:lvl5pPr marL="1828760" indent="0">
              <a:buNone/>
              <a:defRPr sz="1900"/>
            </a:lvl5pPr>
            <a:lvl6pPr marL="2285950" indent="0">
              <a:buNone/>
              <a:defRPr sz="1900"/>
            </a:lvl6pPr>
            <a:lvl7pPr marL="2743140" indent="0">
              <a:buNone/>
              <a:defRPr sz="1900"/>
            </a:lvl7pPr>
            <a:lvl8pPr marL="3200330" indent="0">
              <a:buNone/>
              <a:defRPr sz="1900"/>
            </a:lvl8pPr>
            <a:lvl9pPr marL="3657520" indent="0">
              <a:buNone/>
              <a:defRPr sz="19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7"/>
            <a:ext cx="14630400" cy="1609726"/>
          </a:xfrm>
        </p:spPr>
        <p:txBody>
          <a:bodyPr/>
          <a:lstStyle>
            <a:lvl1pPr marL="0" indent="0">
              <a:buNone/>
              <a:defRPr sz="1400"/>
            </a:lvl1pPr>
            <a:lvl2pPr marL="457190" indent="0">
              <a:buNone/>
              <a:defRPr sz="1200"/>
            </a:lvl2pPr>
            <a:lvl3pPr marL="914380" indent="0">
              <a:buNone/>
              <a:defRPr sz="1000"/>
            </a:lvl3pPr>
            <a:lvl4pPr marL="1371570" indent="0">
              <a:buNone/>
              <a:defRPr sz="1000"/>
            </a:lvl4pPr>
            <a:lvl5pPr marL="1828760" indent="0">
              <a:buNone/>
              <a:defRPr sz="1000"/>
            </a:lvl5pPr>
            <a:lvl6pPr marL="2285950" indent="0">
              <a:buNone/>
              <a:defRPr sz="1000"/>
            </a:lvl6pPr>
            <a:lvl7pPr marL="2743140" indent="0">
              <a:buNone/>
              <a:defRPr sz="1000"/>
            </a:lvl7pPr>
            <a:lvl8pPr marL="3200330" indent="0">
              <a:buNone/>
              <a:defRPr sz="1000"/>
            </a:lvl8pPr>
            <a:lvl9pPr marL="365752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9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90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5" y="2254041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263523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8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4" y="12086078"/>
            <a:ext cx="11880797" cy="1080368"/>
          </a:xfrm>
          <a:prstGeom prst="rect">
            <a:avLst/>
          </a:prstGeom>
        </p:spPr>
        <p:txBody>
          <a:bodyPr lIns="91438" tIns="45718" rIns="91438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here to add your own subtitle</a:t>
            </a:r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3" y="10475391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3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r>
              <a:rPr lang="en-US" dirty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90682" cy="1523490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Title</a:t>
            </a:r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92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24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1.xml"/><Relationship Id="rId19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slideLayout" Target="../slideLayouts/slideLayout11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1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slideLayout" Target="../slideLayouts/slideLayout157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20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24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23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0.xml"/><Relationship Id="rId19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Relationship Id="rId22" Type="http://schemas.openxmlformats.org/officeDocument/2006/relationships/slideLayout" Target="../slideLayouts/slideLayout16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image" Target="../media/image8.jpe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1" y="-3173"/>
            <a:ext cx="23220363" cy="13801726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190"/>
              <a:endParaRPr lang="zh-TW" altLang="zh-TW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187"/>
                  <a:endParaRPr lang="zh-TW" altLang="zh-TW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90" y="2252664"/>
            <a:ext cx="10050461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5"/>
            <a:ext cx="21945600" cy="30178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18" tIns="45718" rIns="45718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18" tIns="45718" rIns="45718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19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38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57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76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59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19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78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19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38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57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76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8" y="-14281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99" tIns="38099" rIns="38099" bIns="38099" anchor="ctr">
            <a:noAutofit/>
          </a:bodyPr>
          <a:lstStyle/>
          <a:p>
            <a:pPr defTabSz="45716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</p:sldLayoutIdLst>
  <p:txStyles>
    <p:titleStyle>
      <a:lvl1pPr algn="l" defTabSz="45716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61"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23"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477"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38" algn="l" defTabSz="45716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6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1" algn="l" defTabSz="45716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61" algn="l" defTabSz="45716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42" algn="l" defTabSz="45716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23" algn="l" defTabSz="45716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380" indent="-228581" algn="l" defTabSz="9143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9" indent="-228581" algn="l" defTabSz="9143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01" indent="-228581" algn="l" defTabSz="9143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7" indent="-228581" algn="l" defTabSz="9143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1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8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0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1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20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7" algn="l" defTabSz="91432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99" tIns="38099" rIns="38099" bIns="38099" anchor="ctr">
            <a:noAutofit/>
          </a:bodyPr>
          <a:lstStyle/>
          <a:p>
            <a:pPr defTabSz="457190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xStyles>
    <p:titleStyle>
      <a:lvl1pPr algn="l" defTabSz="457190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9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8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7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76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9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9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8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8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54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99" tIns="38099" rIns="38099" bIns="38099" anchor="ctr">
            <a:noAutofit/>
          </a:bodyPr>
          <a:lstStyle/>
          <a:p>
            <a:pPr defTabSz="457190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xStyles>
    <p:titleStyle>
      <a:lvl1pPr algn="l" defTabSz="457190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9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8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7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76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9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9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8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8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54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</p:spPr>
        <p:txBody>
          <a:bodyPr wrap="square" lIns="38099" tIns="38099" rIns="38099" bIns="38099" anchor="ctr">
            <a:noAutofit/>
          </a:bodyPr>
          <a:lstStyle/>
          <a:p>
            <a:pPr defTabSz="457190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xStyles>
    <p:titleStyle>
      <a:lvl1pPr algn="l" defTabSz="457190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9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8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7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76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9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9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8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8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54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4" y="760414"/>
            <a:ext cx="22012277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704304" y="12428543"/>
            <a:ext cx="2179637" cy="9096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9" y="1412876"/>
            <a:ext cx="382589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6"/>
            <a:endParaRPr lang="zh-TW" altLang="zh-TW" sz="5700" dirty="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4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defTabSz="823896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7" r:id="rId13"/>
  </p:sldLayoutIdLst>
  <p:txStyles>
    <p:titleStyle>
      <a:lvl1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19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38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57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76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59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19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78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19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38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57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76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4" y="555627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18" tIns="45718" rIns="45718" bIns="45718" numCol="1" anchor="ctr" anchorCtr="0" compatLnSpc="1">
            <a:prstTxWarp prst="textNoShape">
              <a:avLst/>
            </a:prstTxWarp>
          </a:bodyPr>
          <a:lstStyle>
            <a:lvl1pPr defTabSz="823894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19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38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57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760" algn="l" defTabSz="457190" rtl="0" fontAlgn="base" hangingPunct="0">
        <a:spcBef>
          <a:spcPct val="0"/>
        </a:spcBef>
        <a:spcAft>
          <a:spcPct val="0"/>
        </a:spcAft>
        <a:defRPr sz="93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59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19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785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19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38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57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760" indent="914380" algn="l" defTabSz="45719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7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lvl="0" defTabSz="457190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</p:sldLayoutIdLst>
  <p:timing>
    <p:tnLst>
      <p:par>
        <p:cTn id="1" dur="indefinite" restart="never" nodeType="tmRoot"/>
      </p:par>
    </p:tnLst>
  </p:timing>
  <p:txStyles>
    <p:titleStyle>
      <a:lvl1pPr algn="l" defTabSz="457190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9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8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7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760" algn="l" defTabSz="45719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9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9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85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80" algn="l" defTabSz="45719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54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0" algn="l" defTabSz="91438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ESSIE WORK\平面設計\2016XYZ簡報底\20160130\05-xyz-02.jpg"/>
          <p:cNvPicPr>
            <a:picLocks noChangeAspect="1" noChangeArrowheads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23333" y="0"/>
            <a:ext cx="21945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7705" tIns="108852" rIns="217705" bIns="1088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  按一下以編輯母片標題樣式</a:t>
            </a:r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8694400" y="12985753"/>
            <a:ext cx="5689600" cy="730250"/>
          </a:xfrm>
          <a:prstGeom prst="rect">
            <a:avLst/>
          </a:prstGeom>
        </p:spPr>
        <p:txBody>
          <a:bodyPr vert="horz" lIns="217705" tIns="108852" rIns="217705" bIns="108852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2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C2444F-B6B8-4EFF-B8BC-30917BDA7D56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9500" kern="1200">
          <a:solidFill>
            <a:schemeClr val="bg1"/>
          </a:solidFill>
          <a:latin typeface="微軟正黑體" pitchFamily="34" charset="-120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1088524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6pPr>
      <a:lvl7pPr marL="2177047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7pPr>
      <a:lvl8pPr marL="3265571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8pPr>
      <a:lvl9pPr marL="4354095" algn="l" rtl="0" fontAlgn="base">
        <a:spcBef>
          <a:spcPct val="0"/>
        </a:spcBef>
        <a:spcAft>
          <a:spcPct val="0"/>
        </a:spcAft>
        <a:defRPr sz="9500">
          <a:solidFill>
            <a:schemeClr val="bg1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816394" indent="-8163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68852" indent="-68032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700" kern="1200">
          <a:solidFill>
            <a:schemeClr val="tx1"/>
          </a:solidFill>
          <a:latin typeface="+mn-lt"/>
          <a:ea typeface="+mn-ea"/>
          <a:cs typeface="+mn-cs"/>
        </a:defRPr>
      </a:lvl2pPr>
      <a:lvl3pPr marL="2721309" indent="-54426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809833" indent="-54426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98357" indent="-54426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5986880" indent="-544262" algn="l" defTabSz="2177047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075404" indent="-544262" algn="l" defTabSz="2177047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163928" indent="-544262" algn="l" defTabSz="2177047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252451" indent="-544262" algn="l" defTabSz="2177047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8524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7047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65571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54095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42618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531142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619663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708189" algn="l" defTabSz="2177047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gFkM3WLuY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68.xml"/><Relationship Id="rId4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66.xml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66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66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6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6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6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 t="31680" r="24406"/>
          <a:stretch>
            <a:fillRect/>
          </a:stretch>
        </p:blipFill>
        <p:spPr bwMode="auto">
          <a:xfrm>
            <a:off x="10591801" y="1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62808" y="6569968"/>
            <a:ext cx="7578427" cy="638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99" tIns="50799" rIns="50799" bIns="50799"/>
          <a:lstStyle/>
          <a:p>
            <a:pPr algn="l" defTabSz="444490">
              <a:lnSpc>
                <a:spcPct val="110000"/>
              </a:lnSpc>
            </a:pPr>
            <a:r>
              <a:rPr lang="zh-TW" altLang="en-US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拓可思科創研發股份有限公司</a:t>
            </a:r>
            <a:endParaRPr lang="en-US" altLang="zh-TW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  <a:p>
            <a:pPr algn="l" defTabSz="444490">
              <a:lnSpc>
                <a:spcPct val="110000"/>
              </a:lnSpc>
            </a:pPr>
            <a:r>
              <a:rPr lang="en-US" altLang="zh-TW" sz="3100" dirty="0" err="1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Tarkustech</a:t>
            </a:r>
            <a:r>
              <a:rPr lang="en-US" altLang="zh-TW" sz="3100" dirty="0">
                <a:solidFill>
                  <a:srgbClr val="A7A7A7">
                    <a:lumMod val="50000"/>
                  </a:srgbClr>
                </a:solidFill>
                <a:latin typeface="微軟正黑體" pitchFamily="34" charset="-120"/>
                <a:ea typeface="微軟正黑體" pitchFamily="34" charset="-120"/>
                <a:sym typeface="Brown-Regular" charset="0"/>
              </a:rPr>
              <a:t> Innovations Co., Ltd.</a:t>
            </a:r>
            <a:endParaRPr lang="zh-TW" altLang="en-US" sz="3100" dirty="0">
              <a:solidFill>
                <a:srgbClr val="A7A7A7">
                  <a:lumMod val="50000"/>
                </a:srgbClr>
              </a:solidFill>
              <a:latin typeface="微軟正黑體" pitchFamily="34" charset="-120"/>
              <a:ea typeface="微軟正黑體" pitchFamily="34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455275" y="10101264"/>
            <a:ext cx="2670176" cy="267017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4" y="555627"/>
            <a:ext cx="3000376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9" y="13158788"/>
            <a:ext cx="5239828" cy="38471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457190">
              <a:spcBef>
                <a:spcPts val="1000"/>
              </a:spcBef>
            </a:pPr>
            <a:r>
              <a:rPr lang="zh-TW" altLang="zh-TW" sz="1900" dirty="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4193705"/>
            <a:ext cx="16782579" cy="113823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99" tIns="50799" rIns="50799" bIns="50799"/>
          <a:lstStyle/>
          <a:p>
            <a:pPr algn="l">
              <a:lnSpc>
                <a:spcPct val="110000"/>
              </a:lnSpc>
            </a:pPr>
            <a:r>
              <a:rPr lang="en-US" altLang="zh-TW" sz="6000" dirty="0" smtClean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PMP/CAPM</a:t>
            </a:r>
            <a:r>
              <a:rPr lang="zh-TW" altLang="en-US" sz="6000" dirty="0" smtClean="0">
                <a:latin typeface="微軟正黑體" pitchFamily="34" charset="-120"/>
                <a:ea typeface="微軟正黑體" pitchFamily="34" charset="-120"/>
                <a:cs typeface="Brown-Bold" charset="0"/>
                <a:sym typeface="Brown-Bold" charset="0"/>
              </a:rPr>
              <a:t>專案管理前導課程</a:t>
            </a:r>
            <a:endParaRPr lang="zh-TW" altLang="zh-TW" sz="6000" dirty="0">
              <a:latin typeface="微軟正黑體" pitchFamily="34" charset="-120"/>
              <a:ea typeface="微軟正黑體" pitchFamily="34" charset="-120"/>
              <a:cs typeface="Brown-Bold" charset="0"/>
              <a:sym typeface="Brown-Bold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270112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一分鐘自我介紹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4996" y="3286101"/>
            <a:ext cx="18931069" cy="7986798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工作坊提示 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(4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個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秒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關於自己的描述、學習或工作背景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自己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工作中、求學期間上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目前最大的成就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報名這次課程希望在這次的課程裡面學習到什麼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是否有參與過專案或產品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如果想帶專案，會想做什麼專案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1698015" y="2396360"/>
            <a:ext cx="12139448" cy="7478966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/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高世建 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Kenneth Kao</a:t>
            </a:r>
          </a:p>
          <a:p>
            <a:pPr algn="l"/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簡介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:</a:t>
            </a:r>
            <a:r>
              <a:rPr lang="en-US" altLang="zh-CN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CN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拓可思科創研發股份有限公司共同創辦人</a:t>
            </a:r>
            <a:r>
              <a:rPr lang="en-US" altLang="zh-CN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</a:p>
          <a:p>
            <a:pPr algn="l">
              <a:buFont typeface="Arial" pitchFamily="34" charset="0"/>
              <a:buChar char="•"/>
            </a:pPr>
            <a:r>
              <a:rPr lang="en-US" altLang="zh-CN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台灣大學光電工程所碩士、國際企業所碩士</a:t>
            </a:r>
            <a:endParaRPr lang="en-US" altLang="zh-CN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PMP®</a:t>
            </a: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國際專案管理師</a:t>
            </a:r>
            <a:endParaRPr lang="en-US" altLang="zh-TW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12</a:t>
            </a: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年科技業專案經理經驗</a:t>
            </a:r>
            <a:endParaRPr lang="en-US" altLang="zh-TW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/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  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(</a:t>
            </a: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英華達、和碩、金寶</a:t>
            </a:r>
            <a:r>
              <a:rPr lang="en-US" altLang="zh-TW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)</a:t>
            </a:r>
            <a:endParaRPr lang="en-US" altLang="zh-CN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臺北市教育人員產業發展協進會 資訊長</a:t>
            </a:r>
            <a:endParaRPr lang="en-US" altLang="zh-TW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中華科學教育學會 團體會員</a:t>
            </a:r>
            <a:endParaRPr lang="en-US" altLang="zh-TW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  <a:cs typeface="Lato Light" panose="020F0302020204030203" pitchFamily="34" charset="0"/>
              </a:rPr>
              <a:t> 香港教育發展協會 榮譽理事</a:t>
            </a:r>
            <a:endParaRPr lang="zh-CN" altLang="en-US" sz="4800" dirty="0" smtClean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  <a:cs typeface="Lato Light" panose="020F0302020204030203" pitchFamily="34" charset="0"/>
            </a:endParaRPr>
          </a:p>
        </p:txBody>
      </p:sp>
      <p:pic>
        <p:nvPicPr>
          <p:cNvPr id="5" name="Picture 3" descr="G:\下載資料\374951.jpg"/>
          <p:cNvPicPr>
            <a:picLocks noChangeAspect="1" noChangeArrowheads="1"/>
          </p:cNvPicPr>
          <p:nvPr/>
        </p:nvPicPr>
        <p:blipFill>
          <a:blip r:embed="rId2"/>
          <a:srcRect l="30345" t="18879" r="31954" b="51121"/>
          <a:stretch>
            <a:fillRect/>
          </a:stretch>
        </p:blipFill>
        <p:spPr bwMode="auto">
          <a:xfrm>
            <a:off x="0" y="0"/>
            <a:ext cx="9695792" cy="1371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1"/>
            <a:ext cx="18931069" cy="7986798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專案的四個限制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有限的時間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有限的資源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5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發起人的需求</a:t>
            </a:r>
            <a:endParaRPr lang="en-US" altLang="zh-TW" sz="55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令人滿意的品質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-- 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只有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17%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的專案能如質、如期、如預算成功完成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8658" name="Picture 2" descr="https://i1.kknews.cc/SIG=3v9c3bh/ctp-vzntr/475qo128pn794q9noo0sps823o3p0os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07" y="3000348"/>
            <a:ext cx="8858312" cy="8858312"/>
          </a:xfrm>
          <a:prstGeom prst="rect">
            <a:avLst/>
          </a:prstGeom>
          <a:noFill/>
        </p:spPr>
      </p:pic>
      <p:pic>
        <p:nvPicPr>
          <p:cNvPr id="198660" name="Picture 4" descr="大陸,動漫展,動漫人像,完全崩壞,火影忍者,海賊王,進擊的巨人　圖／翻攝自《52toys》網站 ID-6879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48992" y="3000349"/>
            <a:ext cx="4857749" cy="4800602"/>
          </a:xfrm>
          <a:prstGeom prst="rect">
            <a:avLst/>
          </a:prstGeom>
          <a:noFill/>
        </p:spPr>
      </p:pic>
      <p:pic>
        <p:nvPicPr>
          <p:cNvPr id="198662" name="Picture 6" descr="大陸,動漫展,動漫人像,完全崩壞,火影忍者,海賊王,進擊的巨人　圖／翻攝自52toys網站 ID-68795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35407" y="3000351"/>
            <a:ext cx="3911917" cy="4786346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11120429" y="8143885"/>
            <a:ext cx="11215765" cy="3901064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pPr marL="514339" indent="-514339" algn="l">
              <a:lnSpc>
                <a:spcPct val="150000"/>
              </a:lnSpc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令人滿意的品質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-- 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只有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17%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的專案能如質、如期、如預算成功完成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7" y="-1819273"/>
            <a:ext cx="24382413" cy="160369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9" y="-471487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73" y="5929306"/>
            <a:ext cx="7991927" cy="144654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823894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什麼是專案管理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1" y="12974638"/>
            <a:ext cx="390487" cy="415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 anchor="ctr">
            <a:spAutoFit/>
          </a:bodyPr>
          <a:lstStyle/>
          <a:p>
            <a:pPr defTabSz="823894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894"/>
              <a:t>14</a:t>
            </a:fld>
            <a:endParaRPr lang="zh-TW" altLang="zh-TW" sz="21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PMP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流程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086" name="Picture 6" descr="https://mymkc.com/pubfiles/images/%e5%9c%96%e7%89%875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2842" y="642894"/>
            <a:ext cx="11072891" cy="12719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專案的十</a:t>
            </a:r>
            <a:r>
              <a:rPr lang="zh-TW" altLang="en-US" dirty="0" smtClean="0"/>
              <a:t>大知識領域</a:t>
            </a:r>
            <a:endParaRPr lang="zh-CN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166649" y="4714860"/>
          <a:ext cx="22502977" cy="7573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2"/>
                <a:gridCol w="3857653"/>
                <a:gridCol w="3857653"/>
                <a:gridCol w="3857653"/>
                <a:gridCol w="3857653"/>
                <a:gridCol w="3857653"/>
              </a:tblGrid>
              <a:tr h="1782184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產品與服務專案 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整合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範疇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時間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成本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採購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人力資源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溝通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利害關係人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V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圓角矩形 2"/>
          <p:cNvSpPr/>
          <p:nvPr/>
        </p:nvSpPr>
        <p:spPr bwMode="auto">
          <a:xfrm>
            <a:off x="4667113" y="5214927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524764" y="519016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計畫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2310980" y="519016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16097193" y="519016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9954844" y="516540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977158" y="5357803"/>
            <a:ext cx="619046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763371" y="5357803"/>
            <a:ext cx="619046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5549585" y="5357803"/>
            <a:ext cx="619046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2" name="向右箭號 11"/>
          <p:cNvSpPr/>
          <p:nvPr/>
        </p:nvSpPr>
        <p:spPr bwMode="auto">
          <a:xfrm>
            <a:off x="19407238" y="5357803"/>
            <a:ext cx="619046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6095872" y="2571720"/>
            <a:ext cx="3643339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0167837" y="2571720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668696" y="2571720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0383472" y="2571720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>
            <a:off x="11406181" y="4455369"/>
            <a:ext cx="5691141" cy="846386"/>
          </a:xfrm>
          <a:prstGeom prst="uturnArrow">
            <a:avLst>
              <a:gd name="adj1" fmla="val 26635"/>
              <a:gd name="adj2" fmla="val 25000"/>
              <a:gd name="adj3" fmla="val 25000"/>
              <a:gd name="adj4" fmla="val 43750"/>
              <a:gd name="adj5" fmla="val 96252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55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圓角矩形 26"/>
          <p:cNvSpPr/>
          <p:nvPr/>
        </p:nvSpPr>
        <p:spPr bwMode="auto">
          <a:xfrm>
            <a:off x="3405127" y="4000480"/>
            <a:ext cx="17859501" cy="7763828"/>
          </a:xfrm>
          <a:prstGeom prst="round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專案的五大流程</a:t>
            </a:r>
            <a:endParaRPr lang="zh-CN" altLang="en-US" dirty="0"/>
          </a:p>
        </p:txBody>
      </p:sp>
      <p:sp>
        <p:nvSpPr>
          <p:cNvPr id="3" name="圓角矩形 2"/>
          <p:cNvSpPr/>
          <p:nvPr/>
        </p:nvSpPr>
        <p:spPr bwMode="auto">
          <a:xfrm>
            <a:off x="4048068" y="7341821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起始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7905721" y="7317063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規畫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1691935" y="7317063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7905721" y="848482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5549588" y="7292303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結束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向右箭號 8"/>
          <p:cNvSpPr/>
          <p:nvPr/>
        </p:nvSpPr>
        <p:spPr bwMode="auto">
          <a:xfrm>
            <a:off x="7334218" y="7484697"/>
            <a:ext cx="642941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0" name="向右箭號 9"/>
          <p:cNvSpPr/>
          <p:nvPr/>
        </p:nvSpPr>
        <p:spPr bwMode="auto">
          <a:xfrm>
            <a:off x="11120431" y="7484697"/>
            <a:ext cx="642941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1" name="向右箭號 10"/>
          <p:cNvSpPr/>
          <p:nvPr/>
        </p:nvSpPr>
        <p:spPr bwMode="auto">
          <a:xfrm>
            <a:off x="14906647" y="7484697"/>
            <a:ext cx="642941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13" name="文字方塊 12"/>
          <p:cNvSpPr txBox="1"/>
          <p:nvPr/>
        </p:nvSpPr>
        <p:spPr>
          <a:xfrm>
            <a:off x="5476827" y="4984366"/>
            <a:ext cx="3643339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Initial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專案起始會議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334480" y="4984366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192133" y="4984366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6906909" y="4984366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Sign-off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專案結束會議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 flipV="1">
            <a:off x="9620234" y="8270514"/>
            <a:ext cx="5214973" cy="2308324"/>
          </a:xfrm>
          <a:prstGeom prst="uturnArrow">
            <a:avLst>
              <a:gd name="adj1" fmla="val 17829"/>
              <a:gd name="adj2" fmla="val 25000"/>
              <a:gd name="adj3" fmla="val 15720"/>
              <a:gd name="adj4" fmla="val 43750"/>
              <a:gd name="adj5" fmla="val 49814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5000" dirty="0" smtClean="0"/>
          </a:p>
        </p:txBody>
      </p:sp>
      <p:cxnSp>
        <p:nvCxnSpPr>
          <p:cNvPr id="19" name="直線單箭頭接點 18"/>
          <p:cNvCxnSpPr/>
          <p:nvPr/>
        </p:nvCxnSpPr>
        <p:spPr bwMode="auto">
          <a:xfrm rot="5400000">
            <a:off x="7048466" y="7056068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/>
          <p:nvPr/>
        </p:nvCxnSpPr>
        <p:spPr bwMode="auto">
          <a:xfrm rot="5400000">
            <a:off x="10977556" y="7056070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4" name="直線單箭頭接點 23"/>
          <p:cNvCxnSpPr/>
          <p:nvPr/>
        </p:nvCxnSpPr>
        <p:spPr bwMode="auto">
          <a:xfrm rot="5400000">
            <a:off x="14763767" y="7056068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/>
          <p:nvPr/>
        </p:nvCxnSpPr>
        <p:spPr bwMode="auto">
          <a:xfrm rot="5400000">
            <a:off x="18621420" y="7056070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6" name="文字方塊 25"/>
          <p:cNvSpPr txBox="1"/>
          <p:nvPr/>
        </p:nvSpPr>
        <p:spPr>
          <a:xfrm>
            <a:off x="9763109" y="10556531"/>
            <a:ext cx="4000528" cy="646327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變更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圓角矩形 26"/>
          <p:cNvSpPr/>
          <p:nvPr/>
        </p:nvSpPr>
        <p:spPr bwMode="auto">
          <a:xfrm>
            <a:off x="3405127" y="4000480"/>
            <a:ext cx="17859501" cy="7763828"/>
          </a:xfrm>
          <a:prstGeom prst="roundRect">
            <a:avLst/>
          </a:prstGeom>
          <a:noFill/>
          <a:ln w="12700" cap="flat" cmpd="sng" algn="ctr">
            <a:solidFill>
              <a:schemeClr val="tx2">
                <a:lumMod val="75000"/>
              </a:schemeClr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執行與監控的循環</a:t>
            </a:r>
            <a:endParaRPr lang="zh-CN" altLang="en-US" dirty="0"/>
          </a:p>
        </p:txBody>
      </p:sp>
      <p:sp>
        <p:nvSpPr>
          <p:cNvPr id="4" name="圓角矩形 3"/>
          <p:cNvSpPr/>
          <p:nvPr/>
        </p:nvSpPr>
        <p:spPr bwMode="auto">
          <a:xfrm>
            <a:off x="7905721" y="7317063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規畫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11691935" y="7317063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執行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7905721" y="8484829"/>
            <a:ext cx="3357587" cy="970478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 smtClean="0">
                <a:latin typeface="Microsoft JhengHei" pitchFamily="34" charset="-120"/>
                <a:ea typeface="Microsoft JhengHei" pitchFamily="34" charset="-120"/>
              </a:rPr>
              <a:t>監控</a:t>
            </a:r>
            <a:endParaRPr lang="zh-CN" altLang="en-US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192133" y="4984366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Status Review 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階段審查會議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迴轉箭號 16"/>
          <p:cNvSpPr/>
          <p:nvPr/>
        </p:nvSpPr>
        <p:spPr bwMode="auto">
          <a:xfrm flipH="1" flipV="1">
            <a:off x="9620234" y="8270514"/>
            <a:ext cx="5214973" cy="2308324"/>
          </a:xfrm>
          <a:prstGeom prst="uturnArrow">
            <a:avLst>
              <a:gd name="adj1" fmla="val 17829"/>
              <a:gd name="adj2" fmla="val 25000"/>
              <a:gd name="adj3" fmla="val 15720"/>
              <a:gd name="adj4" fmla="val 43750"/>
              <a:gd name="adj5" fmla="val 49814"/>
            </a:avLst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5000" dirty="0" smtClean="0"/>
          </a:p>
        </p:txBody>
      </p:sp>
      <p:cxnSp>
        <p:nvCxnSpPr>
          <p:cNvPr id="24" name="直線單箭頭接點 23"/>
          <p:cNvCxnSpPr/>
          <p:nvPr/>
        </p:nvCxnSpPr>
        <p:spPr bwMode="auto">
          <a:xfrm rot="5400000">
            <a:off x="14763767" y="7056068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6" name="文字方塊 25"/>
          <p:cNvSpPr txBox="1"/>
          <p:nvPr/>
        </p:nvSpPr>
        <p:spPr>
          <a:xfrm>
            <a:off x="9763109" y="10556531"/>
            <a:ext cx="4000528" cy="646327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變更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2" name="向右箭號 21"/>
          <p:cNvSpPr/>
          <p:nvPr/>
        </p:nvSpPr>
        <p:spPr bwMode="auto">
          <a:xfrm>
            <a:off x="11120431" y="7484697"/>
            <a:ext cx="642941" cy="855940"/>
          </a:xfrm>
          <a:prstGeom prst="rightArrow">
            <a:avLst/>
          </a:prstGeom>
          <a:solidFill>
            <a:srgbClr val="7030A0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2800" dirty="0" smtClean="0"/>
          </a:p>
        </p:txBody>
      </p:sp>
      <p:sp>
        <p:nvSpPr>
          <p:cNvPr id="28" name="文字方塊 27"/>
          <p:cNvSpPr txBox="1"/>
          <p:nvPr/>
        </p:nvSpPr>
        <p:spPr>
          <a:xfrm>
            <a:off x="9334480" y="4984366"/>
            <a:ext cx="4000528" cy="1754322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Project Kick-off </a:t>
            </a:r>
          </a:p>
          <a:p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meeting</a:t>
            </a:r>
          </a:p>
          <a:p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專案啟動會議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 rot="5400000">
            <a:off x="10977556" y="7056070"/>
            <a:ext cx="571506" cy="0"/>
          </a:xfrm>
          <a:prstGeom prst="straightConnector1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30" name="文字方塊 29"/>
          <p:cNvSpPr txBox="1"/>
          <p:nvPr/>
        </p:nvSpPr>
        <p:spPr>
          <a:xfrm>
            <a:off x="16263965" y="11715784"/>
            <a:ext cx="4000528" cy="1200325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  逐步完善</a:t>
            </a:r>
            <a:endParaRPr lang="en-US" altLang="zh-TW" sz="3600" dirty="0" smtClean="0">
              <a:latin typeface="Microsoft JhengHei" pitchFamily="34" charset="-120"/>
              <a:ea typeface="Microsoft JhengHei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  湧浪規劃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5049520" y="9644082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WS</a:t>
            </a:r>
            <a:endParaRPr lang="zh-CN" altLang="en-US" sz="3600" dirty="0" smtClean="0"/>
          </a:p>
        </p:txBody>
      </p:sp>
      <p:sp>
        <p:nvSpPr>
          <p:cNvPr id="32" name="矩形 31"/>
          <p:cNvSpPr/>
          <p:nvPr/>
        </p:nvSpPr>
        <p:spPr bwMode="auto">
          <a:xfrm>
            <a:off x="16121091" y="9644082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ES</a:t>
            </a:r>
            <a:endParaRPr lang="zh-CN" altLang="en-US" sz="3600" dirty="0" smtClean="0"/>
          </a:p>
        </p:txBody>
      </p:sp>
      <p:sp>
        <p:nvSpPr>
          <p:cNvPr id="33" name="矩形 32"/>
          <p:cNvSpPr/>
          <p:nvPr/>
        </p:nvSpPr>
        <p:spPr bwMode="auto">
          <a:xfrm>
            <a:off x="17192661" y="9644082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CS</a:t>
            </a:r>
            <a:endParaRPr lang="zh-CN" altLang="en-US" sz="3600" dirty="0" smtClean="0"/>
          </a:p>
        </p:txBody>
      </p:sp>
      <p:sp>
        <p:nvSpPr>
          <p:cNvPr id="34" name="矩形 33"/>
          <p:cNvSpPr/>
          <p:nvPr/>
        </p:nvSpPr>
        <p:spPr bwMode="auto">
          <a:xfrm>
            <a:off x="18264229" y="9644082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MP</a:t>
            </a:r>
            <a:endParaRPr lang="zh-CN" altLang="en-US" sz="3600" dirty="0" smtClean="0"/>
          </a:p>
        </p:txBody>
      </p:sp>
      <p:sp>
        <p:nvSpPr>
          <p:cNvPr id="35" name="矩形 34"/>
          <p:cNvSpPr/>
          <p:nvPr/>
        </p:nvSpPr>
        <p:spPr bwMode="auto">
          <a:xfrm>
            <a:off x="15049520" y="1053861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EVT</a:t>
            </a:r>
            <a:endParaRPr lang="zh-CN" altLang="en-US" sz="3600" dirty="0" smtClean="0"/>
          </a:p>
        </p:txBody>
      </p:sp>
      <p:sp>
        <p:nvSpPr>
          <p:cNvPr id="36" name="矩形 35"/>
          <p:cNvSpPr/>
          <p:nvPr/>
        </p:nvSpPr>
        <p:spPr bwMode="auto">
          <a:xfrm>
            <a:off x="16121091" y="1053861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DVT</a:t>
            </a:r>
            <a:endParaRPr lang="zh-CN" altLang="en-US" sz="3600" dirty="0" smtClean="0"/>
          </a:p>
        </p:txBody>
      </p:sp>
      <p:sp>
        <p:nvSpPr>
          <p:cNvPr id="37" name="矩形 36"/>
          <p:cNvSpPr/>
          <p:nvPr/>
        </p:nvSpPr>
        <p:spPr bwMode="auto">
          <a:xfrm>
            <a:off x="17192661" y="1053861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PVT</a:t>
            </a:r>
            <a:endParaRPr lang="zh-CN" altLang="en-US" sz="3600" dirty="0" smtClean="0"/>
          </a:p>
        </p:txBody>
      </p:sp>
      <p:sp>
        <p:nvSpPr>
          <p:cNvPr id="38" name="矩形 37"/>
          <p:cNvSpPr/>
          <p:nvPr/>
        </p:nvSpPr>
        <p:spPr bwMode="auto">
          <a:xfrm>
            <a:off x="18264229" y="1053861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MP</a:t>
            </a:r>
            <a:endParaRPr lang="zh-CN" altLang="en-US" sz="3600" dirty="0" smtClean="0"/>
          </a:p>
        </p:txBody>
      </p:sp>
      <p:sp>
        <p:nvSpPr>
          <p:cNvPr id="39" name="矩形 38"/>
          <p:cNvSpPr/>
          <p:nvPr/>
        </p:nvSpPr>
        <p:spPr bwMode="auto">
          <a:xfrm>
            <a:off x="15049520" y="875266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SR</a:t>
            </a:r>
            <a:endParaRPr lang="zh-CN" altLang="en-US" sz="3600" dirty="0" smtClean="0"/>
          </a:p>
        </p:txBody>
      </p:sp>
      <p:sp>
        <p:nvSpPr>
          <p:cNvPr id="40" name="矩形 39"/>
          <p:cNvSpPr/>
          <p:nvPr/>
        </p:nvSpPr>
        <p:spPr bwMode="auto">
          <a:xfrm>
            <a:off x="16121091" y="875266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ER</a:t>
            </a:r>
            <a:endParaRPr lang="zh-CN" altLang="en-US" sz="3600" dirty="0" smtClean="0"/>
          </a:p>
        </p:txBody>
      </p:sp>
      <p:sp>
        <p:nvSpPr>
          <p:cNvPr id="41" name="矩形 40"/>
          <p:cNvSpPr/>
          <p:nvPr/>
        </p:nvSpPr>
        <p:spPr bwMode="auto">
          <a:xfrm>
            <a:off x="17192661" y="875266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PR</a:t>
            </a:r>
            <a:endParaRPr lang="zh-CN" altLang="en-US" sz="3600" dirty="0" smtClean="0"/>
          </a:p>
        </p:txBody>
      </p:sp>
      <p:sp>
        <p:nvSpPr>
          <p:cNvPr id="42" name="矩形 41"/>
          <p:cNvSpPr/>
          <p:nvPr/>
        </p:nvSpPr>
        <p:spPr bwMode="auto">
          <a:xfrm>
            <a:off x="18264229" y="8752660"/>
            <a:ext cx="1080000" cy="553998"/>
          </a:xfrm>
          <a:prstGeom prst="rect">
            <a:avLst/>
          </a:prstGeom>
          <a:solidFill>
            <a:srgbClr val="CCFFCC"/>
          </a:solidFill>
          <a:ln w="127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dirty="0" smtClean="0"/>
              <a:t>MP</a:t>
            </a:r>
            <a:endParaRPr lang="zh-CN" altLang="en-US" sz="3600" dirty="0" smtClean="0"/>
          </a:p>
        </p:txBody>
      </p:sp>
      <p:sp>
        <p:nvSpPr>
          <p:cNvPr id="43" name="文字方塊 42"/>
          <p:cNvSpPr txBox="1"/>
          <p:nvPr/>
        </p:nvSpPr>
        <p:spPr>
          <a:xfrm>
            <a:off x="15621024" y="7926182"/>
            <a:ext cx="4000528" cy="646327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/>
            <a:r>
              <a:rPr lang="en-US" altLang="zh-TW" sz="3600" dirty="0" smtClean="0">
                <a:latin typeface="Microsoft JhengHei" pitchFamily="34" charset="-120"/>
                <a:ea typeface="Microsoft JhengHei" pitchFamily="34" charset="-120"/>
              </a:rPr>
              <a:t>NPI</a:t>
            </a:r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 產品設計階段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19407237" y="8715389"/>
            <a:ext cx="4000528" cy="646327"/>
          </a:xfrm>
          <a:prstGeom prst="rect">
            <a:avLst/>
          </a:prstGeom>
          <a:solidFill>
            <a:schemeClr val="bg1"/>
          </a:solidFill>
        </p:spPr>
        <p:txBody>
          <a:bodyPr wrap="square" lIns="91438" tIns="45718" rIns="91438" bIns="45718" rtlCol="0">
            <a:spAutoFit/>
          </a:bodyPr>
          <a:lstStyle/>
          <a:p>
            <a:pPr algn="l"/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以生產階段區分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19407237" y="9644082"/>
            <a:ext cx="4000528" cy="646327"/>
          </a:xfrm>
          <a:prstGeom prst="rect">
            <a:avLst/>
          </a:prstGeom>
          <a:solidFill>
            <a:schemeClr val="bg1"/>
          </a:solidFill>
        </p:spPr>
        <p:txBody>
          <a:bodyPr wrap="square" lIns="91438" tIns="45718" rIns="91438" bIns="45718" rtlCol="0">
            <a:spAutoFit/>
          </a:bodyPr>
          <a:lstStyle/>
          <a:p>
            <a:pPr algn="l"/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以產品成熟度定義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19407239" y="10569388"/>
            <a:ext cx="4643469" cy="646327"/>
          </a:xfrm>
          <a:prstGeom prst="rect">
            <a:avLst/>
          </a:prstGeom>
          <a:solidFill>
            <a:schemeClr val="bg1"/>
          </a:solidFill>
        </p:spPr>
        <p:txBody>
          <a:bodyPr wrap="square" lIns="91438" tIns="45718" rIns="91438" bIns="45718" rtlCol="0">
            <a:spAutoFit/>
          </a:bodyPr>
          <a:lstStyle/>
          <a:p>
            <a:pPr algn="l"/>
            <a:r>
              <a:rPr lang="zh-TW" altLang="en-US" sz="3600" dirty="0" smtClean="0">
                <a:latin typeface="Microsoft JhengHei" pitchFamily="34" charset="-120"/>
                <a:ea typeface="Microsoft JhengHei" pitchFamily="34" charset="-120"/>
              </a:rPr>
              <a:t>以設計驗證階段區分</a:t>
            </a:r>
            <a:endParaRPr lang="zh-CN" altLang="en-US" sz="36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完整新產品</a:t>
            </a:r>
            <a:r>
              <a:rPr lang="en-US" altLang="zh-TW" dirty="0" smtClean="0"/>
              <a:t>(NPI)</a:t>
            </a:r>
            <a:r>
              <a:rPr lang="zh-TW" altLang="en-US" dirty="0" smtClean="0"/>
              <a:t>開發階段</a:t>
            </a:r>
            <a:endParaRPr lang="zh-CN" altLang="en-US" dirty="0"/>
          </a:p>
        </p:txBody>
      </p:sp>
      <p:pic>
        <p:nvPicPr>
          <p:cNvPr id="195586" name="Picture 2" descr="EVT、DVT、PVT產品開發流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11" y="3357539"/>
            <a:ext cx="18141704" cy="8929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什麼是專案管理</a:t>
            </a:r>
            <a:endParaRPr lang="zh-CN" altLang="en-US" dirty="0"/>
          </a:p>
        </p:txBody>
      </p:sp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24" y="3143224"/>
            <a:ext cx="13063608" cy="650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4905324" y="9644082"/>
            <a:ext cx="13073155" cy="1415768"/>
          </a:xfrm>
          <a:prstGeom prst="rect">
            <a:avLst/>
          </a:prstGeom>
        </p:spPr>
        <p:txBody>
          <a:bodyPr wrap="square" lIns="91438" tIns="45718" rIns="91438" bIns="45718">
            <a:spAutoFit/>
          </a:bodyPr>
          <a:lstStyle/>
          <a:p>
            <a:r>
              <a:rPr lang="en-US" altLang="zh-CN" sz="4300" dirty="0" smtClean="0">
                <a:hlinkClick r:id="rId3"/>
              </a:rPr>
              <a:t>https://www.youtube.com/watch?v=vgFkM3WLuYU</a:t>
            </a:r>
            <a:endParaRPr lang="en-US" altLang="zh-CN" sz="4300" dirty="0" smtClean="0"/>
          </a:p>
          <a:p>
            <a:endParaRPr lang="zh-CN" altLang="en-US" sz="4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7" y="-1819273"/>
            <a:ext cx="24382413" cy="160369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9" y="-471487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73" y="5929306"/>
            <a:ext cx="7991927" cy="144654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823894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組織與專案角色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1" y="12974638"/>
            <a:ext cx="390487" cy="415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 anchor="ctr">
            <a:spAutoFit/>
          </a:bodyPr>
          <a:lstStyle/>
          <a:p>
            <a:pPr defTabSz="823894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894"/>
              <a:t>20</a:t>
            </a:fld>
            <a:endParaRPr lang="zh-TW" altLang="zh-TW" sz="21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5447641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用專案運作的效益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統一指揮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切中要害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集中管理跨功能資源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9682" name="Picture 2" descr="什麼是標靶治療，比化療有效？ - 康健雜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77884" y="6386355"/>
            <a:ext cx="9758298" cy="5854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簡單的介紹科技製造業公司內與專案有關的組織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6334086" y="2786034"/>
            <a:ext cx="4929221" cy="1225868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Business Unit Head</a:t>
            </a:r>
          </a:p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管理階層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15692462" y="750094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品管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2333558" y="542924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業務行銷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8" name="圓角矩形 7"/>
          <p:cNvSpPr/>
          <p:nvPr/>
        </p:nvSpPr>
        <p:spPr bwMode="auto">
          <a:xfrm>
            <a:off x="8977291" y="542924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研發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9" name="圓角矩形 8"/>
          <p:cNvSpPr/>
          <p:nvPr/>
        </p:nvSpPr>
        <p:spPr bwMode="auto">
          <a:xfrm>
            <a:off x="15692462" y="980554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製造生產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0" name="圓角矩形 9"/>
          <p:cNvSpPr/>
          <p:nvPr/>
        </p:nvSpPr>
        <p:spPr bwMode="auto">
          <a:xfrm>
            <a:off x="15692462" y="542924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採購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1" name="圓角矩形 10"/>
          <p:cNvSpPr/>
          <p:nvPr/>
        </p:nvSpPr>
        <p:spPr bwMode="auto">
          <a:xfrm>
            <a:off x="2262118" y="992983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財務成本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2" name="圓角矩形 11"/>
          <p:cNvSpPr/>
          <p:nvPr/>
        </p:nvSpPr>
        <p:spPr bwMode="auto">
          <a:xfrm>
            <a:off x="8977291" y="1068564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客服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3" name="圓角矩形 12"/>
          <p:cNvSpPr/>
          <p:nvPr/>
        </p:nvSpPr>
        <p:spPr bwMode="auto">
          <a:xfrm>
            <a:off x="1904929" y="6000745"/>
            <a:ext cx="5643603" cy="3677603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Pre-Sales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Fulfillment/Post-Sales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Logistics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Marketing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User Interface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Artwork</a:t>
            </a:r>
          </a:p>
        </p:txBody>
      </p:sp>
      <p:sp>
        <p:nvSpPr>
          <p:cNvPr id="14" name="圓角矩形 13"/>
          <p:cNvSpPr/>
          <p:nvPr/>
        </p:nvSpPr>
        <p:spPr bwMode="auto">
          <a:xfrm>
            <a:off x="8048599" y="6000745"/>
            <a:ext cx="6572296" cy="429053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Industrial Design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Electric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Mechanical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Packing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Software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Application Engineer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Safety &amp; Regulatory</a:t>
            </a:r>
          </a:p>
        </p:txBody>
      </p:sp>
      <p:sp>
        <p:nvSpPr>
          <p:cNvPr id="15" name="圓角矩形 14"/>
          <p:cNvSpPr/>
          <p:nvPr/>
        </p:nvSpPr>
        <p:spPr bwMode="auto">
          <a:xfrm>
            <a:off x="15692462" y="6143620"/>
            <a:ext cx="4929221" cy="122586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Sourcer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Buyer</a:t>
            </a:r>
          </a:p>
        </p:txBody>
      </p:sp>
      <p:sp>
        <p:nvSpPr>
          <p:cNvPr id="16" name="圓角矩形 15"/>
          <p:cNvSpPr/>
          <p:nvPr/>
        </p:nvSpPr>
        <p:spPr bwMode="auto">
          <a:xfrm>
            <a:off x="2262118" y="10644215"/>
            <a:ext cx="4929221" cy="1838801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Cost Management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Finance</a:t>
            </a:r>
          </a:p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Accounting</a:t>
            </a:r>
            <a:endParaRPr lang="en-US" altLang="zh-CN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17" name="圓角矩形 16"/>
          <p:cNvSpPr/>
          <p:nvPr/>
        </p:nvSpPr>
        <p:spPr bwMode="auto">
          <a:xfrm>
            <a:off x="8262911" y="11418611"/>
            <a:ext cx="6429421" cy="122586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Customer Service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Field Application Engineer</a:t>
            </a:r>
          </a:p>
        </p:txBody>
      </p:sp>
      <p:sp>
        <p:nvSpPr>
          <p:cNvPr id="18" name="圓角矩形 17"/>
          <p:cNvSpPr/>
          <p:nvPr/>
        </p:nvSpPr>
        <p:spPr bwMode="auto">
          <a:xfrm>
            <a:off x="14906647" y="10448488"/>
            <a:ext cx="6572296" cy="306466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Factory Director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Product Engineer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Industrial Engineer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Quality Controller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IQC/IPQC/PQC/ FQC /OQC</a:t>
            </a:r>
          </a:p>
        </p:txBody>
      </p:sp>
      <p:sp>
        <p:nvSpPr>
          <p:cNvPr id="19" name="圓角矩形 18"/>
          <p:cNvSpPr/>
          <p:nvPr/>
        </p:nvSpPr>
        <p:spPr bwMode="auto">
          <a:xfrm>
            <a:off x="15120959" y="8203901"/>
            <a:ext cx="6215107" cy="1225868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Quality Assurance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Supplier Quality Engineer</a:t>
            </a:r>
          </a:p>
        </p:txBody>
      </p:sp>
      <p:sp>
        <p:nvSpPr>
          <p:cNvPr id="23" name="圓角矩形 22"/>
          <p:cNvSpPr/>
          <p:nvPr/>
        </p:nvSpPr>
        <p:spPr bwMode="auto">
          <a:xfrm>
            <a:off x="12049124" y="3714728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專案管理室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(PMO)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/>
              <a:t>功能型組織與專案型組織</a:t>
            </a:r>
            <a:endParaRPr lang="zh-CN" altLang="en-US" sz="8100" dirty="0"/>
          </a:p>
        </p:txBody>
      </p:sp>
      <p:pic>
        <p:nvPicPr>
          <p:cNvPr id="307202" name="Picture 2" descr="https://image2.slideserve.com/4458626/slide7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4862" y="3714727"/>
            <a:ext cx="10787138" cy="8090355"/>
          </a:xfrm>
          <a:prstGeom prst="rect">
            <a:avLst/>
          </a:prstGeom>
          <a:noFill/>
        </p:spPr>
      </p:pic>
      <p:pic>
        <p:nvPicPr>
          <p:cNvPr id="307204" name="Picture 4" descr="https://image2.slideserve.com/4458626/slide10-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06380" y="3714728"/>
            <a:ext cx="10953826" cy="8215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/>
              <a:t>矩陣型組織</a:t>
            </a:r>
            <a:endParaRPr lang="zh-CN" altLang="en-US" sz="8100" dirty="0"/>
          </a:p>
        </p:txBody>
      </p:sp>
      <p:pic>
        <p:nvPicPr>
          <p:cNvPr id="308226" name="Picture 2" descr="https://image2.slideserve.com/4458626/slide21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9043"/>
            <a:ext cx="8763059" cy="6572295"/>
          </a:xfrm>
          <a:prstGeom prst="rect">
            <a:avLst/>
          </a:prstGeom>
          <a:noFill/>
        </p:spPr>
      </p:pic>
      <p:pic>
        <p:nvPicPr>
          <p:cNvPr id="308228" name="Picture 4" descr="https://image2.slideserve.com/4458626/slide22-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325" y="4214794"/>
            <a:ext cx="8477309" cy="6357982"/>
          </a:xfrm>
          <a:prstGeom prst="rect">
            <a:avLst/>
          </a:prstGeom>
          <a:noFill/>
        </p:spPr>
      </p:pic>
      <p:pic>
        <p:nvPicPr>
          <p:cNvPr id="308230" name="Picture 6" descr="https://image2.slideserve.com/4458626/slide23-n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20959" y="4071918"/>
            <a:ext cx="9144064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/>
              <a:t>組織的比較</a:t>
            </a:r>
            <a:endParaRPr lang="zh-CN" altLang="en-US" sz="8100" dirty="0"/>
          </a:p>
        </p:txBody>
      </p:sp>
      <p:pic>
        <p:nvPicPr>
          <p:cNvPr id="260098" name="Picture 2" descr="https://image2.slideserve.com/4458626/slide6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6762" y="2496748"/>
            <a:ext cx="14959002" cy="11219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分組的組織角色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圓角矩形 19"/>
          <p:cNvSpPr/>
          <p:nvPr/>
        </p:nvSpPr>
        <p:spPr bwMode="auto">
          <a:xfrm>
            <a:off x="3119374" y="960265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品管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1" name="圓角矩形 20"/>
          <p:cNvSpPr/>
          <p:nvPr/>
        </p:nvSpPr>
        <p:spPr bwMode="auto">
          <a:xfrm>
            <a:off x="3119374" y="5929307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硬體開發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PM(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如果有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2" name="圓角矩形 21"/>
          <p:cNvSpPr/>
          <p:nvPr/>
        </p:nvSpPr>
        <p:spPr bwMode="auto">
          <a:xfrm>
            <a:off x="3119374" y="867395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採購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4" name="圓角矩形 23"/>
          <p:cNvSpPr/>
          <p:nvPr/>
        </p:nvSpPr>
        <p:spPr bwMode="auto">
          <a:xfrm>
            <a:off x="3119374" y="774526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財務成本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5" name="圓角矩形 24"/>
          <p:cNvSpPr/>
          <p:nvPr/>
        </p:nvSpPr>
        <p:spPr bwMode="auto">
          <a:xfrm>
            <a:off x="3119374" y="5000613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專案經理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6" name="圓角矩形 25"/>
          <p:cNvSpPr/>
          <p:nvPr/>
        </p:nvSpPr>
        <p:spPr bwMode="auto">
          <a:xfrm>
            <a:off x="3119374" y="681657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軟體開發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PM(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如果有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)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8" name="圓角矩形 27"/>
          <p:cNvSpPr/>
          <p:nvPr/>
        </p:nvSpPr>
        <p:spPr bwMode="auto">
          <a:xfrm>
            <a:off x="3119374" y="10501339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製造生產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PM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9" name="圓角矩形 28"/>
          <p:cNvSpPr/>
          <p:nvPr/>
        </p:nvSpPr>
        <p:spPr bwMode="auto">
          <a:xfrm>
            <a:off x="3119374" y="4000481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專案發起人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分組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找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選定產品或服務作為專案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4996" y="3286100"/>
            <a:ext cx="18931069" cy="8540796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分組提示</a:t>
            </a:r>
            <a:endParaRPr lang="zh-TW" altLang="en-US" sz="67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6~8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人一組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最好是鄰近的鄰居方便討論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選定專案提示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購物平台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ex. PCHOME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募資平台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ex.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嘖嘖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5500" dirty="0" err="1" smtClean="0">
                <a:latin typeface="微軟正黑體" pitchFamily="34" charset="-120"/>
                <a:ea typeface="微軟正黑體" pitchFamily="34" charset="-120"/>
              </a:rPr>
              <a:t>Kickstarter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課程募資平台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ex. </a:t>
            </a:r>
            <a:r>
              <a:rPr lang="en-US" altLang="zh-TW" sz="5500" dirty="0" err="1" smtClean="0">
                <a:latin typeface="微軟正黑體" pitchFamily="34" charset="-120"/>
                <a:ea typeface="微軟正黑體" pitchFamily="34" charset="-120"/>
              </a:rPr>
              <a:t>Hahow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5500" dirty="0" err="1" smtClean="0">
                <a:latin typeface="微軟正黑體" pitchFamily="34" charset="-120"/>
                <a:ea typeface="微軟正黑體" pitchFamily="34" charset="-120"/>
              </a:rPr>
              <a:t>Yotta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分組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4996" y="3286101"/>
            <a:ext cx="18931069" cy="4178063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工作坊提示 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(4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個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秒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自己希望在組裡面選哪一個角色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產出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Team member 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專案工作說明書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86"/>
          <a:ext cx="18431003" cy="10299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39924"/>
                <a:gridCol w="4839924"/>
                <a:gridCol w="8751155"/>
              </a:tblGrid>
              <a:tr h="694002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專案團隊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</a:tr>
              <a:tr h="69400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角色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姓名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5400" dirty="0" err="1" smtClean="0">
                          <a:latin typeface="Microsoft JhengHei" pitchFamily="34" charset="-120"/>
                          <a:ea typeface="Microsoft JhengHei" pitchFamily="34" charset="-120"/>
                        </a:rPr>
                        <a:t>gmail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發起人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專案經理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研發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RD</a:t>
                      </a:r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生產 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FPM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成本 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CPM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採購 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SPM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品管 </a:t>
                      </a:r>
                      <a:r>
                        <a:rPr lang="en-US" altLang="zh-TW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QPM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1058805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6717219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了解專案管理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的內容和工具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你可以</a:t>
            </a:r>
            <a:endParaRPr lang="en-US" altLang="zh-TW" sz="67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在採用專案制度的科技或傳產公司參與專案團隊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求職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向其他家公司進行外包專案提案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斜槓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寫政府補助專案計畫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創業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標案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安排公司商業模式營運規劃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高階主管職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創業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7" y="-1819273"/>
            <a:ext cx="24382413" cy="160369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9" y="-471487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191473" y="5929306"/>
            <a:ext cx="7991927" cy="144654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823894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辨識利害關係人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1" y="12974638"/>
            <a:ext cx="390487" cy="415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 anchor="ctr">
            <a:spAutoFit/>
          </a:bodyPr>
          <a:lstStyle/>
          <a:p>
            <a:pPr defTabSz="823894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894"/>
              <a:t>30</a:t>
            </a:fld>
            <a:endParaRPr lang="zh-TW" altLang="zh-TW" sz="21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專案利害關係人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4178063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辨識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利害關係人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利害關係人有哪些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利害關係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人登錄表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開案前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/>
              <a:t>起始的團隊成員</a:t>
            </a:r>
            <a:endParaRPr lang="zh-CN" altLang="en-US" sz="8100" dirty="0"/>
          </a:p>
        </p:txBody>
      </p:sp>
      <p:sp>
        <p:nvSpPr>
          <p:cNvPr id="4" name="圓角矩形 3"/>
          <p:cNvSpPr/>
          <p:nvPr/>
        </p:nvSpPr>
        <p:spPr bwMode="auto">
          <a:xfrm>
            <a:off x="2976498" y="6737045"/>
            <a:ext cx="4357718" cy="1906905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客人</a:t>
            </a:r>
            <a:r>
              <a:rPr kumimoji="0" lang="en-US" altLang="zh-TW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/</a:t>
            </a: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專案發起人</a:t>
            </a:r>
            <a:endParaRPr kumimoji="0" lang="zh-CN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8977290" y="9572644"/>
            <a:ext cx="4357718" cy="1906905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專案團隊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內部成員</a:t>
            </a:r>
            <a:endParaRPr kumimoji="0" lang="zh-CN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6" name="圓角矩形 5"/>
          <p:cNvSpPr/>
          <p:nvPr/>
        </p:nvSpPr>
        <p:spPr bwMode="auto">
          <a:xfrm>
            <a:off x="8977290" y="3929042"/>
            <a:ext cx="4357718" cy="1906905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公司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600" dirty="0" smtClean="0"/>
              <a:t>管理階層</a:t>
            </a:r>
            <a:endParaRPr kumimoji="0" lang="zh-CN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圓角矩形 6"/>
          <p:cNvSpPr/>
          <p:nvPr/>
        </p:nvSpPr>
        <p:spPr bwMode="auto">
          <a:xfrm>
            <a:off x="15120958" y="6643686"/>
            <a:ext cx="4357718" cy="1906905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合作廠商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5600" dirty="0" smtClean="0"/>
              <a:t>與外包單位</a:t>
            </a:r>
            <a:endParaRPr kumimoji="0" lang="zh-CN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8" name="圓角矩形 7"/>
          <p:cNvSpPr/>
          <p:nvPr/>
        </p:nvSpPr>
        <p:spPr bwMode="auto">
          <a:xfrm>
            <a:off x="8977290" y="6715124"/>
            <a:ext cx="4357718" cy="1906905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高階團隊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與專案經理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7" y="-1819273"/>
            <a:ext cx="24382413" cy="160369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9" y="-471487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72" y="5929306"/>
            <a:ext cx="6863413" cy="144654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823894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發起專案章程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1" y="12974638"/>
            <a:ext cx="390487" cy="415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 anchor="ctr">
            <a:spAutoFit/>
          </a:bodyPr>
          <a:lstStyle/>
          <a:p>
            <a:pPr defTabSz="823894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894"/>
              <a:t>33</a:t>
            </a:fld>
            <a:endParaRPr lang="zh-TW" altLang="zh-TW" sz="21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5447641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發展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專案章程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營運計劃書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專案工作說明書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(SOW)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、初步里程碑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協議、合約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4996" y="3286101"/>
            <a:ext cx="18931069" cy="7986798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工作坊提示 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(Initial meeting </a:t>
            </a:r>
            <a:r>
              <a:rPr lang="zh-CN" altLang="en-US" sz="6700" b="1" dirty="0" smtClean="0">
                <a:latin typeface="微軟正黑體" pitchFamily="34" charset="-120"/>
                <a:ea typeface="微軟正黑體" pitchFamily="34" charset="-120"/>
              </a:rPr>
              <a:t>該講什麼東西</a:t>
            </a: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 WHY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專案的目的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WHAT </a:t>
            </a:r>
            <a:r>
              <a:rPr lang="zh-CN" altLang="en-US" sz="5500" dirty="0" smtClean="0">
                <a:latin typeface="微軟正黑體" pitchFamily="34" charset="-120"/>
                <a:ea typeface="微軟正黑體" pitchFamily="34" charset="-120"/>
              </a:rPr>
              <a:t>範疇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WHEN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專案的期限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WHO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重要利害關係人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HOW MUCH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專案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預算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20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3ECF5"/>
              </a:clrFrom>
              <a:clrTo>
                <a:srgbClr val="E3EC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35010" y="5643555"/>
            <a:ext cx="9215501" cy="642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按鈕形 3"/>
          <p:cNvSpPr/>
          <p:nvPr/>
        </p:nvSpPr>
        <p:spPr bwMode="auto">
          <a:xfrm>
            <a:off x="4548134" y="3357538"/>
            <a:ext cx="15073418" cy="8016002"/>
          </a:xfrm>
          <a:prstGeom prst="bevel">
            <a:avLst/>
          </a:prstGeom>
          <a:solidFill>
            <a:srgbClr val="F4F4F4"/>
          </a:solidFill>
          <a:ln w="1270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5600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5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Lato" pitchFamily="34" charset="0"/>
                <a:ea typeface="Lato" pitchFamily="34" charset="0"/>
                <a:cs typeface="Lato" pitchFamily="34" charset="0"/>
                <a:sym typeface="Lato" pitchFamily="34" charset="0"/>
              </a:rPr>
              <a:t>預計產出的願景圖</a:t>
            </a: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5600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專案章程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86"/>
          <a:ext cx="16256000" cy="10001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128000"/>
                <a:gridCol w="8128000"/>
              </a:tblGrid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專案章程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專案的目的與需求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可衡量的成功準則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高層次的里程碑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高層次的預算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高層次的風險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被指派的專案經理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專案工作說明書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262251" y="3071786"/>
          <a:ext cx="19359696" cy="99298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39924"/>
                <a:gridCol w="4839924"/>
                <a:gridCol w="4839924"/>
                <a:gridCol w="4839924"/>
              </a:tblGrid>
              <a:tr h="785818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專案工作說明書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DE84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54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專案里程碑</a:t>
                      </a:r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DE8400"/>
                    </a:solidFill>
                  </a:tcPr>
                </a:tc>
              </a:tr>
              <a:tr h="101442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日期範圍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做哪些事情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前面事項完成日期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完成品或活動</a:t>
                      </a:r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2000264"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54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asted-image-filtered.png"/>
          <p:cNvPicPr>
            <a:picLocks noChangeAspect="1"/>
          </p:cNvPicPr>
          <p:nvPr/>
        </p:nvPicPr>
        <p:blipFill>
          <a:blip r:embed="rId2" cstate="print"/>
          <a:srcRect l="1866" t="12050" r="10728" b="12050"/>
          <a:stretch>
            <a:fillRect/>
          </a:stretch>
        </p:blipFill>
        <p:spPr bwMode="auto">
          <a:xfrm>
            <a:off x="-33337" y="-1819273"/>
            <a:ext cx="24382413" cy="160369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45058" name="Rectangle 2"/>
          <p:cNvSpPr>
            <a:spLocks/>
          </p:cNvSpPr>
          <p:nvPr/>
        </p:nvSpPr>
        <p:spPr bwMode="auto">
          <a:xfrm>
            <a:off x="-763589" y="-471487"/>
            <a:ext cx="25452389" cy="15057438"/>
          </a:xfrm>
          <a:prstGeom prst="rect">
            <a:avLst/>
          </a:prstGeom>
          <a:solidFill>
            <a:srgbClr val="3B3B3C">
              <a:alpha val="52707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59" name="Oval 3"/>
          <p:cNvSpPr>
            <a:spLocks/>
          </p:cNvSpPr>
          <p:nvPr/>
        </p:nvSpPr>
        <p:spPr bwMode="auto">
          <a:xfrm>
            <a:off x="8478840" y="2863851"/>
            <a:ext cx="7424736" cy="7423150"/>
          </a:xfrm>
          <a:prstGeom prst="ellipse">
            <a:avLst/>
          </a:prstGeom>
          <a:solidFill>
            <a:srgbClr val="FFD801">
              <a:alpha val="91283"/>
            </a:srgbClr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894"/>
            <a:endParaRPr lang="zh-TW" altLang="zh-TW" dirty="0"/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8686172" y="5929306"/>
            <a:ext cx="6863413" cy="144654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>
            <a:spAutoFit/>
          </a:bodyPr>
          <a:lstStyle/>
          <a:p>
            <a:pPr defTabSz="823894"/>
            <a:r>
              <a:rPr lang="zh-TW" altLang="en-US" sz="8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Brandon Text Bold" pitchFamily="34" charset="0"/>
                <a:sym typeface="Brandon Text Bold" pitchFamily="34" charset="0"/>
              </a:rPr>
              <a:t>起始會議範例</a:t>
            </a:r>
            <a:endParaRPr lang="zh-TW" altLang="zh-TW" sz="8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Brandon Text Bold" pitchFamily="34" charset="0"/>
              <a:sym typeface="Brandon Text Bold" pitchFamily="34" charset="0"/>
            </a:endParaRPr>
          </a:p>
        </p:txBody>
      </p:sp>
      <p:sp>
        <p:nvSpPr>
          <p:cNvPr id="45063" name="Rectangle 7"/>
          <p:cNvSpPr>
            <a:spLocks/>
          </p:cNvSpPr>
          <p:nvPr/>
        </p:nvSpPr>
        <p:spPr bwMode="auto">
          <a:xfrm>
            <a:off x="9347201" y="12974638"/>
            <a:ext cx="390487" cy="415494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18" tIns="45718" rIns="45718" bIns="45718" anchor="ctr">
            <a:spAutoFit/>
          </a:bodyPr>
          <a:lstStyle/>
          <a:p>
            <a:pPr defTabSz="823894"/>
            <a:fld id="{527518AD-E517-4367-AFBE-BB1B19341714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894"/>
              <a:t>39</a:t>
            </a:fld>
            <a:endParaRPr lang="zh-TW" altLang="zh-TW" sz="2100" dirty="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5447641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專案的三大特徵</a:t>
            </a:r>
            <a:endParaRPr lang="en-US" altLang="zh-TW" sz="6700" b="1" dirty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臨時性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有開始、有結束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獨特的目標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逐步完善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48"/>
            <a:ext cx="19830309" cy="723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9600" b="1" dirty="0" smtClean="0"/>
              <a:t>K12 STEAM </a:t>
            </a:r>
            <a:r>
              <a:rPr lang="en-US" altLang="zh-TW" sz="9600" b="1" dirty="0" smtClean="0"/>
              <a:t>Project</a:t>
            </a:r>
            <a:r>
              <a:rPr lang="zh-TW" altLang="en-US" sz="9600" b="1" dirty="0" smtClean="0"/>
              <a:t> </a:t>
            </a:r>
            <a:r>
              <a:rPr lang="en-US" altLang="zh-TW" sz="9600" b="1" dirty="0" smtClean="0"/>
              <a:t>Initial Meeting</a:t>
            </a:r>
            <a:endParaRPr lang="en-US" altLang="zh-TW" sz="9600" b="1" dirty="0" smtClean="0"/>
          </a:p>
          <a:p>
            <a:pPr marL="1492908" algn="l">
              <a:lnSpc>
                <a:spcPct val="95000"/>
              </a:lnSpc>
              <a:buFont typeface="Arial" pitchFamily="34" charset="0"/>
              <a:buChar char="•"/>
            </a:pPr>
            <a:r>
              <a:rPr lang="en-US" altLang="zh-TW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Project Scope</a:t>
            </a:r>
          </a:p>
          <a:p>
            <a:pPr marL="1492908" algn="l">
              <a:lnSpc>
                <a:spcPct val="95000"/>
              </a:lnSpc>
              <a:buFont typeface="Arial" pitchFamily="34" charset="0"/>
              <a:buChar char="•"/>
            </a:pPr>
            <a:r>
              <a:rPr lang="en-US" altLang="zh-TW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Competitors Analysis</a:t>
            </a:r>
          </a:p>
          <a:p>
            <a:pPr marL="1492908" algn="l">
              <a:lnSpc>
                <a:spcPct val="95000"/>
              </a:lnSpc>
              <a:buFont typeface="Arial" pitchFamily="34" charset="0"/>
              <a:buChar char="•"/>
            </a:pPr>
            <a:r>
              <a:rPr lang="en-US" altLang="zh-TW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Feasibility Analysis</a:t>
            </a:r>
          </a:p>
          <a:p>
            <a:pPr marL="1492908" algn="l">
              <a:lnSpc>
                <a:spcPct val="95000"/>
              </a:lnSpc>
              <a:buFont typeface="Arial" pitchFamily="34" charset="0"/>
              <a:buChar char="•"/>
            </a:pPr>
            <a:r>
              <a:rPr lang="en-US" altLang="zh-TW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Design Concepts</a:t>
            </a:r>
          </a:p>
          <a:p>
            <a:pPr marL="1492908" algn="l">
              <a:lnSpc>
                <a:spcPct val="95000"/>
              </a:lnSpc>
              <a:buFont typeface="Arial" pitchFamily="34" charset="0"/>
              <a:buChar char="•"/>
            </a:pPr>
            <a:r>
              <a:rPr lang="en-US" altLang="zh-TW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Project Schedule &amp; Status </a:t>
            </a:r>
            <a:r>
              <a:rPr lang="en-US" altLang="zh-TW" sz="29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(4/11 update)</a:t>
            </a:r>
            <a:endParaRPr lang="en-US" altLang="zh-TW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492908">
              <a:lnSpc>
                <a:spcPct val="95000"/>
              </a:lnSpc>
            </a:pPr>
            <a:endParaRPr lang="en-US" altLang="zh-TW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266136">
              <a:lnSpc>
                <a:spcPct val="95000"/>
              </a:lnSpc>
            </a:pPr>
            <a:endParaRPr lang="en-US" altLang="zh-TW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7568348" y="11464935"/>
            <a:ext cx="6815667" cy="138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629" tIns="108810" rIns="217629" bIns="108810">
            <a:spAutoFit/>
          </a:bodyPr>
          <a:lstStyle/>
          <a:p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報告人 </a:t>
            </a:r>
            <a:r>
              <a:rPr lang="en-US" altLang="zh-TW" sz="3800" b="1" dirty="0">
                <a:solidFill>
                  <a:schemeClr val="bg1"/>
                </a:solidFill>
                <a:latin typeface="Calibri" pitchFamily="34" charset="0"/>
              </a:rPr>
              <a:t>: </a:t>
            </a:r>
            <a:r>
              <a:rPr lang="en-US" altLang="zh-TW" sz="3800" b="1" dirty="0" smtClean="0">
                <a:solidFill>
                  <a:schemeClr val="bg1"/>
                </a:solidFill>
                <a:latin typeface="Calibri" pitchFamily="34" charset="0"/>
              </a:rPr>
              <a:t>PM Kenneth</a:t>
            </a:r>
            <a:endParaRPr lang="zh-TW" altLang="en-US" sz="3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日    期 </a:t>
            </a:r>
            <a:r>
              <a:rPr lang="en-US" altLang="zh-TW" sz="3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2016.04.11</a:t>
            </a:r>
            <a:endParaRPr lang="zh-TW" altLang="en-US" sz="3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53"/>
            <a:ext cx="19830309" cy="188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12900" b="1" dirty="0" smtClean="0"/>
              <a:t>Project Scope</a:t>
            </a:r>
            <a:endParaRPr lang="en-US" altLang="zh-TW" sz="129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JESSIE WORK\平面設計\2016XYZ簡報底\20160130\05-xyz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五邊形 8"/>
          <p:cNvSpPr/>
          <p:nvPr/>
        </p:nvSpPr>
        <p:spPr>
          <a:xfrm>
            <a:off x="5088479" y="2393504"/>
            <a:ext cx="18910301" cy="1250781"/>
          </a:xfrm>
          <a:prstGeom prst="homePlate">
            <a:avLst>
              <a:gd name="adj" fmla="val 63975"/>
            </a:avLst>
          </a:prstGeom>
          <a:gradFill>
            <a:gsLst>
              <a:gs pos="0">
                <a:srgbClr val="FFC0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0" scaled="0"/>
          </a:gra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108802" tIns="108802" rIns="108802" bIns="108802" anchor="ctr">
            <a:spAutoFit/>
          </a:bodyPr>
          <a:lstStyle/>
          <a:p>
            <a:pPr latinLnBrk="1" hangingPunct="0"/>
            <a:endParaRPr lang="zh-TW" altLang="en-US" sz="6700" dirty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1629838" y="3545632"/>
          <a:ext cx="21314371" cy="69494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52395"/>
                <a:gridCol w="5920659"/>
                <a:gridCol w="5121557"/>
                <a:gridCol w="6719760"/>
              </a:tblGrid>
              <a:tr h="77092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Stage Of </a:t>
                      </a:r>
                      <a:r>
                        <a:rPr lang="en-US" altLang="zh-TW" sz="2800" kern="1200" dirty="0" smtClean="0"/>
                        <a:t>Curriculum</a:t>
                      </a:r>
                      <a:endParaRPr lang="zh-TW" altLang="en-US" sz="2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Phase1</a:t>
                      </a:r>
                    </a:p>
                    <a:p>
                      <a:pPr algn="ctr"/>
                      <a:r>
                        <a:rPr lang="en-US" altLang="zh-TW" sz="2800" dirty="0" smtClean="0"/>
                        <a:t>Basic 3D Robot</a:t>
                      </a:r>
                      <a:endParaRPr lang="zh-TW" altLang="en-US" sz="2800" dirty="0"/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/>
                        <a:t>Phase2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/>
                        <a:t>STEAM 3D Robot</a:t>
                      </a:r>
                      <a:endParaRPr lang="zh-TW" altLang="en-US" sz="2800" dirty="0" smtClean="0"/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 smtClean="0"/>
                        <a:t>Phase3</a:t>
                      </a:r>
                    </a:p>
                    <a:p>
                      <a:pPr algn="ctr"/>
                      <a:r>
                        <a:rPr lang="en-US" altLang="zh-TW" sz="2800" dirty="0" err="1" smtClean="0"/>
                        <a:t>XYZprinting</a:t>
                      </a:r>
                      <a:r>
                        <a:rPr lang="en-US" altLang="zh-TW" sz="2800" baseline="0" dirty="0" smtClean="0"/>
                        <a:t> Robot</a:t>
                      </a:r>
                      <a:endParaRPr lang="zh-TW" altLang="en-US" sz="2800" dirty="0"/>
                    </a:p>
                  </a:txBody>
                  <a:tcPr marL="243840" marR="243840" marT="91440" marB="91440" anchor="ctr"/>
                </a:tc>
              </a:tr>
              <a:tr h="453487">
                <a:tc rowSpan="9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800" kern="1200" dirty="0" smtClean="0"/>
                        <a:t>Course Content</a:t>
                      </a:r>
                      <a:endParaRPr lang="zh-TW" altLang="en-US" sz="2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Speed Racing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0000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Ferris Wheel</a:t>
                      </a: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HW &amp; SW Introduction</a:t>
                      </a:r>
                      <a:endParaRPr lang="zh-TW" altLang="en-US" sz="2800" dirty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Door Gate</a:t>
                      </a:r>
                      <a:endParaRPr lang="zh-TW" altLang="en-US" sz="28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Miller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Kingdom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0000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Merry Go Round</a:t>
                      </a: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X/Y-axis Motor</a:t>
                      </a:r>
                      <a:endParaRPr lang="zh-TW" altLang="en-US" sz="2800" dirty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Polite Hand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Robot</a:t>
                      </a:r>
                      <a:r>
                        <a:rPr lang="en-US" altLang="zh-TW" sz="2800" baseline="0" dirty="0" smtClean="0">
                          <a:latin typeface="微軟正黑體" pitchFamily="34" charset="-120"/>
                          <a:ea typeface="微軟正黑體" pitchFamily="34" charset="-120"/>
                        </a:rPr>
                        <a:t> Wars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800" b="1" dirty="0" smtClean="0">
                          <a:solidFill>
                            <a:srgbClr val="0000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Pirate Ship</a:t>
                      </a: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Multi-feet Robot</a:t>
                      </a:r>
                      <a:r>
                        <a:rPr lang="zh-TW" altLang="en-US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-little Spider-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Excavator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－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800" kern="12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XYZRobo</a:t>
                      </a:r>
                      <a:endParaRPr lang="en-US" altLang="zh-TW" sz="2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altLang="zh-TW" sz="2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altLang="zh-TW" sz="2800" kern="12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Hellraiser</a:t>
                      </a:r>
                      <a:r>
                        <a:rPr lang="en-US" altLang="zh-TW" sz="2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Small Biped Robot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4534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Hobbits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770929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－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XYZRobo</a:t>
                      </a:r>
                      <a:r>
                        <a:rPr lang="en-US" altLang="zh-TW" sz="2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(Beast Grappler )</a:t>
                      </a:r>
                      <a:endParaRPr lang="zh-TW" altLang="en-US" sz="2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Biped Walking Robot</a:t>
                      </a:r>
                      <a:endParaRPr lang="zh-TW" altLang="en-US" sz="2800" kern="1200" baseline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</a:tbl>
          </a:graphicData>
        </a:graphic>
      </p:graphicFrame>
      <p:sp>
        <p:nvSpPr>
          <p:cNvPr id="21558" name="矩形 4"/>
          <p:cNvSpPr>
            <a:spLocks noChangeArrowheads="1"/>
          </p:cNvSpPr>
          <p:nvPr/>
        </p:nvSpPr>
        <p:spPr bwMode="auto">
          <a:xfrm>
            <a:off x="5218418" y="2393504"/>
            <a:ext cx="5838349" cy="12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39702" tIns="119847" rIns="239702" bIns="119847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Basic</a:t>
            </a:r>
            <a:endParaRPr lang="en-US" altLang="zh-TW" sz="4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(Fundamental Modeling)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1559" name="矩形 9"/>
          <p:cNvSpPr>
            <a:spLocks noChangeArrowheads="1"/>
          </p:cNvSpPr>
          <p:nvPr/>
        </p:nvSpPr>
        <p:spPr bwMode="auto">
          <a:xfrm>
            <a:off x="11056767" y="2393504"/>
            <a:ext cx="6000525" cy="12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39702" tIns="119847" rIns="239702" bIns="119847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Entry</a:t>
            </a:r>
            <a:endParaRPr lang="en-US" altLang="zh-TW" sz="4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(with Electronic Blocks)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1560" name="矩形 10"/>
          <p:cNvSpPr>
            <a:spLocks noChangeArrowheads="1"/>
          </p:cNvSpPr>
          <p:nvPr/>
        </p:nvSpPr>
        <p:spPr bwMode="auto">
          <a:xfrm>
            <a:off x="17057291" y="2393506"/>
            <a:ext cx="6077888" cy="122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39702" tIns="119847" rIns="239702" bIns="119847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Advanced</a:t>
            </a:r>
            <a:endParaRPr lang="en-US" altLang="zh-TW" sz="4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algn="ctr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en-US" altLang="zh-TW" sz="1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Arduno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programming)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346859" y="9450289"/>
            <a:ext cx="22750464" cy="3997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hangingPunct="1">
              <a:spcAft>
                <a:spcPts val="714"/>
              </a:spcAft>
            </a:pPr>
            <a:r>
              <a:rPr kumimoji="1" lang="en-US" altLang="zh-CN" sz="2800" b="1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STEAM Phase1:</a:t>
            </a:r>
            <a:endParaRPr kumimoji="1" lang="en-US" altLang="zh-TW" sz="1600" b="1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HW: N/A</a:t>
            </a:r>
            <a:endParaRPr kumimoji="1" lang="en-US" altLang="zh-TW" sz="16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SW: Gallery, </a:t>
            </a:r>
            <a:r>
              <a:rPr kumimoji="1" lang="en-US" altLang="zh-TW" sz="2800" dirty="0" err="1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XYZmaker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Phase1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圖檔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.</a:t>
            </a:r>
            <a:endParaRPr kumimoji="1" lang="en-US" altLang="zh-TW" sz="16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可選擇教育包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亦可選擇數位發行</a:t>
            </a:r>
            <a:endParaRPr kumimoji="1" lang="zh-TW" altLang="en-US" sz="16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algn="l" defTabSz="2177095" eaLnBrk="0">
              <a:spcBef>
                <a:spcPts val="714"/>
              </a:spcBef>
              <a:spcAft>
                <a:spcPts val="714"/>
              </a:spcAft>
            </a:pPr>
            <a:r>
              <a:rPr kumimoji="1" lang="en-US" altLang="zh-CN" sz="2800" b="1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STEAM Phase2: 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較</a:t>
            </a:r>
            <a:r>
              <a:rPr kumimoji="1" lang="en-US" altLang="zh-TW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Phase1</a:t>
            </a:r>
            <a:r>
              <a:rPr kumimoji="1" lang="zh-CN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增加電路</a:t>
            </a:r>
            <a:r>
              <a:rPr kumimoji="1" lang="en-US" altLang="zh-CN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Block</a:t>
            </a:r>
            <a:r>
              <a:rPr kumimoji="1" lang="zh-CN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設計</a:t>
            </a:r>
            <a:r>
              <a:rPr kumimoji="1" lang="en-US" altLang="zh-CN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齒輪動件設計</a:t>
            </a:r>
            <a:endParaRPr kumimoji="1" lang="en-US" altLang="zh-TW" sz="1600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HW: 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電路板</a:t>
            </a:r>
            <a:endParaRPr kumimoji="1" lang="zh-TW" altLang="en-US" sz="1600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SW: Gallery, </a:t>
            </a:r>
            <a:r>
              <a:rPr kumimoji="1" lang="en-US" altLang="zh-TW" sz="2800" dirty="0" err="1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XYZmaker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Phase1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圖檔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Phase2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圖檔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電路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Block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圖檔</a:t>
            </a: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</a:t>
            </a:r>
            <a:r>
              <a:rPr kumimoji="1" lang="zh-TW" altLang="en-US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齒輪圖檔</a:t>
            </a:r>
            <a:endParaRPr kumimoji="1" lang="en-US" altLang="zh-TW" sz="1600" dirty="0" smtClean="0"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  <a:p>
            <a:pPr marL="1277531" algn="l" defTabSz="2177095" eaLnBrk="0">
              <a:buFontTx/>
              <a:buChar char="•"/>
            </a:pPr>
            <a:r>
              <a:rPr kumimoji="1" lang="en-US" altLang="zh-TW" sz="2800" dirty="0" smtClean="0"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 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因</a:t>
            </a:r>
            <a:r>
              <a:rPr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有實體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電路板</a:t>
            </a:r>
            <a:r>
              <a:rPr kumimoji="1" lang="en-US" altLang="zh-TW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, </a:t>
            </a:r>
            <a:r>
              <a:rPr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較可能</a:t>
            </a:r>
            <a:r>
              <a:rPr kumimoji="1" lang="zh-TW" altLang="en-US" sz="2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SimSun" pitchFamily="2" charset="-122"/>
              </a:rPr>
              <a:t>選擇實體教育包</a:t>
            </a:r>
            <a:endParaRPr kumimoji="1" lang="zh-TW" altLang="en-US" sz="4400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12" name="標題 40"/>
          <p:cNvSpPr>
            <a:spLocks noGrp="1"/>
          </p:cNvSpPr>
          <p:nvPr>
            <p:ph type="title"/>
          </p:nvPr>
        </p:nvSpPr>
        <p:spPr>
          <a:xfrm>
            <a:off x="478699" y="0"/>
            <a:ext cx="19970219" cy="2286000"/>
          </a:xfrm>
        </p:spPr>
        <p:txBody>
          <a:bodyPr>
            <a:normAutofit/>
          </a:bodyPr>
          <a:lstStyle/>
          <a:p>
            <a:r>
              <a:rPr lang="en-US" altLang="zh-TW" sz="8600" dirty="0" smtClean="0"/>
              <a:t>CN STEAM Education program</a:t>
            </a:r>
            <a:endParaRPr lang="zh-TW" altLang="en-US" sz="8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dirty="0" smtClean="0"/>
              <a:t>XYZ K12 STEAM Curriculums</a:t>
            </a:r>
            <a:endParaRPr lang="zh-TW" altLang="en-US" sz="8600" dirty="0"/>
          </a:p>
        </p:txBody>
      </p:sp>
      <p:sp>
        <p:nvSpPr>
          <p:cNvPr id="3" name="圓角矩形 2"/>
          <p:cNvSpPr/>
          <p:nvPr/>
        </p:nvSpPr>
        <p:spPr>
          <a:xfrm>
            <a:off x="2014869" y="3257600"/>
            <a:ext cx="9793088" cy="3024336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2014869" y="6281936"/>
            <a:ext cx="9793088" cy="2448272"/>
          </a:xfrm>
          <a:prstGeom prst="roundRect">
            <a:avLst>
              <a:gd name="adj" fmla="val 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014869" y="8730208"/>
            <a:ext cx="9793088" cy="3744416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359019" y="12538500"/>
            <a:ext cx="5568619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4800" dirty="0" smtClean="0"/>
              <a:t>US site</a:t>
            </a:r>
            <a:endParaRPr lang="zh-TW" altLang="en-US" sz="48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2768064" y="12538500"/>
            <a:ext cx="8256917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4800" dirty="0" smtClean="0"/>
              <a:t>CN site</a:t>
            </a:r>
            <a:r>
              <a:rPr lang="zh-TW" altLang="en-US" sz="4800" dirty="0" smtClean="0"/>
              <a:t> 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(based on 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六三制架構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2014869" y="3257600"/>
            <a:ext cx="0" cy="9217024"/>
          </a:xfrm>
          <a:prstGeom prst="straightConnector1">
            <a:avLst/>
          </a:prstGeom>
          <a:ln w="69850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1054763" y="2393504"/>
            <a:ext cx="2880320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4800" b="1" dirty="0" smtClean="0">
                <a:solidFill>
                  <a:schemeClr val="accent2">
                    <a:lumMod val="50000"/>
                  </a:schemeClr>
                </a:solidFill>
              </a:rPr>
              <a:t>K12</a:t>
            </a:r>
            <a:endParaRPr lang="zh-TW" altLang="en-US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0079765" y="3257600"/>
            <a:ext cx="12481387" cy="2448272"/>
          </a:xfrm>
          <a:prstGeom prst="round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0079765" y="5705872"/>
            <a:ext cx="12481387" cy="2448272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0079765" y="8154144"/>
            <a:ext cx="12481387" cy="4320480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endParaRPr lang="en-US" altLang="zh-TW" sz="33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10271786" y="6858000"/>
            <a:ext cx="11905323" cy="864096"/>
          </a:xfrm>
          <a:prstGeom prst="roundRect">
            <a:avLst>
              <a:gd name="adj" fmla="val 1186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- 2 (4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適用中學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骰子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肥皂盒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染色體模型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分子模型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</p:txBody>
      </p:sp>
      <p:sp>
        <p:nvSpPr>
          <p:cNvPr id="30" name="圓角矩形 29"/>
          <p:cNvSpPr/>
          <p:nvPr/>
        </p:nvSpPr>
        <p:spPr>
          <a:xfrm>
            <a:off x="10271786" y="3401616"/>
            <a:ext cx="11905323" cy="2160240"/>
          </a:xfrm>
          <a:prstGeom prst="roundRect">
            <a:avLst>
              <a:gd name="adj" fmla="val 924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 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- 3 (12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STEM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課程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曼陀珠火箭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永動裝置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引擎構造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3D Block Phase1: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極速賽車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風車王國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機器人大戰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3D Block Phase2: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旋轉木馬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海盜船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摩天輪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(123D),</a:t>
            </a:r>
          </a:p>
          <a:p>
            <a:pPr marL="2558844"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XYZ </a:t>
            </a:r>
            <a:r>
              <a:rPr lang="en-US" altLang="zh-TW" sz="24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robo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魔術課程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神秘雞蛋杯道具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硬幣穿越魔術道具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6" name="直線接點 15"/>
          <p:cNvCxnSpPr/>
          <p:nvPr/>
        </p:nvCxnSpPr>
        <p:spPr>
          <a:xfrm>
            <a:off x="1822848" y="6263352"/>
            <a:ext cx="20738304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-482763" y="11571039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r"/>
            <a:r>
              <a:rPr lang="en-US" altLang="zh-TW" sz="3300" b="1" dirty="0" smtClean="0">
                <a:solidFill>
                  <a:srgbClr val="0000FF"/>
                </a:solidFill>
              </a:rPr>
              <a:t>8 Y/O</a:t>
            </a:r>
            <a:endParaRPr lang="zh-TW" altLang="en-US" sz="3300" b="1" dirty="0">
              <a:solidFill>
                <a:srgbClr val="0000FF"/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>
            <a:off x="1822848" y="11917144"/>
            <a:ext cx="20738304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圓角矩形 20"/>
          <p:cNvSpPr/>
          <p:nvPr/>
        </p:nvSpPr>
        <p:spPr>
          <a:xfrm>
            <a:off x="10271786" y="10314384"/>
            <a:ext cx="11905323" cy="2016224"/>
          </a:xfrm>
          <a:prstGeom prst="roundRect">
            <a:avLst>
              <a:gd name="adj" fmla="val 994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- 1 (16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適用一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二年級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名牌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XYZapp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七巧板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時鐘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數字棒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適用三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四年級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建築物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萬花尺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歷史人物雕像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XYZapp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2762946" algn="l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地址門牌製作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4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Tinkercad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翹翹板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適用五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六年級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太陽系探索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黏土模具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幾何原理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齒輪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marL="2762946" algn="l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賽車設計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畢氏定理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機器人吊飾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22561152" y="2825552"/>
            <a:ext cx="0" cy="9649072"/>
          </a:xfrm>
          <a:prstGeom prst="straightConnector1">
            <a:avLst/>
          </a:prstGeom>
          <a:ln w="698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478699" y="4409728"/>
            <a:ext cx="1822848" cy="1096999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dirty="0" smtClean="0"/>
              <a:t>HS</a:t>
            </a:r>
            <a:endParaRPr lang="zh-TW" altLang="en-US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478699" y="7002016"/>
            <a:ext cx="1822848" cy="1096999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dirty="0" smtClean="0"/>
              <a:t>MS</a:t>
            </a:r>
            <a:endParaRPr lang="zh-TW" altLang="en-US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478699" y="10026352"/>
            <a:ext cx="1822848" cy="1096999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dirty="0" smtClean="0"/>
              <a:t>ES</a:t>
            </a:r>
            <a:endParaRPr lang="zh-TW" altLang="en-US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-865451" y="5954415"/>
            <a:ext cx="2880320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r"/>
            <a:r>
              <a:rPr lang="en-US" altLang="zh-TW" sz="3300" b="1" dirty="0" smtClean="0">
                <a:solidFill>
                  <a:srgbClr val="0000FF"/>
                </a:solidFill>
              </a:rPr>
              <a:t>14 Y/O</a:t>
            </a:r>
            <a:endParaRPr lang="zh-TW" altLang="en-US" sz="3300" b="1" dirty="0">
              <a:solidFill>
                <a:srgbClr val="0000FF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22466496" y="4247128"/>
            <a:ext cx="1822848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高中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22466496" y="6695400"/>
            <a:ext cx="1822848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初中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2466496" y="10007768"/>
            <a:ext cx="1822848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小學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圓角矩形 42"/>
          <p:cNvSpPr/>
          <p:nvPr/>
        </p:nvSpPr>
        <p:spPr>
          <a:xfrm>
            <a:off x="2398912" y="3401616"/>
            <a:ext cx="7488832" cy="2736304"/>
          </a:xfrm>
          <a:prstGeom prst="roundRect">
            <a:avLst>
              <a:gd name="adj" fmla="val 924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en-US" altLang="zh-TW" sz="24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miniMaker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STEAM Gift card</a:t>
            </a:r>
          </a:p>
          <a:p>
            <a:pPr algn="l"/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Merry Go Round, Ferris Wheel, Sea Rover </a:t>
            </a:r>
          </a:p>
          <a:p>
            <a:pPr algn="l"/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400" b="1" dirty="0" err="1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XYZmaker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en-US" altLang="zh-TW" sz="2400" b="1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miniMaker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STEAM EDU Pack</a:t>
            </a:r>
          </a:p>
          <a:p>
            <a:pPr algn="l"/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Motor version of  </a:t>
            </a:r>
          </a:p>
          <a:p>
            <a:pPr algn="l"/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Merry Go Round, Ferris Wheel, Sea Rover</a:t>
            </a:r>
          </a:p>
          <a:p>
            <a:pPr algn="l"/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STEAM website</a:t>
            </a:r>
          </a:p>
          <a:p>
            <a:pPr algn="l"/>
            <a:r>
              <a:rPr lang="en-US" altLang="zh-TW" sz="24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Premier members curriculum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-865451" y="2969569"/>
            <a:ext cx="2880320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r"/>
            <a:r>
              <a:rPr lang="en-US" altLang="zh-TW" sz="3300" dirty="0" smtClean="0"/>
              <a:t>17 Y/O</a:t>
            </a:r>
            <a:endParaRPr lang="zh-TW" altLang="en-US" sz="3300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-481408" y="12186593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r"/>
            <a:r>
              <a:rPr lang="en-US" altLang="zh-TW" sz="3300" dirty="0" smtClean="0"/>
              <a:t>7 Y/O</a:t>
            </a:r>
            <a:endParaRPr lang="zh-TW" altLang="en-US" sz="3300" dirty="0"/>
          </a:p>
        </p:txBody>
      </p:sp>
      <p:cxnSp>
        <p:nvCxnSpPr>
          <p:cNvPr id="48" name="直線接點 47"/>
          <p:cNvCxnSpPr/>
          <p:nvPr/>
        </p:nvCxnSpPr>
        <p:spPr>
          <a:xfrm>
            <a:off x="1822848" y="8730208"/>
            <a:ext cx="20738304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/>
          <p:cNvSpPr txBox="1"/>
          <p:nvPr/>
        </p:nvSpPr>
        <p:spPr>
          <a:xfrm>
            <a:off x="-481408" y="8442177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r"/>
            <a:r>
              <a:rPr lang="en-US" altLang="zh-TW" sz="3300" dirty="0" smtClean="0"/>
              <a:t>11 Y/O</a:t>
            </a:r>
            <a:endParaRPr lang="zh-TW" altLang="en-US" sz="3300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62741" y="12538500"/>
            <a:ext cx="2880320" cy="958500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4800" b="1" dirty="0" smtClean="0">
                <a:solidFill>
                  <a:schemeClr val="accent2">
                    <a:lumMod val="50000"/>
                  </a:schemeClr>
                </a:solidFill>
              </a:rPr>
              <a:t>K1</a:t>
            </a:r>
            <a:endParaRPr lang="zh-TW" altLang="en-US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10271786" y="8442176"/>
            <a:ext cx="11905323" cy="1728192"/>
          </a:xfrm>
          <a:prstGeom prst="roundRect">
            <a:avLst>
              <a:gd name="adj" fmla="val 11868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- 2 (12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適用一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二年級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俄羅斯方塊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奧林匹克與標幟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象棋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適用三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四年級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小小列車長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小船長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非洲動物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適用五</a:t>
            </a:r>
            <a:r>
              <a:rPr lang="en-US" altLang="zh-TW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4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六年級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調色盤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居家工具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藝術家花瓶筆筒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marL="2762946" algn="l"/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燈泡與燈飾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熱氣球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實驗室漏斗</a:t>
            </a:r>
            <a:r>
              <a:rPr lang="en-US" altLang="zh-TW" sz="24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</p:txBody>
      </p:sp>
      <p:sp>
        <p:nvSpPr>
          <p:cNvPr id="51" name="文字方塊 50"/>
          <p:cNvSpPr txBox="1"/>
          <p:nvPr/>
        </p:nvSpPr>
        <p:spPr>
          <a:xfrm>
            <a:off x="22559797" y="7866113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sz="3300" dirty="0" smtClean="0"/>
              <a:t>12 Y/O</a:t>
            </a:r>
            <a:endParaRPr lang="zh-TW" altLang="en-US" sz="3300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22561152" y="5378351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sz="3300" dirty="0" smtClean="0"/>
              <a:t>15 Y/O</a:t>
            </a:r>
            <a:endParaRPr lang="zh-TW" altLang="en-US" sz="33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22561152" y="3113585"/>
            <a:ext cx="2497632" cy="727667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r>
              <a:rPr lang="en-US" altLang="zh-TW" sz="3300" dirty="0" smtClean="0"/>
              <a:t>17 Y/O</a:t>
            </a:r>
            <a:endParaRPr lang="zh-TW" altLang="en-US" sz="3300" dirty="0"/>
          </a:p>
        </p:txBody>
      </p:sp>
      <p:cxnSp>
        <p:nvCxnSpPr>
          <p:cNvPr id="55" name="直線接點 54"/>
          <p:cNvCxnSpPr/>
          <p:nvPr/>
        </p:nvCxnSpPr>
        <p:spPr>
          <a:xfrm>
            <a:off x="22369131" y="8154144"/>
            <a:ext cx="384043" cy="0"/>
          </a:xfrm>
          <a:prstGeom prst="line">
            <a:avLst/>
          </a:prstGeom>
          <a:ln w="2222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>
            <a:off x="22369131" y="5705872"/>
            <a:ext cx="384043" cy="0"/>
          </a:xfrm>
          <a:prstGeom prst="line">
            <a:avLst/>
          </a:prstGeom>
          <a:ln w="2222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dirty="0" smtClean="0"/>
              <a:t>STEAM </a:t>
            </a:r>
            <a:r>
              <a:rPr lang="en-US" altLang="zh-TW" sz="8600" dirty="0" smtClean="0"/>
              <a:t>Education program</a:t>
            </a:r>
            <a:endParaRPr lang="zh-TW" altLang="en-US" sz="8600" dirty="0"/>
          </a:p>
        </p:txBody>
      </p:sp>
      <p:sp>
        <p:nvSpPr>
          <p:cNvPr id="3" name="圓角矩形 2"/>
          <p:cNvSpPr/>
          <p:nvPr/>
        </p:nvSpPr>
        <p:spPr>
          <a:xfrm>
            <a:off x="862741" y="10602416"/>
            <a:ext cx="16129792" cy="2880320"/>
          </a:xfrm>
          <a:prstGeom prst="roundRect">
            <a:avLst>
              <a:gd name="adj" fmla="val 924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 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- 3 (12</a:t>
            </a:r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STEM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課程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曼陀珠火箭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永動裝置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引擎構造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3D Block Phase1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極速賽車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風車王國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機器人大戰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3D Block Phase2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旋轉木馬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海盜船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摩天輪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</a:p>
          <a:p>
            <a:pPr marL="3420610" algn="l"/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XYZ </a:t>
            </a:r>
            <a:r>
              <a:rPr lang="en-US" altLang="zh-TW" sz="28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robo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魔術課程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神秘雞蛋杯道具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硬幣穿越魔術道具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  <a:endParaRPr lang="zh-TW" altLang="en-US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62741" y="4553744"/>
            <a:ext cx="16129792" cy="2880320"/>
          </a:xfrm>
          <a:prstGeom prst="roundRect">
            <a:avLst>
              <a:gd name="adj" fmla="val 9948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- 1 (16</a:t>
            </a:r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適用一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二年級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名牌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XYZapp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七巧板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時鐘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數字棒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適用三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四年級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建築物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萬花尺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歷史人物雕像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XYZapp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2762946" algn="l"/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地址門牌製作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800" dirty="0" err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Tinkercad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翹翹板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適用五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六年級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太陽系探索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黏土模具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幾何原理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齒輪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marL="2762946" algn="l"/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賽車設計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畢氏定理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機器人吊飾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862741" y="7578080"/>
            <a:ext cx="16129792" cy="2880320"/>
          </a:xfrm>
          <a:prstGeom prst="roundRect">
            <a:avLst>
              <a:gd name="adj" fmla="val 1186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l"/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列印特訓班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- 2 (16</a:t>
            </a:r>
            <a:r>
              <a:rPr lang="zh-TW" altLang="en-US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件</a:t>
            </a:r>
            <a:r>
              <a:rPr lang="en-US" altLang="zh-TW" sz="3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適用一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二年級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俄羅斯方塊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奧林匹克與標幟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象棋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適用三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四年級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小小列車長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小船長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非洲動物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適用五</a:t>
            </a:r>
            <a:r>
              <a:rPr lang="en-US" altLang="zh-TW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六年級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調色盤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居家工具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藝術家花瓶筆筒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marL="2762946" algn="l"/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燈泡與燈飾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熱氣球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實驗室漏斗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  <a:p>
            <a:pPr algn="l"/>
            <a:r>
              <a:rPr lang="zh-TW" altLang="en-US" sz="2800" u="sng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適用中學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骰子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肥皂盒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染色體模型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(123D), 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分子模型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(123D)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36683" y="7988382"/>
            <a:ext cx="5376597" cy="387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336683" y="2249489"/>
            <a:ext cx="5376597" cy="443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18528704" y="6612940"/>
            <a:ext cx="4992555" cy="1235499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3300" dirty="0" smtClean="0">
                <a:latin typeface="微軟正黑體" pitchFamily="34" charset="-120"/>
                <a:ea typeface="微軟正黑體" pitchFamily="34" charset="-120"/>
              </a:rPr>
              <a:t>3D Block phase1</a:t>
            </a:r>
          </a:p>
          <a:p>
            <a:pPr algn="ctr"/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風車王國</a:t>
            </a:r>
            <a:endParaRPr lang="zh-TW" altLang="en-US" sz="33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8912747" y="11859070"/>
            <a:ext cx="4224469" cy="1235499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ctr"/>
            <a:r>
              <a:rPr lang="en-US" altLang="zh-TW" sz="3300" dirty="0" smtClean="0">
                <a:latin typeface="微軟正黑體" pitchFamily="34" charset="-120"/>
                <a:ea typeface="微軟正黑體" pitchFamily="34" charset="-120"/>
              </a:rPr>
              <a:t>3D Block Phase1</a:t>
            </a:r>
          </a:p>
          <a:p>
            <a:pPr algn="ctr"/>
            <a:r>
              <a:rPr lang="zh-TW" altLang="en-US" sz="3300" dirty="0" smtClean="0">
                <a:latin typeface="微軟正黑體" pitchFamily="34" charset="-120"/>
                <a:ea typeface="微軟正黑體" pitchFamily="34" charset="-120"/>
              </a:rPr>
              <a:t>極速賽車</a:t>
            </a:r>
            <a:endParaRPr lang="zh-TW" altLang="en-US" sz="33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70720" y="2439959"/>
            <a:ext cx="20162240" cy="2056236"/>
          </a:xfrm>
          <a:prstGeom prst="rect">
            <a:avLst/>
          </a:prstGeom>
          <a:noFill/>
        </p:spPr>
        <p:txBody>
          <a:bodyPr wrap="square" lIns="217709" tIns="108855" rIns="217709" bIns="108855" rtlCol="0">
            <a:spAutoFit/>
          </a:bodyPr>
          <a:lstStyle/>
          <a:p>
            <a:pPr algn="l">
              <a:spcBef>
                <a:spcPts val="1429"/>
              </a:spcBef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課程內容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相關知識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實作建模教學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下載圖檔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組裝與操作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課外補充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1429"/>
              </a:spcBef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教案使用的建模軟體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主要為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123D, 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其他為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Tinkercad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sz="3200" dirty="0" err="1" smtClean="0">
                <a:latin typeface="微軟正黑體" pitchFamily="34" charset="-120"/>
                <a:ea typeface="微軟正黑體" pitchFamily="34" charset="-120"/>
              </a:rPr>
              <a:t>XYZapp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spcBef>
                <a:spcPts val="1429"/>
              </a:spcBef>
            </a:pP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對象分佈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 年齡層分布較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STEAM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廣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51"/>
          <p:cNvSpPr txBox="1">
            <a:spLocks noChangeArrowheads="1"/>
          </p:cNvSpPr>
          <p:nvPr/>
        </p:nvSpPr>
        <p:spPr bwMode="auto">
          <a:xfrm>
            <a:off x="1054107" y="3063878"/>
            <a:ext cx="9025659" cy="169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652" tIns="108824" rIns="217652" bIns="108824">
            <a:spAutoFit/>
          </a:bodyPr>
          <a:lstStyle/>
          <a:p>
            <a:pPr algn="l"/>
            <a:r>
              <a:rPr lang="en-US" altLang="zh-TW" sz="4800" dirty="0" smtClean="0"/>
              <a:t>Phase1 </a:t>
            </a:r>
            <a:r>
              <a:rPr lang="zh-TW" altLang="en-US" sz="4800" dirty="0" smtClean="0"/>
              <a:t>基本</a:t>
            </a:r>
            <a:r>
              <a:rPr lang="zh-TW" altLang="en-US" sz="4800" dirty="0"/>
              <a:t>組件製作清單</a:t>
            </a:r>
            <a:endParaRPr lang="en-US" altLang="zh-TW" sz="4800" dirty="0"/>
          </a:p>
          <a:p>
            <a:pPr algn="l"/>
            <a:endParaRPr lang="en-US" altLang="zh-TW" sz="4800" dirty="0"/>
          </a:p>
        </p:txBody>
      </p:sp>
      <p:sp>
        <p:nvSpPr>
          <p:cNvPr id="8196" name="Shape 111"/>
          <p:cNvSpPr>
            <a:spLocks noChangeArrowheads="1"/>
          </p:cNvSpPr>
          <p:nvPr/>
        </p:nvSpPr>
        <p:spPr bwMode="auto">
          <a:xfrm>
            <a:off x="863600" y="2365577"/>
            <a:ext cx="8669867" cy="7386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TW" sz="4800" dirty="0" smtClean="0">
                <a:solidFill>
                  <a:srgbClr val="FF7C80"/>
                </a:solidFill>
                <a:sym typeface="微軟正黑體" pitchFamily="34" charset="-120"/>
              </a:rPr>
              <a:t>Concept conditions</a:t>
            </a:r>
            <a:endParaRPr lang="en-US" altLang="zh-TW" sz="4800" dirty="0">
              <a:solidFill>
                <a:srgbClr val="FF7C80"/>
              </a:solidFill>
              <a:sym typeface="微軟正黑體" pitchFamily="34" charset="-120"/>
            </a:endParaRPr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299" y="3977685"/>
            <a:ext cx="12267648" cy="839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65059" y="4242366"/>
            <a:ext cx="10850357" cy="596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XYZ</a:t>
            </a:r>
            <a:r>
              <a:rPr lang="zh-TW" altLang="en-US" sz="8600" b="1" dirty="0" smtClean="0"/>
              <a:t> </a:t>
            </a:r>
            <a:r>
              <a:rPr lang="en-US" altLang="zh-TW" sz="8600" b="1" dirty="0" smtClean="0"/>
              <a:t>STEAM project (Phase1 base)</a:t>
            </a:r>
            <a:endParaRPr lang="zh-TW" altLang="en-US" sz="8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C:\Users\tb390295\Desktop\^019685700C575886C3A12CDFFB4EF20C90A6F4DB6F464E78F0^pimgpsh_fullsize_dist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0267" y="7146926"/>
            <a:ext cx="4474635" cy="295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C:\Users\tb390295\Desktop\^0FE06DC2FDF37990FEF878D2AA427FC52C9931483581AB8E33^pimgpsh_fullsize_dist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0273" y="10315576"/>
            <a:ext cx="4415368" cy="2968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" descr="C:\Users\tb390295\Desktop\^F0FF849CCCE66CC433275C8770FF0F1D3714070E30C4B77734^pimgpsh_fullsize_dist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8969" y="2393950"/>
            <a:ext cx="3458632" cy="46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3" descr="C:\Users\tb390295\Desktop\^D8B0E2E7333ED3A3961053AFAFD0FBA7ED6D3FFA1374F18695^pimgpsh_fullsize_dist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18607" y="2393950"/>
            <a:ext cx="3462867" cy="46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4" descr="C:\Users\tb390295\Desktop\^7204C2B84AC5EB9A26875E42DFC426F780689855987089815A^pimgpsh_fullsize_dist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8241" y="2393950"/>
            <a:ext cx="3462867" cy="46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5" descr="C:\Users\tb390295\Desktop\^2ED6C12A30D47A880F02A41E251D79E120666A5D382E1C8E27^pimgpsh_fullsize_dist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802105" y="2393950"/>
            <a:ext cx="3458632" cy="46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6" descr="C:\Users\tb390295\Desktop\^A8488BB62939CFB67E6A442A420CB4AC236F38744B1A9C2574^pimgpsh_fullsize_dist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06267" y="2393950"/>
            <a:ext cx="3458635" cy="461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7" descr="C:\Users\tb390295\Desktop\^BA4FA1B8640C7B09088F7DF32356C6F921E1981E88EB4CE885^pimgpsh_fullsize_dist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25775" y="10315576"/>
            <a:ext cx="7810499" cy="300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8" descr="C:\Users\tb390295\Desktop\^3EC7130EA22D90DF2095B52825DD96B242BC2DD1C748C7525D^pimgpsh_fullsize_distr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425768" y="7146926"/>
            <a:ext cx="78232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9" descr="C:\Users\tb390295\Desktop\^93723F99B5CFB6FD7FB11ADCCB64D68577A42A36C84D8CB248^pimgpsh_fullsize_distr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39333" y="2393951"/>
            <a:ext cx="3454400" cy="460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TextBox 15"/>
          <p:cNvSpPr txBox="1">
            <a:spLocks noChangeArrowheads="1"/>
          </p:cNvSpPr>
          <p:nvPr/>
        </p:nvSpPr>
        <p:spPr bwMode="auto">
          <a:xfrm>
            <a:off x="1246786" y="9163050"/>
            <a:ext cx="9353483" cy="3913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700" tIns="108850" rIns="217700" bIns="108850">
            <a:spAutoFit/>
          </a:bodyPr>
          <a:lstStyle/>
          <a:p>
            <a:r>
              <a:rPr lang="en-US" altLang="zh-TW" sz="4800" dirty="0"/>
              <a:t>Mini Brand: </a:t>
            </a:r>
            <a:r>
              <a:rPr lang="en-US" altLang="zh-TW" sz="4800" b="1" dirty="0" smtClean="0"/>
              <a:t>3D Block</a:t>
            </a:r>
            <a:endParaRPr lang="en-US" altLang="zh-TW" sz="4800" b="1" dirty="0"/>
          </a:p>
          <a:p>
            <a:endParaRPr lang="en-US" altLang="zh-TW" sz="4800" dirty="0"/>
          </a:p>
          <a:p>
            <a:r>
              <a:rPr lang="en-US" altLang="zh-TW" sz="4800" dirty="0"/>
              <a:t>Uploaded to site.</a:t>
            </a:r>
          </a:p>
          <a:p>
            <a:r>
              <a:rPr lang="en-US" altLang="zh-TW" sz="4800" dirty="0"/>
              <a:t>ROBOT DESIGN 2</a:t>
            </a:r>
          </a:p>
          <a:p>
            <a:r>
              <a:rPr lang="en-US" altLang="zh-TW" sz="4800" dirty="0"/>
              <a:t>Test Printing next week</a:t>
            </a:r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XYZ</a:t>
            </a:r>
            <a:r>
              <a:rPr lang="zh-TW" altLang="en-US" sz="8600" b="1" dirty="0" smtClean="0"/>
              <a:t> </a:t>
            </a:r>
            <a:r>
              <a:rPr lang="en-US" altLang="zh-TW" sz="8600" b="1" dirty="0" smtClean="0"/>
              <a:t>STEAM project (Phase1 base)</a:t>
            </a:r>
            <a:endParaRPr lang="zh-TW" altLang="en-US" sz="8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3" descr="C:\Users\tb390295\Desktop\^60771D4C83E3F4C97EED9814572933AAF34FEB2600DCE9136F^pimgpsh_fullsize_dist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9335" y="3977680"/>
            <a:ext cx="9583379" cy="907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2" descr="C:\Users\tb390295\Desktop\^0D1B4D734E093F2B360498D4190FE1993173EF49EE7065381F^pimgpsh_fullsize_dist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64341" y="8107219"/>
            <a:ext cx="4779435" cy="4943474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" name="Picture 6" descr="C:\Users\tb390295\AppData\Roaming\Skype\paul.xyz3\media_messaging\media_cache_v2\^513ADF8FF9F364969F2CA20FAE657815268627441374E1EAE5^pimgpsh_fullsize_dist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60092" y="3977680"/>
            <a:ext cx="921940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51"/>
          <p:cNvSpPr txBox="1">
            <a:spLocks noChangeArrowheads="1"/>
          </p:cNvSpPr>
          <p:nvPr/>
        </p:nvSpPr>
        <p:spPr bwMode="auto">
          <a:xfrm>
            <a:off x="862741" y="3063879"/>
            <a:ext cx="21314368" cy="18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652" tIns="108824" rIns="217652" bIns="108824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 Based on Phase1 Bricks design to develop phase2 products. </a:t>
            </a:r>
            <a:endParaRPr lang="en-US" altLang="zh-TW" sz="4800" b="1" dirty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XYZ</a:t>
            </a:r>
            <a:r>
              <a:rPr lang="zh-TW" altLang="en-US" sz="8600" b="1" dirty="0" smtClean="0"/>
              <a:t> </a:t>
            </a:r>
            <a:r>
              <a:rPr lang="en-US" altLang="zh-TW" sz="8600" b="1" dirty="0" smtClean="0"/>
              <a:t>STEAM project scope (Phase2)</a:t>
            </a:r>
            <a:endParaRPr lang="zh-TW" altLang="en-US" sz="8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投影片編號版面配置區 1"/>
          <p:cNvSpPr txBox="1">
            <a:spLocks/>
          </p:cNvSpPr>
          <p:nvPr/>
        </p:nvSpPr>
        <p:spPr bwMode="auto">
          <a:xfrm>
            <a:off x="22944667" y="13077831"/>
            <a:ext cx="1460501" cy="63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3148" tIns="91572" rIns="183148" bIns="91572"/>
          <a:lstStyle/>
          <a:p>
            <a:pPr algn="r" defTabSz="1829284"/>
            <a:fld id="{9721AEFF-CE26-4281-AEE1-DFA8BC51624B}" type="slidenum">
              <a:rPr lang="en-US" altLang="zh-TW" sz="3300"/>
              <a:pPr algn="r" defTabSz="1829284"/>
              <a:t>48</a:t>
            </a:fld>
            <a:endParaRPr lang="en-US" altLang="zh-TW" sz="3300" dirty="0"/>
          </a:p>
        </p:txBody>
      </p:sp>
      <p:sp>
        <p:nvSpPr>
          <p:cNvPr id="11268" name="Shape 111"/>
          <p:cNvSpPr>
            <a:spLocks noChangeArrowheads="1"/>
          </p:cNvSpPr>
          <p:nvPr/>
        </p:nvSpPr>
        <p:spPr bwMode="auto">
          <a:xfrm>
            <a:off x="427568" y="4750005"/>
            <a:ext cx="8669867" cy="6617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3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製作方向</a:t>
            </a:r>
            <a:endParaRPr lang="zh-TW" altLang="zh-TW" sz="43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69" name="Shape 111"/>
          <p:cNvSpPr>
            <a:spLocks noChangeArrowheads="1"/>
          </p:cNvSpPr>
          <p:nvPr/>
        </p:nvSpPr>
        <p:spPr bwMode="auto">
          <a:xfrm>
            <a:off x="-523965" y="5484042"/>
            <a:ext cx="11039872" cy="175432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將階段依基本組件作延伸 </a:t>
            </a:r>
            <a:endParaRPr lang="en-US" altLang="zh-TW" sz="3800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並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配合對應電子組件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配合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STEAM 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教育產生簡易電控裝置</a:t>
            </a:r>
            <a:endParaRPr lang="zh-TW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0" name="Shape 111"/>
          <p:cNvSpPr>
            <a:spLocks noChangeArrowheads="1"/>
          </p:cNvSpPr>
          <p:nvPr/>
        </p:nvSpPr>
        <p:spPr bwMode="auto">
          <a:xfrm>
            <a:off x="427568" y="7434067"/>
            <a:ext cx="8669867" cy="6617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3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目標族群</a:t>
            </a:r>
            <a:endParaRPr lang="zh-TW" altLang="zh-TW" sz="43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1" name="Shape 111"/>
          <p:cNvSpPr>
            <a:spLocks noChangeArrowheads="1"/>
          </p:cNvSpPr>
          <p:nvPr/>
        </p:nvSpPr>
        <p:spPr bwMode="auto">
          <a:xfrm>
            <a:off x="478369" y="8073803"/>
            <a:ext cx="11557000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小學中高年級學生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(4 5 6 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年級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) (K-12)</a:t>
            </a:r>
            <a:endParaRPr lang="zh-TW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2" name="Shape 111"/>
          <p:cNvSpPr>
            <a:spLocks noChangeArrowheads="1"/>
          </p:cNvSpPr>
          <p:nvPr/>
        </p:nvSpPr>
        <p:spPr bwMode="auto">
          <a:xfrm>
            <a:off x="427568" y="2508455"/>
            <a:ext cx="8669867" cy="6617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3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專案主題 </a:t>
            </a:r>
            <a:endParaRPr lang="zh-TW" altLang="zh-TW" sz="43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3" name="Shape 111"/>
          <p:cNvSpPr>
            <a:spLocks noChangeArrowheads="1"/>
          </p:cNvSpPr>
          <p:nvPr/>
        </p:nvSpPr>
        <p:spPr bwMode="auto">
          <a:xfrm>
            <a:off x="427568" y="3279671"/>
            <a:ext cx="10804325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XYZ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小小工程師 積木系列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(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階段二延伸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)</a:t>
            </a:r>
            <a:endParaRPr lang="zh-TW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4" name="矩形 15"/>
          <p:cNvSpPr>
            <a:spLocks noChangeArrowheads="1"/>
          </p:cNvSpPr>
          <p:nvPr/>
        </p:nvSpPr>
        <p:spPr bwMode="auto">
          <a:xfrm>
            <a:off x="325968" y="9565266"/>
            <a:ext cx="8771467" cy="431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簡易機械學教學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齒輪運動機構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平行運動機構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入門電子學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入門自動控制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/>
            </a:r>
            <a:b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</a:b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5" name="Shape 111"/>
          <p:cNvSpPr>
            <a:spLocks noChangeArrowheads="1"/>
          </p:cNvSpPr>
          <p:nvPr/>
        </p:nvSpPr>
        <p:spPr bwMode="auto">
          <a:xfrm>
            <a:off x="427568" y="9016191"/>
            <a:ext cx="8669867" cy="66172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3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預期內容涵蓋</a:t>
            </a:r>
            <a:endParaRPr lang="zh-TW" altLang="zh-TW" sz="43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6" name="Shape 111"/>
          <p:cNvSpPr>
            <a:spLocks noChangeArrowheads="1"/>
          </p:cNvSpPr>
          <p:nvPr/>
        </p:nvSpPr>
        <p:spPr bwMode="auto">
          <a:xfrm>
            <a:off x="12163093" y="5561861"/>
            <a:ext cx="8669867" cy="7386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8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製作方向參考</a:t>
            </a:r>
            <a:endParaRPr lang="zh-TW" altLang="zh-TW" sz="48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77" name="Shape 111"/>
          <p:cNvSpPr>
            <a:spLocks noChangeArrowheads="1"/>
          </p:cNvSpPr>
          <p:nvPr/>
        </p:nvSpPr>
        <p:spPr bwMode="auto">
          <a:xfrm>
            <a:off x="12192000" y="6281939"/>
            <a:ext cx="4224469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成品應用參考</a:t>
            </a:r>
          </a:p>
        </p:txBody>
      </p:sp>
      <p:cxnSp>
        <p:nvCxnSpPr>
          <p:cNvPr id="11278" name="直線接點 29"/>
          <p:cNvCxnSpPr>
            <a:cxnSpLocks noChangeShapeType="1"/>
          </p:cNvCxnSpPr>
          <p:nvPr/>
        </p:nvCxnSpPr>
        <p:spPr bwMode="auto">
          <a:xfrm>
            <a:off x="11807957" y="2600327"/>
            <a:ext cx="0" cy="103060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279" name="Shape 111"/>
          <p:cNvSpPr>
            <a:spLocks noChangeArrowheads="1"/>
          </p:cNvSpPr>
          <p:nvPr/>
        </p:nvSpPr>
        <p:spPr bwMode="auto">
          <a:xfrm>
            <a:off x="12163093" y="2537525"/>
            <a:ext cx="8669867" cy="7386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zh-TW" altLang="en-US" sz="4800" b="1" dirty="0">
                <a:solidFill>
                  <a:srgbClr val="FF7C80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目標成品</a:t>
            </a:r>
            <a:endParaRPr lang="zh-TW" altLang="zh-TW" sz="4800" b="1" dirty="0">
              <a:solidFill>
                <a:srgbClr val="FF7C80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80" name="矩形 15"/>
          <p:cNvSpPr>
            <a:spLocks noChangeArrowheads="1"/>
          </p:cNvSpPr>
          <p:nvPr/>
        </p:nvSpPr>
        <p:spPr bwMode="auto">
          <a:xfrm>
            <a:off x="11263308" y="3143225"/>
            <a:ext cx="12384019" cy="489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700" tIns="108850" rIns="217700" bIns="108850">
            <a:spAutoFit/>
          </a:bodyPr>
          <a:lstStyle/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基本架構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機構組件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燈光控制 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=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燈光裝置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基本架構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機構組件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馬達控制 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=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動力車</a:t>
            </a: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基本架構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機構組件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感應器控制 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=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互動回饋裝置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/>
            </a:r>
            <a:b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</a:b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基本架構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機構組件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+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聲音裝置 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=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互動回饋裝置</a:t>
            </a:r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/>
            </a:r>
            <a:b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</a:b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  <a:p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/>
            </a:r>
            <a:b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</a:br>
            <a:endParaRPr lang="en-US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sp>
        <p:nvSpPr>
          <p:cNvPr id="11281" name="Shape 111"/>
          <p:cNvSpPr>
            <a:spLocks noChangeArrowheads="1"/>
          </p:cNvSpPr>
          <p:nvPr/>
        </p:nvSpPr>
        <p:spPr bwMode="auto">
          <a:xfrm>
            <a:off x="732345" y="3855735"/>
            <a:ext cx="8030632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TW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XYZ</a:t>
            </a:r>
            <a:r>
              <a:rPr lang="zh-TW" altLang="en-US" sz="3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</a:t>
            </a:r>
            <a:r>
              <a:rPr lang="en-US" altLang="zh-TW" sz="3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3D Block</a:t>
            </a:r>
            <a:endParaRPr lang="zh-TW" altLang="zh-TW" sz="3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pic>
        <p:nvPicPr>
          <p:cNvPr id="11282" name="Picture 21" descr="C:\Users\tb390148\Desktop\littl\large_ec00deb8-6839-42f5-8757-d1daa9b253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0" y="10314384"/>
            <a:ext cx="7872875" cy="255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Picture 22" descr="C:\Users\tb390148\Desktop\littl\large_IMG_0249.JPG"/>
          <p:cNvPicPr>
            <a:picLocks noChangeAspect="1" noChangeArrowheads="1"/>
          </p:cNvPicPr>
          <p:nvPr/>
        </p:nvPicPr>
        <p:blipFill>
          <a:blip r:embed="rId3" cstate="print"/>
          <a:srcRect l="6060" r="12129"/>
          <a:stretch>
            <a:fillRect/>
          </a:stretch>
        </p:blipFill>
        <p:spPr bwMode="auto">
          <a:xfrm>
            <a:off x="12192004" y="7002016"/>
            <a:ext cx="61518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4" name="Picture 23" descr="C:\Users\tb390148\Desktop\littl\large_IMG_0244.JPG"/>
          <p:cNvPicPr>
            <a:picLocks noChangeAspect="1" noChangeArrowheads="1"/>
          </p:cNvPicPr>
          <p:nvPr/>
        </p:nvPicPr>
        <p:blipFill>
          <a:blip r:embed="rId4" cstate="print"/>
          <a:srcRect l="20354" r="18586"/>
          <a:stretch>
            <a:fillRect/>
          </a:stretch>
        </p:blipFill>
        <p:spPr bwMode="auto">
          <a:xfrm>
            <a:off x="18720725" y="7002016"/>
            <a:ext cx="459361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XYZ</a:t>
            </a:r>
            <a:r>
              <a:rPr lang="zh-TW" altLang="en-US" sz="8600" b="1" dirty="0" smtClean="0"/>
              <a:t> </a:t>
            </a:r>
            <a:r>
              <a:rPr lang="en-US" altLang="zh-TW" sz="8600" b="1" dirty="0" smtClean="0"/>
              <a:t>STEAM project scope(Phase2)</a:t>
            </a:r>
            <a:endParaRPr lang="zh-TW" altLang="en-US" sz="8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文字方塊 29"/>
          <p:cNvSpPr txBox="1">
            <a:spLocks noChangeArrowheads="1"/>
          </p:cNvSpPr>
          <p:nvPr/>
        </p:nvSpPr>
        <p:spPr bwMode="auto">
          <a:xfrm>
            <a:off x="1054101" y="3257555"/>
            <a:ext cx="20739099" cy="1014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pPr marL="816375" indent="-816375" algn="l"/>
            <a:endParaRPr lang="en-US" altLang="zh-TW" sz="4300" dirty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電源模塊定義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容易取得的乾電池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9V)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馬達模塊定義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直流馬達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伺服馬達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燈光模塊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(LED /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七段顯示器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 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聲音模塊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蜂鳴器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小喇叭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感應器模塊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紅外線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按鈕開關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超音波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光敏電阻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 可變電阻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連接結合方式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電線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 DC 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頭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杜邦連接方式設計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製作時程規劃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多方討論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建模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教學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電子組件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推廣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應用案例規劃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範例參考討論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816375" indent="-816375" algn="l">
              <a:buFont typeface="Calibri" pitchFamily="34" charset="0"/>
              <a:buAutoNum type="arabicPeriod"/>
            </a:pP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案例參考聯結 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816375" indent="-816375" algn="l"/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	 http://littlebits.cc/</a:t>
            </a:r>
          </a:p>
          <a:p>
            <a:pPr marL="816375" indent="-816375" algn="l"/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	</a:t>
            </a:r>
            <a:r>
              <a:rPr lang="zh-TW" altLang="en-US" sz="4300" dirty="0">
                <a:latin typeface="微軟正黑體" pitchFamily="34" charset="-120"/>
                <a:ea typeface="微軟正黑體" pitchFamily="34" charset="-120"/>
              </a:rPr>
              <a:t>模塊的基本設計參考</a:t>
            </a:r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816375" indent="-816375" algn="l"/>
            <a:r>
              <a:rPr lang="en-US" altLang="zh-TW" sz="4300" dirty="0">
                <a:latin typeface="微軟正黑體" pitchFamily="34" charset="-120"/>
                <a:ea typeface="微軟正黑體" pitchFamily="34" charset="-120"/>
              </a:rPr>
              <a:t>	http://www.fayalab.com/zh-hant/product/nugget</a:t>
            </a:r>
          </a:p>
          <a:p>
            <a:pPr marL="816375" indent="-816375" algn="l">
              <a:buFont typeface="Calibri" pitchFamily="34" charset="0"/>
              <a:buAutoNum type="arabicPeriod"/>
            </a:pPr>
            <a:endParaRPr lang="en-US" altLang="zh-TW" sz="4300" dirty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Font typeface="Calibri" pitchFamily="34" charset="0"/>
              <a:buAutoNum type="arabicPeriod"/>
            </a:pPr>
            <a:endParaRPr lang="zh-TW" altLang="en-US" sz="43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16" name="文字方塊 31"/>
          <p:cNvSpPr txBox="1">
            <a:spLocks noChangeArrowheads="1"/>
          </p:cNvSpPr>
          <p:nvPr/>
        </p:nvSpPr>
        <p:spPr bwMode="auto">
          <a:xfrm>
            <a:off x="20641736" y="2393951"/>
            <a:ext cx="3696954" cy="109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17700" tIns="108850" rIns="217700" bIns="108850">
            <a:spAutoFit/>
          </a:bodyPr>
          <a:lstStyle/>
          <a:p>
            <a:r>
              <a:rPr lang="en-US" altLang="zh-TW"/>
              <a:t>2/23/2016</a:t>
            </a:r>
            <a:endParaRPr lang="zh-TW" altLang="en-US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XYZ</a:t>
            </a:r>
            <a:r>
              <a:rPr lang="zh-TW" altLang="en-US" sz="8600" b="1" dirty="0" smtClean="0"/>
              <a:t> </a:t>
            </a:r>
            <a:r>
              <a:rPr lang="en-US" altLang="zh-TW" sz="8600" b="1" dirty="0" smtClean="0"/>
              <a:t>STEAM project (Phase2 scope)</a:t>
            </a:r>
            <a:endParaRPr lang="zh-TW" altLang="en-US" sz="8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9254" name="Picture 6" descr="http://4.bp.blogspot.com/-fnLaWuTPH-k/TsBdMOuCbAI/AAAAAAAAR-s/HagyShTiViU/s640/Mission-Impossible-Ghost-Protocol-Banner-Pos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5852" y="4786298"/>
            <a:ext cx="14630400" cy="5486400"/>
          </a:xfrm>
          <a:prstGeom prst="rect">
            <a:avLst/>
          </a:prstGeom>
          <a:noFill/>
        </p:spPr>
      </p:pic>
      <p:pic>
        <p:nvPicPr>
          <p:cNvPr id="309256" name="Picture 8" descr="Fast &amp; Furious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3490" y="2857472"/>
            <a:ext cx="6172176" cy="9258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文字方塊 2"/>
          <p:cNvSpPr txBox="1">
            <a:spLocks noChangeArrowheads="1"/>
          </p:cNvSpPr>
          <p:nvPr/>
        </p:nvSpPr>
        <p:spPr bwMode="auto">
          <a:xfrm>
            <a:off x="286677" y="3113589"/>
            <a:ext cx="17858645" cy="243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700" tIns="108850" rIns="217700" bIns="108850">
            <a:spAutoFit/>
          </a:bodyPr>
          <a:lstStyle/>
          <a:p>
            <a:pPr marL="430864" indent="-430864" algn="l">
              <a:buFont typeface="Arial" pitchFamily="34" charset="0"/>
              <a:buChar char="•"/>
            </a:pP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Based on Phase 1 Bricks design</a:t>
            </a:r>
          </a:p>
          <a:p>
            <a:pPr marL="430864" indent="-430864" algn="l">
              <a:buFont typeface="Arial" pitchFamily="34" charset="0"/>
              <a:buChar char="•"/>
            </a:pP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採用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Simple &amp; Low cost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的電路設計</a:t>
            </a:r>
            <a:endParaRPr lang="en-US" altLang="zh-TW" sz="3600" dirty="0">
              <a:latin typeface="微軟正黑體" pitchFamily="34" charset="-120"/>
              <a:ea typeface="微軟正黑體" pitchFamily="34" charset="-120"/>
            </a:endParaRPr>
          </a:p>
          <a:p>
            <a:pPr marL="430864" indent="-430864" algn="l">
              <a:buFont typeface="Arial" pitchFamily="34" charset="0"/>
              <a:buChar char="•"/>
            </a:pP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使用插梢固定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插梢中間穿過電線</a:t>
            </a: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插梢兩端為連接器</a:t>
            </a:r>
            <a:endParaRPr lang="en-US" altLang="zh-TW" sz="3600" dirty="0">
              <a:latin typeface="微軟正黑體" pitchFamily="34" charset="-120"/>
              <a:ea typeface="微軟正黑體" pitchFamily="34" charset="-120"/>
            </a:endParaRPr>
          </a:p>
          <a:p>
            <a:pPr marL="430864" indent="-430864" algn="l">
              <a:buFont typeface="Arial" pitchFamily="34" charset="0"/>
              <a:buChar char="•"/>
            </a:pPr>
            <a:r>
              <a:rPr lang="en-US" altLang="zh-TW" sz="3600" dirty="0">
                <a:latin typeface="微軟正黑體" pitchFamily="34" charset="-120"/>
                <a:ea typeface="微軟正黑體" pitchFamily="34" charset="-120"/>
              </a:rPr>
              <a:t>Module types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78699" y="5561861"/>
          <a:ext cx="23426603" cy="7632862"/>
        </p:xfrm>
        <a:graphic>
          <a:graphicData uri="http://schemas.openxmlformats.org/drawingml/2006/table">
            <a:tbl>
              <a:tblPr/>
              <a:tblGrid>
                <a:gridCol w="6423368"/>
                <a:gridCol w="3539299"/>
                <a:gridCol w="1942656"/>
                <a:gridCol w="11521280"/>
              </a:tblGrid>
              <a:tr h="530572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Item</a:t>
                      </a:r>
                      <a:endParaRPr lang="zh-TW" sz="2800" dirty="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Design</a:t>
                      </a:r>
                      <a:endParaRPr lang="zh-TW" sz="2800" dirty="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Power module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電源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9V Power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Motor module</a:t>
                      </a:r>
                      <a:endParaRPr lang="zh-TW" sz="280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DC motor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 Light module</a:t>
                      </a:r>
                      <a:endParaRPr lang="zh-TW" sz="280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LED; 7 different flashing mode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Buzzer module</a:t>
                      </a:r>
                      <a:endParaRPr lang="zh-TW" sz="280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蜂鳴器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Buzzer with build-in sound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Speaker module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喇叭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No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Need I2C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Sound-record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錄音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No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Need I2C &amp; Memory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IR sensor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紅外線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Button switch</a:t>
                      </a:r>
                      <a:endParaRPr lang="zh-TW" sz="280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按鈕開關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UT sensor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超音波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No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Photo-resistance sensor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光敏電阻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  <a:tabLst/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No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Photo-interrupter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光遮斷開關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Piezo</a:t>
                      </a: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-resistive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壓敏電阻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No</a:t>
                      </a:r>
                      <a:endParaRPr lang="zh-TW" sz="2800" dirty="0">
                        <a:solidFill>
                          <a:schemeClr val="bg1">
                            <a:lumMod val="6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Variable resistor(tuner)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可調節旋鈕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800">
                        <a:solidFill>
                          <a:srgbClr val="1F497D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Interface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zh-TW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連接器</a:t>
                      </a: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Use DC jack or Spring Contact type Connector</a:t>
                      </a:r>
                      <a:endParaRPr lang="zh-TW" sz="280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486"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PCB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PCB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3" indent="0"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Yes</a:t>
                      </a:r>
                      <a:endParaRPr lang="zh-TW" sz="2800" dirty="0">
                        <a:solidFill>
                          <a:srgbClr val="00B050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Unit area: 2cm x 2cm; </a:t>
                      </a:r>
                      <a:r>
                        <a:rPr lang="zh-TW" sz="2800" dirty="0">
                          <a:solidFill>
                            <a:srgbClr val="1F497D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目前先使用洞洞板</a:t>
                      </a:r>
                      <a:endParaRPr lang="zh-TW" sz="2800" dirty="0"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90312" marR="903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zh-TW" altLang="en-US" sz="8600" b="1" dirty="0" smtClean="0"/>
              <a:t>依照預算所定義的範圍</a:t>
            </a:r>
            <a:endParaRPr lang="zh-TW" altLang="en-US" sz="8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53"/>
            <a:ext cx="19830309" cy="188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12900" b="1" dirty="0" smtClean="0"/>
              <a:t>Competitor analysis</a:t>
            </a:r>
            <a:endParaRPr lang="en-US" altLang="zh-TW" sz="129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0302" y="2251079"/>
            <a:ext cx="17644533" cy="950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標題 1"/>
          <p:cNvSpPr>
            <a:spLocks noGrp="1"/>
          </p:cNvSpPr>
          <p:nvPr>
            <p:ph type="title"/>
          </p:nvPr>
        </p:nvSpPr>
        <p:spPr>
          <a:xfrm>
            <a:off x="423333" y="0"/>
            <a:ext cx="21945600" cy="2286000"/>
          </a:xfrm>
        </p:spPr>
        <p:txBody>
          <a:bodyPr>
            <a:noAutofit/>
          </a:bodyPr>
          <a:lstStyle/>
          <a:p>
            <a:r>
              <a:rPr lang="en-US" altLang="zh-TW" sz="8600" b="1" dirty="0" smtClean="0"/>
              <a:t>Competitor: </a:t>
            </a:r>
            <a:r>
              <a:rPr lang="en-US" altLang="zh-TW" sz="8600" b="1" dirty="0" err="1" smtClean="0"/>
              <a:t>LittleBits</a:t>
            </a:r>
            <a:r>
              <a:rPr lang="en-US" altLang="zh-TW" sz="8600" b="1" dirty="0" smtClean="0"/>
              <a:t> DIY KITs</a:t>
            </a:r>
            <a:endParaRPr lang="zh-TW" altLang="en-US" sz="8600" b="1" dirty="0" smtClean="0"/>
          </a:p>
        </p:txBody>
      </p:sp>
      <p:sp>
        <p:nvSpPr>
          <p:cNvPr id="15364" name="文字方塊 7"/>
          <p:cNvSpPr txBox="1">
            <a:spLocks noChangeArrowheads="1"/>
          </p:cNvSpPr>
          <p:nvPr/>
        </p:nvSpPr>
        <p:spPr bwMode="auto">
          <a:xfrm>
            <a:off x="9118607" y="11899901"/>
            <a:ext cx="5376333" cy="109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r>
              <a:rPr lang="en-US" altLang="zh-TW"/>
              <a:t>Brick DIY KITs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標題 1"/>
          <p:cNvSpPr>
            <a:spLocks noGrp="1"/>
          </p:cNvSpPr>
          <p:nvPr>
            <p:ph type="title"/>
          </p:nvPr>
        </p:nvSpPr>
        <p:spPr>
          <a:xfrm>
            <a:off x="423333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err="1" smtClean="0"/>
              <a:t>LittleBits</a:t>
            </a:r>
            <a:r>
              <a:rPr lang="en-US" altLang="zh-TW" sz="8600" b="1" dirty="0" smtClean="0"/>
              <a:t> electronic DIY KITs</a:t>
            </a:r>
            <a:endParaRPr lang="zh-TW" altLang="en-US" sz="8600" b="1" dirty="0" smtClean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014873" y="8586192"/>
          <a:ext cx="20546280" cy="44218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84776"/>
                <a:gridCol w="5887168"/>
                <a:gridCol w="5887168"/>
                <a:gridCol w="5887168"/>
              </a:tblGrid>
              <a:tr h="6705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Items</a:t>
                      </a:r>
                      <a:endParaRPr lang="zh-TW" altLang="en-US" sz="3200" dirty="0"/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Basic kits</a:t>
                      </a:r>
                      <a:endParaRPr lang="zh-TW" altLang="en-US" sz="3200" dirty="0"/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/>
                        <a:t>Premium kits</a:t>
                      </a: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/>
                        <a:t>Deluxe kits</a:t>
                      </a:r>
                    </a:p>
                  </a:txBody>
                  <a:tcPr marL="243840" marR="243840" marT="91440" marB="91440"/>
                </a:tc>
              </a:tr>
              <a:tr h="2743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涵蓋範圍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電池組</a:t>
                      </a:r>
                      <a:endParaRPr lang="en-US" altLang="zh-TW" sz="280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馬達電路</a:t>
                      </a:r>
                      <a:endParaRPr lang="en-US" altLang="zh-TW" sz="280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光感測器</a:t>
                      </a:r>
                      <a:endParaRPr lang="en-US" altLang="zh-TW" sz="280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燈光模組</a:t>
                      </a:r>
                      <a:endParaRPr lang="en-US" altLang="zh-TW" sz="280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音效模駔</a:t>
                      </a:r>
                      <a:r>
                        <a:rPr lang="en-US" altLang="zh-TW" sz="2800" smtClean="0"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smtClean="0">
                          <a:latin typeface="微軟正黑體" pitchFamily="34" charset="-120"/>
                          <a:ea typeface="微軟正黑體" pitchFamily="34" charset="-120"/>
                        </a:rPr>
                        <a:t>音量大小調節器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180975" indent="-180975">
                        <a:buAutoNum type="arabicPeriod"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Basic Kits 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內容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壓力感測器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電路分路器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振動馬達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直升機馬達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風扇控制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180975" indent="-180975">
                        <a:buAutoNum type="arabicPeriod"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Premium Kits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 內容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聲音感測器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暫停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繼續切換器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馬達反轉電路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LED</a:t>
                      </a: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燈條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180975" indent="-180975">
                        <a:buAutoNum type="arabicPeriod"/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直升機螺旋槳套件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</a:tr>
              <a:tr h="10081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售價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$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99 USD</a:t>
                      </a:r>
                      <a:endParaRPr lang="zh-TW" altLang="zh-TW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$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149 USD</a:t>
                      </a:r>
                      <a:endParaRPr lang="zh-TW" altLang="zh-TW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$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199 USD</a:t>
                      </a:r>
                      <a:endParaRPr lang="zh-TW" altLang="zh-TW" sz="2800" kern="1200" dirty="0" smtClean="0">
                        <a:solidFill>
                          <a:schemeClr val="dk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</a:tbl>
          </a:graphicData>
        </a:graphic>
      </p:graphicFrame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655836" y="2825552"/>
            <a:ext cx="1203961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2955" y="3769804"/>
            <a:ext cx="8064896" cy="481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38806" y="2825555"/>
            <a:ext cx="4224469" cy="1062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標題 1"/>
          <p:cNvSpPr>
            <a:spLocks noGrp="1"/>
          </p:cNvSpPr>
          <p:nvPr>
            <p:ph type="title"/>
          </p:nvPr>
        </p:nvSpPr>
        <p:spPr>
          <a:xfrm>
            <a:off x="423333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KITs &amp; Module categories</a:t>
            </a:r>
            <a:endParaRPr lang="zh-TW" altLang="en-US" sz="8600" b="1" dirty="0" smtClean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63600" y="2825553"/>
          <a:ext cx="22658518" cy="10628790"/>
        </p:xfrm>
        <a:graphic>
          <a:graphicData uri="http://schemas.openxmlformats.org/drawingml/2006/table">
            <a:tbl>
              <a:tblPr/>
              <a:tblGrid>
                <a:gridCol w="5424691"/>
                <a:gridCol w="2169875"/>
                <a:gridCol w="5424693"/>
                <a:gridCol w="2086419"/>
                <a:gridCol w="5424691"/>
                <a:gridCol w="2128149"/>
              </a:tblGrid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Basic kits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$99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Premium kits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$149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Deluxe kits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$199</a:t>
                      </a:r>
                      <a:endParaRPr lang="zh-TW" altLang="en-US" sz="20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9V Battery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$4.95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Pulse &amp; tunner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Sound Triger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Power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Slide Dimmer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Time out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Button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Pressure Sensor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Fork branch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Light sensor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Branch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Inventor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Dimmer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Vibration motor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Latch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 Motor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Long 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Wire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Servo motor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$25.95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Light wire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Bargraph (LED control b/d)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Fan control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Motomate(Servo)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Buzzer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Servo tool kits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altLang="zh-TW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Smart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Home/ Student/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Synth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/ Space/ Smart/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CloudBit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Makey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Maykey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Starter KITs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0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Motion triger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$25.98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Evnelope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ARDUINO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Roller switch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Filter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Squencer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Bend sensors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Delay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MP3 Player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$49.95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Toggle switch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Mix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IR Transmitter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Usb power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Split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$13.95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Temper. sensor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$17.95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Slide switch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Synth speaker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CloudBit module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$59.95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Double AND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Microphone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Proto Module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Double 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Wireless receiver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Perf Module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UV 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Wireless transmitter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MAYKEY MAYKEYs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$49.95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RGB 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NAND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Threshold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Bright 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XOR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Number display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$25.95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Oscillator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$15.95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NOR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MIDI module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Random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$13.95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IR LED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Control voltage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$34.95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Keyboard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$19.95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Remote triger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$11.95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USB I/O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$34.95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51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Micro sequencer b/d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$21.95</a:t>
                      </a: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15997" marR="15997" marT="119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87"/>
          <p:cNvGrpSpPr>
            <a:grpSpLocks/>
          </p:cNvGrpSpPr>
          <p:nvPr/>
        </p:nvGrpSpPr>
        <p:grpSpPr bwMode="auto">
          <a:xfrm>
            <a:off x="1054101" y="2930526"/>
            <a:ext cx="20163365" cy="9648824"/>
            <a:chOff x="1835696" y="2132856"/>
            <a:chExt cx="5184178" cy="3888432"/>
          </a:xfrm>
        </p:grpSpPr>
        <p:sp>
          <p:nvSpPr>
            <p:cNvPr id="9" name="流程圖: 程序 8"/>
            <p:cNvSpPr/>
            <p:nvPr/>
          </p:nvSpPr>
          <p:spPr>
            <a:xfrm>
              <a:off x="1835696" y="2132856"/>
              <a:ext cx="1728422" cy="3888432"/>
            </a:xfrm>
            <a:prstGeom prst="flowChart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0" name="流程圖: 程序 9"/>
            <p:cNvSpPr/>
            <p:nvPr/>
          </p:nvSpPr>
          <p:spPr>
            <a:xfrm>
              <a:off x="3564118" y="2132856"/>
              <a:ext cx="1728422" cy="3888432"/>
            </a:xfrm>
            <a:prstGeom prst="flowChart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11" name="流程圖: 程序 10"/>
            <p:cNvSpPr/>
            <p:nvPr/>
          </p:nvSpPr>
          <p:spPr>
            <a:xfrm>
              <a:off x="5292541" y="2132856"/>
              <a:ext cx="1727333" cy="3888432"/>
            </a:xfrm>
            <a:prstGeom prst="flowChartProcess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7411" name="標題 1"/>
          <p:cNvSpPr>
            <a:spLocks noGrp="1"/>
          </p:cNvSpPr>
          <p:nvPr>
            <p:ph type="title"/>
          </p:nvPr>
        </p:nvSpPr>
        <p:spPr>
          <a:xfrm>
            <a:off x="423333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err="1" smtClean="0"/>
              <a:t>LittleBits</a:t>
            </a:r>
            <a:r>
              <a:rPr lang="en-US" altLang="zh-TW" sz="8600" b="1" dirty="0" smtClean="0"/>
              <a:t> Kits comparison</a:t>
            </a:r>
            <a:endParaRPr lang="zh-TW" altLang="en-US" sz="8600" b="1" dirty="0" smtClean="0"/>
          </a:p>
        </p:txBody>
      </p:sp>
      <p:grpSp>
        <p:nvGrpSpPr>
          <p:cNvPr id="3" name="群組 12"/>
          <p:cNvGrpSpPr>
            <a:grpSpLocks/>
          </p:cNvGrpSpPr>
          <p:nvPr/>
        </p:nvGrpSpPr>
        <p:grpSpPr bwMode="auto">
          <a:xfrm>
            <a:off x="863607" y="3794131"/>
            <a:ext cx="20739101" cy="8931274"/>
            <a:chOff x="755576" y="1484784"/>
            <a:chExt cx="7776864" cy="4464496"/>
          </a:xfrm>
        </p:grpSpPr>
        <p:sp>
          <p:nvSpPr>
            <p:cNvPr id="5" name="向下箭號 4"/>
            <p:cNvSpPr/>
            <p:nvPr/>
          </p:nvSpPr>
          <p:spPr>
            <a:xfrm flipH="1" flipV="1">
              <a:off x="755576" y="1484784"/>
              <a:ext cx="144457" cy="4393077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向右箭號 6"/>
            <p:cNvSpPr/>
            <p:nvPr/>
          </p:nvSpPr>
          <p:spPr>
            <a:xfrm>
              <a:off x="827011" y="5804855"/>
              <a:ext cx="7705429" cy="144425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7413" name="文字方塊 92"/>
          <p:cNvSpPr txBox="1">
            <a:spLocks noChangeArrowheads="1"/>
          </p:cNvSpPr>
          <p:nvPr/>
        </p:nvSpPr>
        <p:spPr bwMode="auto">
          <a:xfrm>
            <a:off x="14689673" y="12725405"/>
            <a:ext cx="6527800" cy="72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pPr algn="ctr"/>
            <a:r>
              <a:rPr lang="en-US" altLang="zh-TW" sz="3300" b="1" dirty="0"/>
              <a:t>Lab &amp; Programming Brick</a:t>
            </a:r>
            <a:endParaRPr lang="zh-TW" altLang="en-US" sz="3300" b="1" dirty="0"/>
          </a:p>
        </p:txBody>
      </p:sp>
      <p:sp>
        <p:nvSpPr>
          <p:cNvPr id="17414" name="文字方塊 92"/>
          <p:cNvSpPr txBox="1">
            <a:spLocks noChangeArrowheads="1"/>
          </p:cNvSpPr>
          <p:nvPr/>
        </p:nvSpPr>
        <p:spPr bwMode="auto">
          <a:xfrm>
            <a:off x="8542867" y="12725405"/>
            <a:ext cx="4995333" cy="72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pPr algn="ctr"/>
            <a:r>
              <a:rPr lang="en-US" altLang="zh-TW" sz="3300" b="1" dirty="0"/>
              <a:t>Advanced Brick</a:t>
            </a:r>
            <a:endParaRPr lang="zh-TW" altLang="en-US" sz="3300" b="1" dirty="0"/>
          </a:p>
        </p:txBody>
      </p:sp>
      <p:sp>
        <p:nvSpPr>
          <p:cNvPr id="17415" name="文字方塊 92"/>
          <p:cNvSpPr txBox="1">
            <a:spLocks noChangeArrowheads="1"/>
          </p:cNvSpPr>
          <p:nvPr/>
        </p:nvSpPr>
        <p:spPr bwMode="auto">
          <a:xfrm>
            <a:off x="1054102" y="12725405"/>
            <a:ext cx="6337299" cy="72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pPr algn="ctr"/>
            <a:r>
              <a:rPr lang="en-US" altLang="zh-TW" sz="3300" b="1" dirty="0"/>
              <a:t>Basic Electronic Brick</a:t>
            </a:r>
            <a:endParaRPr lang="zh-TW" altLang="en-US" sz="3300" b="1" dirty="0"/>
          </a:p>
        </p:txBody>
      </p:sp>
      <p:sp>
        <p:nvSpPr>
          <p:cNvPr id="18" name="菱形 17"/>
          <p:cNvSpPr/>
          <p:nvPr/>
        </p:nvSpPr>
        <p:spPr>
          <a:xfrm>
            <a:off x="15265401" y="10890255"/>
            <a:ext cx="381000" cy="250826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7417" name="矩形 18"/>
          <p:cNvSpPr>
            <a:spLocks noChangeArrowheads="1"/>
          </p:cNvSpPr>
          <p:nvPr/>
        </p:nvSpPr>
        <p:spPr bwMode="auto">
          <a:xfrm>
            <a:off x="20256508" y="11283954"/>
            <a:ext cx="4610099" cy="132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0" tIns="108850" rIns="217700" bIns="108850">
            <a:spAutoFit/>
          </a:bodyPr>
          <a:lstStyle/>
          <a:p>
            <a:r>
              <a:rPr lang="en-US" altLang="zh-TW" sz="3600" b="1" dirty="0"/>
              <a:t>Complexity  of Electronic </a:t>
            </a:r>
            <a:endParaRPr lang="zh-TW" altLang="en-US" sz="3600" dirty="0"/>
          </a:p>
        </p:txBody>
      </p:sp>
      <p:sp>
        <p:nvSpPr>
          <p:cNvPr id="17418" name="矩形 19"/>
          <p:cNvSpPr>
            <a:spLocks noChangeArrowheads="1"/>
          </p:cNvSpPr>
          <p:nvPr/>
        </p:nvSpPr>
        <p:spPr bwMode="auto">
          <a:xfrm>
            <a:off x="668867" y="3076577"/>
            <a:ext cx="1696406" cy="77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217700" tIns="108850" rIns="217700" bIns="108850">
            <a:spAutoFit/>
          </a:bodyPr>
          <a:lstStyle/>
          <a:p>
            <a:r>
              <a:rPr lang="en-US" altLang="zh-TW" sz="3600" b="1" dirty="0"/>
              <a:t>Price </a:t>
            </a:r>
            <a:endParaRPr lang="zh-TW" altLang="en-US" sz="3600" dirty="0"/>
          </a:p>
        </p:txBody>
      </p:sp>
      <p:cxnSp>
        <p:nvCxnSpPr>
          <p:cNvPr id="22" name="直線接點 21"/>
          <p:cNvCxnSpPr/>
          <p:nvPr/>
        </p:nvCxnSpPr>
        <p:spPr>
          <a:xfrm>
            <a:off x="1054101" y="10131426"/>
            <a:ext cx="201633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054101" y="4083050"/>
            <a:ext cx="201633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1054101" y="7108826"/>
            <a:ext cx="201633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2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7635" y="7251700"/>
            <a:ext cx="2878667" cy="227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46400" y="8978900"/>
            <a:ext cx="242146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081933" y="5051426"/>
            <a:ext cx="279823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12368" y="4159250"/>
            <a:ext cx="2705099" cy="251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53800" y="7994655"/>
            <a:ext cx="2760133" cy="228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98642" y="8261351"/>
            <a:ext cx="2328333" cy="233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75242" y="3508377"/>
            <a:ext cx="2531533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4575" y="9166226"/>
            <a:ext cx="2683933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9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71441" y="7394576"/>
            <a:ext cx="2544232" cy="205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10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4701" y="5480050"/>
            <a:ext cx="2540000" cy="206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菱形 41"/>
          <p:cNvSpPr/>
          <p:nvPr/>
        </p:nvSpPr>
        <p:spPr>
          <a:xfrm>
            <a:off x="18144073" y="5562605"/>
            <a:ext cx="385235" cy="24765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3" name="菱形 42"/>
          <p:cNvSpPr/>
          <p:nvPr/>
        </p:nvSpPr>
        <p:spPr>
          <a:xfrm>
            <a:off x="18334568" y="10169526"/>
            <a:ext cx="385232" cy="250824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4" name="菱形 43"/>
          <p:cNvSpPr/>
          <p:nvPr/>
        </p:nvSpPr>
        <p:spPr>
          <a:xfrm>
            <a:off x="11425769" y="8874126"/>
            <a:ext cx="381000" cy="250824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5" name="菱形 44"/>
          <p:cNvSpPr/>
          <p:nvPr/>
        </p:nvSpPr>
        <p:spPr>
          <a:xfrm>
            <a:off x="11616273" y="7146927"/>
            <a:ext cx="385235" cy="24765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6" name="菱形 45"/>
          <p:cNvSpPr/>
          <p:nvPr/>
        </p:nvSpPr>
        <p:spPr>
          <a:xfrm>
            <a:off x="7967140" y="8769355"/>
            <a:ext cx="385235" cy="24765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 b="1" dirty="0"/>
          </a:p>
        </p:txBody>
      </p:sp>
      <p:sp>
        <p:nvSpPr>
          <p:cNvPr id="47" name="菱形 46"/>
          <p:cNvSpPr/>
          <p:nvPr/>
        </p:nvSpPr>
        <p:spPr>
          <a:xfrm>
            <a:off x="8737601" y="6137276"/>
            <a:ext cx="381000" cy="250824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 b="1" dirty="0"/>
          </a:p>
        </p:txBody>
      </p:sp>
      <p:sp>
        <p:nvSpPr>
          <p:cNvPr id="48" name="菱形 47"/>
          <p:cNvSpPr/>
          <p:nvPr/>
        </p:nvSpPr>
        <p:spPr>
          <a:xfrm>
            <a:off x="5664207" y="7185027"/>
            <a:ext cx="385235" cy="24765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 b="1" dirty="0"/>
          </a:p>
        </p:txBody>
      </p:sp>
      <p:sp>
        <p:nvSpPr>
          <p:cNvPr id="49" name="菱形 48"/>
          <p:cNvSpPr/>
          <p:nvPr/>
        </p:nvSpPr>
        <p:spPr>
          <a:xfrm>
            <a:off x="3937001" y="8769355"/>
            <a:ext cx="381000" cy="24765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 b="1" dirty="0"/>
          </a:p>
        </p:txBody>
      </p:sp>
      <p:sp>
        <p:nvSpPr>
          <p:cNvPr id="50" name="菱形 49"/>
          <p:cNvSpPr/>
          <p:nvPr/>
        </p:nvSpPr>
        <p:spPr>
          <a:xfrm>
            <a:off x="1824569" y="10169526"/>
            <a:ext cx="381000" cy="250824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anchor="ctr"/>
          <a:lstStyle/>
          <a:p>
            <a:pPr algn="ctr">
              <a:defRPr/>
            </a:pPr>
            <a:endParaRPr lang="zh-TW" alt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53"/>
            <a:ext cx="19830309" cy="188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12900" b="1" dirty="0" smtClean="0"/>
              <a:t>Feasibility analysis</a:t>
            </a:r>
            <a:endParaRPr lang="en-US" altLang="zh-TW" sz="129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423333" y="0"/>
            <a:ext cx="21945600" cy="2286000"/>
          </a:xfrm>
        </p:spPr>
        <p:txBody>
          <a:bodyPr>
            <a:normAutofit/>
          </a:bodyPr>
          <a:lstStyle/>
          <a:p>
            <a:r>
              <a:rPr lang="en-US" altLang="zh-TW" sz="8600" b="1" dirty="0" smtClean="0"/>
              <a:t>SWOT analysis &amp; Risks</a:t>
            </a:r>
            <a:endParaRPr lang="zh-TW" altLang="en-US" sz="8600" b="1" dirty="0" smtClean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248835" y="3624772"/>
          <a:ext cx="22301808" cy="10902988"/>
        </p:xfrm>
        <a:graphic>
          <a:graphicData uri="http://schemas.openxmlformats.org/drawingml/2006/table">
            <a:tbl>
              <a:tblPr/>
              <a:tblGrid>
                <a:gridCol w="11150904"/>
                <a:gridCol w="11150904"/>
              </a:tblGrid>
              <a:tr h="7198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Strength</a:t>
                      </a: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Weakness</a:t>
                      </a: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3670336">
                <a:tc>
                  <a:txBody>
                    <a:bodyPr/>
                    <a:lstStyle/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可自行列印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Brick,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節省成本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套件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的可擴充性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增加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教材 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&amp; 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教學影片詳細說明滿足教育市場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/>
                      </a:r>
                      <a:b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目前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鎖定簡單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低成本的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module, 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0" algn="l" fontAlgn="ctr">
                        <a:lnSpc>
                          <a:spcPct val="150000"/>
                        </a:lnSpc>
                        <a:buNone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教育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市場應用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範圍受限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Font typeface="+mj-lt"/>
                        <a:buAutoNum type="arabicPeriod" startAt="2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列印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時間冗長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來說並非購買後隨手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可得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 startAt="2"/>
                      </a:pP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Phase 2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Brick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無法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programming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8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Opportunity</a:t>
                      </a: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Threat</a:t>
                      </a:r>
                      <a:endParaRPr lang="en-US" sz="3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864896">
                <a:tc>
                  <a:txBody>
                    <a:bodyPr/>
                    <a:lstStyle/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給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定現有連接設計規格及公差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相較於其他競品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可以無限制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創作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結合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XYZ maker, ex. Brick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簡單的修改套件</a:t>
                      </a: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0" indent="-228600" algn="l" fontAlgn="ctr">
                        <a:lnSpc>
                          <a:spcPct val="150000"/>
                        </a:lnSpc>
                        <a:buAutoNum type="arabicPeriod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相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較於其他競品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XYZ Brick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表面無法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像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0" algn="l" fontAlgn="ctr">
                        <a:lnSpc>
                          <a:spcPct val="150000"/>
                        </a:lnSpc>
                        <a:buNone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塑膠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模具件具有光亮的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表面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Font typeface="+mj-lt"/>
                        <a:buAutoNum type="arabicPeriod" startAt="2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列印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Brick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的操作並不適合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K12, 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0" algn="l" fontAlgn="ctr">
                        <a:lnSpc>
                          <a:spcPct val="150000"/>
                        </a:lnSpc>
                        <a:buNone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年齡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層或使用模式需定義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清楚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Font typeface="+mj-lt"/>
                        <a:buAutoNum type="arabicPeriod" startAt="3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列印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出來的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Brick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相較於其他競品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0" algn="l" fontAlgn="ctr">
                        <a:lnSpc>
                          <a:spcPct val="150000"/>
                        </a:lnSpc>
                        <a:buNone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容易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造成受傷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不符合玩具安全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性</a:t>
                      </a:r>
                      <a:endParaRPr lang="en-US" altLang="zh-TW" sz="32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1950" indent="-228600" algn="l" fontAlgn="ctr">
                        <a:lnSpc>
                          <a:spcPct val="150000"/>
                        </a:lnSpc>
                        <a:buFont typeface="+mj-lt"/>
                        <a:buAutoNum type="arabicPeriod" startAt="4"/>
                      </a:pP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受限於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User</a:t>
                      </a:r>
                      <a:r>
                        <a:rPr lang="zh-TW" altLang="en-US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組裝便利性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 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無法追上</a:t>
                      </a:r>
                      <a:r>
                        <a:rPr lang="en-US" altLang="zh-TW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Lego</a:t>
                      </a:r>
                      <a:r>
                        <a:rPr lang="zh-TW" altLang="en-US" sz="32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的小尺寸</a:t>
                      </a:r>
                      <a:r>
                        <a:rPr lang="en-US" altLang="zh-TW" sz="32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Brick</a:t>
                      </a:r>
                    </a:p>
                  </a:txBody>
                  <a:tcPr marL="16981" marR="16981" marT="1273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51"/>
          <p:cNvSpPr txBox="1">
            <a:spLocks noChangeArrowheads="1"/>
          </p:cNvSpPr>
          <p:nvPr/>
        </p:nvSpPr>
        <p:spPr bwMode="auto">
          <a:xfrm>
            <a:off x="286544" y="2681534"/>
            <a:ext cx="14401733" cy="243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652" tIns="108824" rIns="217652" bIns="108824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 3D Block SWOT analysis</a:t>
            </a:r>
            <a:endParaRPr lang="en-US" altLang="zh-TW" sz="4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48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4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/>
          <p:cNvSpPr txBox="1"/>
          <p:nvPr/>
        </p:nvSpPr>
        <p:spPr>
          <a:xfrm>
            <a:off x="478699" y="2393509"/>
            <a:ext cx="23713280" cy="4528698"/>
          </a:xfrm>
          <a:prstGeom prst="rect">
            <a:avLst/>
          </a:prstGeom>
          <a:solidFill>
            <a:schemeClr val="accent6">
              <a:lumMod val="75000"/>
              <a:alpha val="1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pPr marL="5982971" indent="-816375" algn="l"/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杜邦接頭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0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982971" indent="-816375" algn="l">
              <a:buAutoNum type="arabicPeriod"/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預計後續與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Pogo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接頭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Benchmark</a:t>
            </a:r>
          </a:p>
          <a:p>
            <a:pPr marL="5982971" indent="-816375" algn="l">
              <a:buAutoNum type="arabicPeriod"/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連接方式後續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ME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進行改善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AutoNum type="arabicPeriod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AutoNum type="arabicPeriod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AutoNum type="arabicPeriod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816375" indent="-816375" algn="l">
              <a:buAutoNum type="arabicPeriod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b="1" dirty="0" smtClean="0"/>
              <a:t>Block design feasibility</a:t>
            </a:r>
            <a:endParaRPr lang="zh-TW" altLang="en-US" sz="8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690982" y="4553749"/>
            <a:ext cx="13460067" cy="532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" name="直線接點 4"/>
          <p:cNvCxnSpPr/>
          <p:nvPr/>
        </p:nvCxnSpPr>
        <p:spPr>
          <a:xfrm flipH="1" flipV="1">
            <a:off x="11423915" y="6713984"/>
            <a:ext cx="3264363" cy="432048"/>
          </a:xfrm>
          <a:prstGeom prst="lin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478699" y="10026353"/>
            <a:ext cx="3648405" cy="3913145"/>
          </a:xfrm>
          <a:prstGeom prst="rect">
            <a:avLst/>
          </a:prstGeom>
          <a:solidFill>
            <a:schemeClr val="accent6">
              <a:lumMod val="75000"/>
              <a:alpha val="1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電池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Brick</a:t>
            </a: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11147" y="10026353"/>
            <a:ext cx="9601067" cy="3913145"/>
          </a:xfrm>
          <a:prstGeom prst="rect">
            <a:avLst/>
          </a:prstGeom>
          <a:solidFill>
            <a:schemeClr val="accent6">
              <a:lumMod val="75000"/>
              <a:alpha val="1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線路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Brick: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預計改成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Switch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開關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496256" y="9450293"/>
            <a:ext cx="9601067" cy="4528698"/>
          </a:xfrm>
          <a:prstGeom prst="rect">
            <a:avLst/>
          </a:prstGeom>
          <a:solidFill>
            <a:schemeClr val="accent6">
              <a:lumMod val="75000"/>
              <a:alpha val="1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馬達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Brick: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馬達扭力需注意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4496256" y="6761603"/>
            <a:ext cx="9695723" cy="2682038"/>
          </a:xfrm>
          <a:prstGeom prst="rect">
            <a:avLst/>
          </a:prstGeom>
          <a:solidFill>
            <a:schemeClr val="accent6">
              <a:lumMod val="75000"/>
              <a:alpha val="1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pPr algn="l"/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Gear</a:t>
            </a:r>
            <a:r>
              <a:rPr lang="zh-TW" altLang="en-US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齒輪</a:t>
            </a:r>
            <a:r>
              <a:rPr lang="en-US" altLang="zh-TW" sz="40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algn="l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連接馬達轉子須加長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加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D-cut</a:t>
            </a:r>
          </a:p>
          <a:p>
            <a:pPr marL="650076" indent="-650076" algn="l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EE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請馬達廠商調整轉子規格</a:t>
            </a: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650076" indent="-650076" algn="l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ME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確認齒輪結構</a:t>
            </a:r>
          </a:p>
        </p:txBody>
      </p:sp>
      <p:cxnSp>
        <p:nvCxnSpPr>
          <p:cNvPr id="10" name="直線接點 9"/>
          <p:cNvCxnSpPr/>
          <p:nvPr/>
        </p:nvCxnSpPr>
        <p:spPr>
          <a:xfrm flipH="1">
            <a:off x="6431360" y="9162256"/>
            <a:ext cx="960107" cy="864096"/>
          </a:xfrm>
          <a:prstGeom prst="lin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11231893" y="9018240"/>
            <a:ext cx="3456384" cy="864096"/>
          </a:xfrm>
          <a:prstGeom prst="lin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6" idx="0"/>
          </p:cNvCxnSpPr>
          <p:nvPr/>
        </p:nvCxnSpPr>
        <p:spPr>
          <a:xfrm rot="10800000" flipV="1">
            <a:off x="2302902" y="9018239"/>
            <a:ext cx="1824214" cy="1008114"/>
          </a:xfrm>
          <a:prstGeom prst="lin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橢圓 20"/>
          <p:cNvSpPr/>
          <p:nvPr/>
        </p:nvSpPr>
        <p:spPr>
          <a:xfrm>
            <a:off x="5471254" y="8442176"/>
            <a:ext cx="1344149" cy="864096"/>
          </a:xfrm>
          <a:prstGeom prst="ellips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17700" tIns="108850" rIns="217700" bIns="108850"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接點 18"/>
          <p:cNvCxnSpPr>
            <a:endCxn id="21" idx="0"/>
          </p:cNvCxnSpPr>
          <p:nvPr/>
        </p:nvCxnSpPr>
        <p:spPr>
          <a:xfrm flipH="1">
            <a:off x="6143328" y="4265712"/>
            <a:ext cx="2400267" cy="4176464"/>
          </a:xfrm>
          <a:prstGeom prst="line">
            <a:avLst/>
          </a:prstGeom>
          <a:ln w="28575">
            <a:solidFill>
              <a:srgbClr val="0000FF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840405" y="10170368"/>
            <a:ext cx="6720747" cy="327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6200000">
            <a:off x="15235770" y="4870356"/>
            <a:ext cx="13525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6992533" y="2537520"/>
            <a:ext cx="6829200" cy="384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橢圓 35"/>
          <p:cNvSpPr/>
          <p:nvPr/>
        </p:nvSpPr>
        <p:spPr>
          <a:xfrm>
            <a:off x="17952640" y="2969568"/>
            <a:ext cx="1920213" cy="1008112"/>
          </a:xfrm>
          <a:prstGeom prst="ellipse">
            <a:avLst/>
          </a:prstGeom>
          <a:ln w="28575">
            <a:solidFill>
              <a:srgbClr val="0000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217700" tIns="108850" rIns="217700" bIns="108850" rtlCol="0" anchor="ctr"/>
          <a:lstStyle/>
          <a:p>
            <a:pPr algn="ctr"/>
            <a:endParaRPr lang="zh-TW" alt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70720" y="10746432"/>
            <a:ext cx="305909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email"/>
          <a:srcRect t="11470"/>
          <a:stretch>
            <a:fillRect/>
          </a:stretch>
        </p:blipFill>
        <p:spPr bwMode="auto">
          <a:xfrm>
            <a:off x="5145025" y="10746432"/>
            <a:ext cx="7239000" cy="268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53"/>
            <a:ext cx="19830309" cy="188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12900" b="1" dirty="0" smtClean="0"/>
              <a:t>Design concept</a:t>
            </a:r>
            <a:endParaRPr lang="en-US" altLang="zh-TW" sz="129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dirty="0" smtClean="0"/>
              <a:t>從證照看</a:t>
            </a:r>
            <a:r>
              <a:rPr lang="en-US" altLang="zh-TW" dirty="0" smtClean="0"/>
              <a:t>PM</a:t>
            </a:r>
            <a:r>
              <a:rPr lang="zh-TW" altLang="en-US" dirty="0" smtClean="0"/>
              <a:t>的差異與生態</a:t>
            </a:r>
            <a:endParaRPr lang="zh-CN" altLang="en-US" dirty="0"/>
          </a:p>
        </p:txBody>
      </p:sp>
      <p:sp>
        <p:nvSpPr>
          <p:cNvPr id="3" name="圓角矩形 2"/>
          <p:cNvSpPr/>
          <p:nvPr/>
        </p:nvSpPr>
        <p:spPr bwMode="auto">
          <a:xfrm>
            <a:off x="17978478" y="4500546"/>
            <a:ext cx="4929221" cy="612934"/>
          </a:xfrm>
          <a:prstGeom prst="roundRect">
            <a:avLst/>
          </a:prstGeom>
          <a:solidFill>
            <a:srgbClr val="F4F4F4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Classic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17978478" y="2714597"/>
            <a:ext cx="4929221" cy="612934"/>
          </a:xfrm>
          <a:prstGeom prst="roundRect">
            <a:avLst/>
          </a:prstGeom>
          <a:solidFill>
            <a:srgbClr val="FFCCFF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Agile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5" name="圓角矩形 4"/>
          <p:cNvSpPr/>
          <p:nvPr/>
        </p:nvSpPr>
        <p:spPr bwMode="auto">
          <a:xfrm>
            <a:off x="2762184" y="2716765"/>
            <a:ext cx="4929221" cy="612934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Product Owner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690745" y="5714991"/>
          <a:ext cx="20359831" cy="739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3036"/>
                <a:gridCol w="6949689"/>
                <a:gridCol w="6949689"/>
                <a:gridCol w="3137417"/>
              </a:tblGrid>
              <a:tr h="900946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產品與服務專案 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需求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/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規格定義者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專案執行團隊帶領者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Entry</a:t>
                      </a: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專案助理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8400"/>
                    </a:solidFill>
                  </a:tcPr>
                </a:tc>
              </a:tr>
              <a:tr h="1724668"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專案領導角色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PMI: Product</a:t>
                      </a:r>
                      <a:r>
                        <a:rPr lang="en-US" altLang="zh-TW" sz="3200" baseline="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PM; PBA</a:t>
                      </a:r>
                      <a:endParaRPr lang="en-US" altLang="zh-TW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SCRUM/Agile: Product Owner </a:t>
                      </a:r>
                    </a:p>
                    <a:p>
                      <a:pPr algn="ctr"/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IIBA: Business Administrator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Project</a:t>
                      </a:r>
                      <a:r>
                        <a:rPr lang="en-US" altLang="zh-CN" sz="3200" baseline="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PM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 </a:t>
                      </a:r>
                      <a:r>
                        <a:rPr lang="en-US" altLang="zh-CN" sz="3200" dirty="0" err="1" smtClean="0">
                          <a:latin typeface="Microsoft JhengHei" pitchFamily="34" charset="-120"/>
                          <a:ea typeface="Microsoft JhengHei" pitchFamily="34" charset="-120"/>
                        </a:rPr>
                        <a:t>Asistant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5"/>
                    </a:solidFill>
                  </a:tcPr>
                </a:tc>
              </a:tr>
              <a:tr h="562537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PMI </a:t>
                      </a:r>
                      <a:b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</a:b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(</a:t>
                      </a:r>
                      <a:r>
                        <a:rPr lang="en-US" altLang="zh-TW" sz="3200" b="0" i="0" dirty="0" err="1" smtClean="0">
                          <a:solidFill>
                            <a:srgbClr val="0D2547"/>
                          </a:solidFill>
                          <a:latin typeface="Open Sans"/>
                          <a:ea typeface="Microsoft JhengHei" pitchFamily="34" charset="-120"/>
                        </a:rPr>
                        <a:t>PM</a:t>
                      </a:r>
                      <a:r>
                        <a:rPr lang="en-US" sz="3200" b="0" i="0" dirty="0" err="1" smtClean="0">
                          <a:solidFill>
                            <a:srgbClr val="0D2547"/>
                          </a:solidFill>
                          <a:latin typeface="Open Sans"/>
                        </a:rPr>
                        <a:t>BoK</a:t>
                      </a:r>
                      <a:r>
                        <a:rPr lang="zh-TW" altLang="en-US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 </a:t>
                      </a:r>
                      <a:r>
                        <a:rPr lang="en-US" altLang="zh-TW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v6</a:t>
                      </a:r>
                      <a:r>
                        <a:rPr lang="en-US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)</a:t>
                      </a:r>
                      <a:br>
                        <a:rPr lang="en-US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</a:br>
                      <a:r>
                        <a:rPr lang="en-US" altLang="zh-TW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(BAPG)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b="0" i="0" dirty="0" smtClean="0">
                          <a:solidFill>
                            <a:srgbClr val="0D2547"/>
                          </a:solidFill>
                          <a:latin typeface="Open Sans"/>
                          <a:ea typeface="Microsoft JhengHei" pitchFamily="34" charset="-120"/>
                        </a:rPr>
                        <a:t>(RMPG)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®;</a:t>
                      </a:r>
                      <a:r>
                        <a:rPr lang="en-US" altLang="zh-CN" sz="3200" baseline="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; </a:t>
                      </a:r>
                      <a:r>
                        <a:rPr lang="en-US" altLang="zh-CN" sz="3200" baseline="0" dirty="0" err="1" smtClean="0">
                          <a:latin typeface="Microsoft JhengHei" pitchFamily="34" charset="-120"/>
                          <a:ea typeface="Microsoft JhengHei" pitchFamily="34" charset="-120"/>
                        </a:rPr>
                        <a:t>PfMP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r>
                        <a:rPr lang="en-US" altLang="zh-CN" sz="3200" baseline="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; </a:t>
                      </a:r>
                      <a:r>
                        <a:rPr lang="en-US" altLang="zh-CN" sz="3200" baseline="0" dirty="0" err="1" smtClean="0">
                          <a:latin typeface="Microsoft JhengHei" pitchFamily="34" charset="-120"/>
                          <a:ea typeface="Microsoft JhengHei" pitchFamily="34" charset="-120"/>
                        </a:rPr>
                        <a:t>PgMP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CAPM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253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</a:t>
                      </a: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-ACP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36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</a:tr>
              <a:tr h="103625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</a:t>
                      </a: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-PBA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</a:t>
                      </a: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-SP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PM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</a:t>
                      </a: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-RM</a:t>
                      </a: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sz="36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</a:tr>
              <a:tr h="56253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IIBA (</a:t>
                      </a:r>
                      <a:r>
                        <a:rPr lang="en-US" sz="3200" b="0" i="0" dirty="0" err="1" smtClean="0">
                          <a:solidFill>
                            <a:srgbClr val="0D2547"/>
                          </a:solidFill>
                          <a:latin typeface="Open Sans"/>
                        </a:rPr>
                        <a:t>BABoK</a:t>
                      </a:r>
                      <a:r>
                        <a:rPr lang="zh-TW" altLang="en-US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 </a:t>
                      </a:r>
                      <a:r>
                        <a:rPr lang="en-US" altLang="zh-TW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3.0</a:t>
                      </a:r>
                      <a:r>
                        <a:rPr lang="en-US" sz="3200" b="0" i="0" dirty="0" smtClean="0">
                          <a:solidFill>
                            <a:srgbClr val="0D2547"/>
                          </a:solidFill>
                          <a:latin typeface="Open Sans"/>
                        </a:rPr>
                        <a:t>)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IIBA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-AAC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zh-CN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ECBA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TM</a:t>
                      </a:r>
                      <a:endParaRPr lang="zh-CN" altLang="en-US" sz="3200" baseline="300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3625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CCBA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en-US" altLang="zh-CN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CBAP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3200" baseline="300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/>
                </a:tc>
              </a:tr>
              <a:tr h="900946">
                <a:tc>
                  <a:txBody>
                    <a:bodyPr/>
                    <a:lstStyle/>
                    <a:p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SCRUM</a:t>
                      </a:r>
                      <a:r>
                        <a:rPr lang="en-US" altLang="zh-CN" sz="3200" baseline="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 Alliance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CSPO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CSD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zh-CN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CSM</a:t>
                      </a:r>
                      <a:r>
                        <a:rPr lang="en-US" altLang="zh-CN" sz="3200" baseline="300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®</a:t>
                      </a:r>
                      <a:endParaRPr lang="zh-CN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圓角矩形 7"/>
          <p:cNvSpPr/>
          <p:nvPr/>
        </p:nvSpPr>
        <p:spPr bwMode="auto">
          <a:xfrm>
            <a:off x="2762184" y="4131934"/>
            <a:ext cx="4929221" cy="1225868"/>
          </a:xfrm>
          <a:prstGeom prst="roundRect">
            <a:avLst/>
          </a:prstGeom>
          <a:solidFill>
            <a:srgbClr val="CC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Business</a:t>
            </a:r>
          </a:p>
          <a:p>
            <a:r>
              <a:rPr lang="en-US" altLang="zh-CN" sz="3600" b="1" dirty="0" smtClean="0">
                <a:latin typeface="Microsoft JhengHei" pitchFamily="34" charset="-120"/>
                <a:ea typeface="Microsoft JhengHei" pitchFamily="34" charset="-120"/>
              </a:rPr>
              <a:t>Administrator</a:t>
            </a:r>
            <a:endParaRPr lang="zh-CN" altLang="en-US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12" name="肘形接點 11"/>
          <p:cNvCxnSpPr>
            <a:stCxn id="5" idx="3"/>
            <a:endCxn id="8" idx="3"/>
          </p:cNvCxnSpPr>
          <p:nvPr/>
        </p:nvCxnSpPr>
        <p:spPr bwMode="auto">
          <a:xfrm>
            <a:off x="7691405" y="3023232"/>
            <a:ext cx="1588" cy="1721636"/>
          </a:xfrm>
          <a:prstGeom prst="bentConnector3">
            <a:avLst>
              <a:gd name="adj1" fmla="val 76583903"/>
            </a:avLst>
          </a:prstGeom>
          <a:solidFill>
            <a:srgbClr val="F4F4F4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3" name="流程圖: 決策 12"/>
          <p:cNvSpPr/>
          <p:nvPr/>
        </p:nvSpPr>
        <p:spPr bwMode="auto">
          <a:xfrm>
            <a:off x="9477355" y="3013939"/>
            <a:ext cx="6143669" cy="2200989"/>
          </a:xfrm>
          <a:prstGeom prst="flowChartDecision">
            <a:avLst/>
          </a:prstGeom>
          <a:solidFill>
            <a:srgbClr val="FFFFCC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需求</a:t>
            </a:r>
            <a:r>
              <a:rPr lang="en-US" altLang="zh-TW" sz="3600" b="1" dirty="0" smtClean="0">
                <a:latin typeface="Microsoft JhengHei" pitchFamily="34" charset="-120"/>
                <a:ea typeface="Microsoft JhengHei" pitchFamily="34" charset="-120"/>
              </a:rPr>
              <a:t>/</a:t>
            </a:r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規格</a:t>
            </a:r>
            <a:endParaRPr lang="en-US" altLang="zh-TW" sz="3600" b="1" dirty="0" smtClean="0">
              <a:latin typeface="Microsoft JhengHei" pitchFamily="34" charset="-120"/>
              <a:ea typeface="Microsoft JhengHei" pitchFamily="34" charset="-120"/>
            </a:endParaRPr>
          </a:p>
          <a:p>
            <a:r>
              <a:rPr lang="zh-TW" altLang="en-US" sz="3600" b="1" dirty="0" smtClean="0">
                <a:latin typeface="Microsoft JhengHei" pitchFamily="34" charset="-120"/>
                <a:ea typeface="Microsoft JhengHei" pitchFamily="34" charset="-120"/>
              </a:rPr>
              <a:t>是否快速疊代</a:t>
            </a:r>
            <a:endParaRPr lang="en-US" altLang="zh-TW" sz="3600" b="1" dirty="0" smtClean="0">
              <a:latin typeface="Microsoft JhengHei" pitchFamily="34" charset="-120"/>
              <a:ea typeface="Microsoft JhengHei" pitchFamily="34" charset="-120"/>
            </a:endParaRPr>
          </a:p>
        </p:txBody>
      </p:sp>
      <p:cxnSp>
        <p:nvCxnSpPr>
          <p:cNvPr id="15" name="肘形接點 14"/>
          <p:cNvCxnSpPr>
            <a:stCxn id="4" idx="1"/>
            <a:endCxn id="3" idx="1"/>
          </p:cNvCxnSpPr>
          <p:nvPr/>
        </p:nvCxnSpPr>
        <p:spPr bwMode="auto">
          <a:xfrm rot="10800000" flipV="1">
            <a:off x="17978478" y="3021063"/>
            <a:ext cx="1588" cy="1785949"/>
          </a:xfrm>
          <a:prstGeom prst="bentConnector3">
            <a:avLst>
              <a:gd name="adj1" fmla="val 114587945"/>
            </a:avLst>
          </a:prstGeom>
          <a:solidFill>
            <a:srgbClr val="F4F4F4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arrow" w="med" len="med"/>
            <a:tailEnd type="arrow"/>
          </a:ln>
          <a:effectLst/>
        </p:spPr>
      </p:cxnSp>
      <p:cxnSp>
        <p:nvCxnSpPr>
          <p:cNvPr id="18" name="直線接點 17"/>
          <p:cNvCxnSpPr/>
          <p:nvPr/>
        </p:nvCxnSpPr>
        <p:spPr bwMode="auto">
          <a:xfrm rot="10800000">
            <a:off x="15621024" y="4141768"/>
            <a:ext cx="571504" cy="1588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1" name="直線接點 20"/>
          <p:cNvCxnSpPr/>
          <p:nvPr/>
        </p:nvCxnSpPr>
        <p:spPr bwMode="auto">
          <a:xfrm rot="10800000">
            <a:off x="8905853" y="4141768"/>
            <a:ext cx="571504" cy="1588"/>
          </a:xfrm>
          <a:prstGeom prst="line">
            <a:avLst/>
          </a:prstGeom>
          <a:solidFill>
            <a:srgbClr val="F4F4F4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2" name="文字方塊 21"/>
          <p:cNvSpPr txBox="1"/>
          <p:nvPr/>
        </p:nvSpPr>
        <p:spPr>
          <a:xfrm>
            <a:off x="16478280" y="3073907"/>
            <a:ext cx="1143008" cy="569383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100" dirty="0" smtClean="0">
                <a:latin typeface="Microsoft JhengHei" pitchFamily="34" charset="-120"/>
                <a:ea typeface="Microsoft JhengHei" pitchFamily="34" charset="-120"/>
              </a:rPr>
              <a:t>Yes</a:t>
            </a:r>
            <a:endParaRPr lang="zh-CN" altLang="en-US" sz="3100" dirty="0">
              <a:latin typeface="Microsoft JhengHei" pitchFamily="34" charset="-120"/>
              <a:ea typeface="Microsoft JhengHei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6478280" y="4214794"/>
            <a:ext cx="1143008" cy="569383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r>
              <a:rPr lang="en-US" altLang="zh-TW" sz="3100" dirty="0" smtClean="0">
                <a:latin typeface="Microsoft JhengHei" pitchFamily="34" charset="-120"/>
                <a:ea typeface="Microsoft JhengHei" pitchFamily="34" charset="-120"/>
              </a:rPr>
              <a:t>No</a:t>
            </a:r>
            <a:endParaRPr lang="zh-CN" altLang="en-US" sz="31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6"/>
          <p:cNvGrpSpPr/>
          <p:nvPr/>
        </p:nvGrpSpPr>
        <p:grpSpPr>
          <a:xfrm>
            <a:off x="8351573" y="8928992"/>
            <a:ext cx="11329259" cy="4697760"/>
            <a:chOff x="4774973" y="4365104"/>
            <a:chExt cx="4369027" cy="2306664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74973" y="4365104"/>
              <a:ext cx="4369027" cy="2306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圓形箭號 15"/>
            <p:cNvSpPr/>
            <p:nvPr/>
          </p:nvSpPr>
          <p:spPr>
            <a:xfrm rot="5400000">
              <a:off x="6718548" y="4522812"/>
              <a:ext cx="576064" cy="980728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4173153"/>
                <a:gd name="adj5" fmla="val 12500"/>
              </a:avLst>
            </a:prstGeom>
            <a:solidFill>
              <a:srgbClr val="FF0000">
                <a:alpha val="5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b="1" dirty="0" smtClean="0"/>
              <a:t>Block design concept</a:t>
            </a:r>
            <a:endParaRPr lang="zh-TW" altLang="en-US" sz="8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720" y="3977680"/>
            <a:ext cx="7680853" cy="41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1353" r="11444"/>
          <a:stretch>
            <a:fillRect/>
          </a:stretch>
        </p:blipFill>
        <p:spPr bwMode="auto">
          <a:xfrm>
            <a:off x="8537952" y="3977680"/>
            <a:ext cx="7110432" cy="415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67835" y="3113584"/>
            <a:ext cx="822948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0720" y="9060716"/>
            <a:ext cx="7296811" cy="4566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670720" y="2537525"/>
            <a:ext cx="14401600" cy="1450932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pPr algn="l"/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Pogo pin interconnection design:</a:t>
            </a:r>
          </a:p>
          <a:p>
            <a:pPr algn="l"/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Pogo pin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為連接介面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背面有磁鐵可將兩邊吸附</a:t>
            </a:r>
            <a:endParaRPr lang="en-US" altLang="zh-TW" sz="4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5648384" y="2537521"/>
            <a:ext cx="8256917" cy="2066485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Brick binding design:</a:t>
            </a:r>
          </a:p>
          <a:p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機構可固定於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Brick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圓孔上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作為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brick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之間連接</a:t>
            </a:r>
            <a:endParaRPr lang="en-US" altLang="zh-TW" sz="4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2" name="直線接點 11"/>
          <p:cNvCxnSpPr>
            <a:stCxn id="10" idx="2"/>
          </p:cNvCxnSpPr>
          <p:nvPr/>
        </p:nvCxnSpPr>
        <p:spPr>
          <a:xfrm rot="5400000">
            <a:off x="18097792" y="5034937"/>
            <a:ext cx="2109982" cy="1248121"/>
          </a:xfrm>
          <a:prstGeom prst="line">
            <a:avLst/>
          </a:prstGeom>
          <a:ln w="254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670720" y="8298165"/>
            <a:ext cx="23234581" cy="1450932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pPr algn="l"/>
            <a:r>
              <a:rPr lang="zh-TW" alt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馬達 </a:t>
            </a:r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Gear draft design:</a:t>
            </a:r>
          </a:p>
          <a:p>
            <a:pPr algn="l"/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用來包覆馬達轉子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緊配於轉子本身的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D-cut), 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接電後確認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function OK, 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待確認扭力</a:t>
            </a:r>
            <a:endParaRPr lang="en-US" altLang="zh-TW" sz="40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2206891" y="9450288"/>
            <a:ext cx="1728192" cy="432048"/>
          </a:xfrm>
          <a:prstGeom prst="line">
            <a:avLst/>
          </a:prstGeom>
          <a:ln w="254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81145" y="7146032"/>
            <a:ext cx="8316184" cy="637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b="1" dirty="0" smtClean="0"/>
              <a:t>Block Exhibition prototype</a:t>
            </a:r>
            <a:endParaRPr lang="zh-TW" altLang="en-US" sz="86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20000" contrast="-10000"/>
          </a:blip>
          <a:srcRect l="4786" t="6047" r="9066"/>
          <a:stretch>
            <a:fillRect/>
          </a:stretch>
        </p:blipFill>
        <p:spPr bwMode="auto">
          <a:xfrm>
            <a:off x="670720" y="3257600"/>
            <a:ext cx="6912768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/>
          <p:nvPr/>
        </p:nvSpPr>
        <p:spPr>
          <a:xfrm>
            <a:off x="670720" y="2537521"/>
            <a:ext cx="3264363" cy="835379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旋轉木馬</a:t>
            </a:r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6533" r="10709"/>
          <a:stretch>
            <a:fillRect/>
          </a:stretch>
        </p:blipFill>
        <p:spPr bwMode="auto">
          <a:xfrm>
            <a:off x="7775509" y="3257599"/>
            <a:ext cx="7488832" cy="709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56363" y="3257600"/>
            <a:ext cx="879612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7775509" y="2537521"/>
            <a:ext cx="3264363" cy="835379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摩天輪</a:t>
            </a:r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5456363" y="2518937"/>
            <a:ext cx="3264363" cy="835379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海盜船</a:t>
            </a:r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  <p:sp>
        <p:nvSpPr>
          <p:cNvPr id="11" name="加號 10"/>
          <p:cNvSpPr/>
          <p:nvPr/>
        </p:nvSpPr>
        <p:spPr>
          <a:xfrm>
            <a:off x="19296790" y="7146032"/>
            <a:ext cx="1344149" cy="864096"/>
          </a:xfrm>
          <a:prstGeom prst="mathPlus">
            <a:avLst/>
          </a:prstGeom>
          <a:solidFill>
            <a:srgbClr val="FF00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15456363" y="7991545"/>
            <a:ext cx="8064896" cy="835379"/>
          </a:xfrm>
          <a:prstGeom prst="rect">
            <a:avLst/>
          </a:prstGeom>
          <a:solidFill>
            <a:schemeClr val="accent6">
              <a:lumMod val="75000"/>
              <a:alpha val="78000"/>
            </a:schemeClr>
          </a:solidFill>
        </p:spPr>
        <p:txBody>
          <a:bodyPr wrap="square" lIns="217700" tIns="108850" rIns="217700" bIns="108850" rtlCol="0">
            <a:spAutoFit/>
          </a:bodyPr>
          <a:lstStyle/>
          <a:p>
            <a:r>
              <a:rPr lang="zh-TW" altLang="en-US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預計合併海盜船機械結構</a:t>
            </a:r>
            <a:r>
              <a:rPr lang="en-US" altLang="zh-TW" sz="4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JESSIE WORK\平面設計\2016XYZ簡報底\20160130\05-xyz-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110123" y="5155153"/>
            <a:ext cx="19830309" cy="188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altLang="zh-TW" sz="12900" b="1" dirty="0" smtClean="0"/>
              <a:t>Project schedule plan</a:t>
            </a:r>
            <a:endParaRPr lang="en-US" altLang="zh-TW" sz="12900" b="1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8"/>
          <p:cNvSpPr txBox="1">
            <a:spLocks noChangeArrowheads="1"/>
          </p:cNvSpPr>
          <p:nvPr/>
        </p:nvSpPr>
        <p:spPr bwMode="auto">
          <a:xfrm>
            <a:off x="258861" y="2905133"/>
            <a:ext cx="2370667" cy="704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84896" tIns="92443" rIns="184896" bIns="92443"/>
          <a:lstStyle/>
          <a:p>
            <a:pPr defTabSz="1832860">
              <a:spcBef>
                <a:spcPct val="50000"/>
              </a:spcBef>
            </a:pPr>
            <a:r>
              <a:rPr lang="en-US" altLang="zh-TW" sz="1900" dirty="0">
                <a:solidFill>
                  <a:srgbClr val="000000"/>
                </a:solidFill>
                <a:cs typeface="Arial" pitchFamily="34" charset="0"/>
              </a:rPr>
              <a:t>Main</a:t>
            </a:r>
          </a:p>
          <a:p>
            <a:pPr defTabSz="1832860">
              <a:spcBef>
                <a:spcPct val="50000"/>
              </a:spcBef>
            </a:pPr>
            <a:r>
              <a:rPr lang="en-US" altLang="zh-TW" sz="1900" dirty="0">
                <a:solidFill>
                  <a:srgbClr val="000000"/>
                </a:solidFill>
                <a:cs typeface="Arial" pitchFamily="34" charset="0"/>
              </a:rPr>
              <a:t>Milestone</a:t>
            </a:r>
            <a:endParaRPr lang="en-US" altLang="zh-TW" sz="1400" dirty="0">
              <a:solidFill>
                <a:srgbClr val="000000"/>
              </a:solidFill>
              <a:cs typeface="Arial" pitchFamily="34" charset="0"/>
            </a:endParaRPr>
          </a:p>
          <a:p>
            <a:pPr defTabSz="1832860">
              <a:spcBef>
                <a:spcPct val="50000"/>
              </a:spcBef>
            </a:pPr>
            <a:endParaRPr lang="en-US" altLang="zh-TW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文字方塊 78"/>
          <p:cNvSpPr txBox="1">
            <a:spLocks noChangeArrowheads="1"/>
          </p:cNvSpPr>
          <p:nvPr/>
        </p:nvSpPr>
        <p:spPr bwMode="auto">
          <a:xfrm>
            <a:off x="1" y="6654799"/>
            <a:ext cx="5609800" cy="106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3622" tIns="91808" rIns="183622" bIns="91808">
            <a:spAutoFit/>
          </a:bodyPr>
          <a:lstStyle/>
          <a:p>
            <a:pPr defTabSz="1832860">
              <a:spcBef>
                <a:spcPct val="50000"/>
              </a:spcBef>
            </a:pPr>
            <a:r>
              <a:rPr lang="en-US" altLang="zh-TW" dirty="0">
                <a:solidFill>
                  <a:srgbClr val="000000"/>
                </a:solidFill>
              </a:rPr>
              <a:t>Current status : </a:t>
            </a:r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6" name="Text Box 304"/>
          <p:cNvSpPr txBox="1">
            <a:spLocks noChangeArrowheads="1"/>
          </p:cNvSpPr>
          <p:nvPr/>
        </p:nvSpPr>
        <p:spPr bwMode="auto">
          <a:xfrm>
            <a:off x="419725" y="5311783"/>
            <a:ext cx="2336800" cy="48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84896" tIns="92443" rIns="184896" bIns="92443"/>
          <a:lstStyle/>
          <a:p>
            <a:pPr defTabSz="1832860">
              <a:spcBef>
                <a:spcPct val="50000"/>
              </a:spcBef>
            </a:pPr>
            <a:r>
              <a:rPr lang="en-US" altLang="zh-TW" sz="1900" dirty="0">
                <a:solidFill>
                  <a:srgbClr val="FF0000"/>
                </a:solidFill>
                <a:cs typeface="Arial" pitchFamily="34" charset="0"/>
              </a:rPr>
              <a:t>Marketing</a:t>
            </a:r>
          </a:p>
          <a:p>
            <a:pPr defTabSz="1832860">
              <a:spcBef>
                <a:spcPct val="50000"/>
              </a:spcBef>
            </a:pPr>
            <a:endParaRPr lang="en-US" altLang="zh-TW" sz="19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" name="橢圓 13"/>
          <p:cNvSpPr>
            <a:spLocks noChangeArrowheads="1"/>
          </p:cNvSpPr>
          <p:nvPr/>
        </p:nvSpPr>
        <p:spPr bwMode="auto">
          <a:xfrm>
            <a:off x="5380602" y="6429373"/>
            <a:ext cx="1515533" cy="1076326"/>
          </a:xfrm>
          <a:prstGeom prst="ellipse">
            <a:avLst/>
          </a:prstGeom>
          <a:solidFill>
            <a:srgbClr val="00B050"/>
          </a:solidFill>
          <a:ln w="25400" algn="ctr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 lIns="217602" tIns="108798" rIns="217602" bIns="108798"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altLang="zh-TW" dirty="0">
                <a:solidFill>
                  <a:srgbClr val="000000"/>
                </a:solidFill>
                <a:ea typeface="標楷體" pitchFamily="65" charset="-120"/>
              </a:rPr>
              <a:t>G</a:t>
            </a:r>
          </a:p>
        </p:txBody>
      </p:sp>
      <p:graphicFrame>
        <p:nvGraphicFramePr>
          <p:cNvPr id="20" name="Group 90"/>
          <p:cNvGraphicFramePr>
            <a:graphicFrameLocks noGrp="1"/>
          </p:cNvGraphicFramePr>
          <p:nvPr/>
        </p:nvGraphicFramePr>
        <p:xfrm>
          <a:off x="1974899" y="2393950"/>
          <a:ext cx="21569443" cy="1158420"/>
        </p:xfrm>
        <a:graphic>
          <a:graphicData uri="http://schemas.openxmlformats.org/drawingml/2006/table">
            <a:tbl>
              <a:tblPr/>
              <a:tblGrid>
                <a:gridCol w="3081349"/>
                <a:gridCol w="3081349"/>
                <a:gridCol w="3081349"/>
                <a:gridCol w="3081349"/>
                <a:gridCol w="3081349"/>
                <a:gridCol w="3081349"/>
                <a:gridCol w="3081349"/>
              </a:tblGrid>
              <a:tr h="579210">
                <a:tc gridSpan="7"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charset="-120"/>
                        </a:rPr>
                        <a:t>2016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charset="-120"/>
                      </a:endParaRPr>
                    </a:p>
                  </a:txBody>
                  <a:tcPr marL="19671" marR="19671" marT="12786" marB="1278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79210"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Jan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Feb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Mar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Apr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May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Jun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1313" marR="0" lvl="0" indent="-341313" algn="ctr" defTabSz="9128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新細明體" charset="-120"/>
                        </a:rPr>
                        <a:t>Jul</a:t>
                      </a:r>
                    </a:p>
                  </a:txBody>
                  <a:tcPr marL="44304" marR="44304" marT="21598" marB="2159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21" name="Line 297"/>
          <p:cNvSpPr>
            <a:spLocks noChangeShapeType="1"/>
          </p:cNvSpPr>
          <p:nvPr/>
        </p:nvSpPr>
        <p:spPr bwMode="auto">
          <a:xfrm>
            <a:off x="2041100" y="4705350"/>
            <a:ext cx="21733933" cy="0"/>
          </a:xfrm>
          <a:prstGeom prst="line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lIns="183786" tIns="91893" rIns="183786" bIns="91893"/>
          <a:lstStyle/>
          <a:p>
            <a:endParaRPr lang="zh-TW" altLang="en-US"/>
          </a:p>
        </p:txBody>
      </p:sp>
      <p:sp>
        <p:nvSpPr>
          <p:cNvPr id="22" name="Text Box 304"/>
          <p:cNvSpPr txBox="1">
            <a:spLocks noChangeArrowheads="1"/>
          </p:cNvSpPr>
          <p:nvPr/>
        </p:nvSpPr>
        <p:spPr bwMode="auto">
          <a:xfrm>
            <a:off x="677957" y="4460876"/>
            <a:ext cx="2336800" cy="444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84896" tIns="92443" rIns="184896" bIns="92443"/>
          <a:lstStyle/>
          <a:p>
            <a:pPr defTabSz="1832860">
              <a:spcBef>
                <a:spcPct val="50000"/>
              </a:spcBef>
            </a:pPr>
            <a:r>
              <a:rPr lang="en-US" altLang="zh-TW" sz="1900" dirty="0">
                <a:solidFill>
                  <a:srgbClr val="FF0000"/>
                </a:solidFill>
                <a:cs typeface="Arial" pitchFamily="34" charset="0"/>
              </a:rPr>
              <a:t>Critical </a:t>
            </a:r>
          </a:p>
        </p:txBody>
      </p:sp>
      <p:sp>
        <p:nvSpPr>
          <p:cNvPr id="29" name="Line 297"/>
          <p:cNvSpPr>
            <a:spLocks noChangeShapeType="1"/>
          </p:cNvSpPr>
          <p:nvPr/>
        </p:nvSpPr>
        <p:spPr bwMode="auto">
          <a:xfrm>
            <a:off x="2041100" y="5556250"/>
            <a:ext cx="21733933" cy="0"/>
          </a:xfrm>
          <a:prstGeom prst="line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lIns="183786" tIns="91893" rIns="183786" bIns="91893"/>
          <a:lstStyle/>
          <a:p>
            <a:endParaRPr lang="zh-TW" altLang="en-US"/>
          </a:p>
        </p:txBody>
      </p:sp>
      <p:sp>
        <p:nvSpPr>
          <p:cNvPr id="39" name="文字方塊 79"/>
          <p:cNvSpPr txBox="1">
            <a:spLocks noChangeArrowheads="1"/>
          </p:cNvSpPr>
          <p:nvPr/>
        </p:nvSpPr>
        <p:spPr bwMode="auto">
          <a:xfrm>
            <a:off x="-135464" y="7854953"/>
            <a:ext cx="10380133" cy="529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3496" tIns="91743" rIns="183496" bIns="91743">
            <a:spAutoFit/>
          </a:bodyPr>
          <a:lstStyle/>
          <a:p>
            <a:pPr marL="687794" indent="-687794" algn="l">
              <a:spcBef>
                <a:spcPts val="1688"/>
              </a:spcBef>
              <a:buFont typeface="Wingdings" pitchFamily="2" charset="2"/>
              <a:buChar char="n"/>
            </a:pPr>
            <a:r>
              <a:rPr lang="en-US" altLang="zh-TW" sz="2900" dirty="0">
                <a:cs typeface="Arial" pitchFamily="34" charset="0"/>
                <a:sym typeface="Gill Sans"/>
              </a:rPr>
              <a:t>Ongoing jobs</a:t>
            </a:r>
            <a:r>
              <a:rPr lang="en-US" altLang="zh-TW" sz="2900" dirty="0">
                <a:ea typeface="標楷體" pitchFamily="65" charset="-120"/>
                <a:cs typeface="Arial" pitchFamily="34" charset="0"/>
                <a:sym typeface="Arial" pitchFamily="34" charset="0"/>
              </a:rPr>
              <a:t>:</a:t>
            </a:r>
          </a:p>
          <a:p>
            <a:pPr marL="687794" indent="-687794" algn="l">
              <a:spcBef>
                <a:spcPts val="1688"/>
              </a:spcBef>
            </a:pPr>
            <a:r>
              <a:rPr lang="en-US" altLang="zh-TW" sz="2900" dirty="0">
                <a:solidFill>
                  <a:srgbClr val="7F7F7F"/>
                </a:solidFill>
                <a:ea typeface="標楷體" pitchFamily="65" charset="-120"/>
                <a:cs typeface="Arial" pitchFamily="34" charset="0"/>
                <a:sym typeface="Arial" pitchFamily="34" charset="0"/>
              </a:rPr>
              <a:t>       </a:t>
            </a:r>
            <a:r>
              <a:rPr lang="en-US" altLang="zh-TW" sz="2900" dirty="0">
                <a:solidFill>
                  <a:srgbClr val="7F7F7F"/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</a:t>
            </a:r>
            <a:r>
              <a:rPr lang="en-US" altLang="zh-TW" sz="29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 2</a:t>
            </a:r>
            <a:r>
              <a:rPr lang="en-US" altLang="zh-TW" sz="29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sym typeface="Arial" pitchFamily="34" charset="0"/>
              </a:rPr>
              <a:t>/26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sym typeface="Arial" pitchFamily="34" charset="0"/>
              </a:rPr>
              <a:t>Initial </a:t>
            </a:r>
            <a:r>
              <a:rPr lang="en-US" altLang="zh-TW" sz="2900" dirty="0" smtClean="0">
                <a:solidFill>
                  <a:srgbClr val="7F7F7F"/>
                </a:solidFill>
                <a:ea typeface="標楷體" pitchFamily="65" charset="-120"/>
                <a:sym typeface="Arial" pitchFamily="34" charset="0"/>
              </a:rPr>
              <a:t>Meeting</a:t>
            </a:r>
            <a:r>
              <a:rPr lang="en-US" altLang="zh-TW" sz="2900" dirty="0" smtClean="0">
                <a:solidFill>
                  <a:srgbClr val="7F7F7F"/>
                </a:solidFill>
                <a:ea typeface="標楷體" pitchFamily="65" charset="-120"/>
                <a:sym typeface="Arial" pitchFamily="34" charset="0"/>
              </a:rPr>
              <a:t>.</a:t>
            </a:r>
            <a:endParaRPr lang="en-US" altLang="zh-TW" sz="2900" dirty="0" smtClean="0">
              <a:solidFill>
                <a:srgbClr val="7F7F7F"/>
              </a:solidFill>
              <a:ea typeface="標楷體" pitchFamily="65" charset="-120"/>
              <a:sym typeface="Arial" pitchFamily="34" charset="0"/>
            </a:endParaRPr>
          </a:p>
          <a:p>
            <a:pPr marL="687794" indent="-687794" algn="l">
              <a:spcBef>
                <a:spcPts val="1688"/>
              </a:spcBef>
            </a:pP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Arial" pitchFamily="34" charset="0"/>
              </a:rPr>
              <a:t>      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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MD/Sales confirm 3 assembly exhibits</a:t>
            </a:r>
          </a:p>
          <a:p>
            <a:pPr marL="1481567" algn="l"/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</a:rPr>
              <a:t>1. </a:t>
            </a:r>
            <a:r>
              <a:rPr lang="zh-TW" altLang="zh-TW" sz="2900" dirty="0" smtClean="0">
                <a:solidFill>
                  <a:schemeClr val="bg1">
                    <a:lumMod val="50000"/>
                  </a:schemeClr>
                </a:solidFill>
              </a:rPr>
              <a:t>摩天</a:t>
            </a:r>
            <a:r>
              <a:rPr lang="zh-TW" altLang="zh-TW" sz="2900" dirty="0">
                <a:solidFill>
                  <a:schemeClr val="bg1">
                    <a:lumMod val="50000"/>
                  </a:schemeClr>
                </a:solidFill>
              </a:rPr>
              <a:t>輪</a:t>
            </a:r>
          </a:p>
          <a:p>
            <a:pPr marL="1481567" algn="l"/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</a:rPr>
              <a:t>2. </a:t>
            </a:r>
            <a:r>
              <a:rPr lang="zh-TW" altLang="zh-TW" sz="2900" dirty="0" smtClean="0">
                <a:solidFill>
                  <a:schemeClr val="bg1">
                    <a:lumMod val="50000"/>
                  </a:schemeClr>
                </a:solidFill>
              </a:rPr>
              <a:t>海盜</a:t>
            </a:r>
            <a:r>
              <a:rPr lang="zh-TW" altLang="zh-TW" sz="2900" dirty="0">
                <a:solidFill>
                  <a:schemeClr val="bg1">
                    <a:lumMod val="50000"/>
                  </a:schemeClr>
                </a:solidFill>
              </a:rPr>
              <a:t>船</a:t>
            </a:r>
          </a:p>
          <a:p>
            <a:pPr marL="1481567" algn="l"/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</a:rPr>
              <a:t>3. </a:t>
            </a:r>
            <a:r>
              <a:rPr lang="zh-TW" altLang="zh-TW" sz="2900" dirty="0" smtClean="0">
                <a:solidFill>
                  <a:schemeClr val="bg1">
                    <a:lumMod val="50000"/>
                  </a:schemeClr>
                </a:solidFill>
              </a:rPr>
              <a:t>旋轉木馬</a:t>
            </a:r>
            <a:endParaRPr lang="en-US" altLang="zh-TW" sz="2900" dirty="0">
              <a:solidFill>
                <a:schemeClr val="bg1">
                  <a:lumMod val="50000"/>
                </a:schemeClr>
              </a:solidFill>
              <a:ea typeface="標楷體" pitchFamily="65" charset="-120"/>
              <a:sym typeface="Arial" pitchFamily="34" charset="0"/>
            </a:endParaRPr>
          </a:p>
          <a:p>
            <a:pPr marL="687794" indent="-687794" algn="l">
              <a:spcBef>
                <a:spcPts val="1688"/>
              </a:spcBef>
            </a:pPr>
            <a:r>
              <a:rPr lang="en-US" altLang="zh-TW" sz="2900" dirty="0" smtClean="0">
                <a:solidFill>
                  <a:srgbClr val="0000FF"/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      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</a:t>
            </a:r>
            <a:r>
              <a:rPr lang="zh-TW" altLang="en-US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 pitchFamily="2" charset="2"/>
              </a:rPr>
              <a:t>3/21 EE release Pogo pin b/d Gerber</a:t>
            </a:r>
          </a:p>
          <a:p>
            <a:pPr marL="687794" indent="-687794" algn="l">
              <a:spcBef>
                <a:spcPts val="1688"/>
              </a:spcBef>
            </a:pP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 pitchFamily="2" charset="2"/>
              </a:rPr>
              <a:t>       </a:t>
            </a:r>
            <a:r>
              <a:rPr lang="zh-TW" altLang="en-US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 pitchFamily="2" charset="2"/>
              </a:rPr>
              <a:t>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 pitchFamily="2" charset="2"/>
              </a:rPr>
              <a:t>4/06 Benchmark pogo pin board</a:t>
            </a:r>
            <a:endParaRPr lang="en-US" altLang="zh-TW" sz="2900" dirty="0">
              <a:solidFill>
                <a:schemeClr val="bg1">
                  <a:lumMod val="50000"/>
                </a:schemeClr>
              </a:solidFill>
              <a:cs typeface="Arial" pitchFamily="34" charset="0"/>
              <a:sym typeface="Wingdings" pitchFamily="2" charset="2"/>
            </a:endParaRPr>
          </a:p>
          <a:p>
            <a:pPr marL="687794" indent="-687794" algn="l">
              <a:spcBef>
                <a:spcPts val="1688"/>
              </a:spcBef>
            </a:pPr>
            <a:r>
              <a:rPr lang="en-US" altLang="zh-TW" sz="2900" dirty="0">
                <a:cs typeface="Arial" pitchFamily="34" charset="0"/>
                <a:sym typeface="Wingdings" pitchFamily="2" charset="2"/>
              </a:rPr>
              <a:t>       </a:t>
            </a:r>
            <a:r>
              <a:rPr lang="en-US" altLang="zh-TW" sz="2900" dirty="0" smtClean="0">
                <a:cs typeface="Arial" pitchFamily="34" charset="0"/>
                <a:sym typeface="Wingdings" pitchFamily="2" charset="2"/>
              </a:rPr>
              <a:t> EE</a:t>
            </a:r>
            <a:r>
              <a:rPr lang="zh-TW" altLang="en-US" sz="29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n-US" altLang="zh-TW" sz="2900" dirty="0" smtClean="0">
                <a:cs typeface="Arial" pitchFamily="34" charset="0"/>
                <a:sym typeface="Wingdings" pitchFamily="2" charset="2"/>
              </a:rPr>
              <a:t>check Light &amp; Circuit solution</a:t>
            </a:r>
            <a:endParaRPr lang="en-US" altLang="zh-TW" sz="2900" dirty="0">
              <a:ea typeface="標楷體" pitchFamily="65" charset="-120"/>
              <a:sym typeface="Arial" pitchFamily="34" charset="0"/>
            </a:endParaRPr>
          </a:p>
        </p:txBody>
      </p:sp>
      <p:sp>
        <p:nvSpPr>
          <p:cNvPr id="41" name="標題 40"/>
          <p:cNvSpPr>
            <a:spLocks noGrp="1"/>
          </p:cNvSpPr>
          <p:nvPr>
            <p:ph type="title"/>
          </p:nvPr>
        </p:nvSpPr>
        <p:spPr>
          <a:xfrm>
            <a:off x="478699" y="0"/>
            <a:ext cx="13496661" cy="2286000"/>
          </a:xfrm>
        </p:spPr>
        <p:txBody>
          <a:bodyPr>
            <a:normAutofit/>
          </a:bodyPr>
          <a:lstStyle/>
          <a:p>
            <a:r>
              <a:rPr lang="zh-TW" altLang="en-US" sz="8600" b="1" dirty="0" smtClean="0"/>
              <a:t>初步的時程規劃</a:t>
            </a:r>
            <a:endParaRPr lang="zh-TW" altLang="en-US" sz="8600" b="1" dirty="0"/>
          </a:p>
        </p:txBody>
      </p:sp>
      <p:sp>
        <p:nvSpPr>
          <p:cNvPr id="35" name="文字方塊 79"/>
          <p:cNvSpPr txBox="1">
            <a:spLocks noChangeArrowheads="1"/>
          </p:cNvSpPr>
          <p:nvPr/>
        </p:nvSpPr>
        <p:spPr bwMode="auto">
          <a:xfrm>
            <a:off x="8543595" y="7772208"/>
            <a:ext cx="9570229" cy="598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3622" tIns="91808" rIns="183622" bIns="91808">
            <a:spAutoFit/>
          </a:bodyPr>
          <a:lstStyle/>
          <a:p>
            <a:pPr algn="l" defTabSz="1834664" eaLnBrk="0">
              <a:spcBef>
                <a:spcPct val="50000"/>
              </a:spcBef>
              <a:buFont typeface="Wingdings" pitchFamily="2" charset="2"/>
              <a:buChar char="n"/>
              <a:defRPr/>
            </a:pPr>
            <a:r>
              <a:rPr lang="en-US" altLang="zh-TW" sz="2900" dirty="0">
                <a:solidFill>
                  <a:srgbClr val="000000"/>
                </a:solidFill>
                <a:ea typeface="+mn-ea"/>
                <a:cs typeface="Arial" pitchFamily="34" charset="0"/>
              </a:rPr>
              <a:t>  </a:t>
            </a:r>
            <a:r>
              <a:rPr lang="en-US" altLang="zh-TW" sz="2900" dirty="0">
                <a:ea typeface="+mn-ea"/>
                <a:cs typeface="Arial" pitchFamily="34" charset="0"/>
              </a:rPr>
              <a:t>Schedule: </a:t>
            </a:r>
            <a:endParaRPr lang="en-US" altLang="zh-TW" sz="2900" dirty="0">
              <a:solidFill>
                <a:schemeClr val="bg1">
                  <a:lumMod val="50000"/>
                </a:schemeClr>
              </a:solidFill>
              <a:ea typeface="+mn-ea"/>
              <a:cs typeface="Arial" pitchFamily="34" charset="0"/>
              <a:sym typeface="Arial" charset="0"/>
            </a:endParaRP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>
                <a:cs typeface="Arial" pitchFamily="34" charset="0"/>
                <a:sym typeface="Wingdings"/>
              </a:rPr>
              <a:t>      </a:t>
            </a:r>
            <a:r>
              <a:rPr lang="en-US" altLang="zh-TW" sz="29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/>
              </a:rPr>
              <a:t></a:t>
            </a:r>
            <a:r>
              <a:rPr lang="en-US" altLang="zh-TW" sz="2900" dirty="0">
                <a:solidFill>
                  <a:schemeClr val="bg1">
                    <a:lumMod val="50000"/>
                  </a:schemeClr>
                </a:solidFill>
                <a:ea typeface="+mn-ea"/>
                <a:cs typeface="Arial" pitchFamily="34" charset="0"/>
                <a:sym typeface="Wingdings"/>
              </a:rPr>
              <a:t> 3/2 Project scope confirm</a:t>
            </a:r>
            <a:endParaRPr lang="en-US" altLang="zh-TW" sz="2900" dirty="0">
              <a:solidFill>
                <a:srgbClr val="0000CC"/>
              </a:solidFill>
              <a:cs typeface="Arial" pitchFamily="34" charset="0"/>
              <a:sym typeface="Wingdings"/>
            </a:endParaRP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     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/>
              </a:rPr>
              <a:t>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 3/18 </a:t>
            </a:r>
            <a:r>
              <a:rPr lang="en-US" altLang="zh-TW" sz="2900" dirty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EE module 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design</a:t>
            </a: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ea typeface="標楷體" pitchFamily="65" charset="-120"/>
                <a:cs typeface="Arial" pitchFamily="34" charset="0"/>
                <a:sym typeface="Wingdings"/>
              </a:rPr>
              <a:t>      </a:t>
            </a:r>
            <a:r>
              <a:rPr lang="en-US" altLang="zh-TW" sz="29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  <a:sym typeface="Wingdings"/>
              </a:rPr>
              <a:t> 3/22 Prototype</a:t>
            </a: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 smtClean="0">
                <a:solidFill>
                  <a:srgbClr val="0000FF"/>
                </a:solidFill>
                <a:ea typeface="標楷體" pitchFamily="65" charset="-120"/>
                <a:cs typeface="Arial" pitchFamily="34" charset="0"/>
                <a:sym typeface="Wingdings"/>
              </a:rPr>
              <a:t>      </a:t>
            </a:r>
            <a:r>
              <a:rPr lang="en-US" altLang="zh-TW" sz="2900" dirty="0" smtClean="0">
                <a:solidFill>
                  <a:srgbClr val="0000FF"/>
                </a:solidFill>
                <a:cs typeface="Arial" pitchFamily="34" charset="0"/>
                <a:sym typeface="Wingdings"/>
              </a:rPr>
              <a:t> 4/08 Block Drawing modify</a:t>
            </a:r>
            <a:endParaRPr lang="en-US" altLang="zh-TW" sz="2900" dirty="0">
              <a:solidFill>
                <a:srgbClr val="0000FF"/>
              </a:solidFill>
              <a:cs typeface="Arial" pitchFamily="34" charset="0"/>
              <a:sym typeface="Wingdings"/>
            </a:endParaRP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>
                <a:cs typeface="Arial" pitchFamily="34" charset="0"/>
                <a:sym typeface="Wingdings"/>
              </a:rPr>
              <a:t>      </a:t>
            </a:r>
            <a:r>
              <a:rPr lang="en-US" altLang="zh-TW" sz="2900" dirty="0" smtClean="0">
                <a:solidFill>
                  <a:srgbClr val="0000FF"/>
                </a:solidFill>
                <a:cs typeface="Arial" pitchFamily="34" charset="0"/>
                <a:sym typeface="Wingdings"/>
              </a:rPr>
              <a:t> 4/08 Electronic Blocks </a:t>
            </a:r>
            <a:r>
              <a:rPr lang="en-US" altLang="zh-TW" sz="2900" dirty="0">
                <a:solidFill>
                  <a:srgbClr val="0000FF"/>
                </a:solidFill>
                <a:cs typeface="Arial" pitchFamily="34" charset="0"/>
                <a:sym typeface="Wingdings"/>
              </a:rPr>
              <a:t>Trial assembly</a:t>
            </a: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>
                <a:cs typeface="Arial" pitchFamily="34" charset="0"/>
                <a:sym typeface="Wingdings"/>
              </a:rPr>
              <a:t>       </a:t>
            </a:r>
            <a:r>
              <a:rPr lang="en-US" altLang="zh-TW" sz="2900" dirty="0" smtClean="0">
                <a:cs typeface="Arial" pitchFamily="34" charset="0"/>
                <a:sym typeface="Wingdings"/>
              </a:rPr>
              <a:t>4/11 Assembly sample testing</a:t>
            </a:r>
            <a:endParaRPr lang="en-US" altLang="zh-TW" sz="2900" dirty="0">
              <a:cs typeface="Arial" pitchFamily="34" charset="0"/>
              <a:sym typeface="Wingdings"/>
            </a:endParaRP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>
                <a:cs typeface="Arial" pitchFamily="34" charset="0"/>
                <a:sym typeface="Wingdings"/>
              </a:rPr>
              <a:t>       </a:t>
            </a:r>
            <a:r>
              <a:rPr lang="en-US" altLang="zh-TW" sz="2900" dirty="0" smtClean="0">
                <a:cs typeface="Arial" pitchFamily="34" charset="0"/>
                <a:sym typeface="Wingdings"/>
              </a:rPr>
              <a:t>4/29 </a:t>
            </a:r>
            <a:r>
              <a:rPr lang="en-US" altLang="zh-TW" sz="2900" dirty="0"/>
              <a:t>Brick Mass </a:t>
            </a:r>
            <a:r>
              <a:rPr lang="en-US" altLang="zh-TW" sz="2900" dirty="0" smtClean="0"/>
              <a:t>Printing</a:t>
            </a:r>
            <a:endParaRPr lang="en-US" altLang="zh-TW" sz="2900" dirty="0">
              <a:cs typeface="Arial" pitchFamily="34" charset="0"/>
              <a:sym typeface="Wingdings"/>
            </a:endParaRPr>
          </a:p>
          <a:p>
            <a:pPr algn="l" defTabSz="1834664" eaLnBrk="0">
              <a:spcBef>
                <a:spcPct val="50000"/>
              </a:spcBef>
              <a:defRPr/>
            </a:pPr>
            <a:r>
              <a:rPr lang="en-US" altLang="zh-TW" sz="2900" dirty="0" smtClean="0">
                <a:cs typeface="Arial" pitchFamily="34" charset="0"/>
                <a:sym typeface="Wingdings"/>
              </a:rPr>
              <a:t>       5/31 </a:t>
            </a:r>
            <a:r>
              <a:rPr lang="en-US" altLang="zh-TW" sz="2900" dirty="0" err="1" smtClean="0">
                <a:cs typeface="Arial" pitchFamily="34" charset="0"/>
                <a:sym typeface="Wingdings"/>
              </a:rPr>
              <a:t>Computex</a:t>
            </a:r>
            <a:r>
              <a:rPr lang="en-US" altLang="zh-TW" sz="2900" dirty="0" smtClean="0">
                <a:cs typeface="Arial" pitchFamily="34" charset="0"/>
                <a:sym typeface="Wingdings"/>
              </a:rPr>
              <a:t> show</a:t>
            </a:r>
            <a:endParaRPr lang="en-US" altLang="zh-TW" sz="29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Arial" pitchFamily="34" charset="0"/>
            </a:endParaRPr>
          </a:p>
        </p:txBody>
      </p:sp>
      <p:grpSp>
        <p:nvGrpSpPr>
          <p:cNvPr id="2" name="群組 45"/>
          <p:cNvGrpSpPr>
            <a:grpSpLocks/>
          </p:cNvGrpSpPr>
          <p:nvPr/>
        </p:nvGrpSpPr>
        <p:grpSpPr bwMode="auto">
          <a:xfrm>
            <a:off x="11705970" y="3573933"/>
            <a:ext cx="3729565" cy="1336674"/>
            <a:chOff x="7449435" y="2332039"/>
            <a:chExt cx="1655812" cy="792088"/>
          </a:xfrm>
        </p:grpSpPr>
        <p:sp>
          <p:nvSpPr>
            <p:cNvPr id="40" name="AutoShape 189"/>
            <p:cNvSpPr>
              <a:spLocks noChangeArrowheads="1"/>
            </p:cNvSpPr>
            <p:nvPr/>
          </p:nvSpPr>
          <p:spPr bwMode="auto">
            <a:xfrm>
              <a:off x="8097229" y="2332039"/>
              <a:ext cx="287587" cy="216024"/>
            </a:xfrm>
            <a:prstGeom prst="triangle">
              <a:avLst>
                <a:gd name="adj" fmla="val 50000"/>
              </a:avLst>
            </a:prstGeom>
            <a:solidFill>
              <a:srgbClr val="DB270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0" tIns="45710" rIns="91420" bIns="45710"/>
            <a:lstStyle/>
            <a:p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42" name="Text Box 191"/>
            <p:cNvSpPr txBox="1">
              <a:spLocks noChangeArrowheads="1"/>
            </p:cNvSpPr>
            <p:nvPr/>
          </p:nvSpPr>
          <p:spPr bwMode="auto">
            <a:xfrm>
              <a:off x="7449435" y="2548063"/>
              <a:ext cx="1655812" cy="576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1973" tIns="45985" rIns="91973" bIns="45985"/>
            <a:lstStyle/>
            <a:p>
              <a:pPr defTabSz="1832860">
                <a:defRPr/>
              </a:pPr>
              <a:r>
                <a:rPr lang="en-US" altLang="zh-TW" sz="1900" dirty="0" smtClean="0">
                  <a:cs typeface="Arial" pitchFamily="34" charset="0"/>
                  <a:sym typeface="Wingdings"/>
                </a:rPr>
                <a:t>Assembly </a:t>
              </a:r>
            </a:p>
            <a:p>
              <a:pPr defTabSz="1832860">
                <a:defRPr/>
              </a:pPr>
              <a:r>
                <a:rPr lang="en-US" altLang="zh-TW" sz="1900" dirty="0" smtClean="0">
                  <a:cs typeface="Arial" pitchFamily="34" charset="0"/>
                </a:rPr>
                <a:t>Fix</a:t>
              </a:r>
              <a:r>
                <a:rPr lang="en-US" altLang="zh-TW" sz="1900" dirty="0">
                  <a:cs typeface="Arial" pitchFamily="34" charset="0"/>
                </a:rPr>
                <a:t> </a:t>
              </a:r>
              <a:r>
                <a:rPr lang="en-US" altLang="zh-TW" sz="1900" dirty="0" smtClean="0">
                  <a:cs typeface="Arial" pitchFamily="34" charset="0"/>
                </a:rPr>
                <a:t>4/29</a:t>
              </a:r>
              <a:endParaRPr lang="en-US" altLang="zh-TW" sz="1900" dirty="0">
                <a:cs typeface="Arial" pitchFamily="34" charset="0"/>
              </a:endParaRPr>
            </a:p>
          </p:txBody>
        </p:sp>
      </p:grpSp>
      <p:grpSp>
        <p:nvGrpSpPr>
          <p:cNvPr id="3" name="群組 45"/>
          <p:cNvGrpSpPr>
            <a:grpSpLocks/>
          </p:cNvGrpSpPr>
          <p:nvPr/>
        </p:nvGrpSpPr>
        <p:grpSpPr bwMode="auto">
          <a:xfrm>
            <a:off x="8351573" y="3573933"/>
            <a:ext cx="2595035" cy="1336674"/>
            <a:chOff x="7716633" y="2332039"/>
            <a:chExt cx="1151756" cy="792088"/>
          </a:xfrm>
        </p:grpSpPr>
        <p:sp>
          <p:nvSpPr>
            <p:cNvPr id="47" name="AutoShape 189"/>
            <p:cNvSpPr>
              <a:spLocks noChangeArrowheads="1"/>
            </p:cNvSpPr>
            <p:nvPr/>
          </p:nvSpPr>
          <p:spPr bwMode="auto">
            <a:xfrm>
              <a:off x="8142757" y="2332039"/>
              <a:ext cx="287587" cy="216024"/>
            </a:xfrm>
            <a:prstGeom prst="triangle">
              <a:avLst>
                <a:gd name="adj" fmla="val 50000"/>
              </a:avLst>
            </a:prstGeom>
            <a:solidFill>
              <a:srgbClr val="DB270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0" tIns="45710" rIns="91420" bIns="45710"/>
            <a:lstStyle/>
            <a:p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48" name="Text Box 191"/>
            <p:cNvSpPr txBox="1">
              <a:spLocks noChangeArrowheads="1"/>
            </p:cNvSpPr>
            <p:nvPr/>
          </p:nvSpPr>
          <p:spPr bwMode="auto">
            <a:xfrm>
              <a:off x="7716633" y="2548063"/>
              <a:ext cx="1151756" cy="576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1973" tIns="45985" rIns="91973" bIns="45985"/>
            <a:lstStyle/>
            <a:p>
              <a:pPr defTabSz="1832860">
                <a:defRPr/>
              </a:pPr>
              <a:r>
                <a:rPr lang="en-US" altLang="zh-TW" sz="1900" dirty="0">
                  <a:cs typeface="Arial" pitchFamily="34" charset="0"/>
                </a:rPr>
                <a:t>Module design</a:t>
              </a:r>
            </a:p>
            <a:p>
              <a:pPr defTabSz="1832860">
                <a:defRPr/>
              </a:pPr>
              <a:r>
                <a:rPr lang="en-US" altLang="zh-TW" sz="1900" dirty="0" smtClean="0">
                  <a:cs typeface="Arial" pitchFamily="34" charset="0"/>
                </a:rPr>
                <a:t>3/18</a:t>
              </a:r>
              <a:endParaRPr lang="en-US" altLang="zh-TW" sz="1900" dirty="0">
                <a:cs typeface="Arial" pitchFamily="34" charset="0"/>
              </a:endParaRPr>
            </a:p>
            <a:p>
              <a:pPr defTabSz="1832860">
                <a:spcBef>
                  <a:spcPct val="50000"/>
                </a:spcBef>
                <a:defRPr/>
              </a:pPr>
              <a:endParaRPr lang="en-US" altLang="zh-TW" sz="1900" dirty="0">
                <a:cs typeface="Arial" pitchFamily="34" charset="0"/>
              </a:endParaRPr>
            </a:p>
          </p:txBody>
        </p:sp>
      </p:grpSp>
      <p:grpSp>
        <p:nvGrpSpPr>
          <p:cNvPr id="8" name="Group 120"/>
          <p:cNvGrpSpPr>
            <a:grpSpLocks/>
          </p:cNvGrpSpPr>
          <p:nvPr/>
        </p:nvGrpSpPr>
        <p:grpSpPr bwMode="auto">
          <a:xfrm>
            <a:off x="10985833" y="3573934"/>
            <a:ext cx="1782232" cy="3173950"/>
            <a:chOff x="-36354" y="5523696"/>
            <a:chExt cx="648765" cy="759516"/>
          </a:xfrm>
        </p:grpSpPr>
        <p:cxnSp>
          <p:nvCxnSpPr>
            <p:cNvPr id="51" name="Straight Connector 94"/>
            <p:cNvCxnSpPr/>
            <p:nvPr/>
          </p:nvCxnSpPr>
          <p:spPr>
            <a:xfrm>
              <a:off x="317857" y="5523696"/>
              <a:ext cx="0" cy="727656"/>
            </a:xfrm>
            <a:prstGeom prst="line">
              <a:avLst/>
            </a:prstGeom>
            <a:ln w="31750">
              <a:solidFill>
                <a:srgbClr val="FF0000">
                  <a:alpha val="80000"/>
                </a:srgbClr>
              </a:solidFill>
              <a:prstDash val="lgDash"/>
              <a:headEnd type="stealth" w="lg" len="lg"/>
              <a:tailEnd type="none" w="lg" len="lg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84"/>
            <p:cNvSpPr txBox="1">
              <a:spLocks noChangeArrowheads="1"/>
            </p:cNvSpPr>
            <p:nvPr/>
          </p:nvSpPr>
          <p:spPr bwMode="auto">
            <a:xfrm>
              <a:off x="-36354" y="6183787"/>
              <a:ext cx="648765" cy="99425"/>
            </a:xfrm>
            <a:prstGeom prst="rect">
              <a:avLst/>
            </a:prstGeom>
            <a:solidFill>
              <a:srgbClr val="FF0000"/>
            </a:solidFill>
            <a:ln w="12700" algn="ctr">
              <a:solidFill>
                <a:schemeClr val="tx1">
                  <a:alpha val="80000"/>
                </a:schemeClr>
              </a:solidFill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lIns="91430" tIns="45715" rIns="91430" bIns="45715">
              <a:spAutoFit/>
            </a:bodyPr>
            <a:lstStyle/>
            <a:p>
              <a:pPr defTabSz="1834457">
                <a:spcBef>
                  <a:spcPct val="50000"/>
                </a:spcBef>
                <a:defRPr/>
              </a:pPr>
              <a:r>
                <a:rPr lang="en-US" altLang="zh-TW" sz="2100" dirty="0">
                  <a:solidFill>
                    <a:srgbClr val="000000"/>
                  </a:solidFill>
                  <a:ea typeface="標楷體" pitchFamily="65" charset="-120"/>
                </a:rPr>
                <a:t>Here</a:t>
              </a:r>
            </a:p>
          </p:txBody>
        </p:sp>
      </p:grpSp>
      <p:grpSp>
        <p:nvGrpSpPr>
          <p:cNvPr id="9" name="群組 45"/>
          <p:cNvGrpSpPr>
            <a:grpSpLocks/>
          </p:cNvGrpSpPr>
          <p:nvPr/>
        </p:nvGrpSpPr>
        <p:grpSpPr bwMode="auto">
          <a:xfrm>
            <a:off x="9806581" y="3573933"/>
            <a:ext cx="3729568" cy="1337026"/>
            <a:chOff x="7574359" y="2332039"/>
            <a:chExt cx="1655812" cy="792296"/>
          </a:xfrm>
        </p:grpSpPr>
        <p:sp>
          <p:nvSpPr>
            <p:cNvPr id="54" name="AutoShape 189"/>
            <p:cNvSpPr>
              <a:spLocks noChangeArrowheads="1"/>
            </p:cNvSpPr>
            <p:nvPr/>
          </p:nvSpPr>
          <p:spPr bwMode="auto">
            <a:xfrm>
              <a:off x="8222504" y="2332039"/>
              <a:ext cx="287587" cy="216024"/>
            </a:xfrm>
            <a:prstGeom prst="triangle">
              <a:avLst>
                <a:gd name="adj" fmla="val 50000"/>
              </a:avLst>
            </a:prstGeom>
            <a:solidFill>
              <a:srgbClr val="DB270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0" tIns="45710" rIns="91420" bIns="45710"/>
            <a:lstStyle/>
            <a:p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55" name="Text Box 191"/>
            <p:cNvSpPr txBox="1">
              <a:spLocks noChangeArrowheads="1"/>
            </p:cNvSpPr>
            <p:nvPr/>
          </p:nvSpPr>
          <p:spPr bwMode="auto">
            <a:xfrm>
              <a:off x="7574359" y="2548271"/>
              <a:ext cx="1655812" cy="576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1973" tIns="45985" rIns="91973" bIns="45985"/>
            <a:lstStyle/>
            <a:p>
              <a:pPr defTabSz="1832860">
                <a:defRPr/>
              </a:pPr>
              <a:r>
                <a:rPr lang="en-US" altLang="zh-TW" sz="1900" dirty="0">
                  <a:cs typeface="Arial" pitchFamily="34" charset="0"/>
                </a:rPr>
                <a:t>Trial assembly</a:t>
              </a:r>
            </a:p>
            <a:p>
              <a:pPr defTabSz="1832860">
                <a:defRPr/>
              </a:pPr>
              <a:r>
                <a:rPr lang="en-US" altLang="zh-TW" sz="1900" dirty="0" smtClean="0">
                  <a:cs typeface="Arial" pitchFamily="34" charset="0"/>
                </a:rPr>
                <a:t>4/4</a:t>
              </a:r>
              <a:endParaRPr lang="en-US" altLang="zh-TW" sz="1900" dirty="0">
                <a:cs typeface="Arial" pitchFamily="34" charset="0"/>
              </a:endParaRPr>
            </a:p>
          </p:txBody>
        </p:sp>
      </p:grpSp>
      <p:grpSp>
        <p:nvGrpSpPr>
          <p:cNvPr id="10" name="群組 45"/>
          <p:cNvGrpSpPr>
            <a:grpSpLocks/>
          </p:cNvGrpSpPr>
          <p:nvPr/>
        </p:nvGrpSpPr>
        <p:grpSpPr bwMode="auto">
          <a:xfrm>
            <a:off x="13489901" y="3573933"/>
            <a:ext cx="3729568" cy="1336674"/>
            <a:chOff x="7286355" y="2332039"/>
            <a:chExt cx="1655812" cy="792088"/>
          </a:xfrm>
        </p:grpSpPr>
        <p:sp>
          <p:nvSpPr>
            <p:cNvPr id="57" name="AutoShape 189"/>
            <p:cNvSpPr>
              <a:spLocks noChangeArrowheads="1"/>
            </p:cNvSpPr>
            <p:nvPr/>
          </p:nvSpPr>
          <p:spPr bwMode="auto">
            <a:xfrm>
              <a:off x="7786565" y="2332039"/>
              <a:ext cx="287586" cy="216024"/>
            </a:xfrm>
            <a:prstGeom prst="triangle">
              <a:avLst>
                <a:gd name="adj" fmla="val 50000"/>
              </a:avLst>
            </a:prstGeom>
            <a:solidFill>
              <a:srgbClr val="DB270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0" tIns="45710" rIns="91420" bIns="45710"/>
            <a:lstStyle/>
            <a:p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58" name="Text Box 191"/>
            <p:cNvSpPr txBox="1">
              <a:spLocks noChangeArrowheads="1"/>
            </p:cNvSpPr>
            <p:nvPr/>
          </p:nvSpPr>
          <p:spPr bwMode="auto">
            <a:xfrm>
              <a:off x="7286355" y="2548063"/>
              <a:ext cx="1655812" cy="576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1973" tIns="45985" rIns="91973" bIns="45985"/>
            <a:lstStyle/>
            <a:p>
              <a:pPr defTabSz="1832860">
                <a:defRPr/>
              </a:pPr>
              <a:r>
                <a:rPr lang="en-US" altLang="zh-TW" sz="1900" dirty="0"/>
                <a:t>Manual Guides </a:t>
              </a:r>
            </a:p>
            <a:p>
              <a:pPr defTabSz="1832860">
                <a:defRPr/>
              </a:pPr>
              <a:r>
                <a:rPr lang="en-US" altLang="zh-TW" sz="1900" dirty="0"/>
                <a:t>&amp;Video start</a:t>
              </a:r>
              <a:r>
                <a:rPr lang="en-US" altLang="zh-TW" sz="1900" dirty="0">
                  <a:cs typeface="Arial" pitchFamily="34" charset="0"/>
                </a:rPr>
                <a:t> 5/2</a:t>
              </a:r>
            </a:p>
          </p:txBody>
        </p:sp>
      </p:grpSp>
      <p:grpSp>
        <p:nvGrpSpPr>
          <p:cNvPr id="11" name="群組 45"/>
          <p:cNvGrpSpPr>
            <a:grpSpLocks/>
          </p:cNvGrpSpPr>
          <p:nvPr/>
        </p:nvGrpSpPr>
        <p:grpSpPr bwMode="auto">
          <a:xfrm>
            <a:off x="15598195" y="3573930"/>
            <a:ext cx="3729568" cy="1337020"/>
            <a:chOff x="7070568" y="2332039"/>
            <a:chExt cx="1655812" cy="792293"/>
          </a:xfrm>
        </p:grpSpPr>
        <p:sp>
          <p:nvSpPr>
            <p:cNvPr id="60" name="AutoShape 189"/>
            <p:cNvSpPr>
              <a:spLocks noChangeArrowheads="1"/>
            </p:cNvSpPr>
            <p:nvPr/>
          </p:nvSpPr>
          <p:spPr bwMode="auto">
            <a:xfrm>
              <a:off x="7718563" y="2332039"/>
              <a:ext cx="287587" cy="216024"/>
            </a:xfrm>
            <a:prstGeom prst="triangle">
              <a:avLst>
                <a:gd name="adj" fmla="val 50000"/>
              </a:avLst>
            </a:prstGeom>
            <a:solidFill>
              <a:srgbClr val="DB270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0" tIns="45710" rIns="91420" bIns="45710"/>
            <a:lstStyle/>
            <a:p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61" name="Text Box 191"/>
            <p:cNvSpPr txBox="1">
              <a:spLocks noChangeArrowheads="1"/>
            </p:cNvSpPr>
            <p:nvPr/>
          </p:nvSpPr>
          <p:spPr bwMode="auto">
            <a:xfrm>
              <a:off x="7070568" y="2548268"/>
              <a:ext cx="1655812" cy="576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1973" tIns="45985" rIns="91973" bIns="45985"/>
            <a:lstStyle/>
            <a:p>
              <a:pPr defTabSz="1832860">
                <a:defRPr/>
              </a:pPr>
              <a:r>
                <a:rPr lang="en-US" altLang="zh-TW" sz="1900" dirty="0" err="1"/>
                <a:t>Computex</a:t>
              </a:r>
              <a:endParaRPr lang="en-US" altLang="zh-TW" sz="1900" dirty="0"/>
            </a:p>
            <a:p>
              <a:pPr defTabSz="1832860">
                <a:defRPr/>
              </a:pPr>
              <a:r>
                <a:rPr lang="en-US" altLang="zh-TW" sz="1900" dirty="0"/>
                <a:t>5/31~6/3</a:t>
              </a:r>
            </a:p>
            <a:p>
              <a:pPr defTabSz="1832860">
                <a:defRPr/>
              </a:pPr>
              <a:endParaRPr lang="en-US" altLang="zh-TW" sz="1900" dirty="0">
                <a:cs typeface="Arial" pitchFamily="34" charset="0"/>
              </a:endParaRPr>
            </a:p>
          </p:txBody>
        </p:sp>
      </p:grpSp>
      <p:sp>
        <p:nvSpPr>
          <p:cNvPr id="62" name="TextBox 84"/>
          <p:cNvSpPr txBox="1">
            <a:spLocks noChangeArrowheads="1"/>
          </p:cNvSpPr>
          <p:nvPr/>
        </p:nvSpPr>
        <p:spPr bwMode="auto">
          <a:xfrm>
            <a:off x="16570769" y="5763310"/>
            <a:ext cx="1905000" cy="698562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>
                <a:alpha val="80000"/>
              </a:schemeClr>
            </a:solidFill>
            <a:miter lim="800000"/>
            <a:headEnd/>
            <a:tailEnd/>
          </a:ln>
          <a:effectLst/>
        </p:spPr>
        <p:txBody>
          <a:bodyPr lIns="183805" tIns="91903" rIns="183805" bIns="91903">
            <a:spAutoFit/>
          </a:bodyPr>
          <a:lstStyle/>
          <a:p>
            <a:pPr defTabSz="1834457">
              <a:lnSpc>
                <a:spcPts val="2012"/>
              </a:lnSpc>
              <a:spcBef>
                <a:spcPts val="0"/>
              </a:spcBef>
              <a:defRPr/>
            </a:pPr>
            <a:r>
              <a:rPr lang="en-US" altLang="zh-TW" sz="1900" dirty="0">
                <a:solidFill>
                  <a:srgbClr val="FF0000"/>
                </a:solidFill>
                <a:ea typeface="標楷體" pitchFamily="65" charset="-120"/>
              </a:rPr>
              <a:t>2016 </a:t>
            </a:r>
          </a:p>
          <a:p>
            <a:pPr defTabSz="1834457">
              <a:lnSpc>
                <a:spcPts val="2012"/>
              </a:lnSpc>
              <a:spcBef>
                <a:spcPts val="0"/>
              </a:spcBef>
              <a:defRPr/>
            </a:pPr>
            <a:r>
              <a:rPr lang="en-US" altLang="zh-TW" sz="1900" dirty="0" err="1">
                <a:solidFill>
                  <a:srgbClr val="FF0000"/>
                </a:solidFill>
                <a:ea typeface="標楷體" pitchFamily="65" charset="-120"/>
              </a:rPr>
              <a:t>Computex</a:t>
            </a:r>
            <a:endParaRPr lang="en-US" altLang="zh-TW" sz="1900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63" name="四角星形 62"/>
          <p:cNvSpPr/>
          <p:nvPr/>
        </p:nvSpPr>
        <p:spPr>
          <a:xfrm>
            <a:off x="17184555" y="5273824"/>
            <a:ext cx="576064" cy="432048"/>
          </a:xfrm>
          <a:prstGeom prst="star4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0" tIns="108850" rIns="217700" bIns="108850" rtlCol="0" anchor="ctr"/>
          <a:lstStyle/>
          <a:p>
            <a:pPr algn="ctr"/>
            <a:endParaRPr lang="zh-TW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416469" y="8412961"/>
            <a:ext cx="7443259" cy="481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51"/>
          <p:cNvSpPr txBox="1">
            <a:spLocks noChangeArrowheads="1"/>
          </p:cNvSpPr>
          <p:nvPr/>
        </p:nvSpPr>
        <p:spPr bwMode="auto">
          <a:xfrm>
            <a:off x="286544" y="2681534"/>
            <a:ext cx="12481520" cy="243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17652" tIns="108824" rIns="217652" bIns="108824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 Module planning for Phase2</a:t>
            </a:r>
            <a:endParaRPr lang="en-US" altLang="zh-TW" sz="4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4800" b="1" dirty="0"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293" name="Shape 111"/>
          <p:cNvSpPr>
            <a:spLocks noChangeArrowheads="1"/>
          </p:cNvSpPr>
          <p:nvPr/>
        </p:nvSpPr>
        <p:spPr bwMode="auto">
          <a:xfrm>
            <a:off x="478699" y="7722101"/>
            <a:ext cx="12673408" cy="73866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  <a:sym typeface="微軟正黑體" pitchFamily="34" charset="-120"/>
              </a:rPr>
              <a:t> Draft schedule &amp; milestones</a:t>
            </a:r>
            <a:endParaRPr lang="en-US" altLang="zh-TW" sz="4800" b="1" dirty="0">
              <a:latin typeface="微軟正黑體" pitchFamily="34" charset="-120"/>
              <a:ea typeface="微軟正黑體" pitchFamily="34" charset="-120"/>
              <a:sym typeface="微軟正黑體" pitchFamily="34" charset="-120"/>
            </a:endParaRPr>
          </a:p>
        </p:txBody>
      </p:sp>
      <p:pic>
        <p:nvPicPr>
          <p:cNvPr id="12296" name="Picture 3" descr="C:\Users\tb390148\Desktop\新增資料夾\15783469751_3fa8e92525_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99796" y="3400431"/>
            <a:ext cx="8341853" cy="417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Box 51"/>
          <p:cNvSpPr txBox="1">
            <a:spLocks noChangeArrowheads="1"/>
          </p:cNvSpPr>
          <p:nvPr/>
        </p:nvSpPr>
        <p:spPr bwMode="auto">
          <a:xfrm>
            <a:off x="13618795" y="2878440"/>
            <a:ext cx="9601200" cy="61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652" tIns="108824" rIns="217652" bIns="108824">
            <a:spAutoFit/>
          </a:bodyPr>
          <a:lstStyle/>
          <a:p>
            <a:r>
              <a:rPr lang="zh-TW" altLang="en-US" sz="2600" dirty="0"/>
              <a:t>模組設計上的建議方向 </a:t>
            </a:r>
            <a:r>
              <a:rPr lang="en-US" altLang="zh-TW" sz="2600" dirty="0"/>
              <a:t>(</a:t>
            </a:r>
            <a:r>
              <a:rPr lang="zh-TW" altLang="en-US" sz="2600" dirty="0"/>
              <a:t>統一</a:t>
            </a:r>
            <a:r>
              <a:rPr lang="en-US" altLang="zh-TW" sz="2600" dirty="0"/>
              <a:t>PC </a:t>
            </a:r>
            <a:r>
              <a:rPr lang="zh-TW" altLang="en-US" sz="2600" dirty="0"/>
              <a:t>版外型</a:t>
            </a:r>
            <a:r>
              <a:rPr lang="en-US" altLang="zh-TW" sz="2600" dirty="0"/>
              <a:t>)</a:t>
            </a:r>
            <a:r>
              <a:rPr lang="zh-TW" altLang="en-US" sz="2600" dirty="0"/>
              <a:t> 方便組裝</a:t>
            </a:r>
            <a:endParaRPr lang="en-US" altLang="zh-TW" sz="2600" dirty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647622" y="8559267"/>
          <a:ext cx="23257687" cy="5067490"/>
        </p:xfrm>
        <a:graphic>
          <a:graphicData uri="http://schemas.openxmlformats.org/drawingml/2006/table">
            <a:tbl>
              <a:tblPr/>
              <a:tblGrid>
                <a:gridCol w="2424523"/>
                <a:gridCol w="1488083"/>
                <a:gridCol w="1488083"/>
                <a:gridCol w="1488083"/>
                <a:gridCol w="1488083"/>
                <a:gridCol w="1488085"/>
                <a:gridCol w="1488083"/>
                <a:gridCol w="1488083"/>
                <a:gridCol w="1488083"/>
                <a:gridCol w="1488083"/>
                <a:gridCol w="1488083"/>
                <a:gridCol w="1488083"/>
                <a:gridCol w="1488083"/>
                <a:gridCol w="1488083"/>
                <a:gridCol w="1488083"/>
              </a:tblGrid>
              <a:tr h="331144"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微軟正黑體"/>
                        </a:rPr>
                        <a:t>Feb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微軟正黑體"/>
                        </a:rPr>
                        <a:t>Mar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微軟正黑體"/>
                        </a:rPr>
                        <a:t>Apr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May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3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Phase 2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2/29~3/4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3/7~3/11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3/14~3/18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3/21~3/25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3/28~4/1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4/4~4/8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4/11~4/16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4/18~4/22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4/25~4/29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5/2~5/6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5/9~5/13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5/16~5/20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5/23~5/27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FFFFFF"/>
                          </a:solidFill>
                          <a:latin typeface="微軟正黑體"/>
                        </a:rPr>
                        <a:t>5/30~6/3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</a:tr>
              <a:tr h="331144"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EE design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需求釐清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模組設計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模組零件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試組 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&amp;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零件清單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3306" marR="3306" marT="33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3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Brick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design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套件外觀設計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zh-TW" altLang="en-US" sz="8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/>
                          <a:ea typeface="+mn-ea"/>
                          <a:cs typeface="+mn-cs"/>
                        </a:rPr>
                        <a:t>套件試組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37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動力測試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套件動力測試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376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圖面模擬 數量計算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製作教材用圖 記錄 安排列印排程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7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1376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樣品列印製作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樣品列印製作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7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zh-TW" altLang="en-US" sz="7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2792" marR="2792" marT="27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928"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882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教材規劃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相關背景資料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蒐集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/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latin typeface="微軟正黑體"/>
                        </a:rPr>
                        <a:t>大綱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編排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882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教材內容撰寫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內容撰寫物件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882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成品攝影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基本版面設計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內容排版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882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教材版面設計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列印成品攝影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6882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教材校稿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文字內容校稿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整體內容校稿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E1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1144"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微軟正黑體"/>
                        </a:rPr>
                        <a:t>Computex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微軟正黑體"/>
                        </a:rPr>
                        <a:t> preparation</a:t>
                      </a: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0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 smtClean="0">
                          <a:solidFill>
                            <a:srgbClr val="FFFFFF"/>
                          </a:solidFill>
                          <a:latin typeface="微軟正黑體"/>
                        </a:rPr>
                        <a:t>Computex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latin typeface="微軟正黑體"/>
                      </a:endParaRPr>
                    </a:p>
                  </a:txBody>
                  <a:tcPr marL="7445" marR="7445" marT="558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515307" y="9478370"/>
            <a:ext cx="16093184" cy="1946116"/>
          </a:xfrm>
          <a:prstGeom prst="rect">
            <a:avLst/>
          </a:prstGeom>
          <a:noFill/>
          <a:ln>
            <a:solidFill>
              <a:srgbClr val="E46D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3827" tIns="91912" rIns="183827" bIns="91912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6608498" y="10160559"/>
            <a:ext cx="7297933" cy="1662947"/>
          </a:xfrm>
          <a:prstGeom prst="rect">
            <a:avLst/>
          </a:prstGeom>
          <a:noFill/>
        </p:spPr>
        <p:txBody>
          <a:bodyPr wrap="square" lIns="183827" tIns="91912" rIns="183827" bIns="91912" rtlCol="0">
            <a:spAutoFit/>
          </a:bodyPr>
          <a:lstStyle/>
          <a:p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</a:rPr>
              <a:t>Phase2 HW design </a:t>
            </a:r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</a:rPr>
              <a:t>階段目前預計</a:t>
            </a:r>
            <a:r>
              <a:rPr lang="en-US" altLang="zh-TW" sz="4800" dirty="0" smtClean="0">
                <a:solidFill>
                  <a:schemeClr val="accent6">
                    <a:lumMod val="75000"/>
                  </a:schemeClr>
                </a:solidFill>
              </a:rPr>
              <a:t>4/29</a:t>
            </a:r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</a:rPr>
              <a:t>完成</a:t>
            </a:r>
            <a:endParaRPr lang="zh-TW" altLang="en-US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478699" y="3551538"/>
          <a:ext cx="12474630" cy="3820632"/>
        </p:xfrm>
        <a:graphic>
          <a:graphicData uri="http://schemas.openxmlformats.org/drawingml/2006/table">
            <a:tbl>
              <a:tblPr/>
              <a:tblGrid>
                <a:gridCol w="3405704"/>
                <a:gridCol w="2924243"/>
                <a:gridCol w="6144683"/>
              </a:tblGrid>
              <a:tr h="304800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altLang="zh-TW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Design</a:t>
                      </a:r>
                      <a:r>
                        <a:rPr lang="en-US" altLang="zh-TW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module </a:t>
                      </a:r>
                      <a:endParaRPr lang="zh-TW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Remark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tabLst>
                          <a:tab pos="88900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Power module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電源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9V Power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Motor module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DC motor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 Light module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燈光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LED; 7 different flashing mode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Inverse IC circuit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馬達正反轉線路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IR sensor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紅外線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Button switch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按鈕開關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Photo-sensor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光遮斷開關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Interface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zh-TW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連接器</a:t>
                      </a: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marR="0" indent="0" algn="l" defTabSz="10819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Use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5pin connector &amp;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 Magnet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648"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PCB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PCB</a:t>
                      </a:r>
                      <a:endParaRPr lang="zh-TW" sz="2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900" indent="0">
                        <a:spcAft>
                          <a:spcPts val="0"/>
                        </a:spcAft>
                        <a:tabLst>
                          <a:tab pos="88900" algn="l"/>
                        </a:tabLs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新細明體"/>
                        </a:rPr>
                        <a:t>Unit area: 2cm x 2cm; 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新細明體"/>
                      </a:endParaRPr>
                    </a:p>
                  </a:txBody>
                  <a:tcPr marL="76275" marR="76275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標題 1"/>
          <p:cNvSpPr>
            <a:spLocks noGrp="1"/>
          </p:cNvSpPr>
          <p:nvPr>
            <p:ph type="title"/>
          </p:nvPr>
        </p:nvSpPr>
        <p:spPr>
          <a:xfrm>
            <a:off x="423531" y="0"/>
            <a:ext cx="21945600" cy="2286000"/>
          </a:xfrm>
        </p:spPr>
        <p:txBody>
          <a:bodyPr>
            <a:normAutofit/>
          </a:bodyPr>
          <a:lstStyle/>
          <a:p>
            <a:r>
              <a:rPr lang="zh-TW" altLang="en-US" sz="8600" b="1" dirty="0" smtClean="0"/>
              <a:t>里程碑推算</a:t>
            </a:r>
            <a:endParaRPr lang="zh-TW" altLang="en-US" sz="8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8600" b="1" dirty="0" smtClean="0"/>
              <a:t>Draft WBS dictionary</a:t>
            </a:r>
            <a:endParaRPr lang="zh-TW" altLang="en-US" sz="8600" b="1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70721" y="2327479"/>
          <a:ext cx="23234578" cy="1127295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08512"/>
                <a:gridCol w="11137237"/>
                <a:gridCol w="7488829"/>
              </a:tblGrid>
              <a:tr h="62330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主要項目</a:t>
                      </a:r>
                      <a:endParaRPr lang="zh-TW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定義</a:t>
                      </a:r>
                      <a:endParaRPr lang="zh-TW" altLang="en-US" sz="3200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風險與對策</a:t>
                      </a:r>
                      <a:endParaRPr lang="zh-TW" altLang="en-US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/>
                </a:tc>
              </a:tr>
              <a:tr h="19832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Brick</a:t>
                      </a:r>
                      <a:r>
                        <a:rPr lang="zh-TW" altLang="en-US" sz="3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連接介面</a:t>
                      </a:r>
                      <a:endParaRPr lang="en-US" altLang="zh-TW" sz="32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Interconnection</a:t>
                      </a:r>
                      <a:endParaRPr lang="zh-TW" altLang="en-US" sz="3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定調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pin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數為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6 pin connector, 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預計會有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Pogo pin connector board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Pogo pin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$0.6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(3</a:t>
                      </a:r>
                      <a:r>
                        <a:rPr lang="en-US" altLang="zh-TW" sz="32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pin)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ME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評估如何連接</a:t>
                      </a:r>
                      <a:endParaRPr lang="zh-TW" altLang="en-US" sz="3200" dirty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177800" indent="-177800">
                        <a:buAutoNum type="arabicPeriod"/>
                      </a:pP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Prototype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暫時以杜邦接頭接合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177800" indent="-177800">
                        <a:buAutoNum type="arabicPeriod"/>
                      </a:pP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Pogo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小板目前已完成初版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177800" indent="-177800">
                        <a:buAutoNum type="arabicPeriod"/>
                      </a:pP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ME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目前</a:t>
                      </a: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modify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中</a:t>
                      </a: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, 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預計</a:t>
                      </a: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4/8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 </a:t>
                      </a: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final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連接介面</a:t>
                      </a:r>
                      <a:endParaRPr lang="zh-TW" altLang="en-US" sz="3200" dirty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</a:tr>
              <a:tr h="37964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EE</a:t>
                      </a:r>
                      <a:r>
                        <a:rPr lang="zh-TW" altLang="en-US" sz="3200" b="1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設計</a:t>
                      </a:r>
                      <a:r>
                        <a:rPr lang="en-US" altLang="zh-TW" sz="3200" b="1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Electronic circuit module</a:t>
                      </a:r>
                      <a:endParaRPr lang="zh-TW" altLang="en-US" sz="3200" b="1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zh-TW" altLang="en-US" sz="3200" dirty="0" smtClean="0">
                          <a:latin typeface="Microsoft JhengHei" pitchFamily="34" charset="-120"/>
                          <a:ea typeface="Microsoft JhengHei" pitchFamily="34" charset="-120"/>
                        </a:rPr>
                        <a:t>電路預計以洞洞板型式</a:t>
                      </a:r>
                      <a:endParaRPr lang="en-US" altLang="zh-TW" sz="3200" dirty="0" smtClean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電源線路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馬達線路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馬達電源正反轉線路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感測器線路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機械轉向線路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Switch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開關</a:t>
                      </a:r>
                    </a:p>
                    <a:p>
                      <a:pPr marL="355600" lvl="0" indent="0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LED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板</a:t>
                      </a: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電源線路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OK</a:t>
                      </a:r>
                      <a:endParaRPr lang="zh-TW" altLang="zh-TW" sz="3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馬達線路</a:t>
                      </a:r>
                      <a:r>
                        <a:rPr lang="en-US" altLang="zh-TW" sz="32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OK</a:t>
                      </a:r>
                      <a:endParaRPr lang="zh-TW" altLang="zh-TW" sz="3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馬達電源正反轉線路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No need</a:t>
                      </a:r>
                      <a:endParaRPr lang="zh-TW" altLang="zh-TW" sz="3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感測器線路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Designing</a:t>
                      </a:r>
                      <a:endParaRPr lang="zh-TW" altLang="zh-TW" sz="3200" kern="1200" dirty="0" smtClean="0">
                        <a:solidFill>
                          <a:srgbClr val="0000FF"/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</a:t>
                      </a:r>
                      <a:r>
                        <a:rPr lang="zh-TW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機械轉向線路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Designing</a:t>
                      </a:r>
                      <a:endParaRPr lang="zh-TW" altLang="zh-TW" sz="3200" kern="1200" dirty="0" smtClean="0">
                        <a:solidFill>
                          <a:srgbClr val="0000FF"/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/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- Switch</a:t>
                      </a:r>
                      <a:r>
                        <a:rPr lang="zh-TW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開關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Checking</a:t>
                      </a:r>
                      <a:endParaRPr lang="zh-TW" altLang="zh-TW" sz="3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LED</a:t>
                      </a:r>
                      <a:r>
                        <a:rPr lang="zh-TW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板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  <a:sym typeface="Wingdings" pitchFamily="2" charset="2"/>
                        </a:rPr>
                        <a:t> Checking</a:t>
                      </a:r>
                    </a:p>
                  </a:txBody>
                  <a:tcPr marL="243840" marR="243840" marT="91440" marB="91440" anchor="ctr"/>
                </a:tc>
              </a:tr>
              <a:tr h="1763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Prototype</a:t>
                      </a:r>
                      <a:r>
                        <a:rPr lang="zh-TW" altLang="en-US" sz="3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原型</a:t>
                      </a:r>
                      <a:endParaRPr lang="zh-TW" altLang="en-US" sz="32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buAutoNum type="arabicPeriod"/>
                      </a:pP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定調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PCB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大小為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3.4 x 3.4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cm (Brick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為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4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x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4 cm)</a:t>
                      </a: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馬達先用手邊現有的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3D pen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+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齒輪箱黏在洞洞板上再將馬達線路拉出來跟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connector</a:t>
                      </a:r>
                      <a:r>
                        <a:rPr lang="zh-TW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作結合</a:t>
                      </a: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3/24 Finish</a:t>
                      </a:r>
                      <a:r>
                        <a:rPr lang="zh-TW" altLang="en-US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第一版 </a:t>
                      </a:r>
                      <a:r>
                        <a:rPr lang="en-US" altLang="zh-TW" sz="320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Prototype</a:t>
                      </a:r>
                      <a:endParaRPr lang="zh-TW" altLang="zh-TW" sz="32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</a:tr>
              <a:tr h="24365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ME</a:t>
                      </a:r>
                      <a:r>
                        <a:rPr lang="zh-TW" altLang="zh-TW" sz="3200" b="1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協助評估部分</a:t>
                      </a:r>
                      <a:endParaRPr lang="zh-TW" altLang="en-US" sz="3200" b="1" dirty="0">
                        <a:latin typeface="Microsoft JhengHei" pitchFamily="34" charset="-120"/>
                        <a:ea typeface="Microsoft JhengHei" pitchFamily="34" charset="-120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列印齒輪物件強度問題</a:t>
                      </a:r>
                    </a:p>
                    <a:p>
                      <a:pPr lvl="0"/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馬達</a:t>
                      </a:r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Gear</a:t>
                      </a:r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傳動</a:t>
                      </a:r>
                    </a:p>
                    <a:p>
                      <a:pPr lvl="0"/>
                      <a:r>
                        <a:rPr lang="zh-TW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結構建議</a:t>
                      </a:r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Microsoft JhengHei" pitchFamily="34" charset="-120"/>
                          <a:ea typeface="Microsoft JhengHei" pitchFamily="34" charset="-120"/>
                          <a:cs typeface="+mn-cs"/>
                        </a:rPr>
                        <a:t> &amp; Refine</a:t>
                      </a:r>
                      <a:endParaRPr lang="zh-TW" altLang="zh-TW" sz="3200" kern="1200" dirty="0" smtClean="0">
                        <a:solidFill>
                          <a:schemeClr val="dk1"/>
                        </a:solidFill>
                        <a:latin typeface="Microsoft JhengHei" pitchFamily="34" charset="-120"/>
                        <a:ea typeface="Microsoft JhengHei" pitchFamily="34" charset="-120"/>
                        <a:cs typeface="+mn-cs"/>
                      </a:endParaRPr>
                    </a:p>
                  </a:txBody>
                  <a:tcPr marL="243840" marR="243840" marT="91440" marB="9144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預計</a:t>
                      </a: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4/8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前確認進度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完成連接介面結構調整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Gear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傳動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EE</a:t>
                      </a:r>
                      <a:r>
                        <a:rPr lang="zh-TW" altLang="en-US" sz="3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請馬達廠商調整轉子規格</a:t>
                      </a:r>
                      <a:endParaRPr lang="en-US" altLang="zh-TW" sz="3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Microsoft JhengHei" pitchFamily="34" charset="-120"/>
                        <a:ea typeface="Microsoft JhengHei" pitchFamily="34" charset="-120"/>
                      </a:endParaRP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altLang="zh-TW" sz="3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ME</a:t>
                      </a:r>
                      <a:r>
                        <a:rPr lang="zh-TW" altLang="en-US" sz="3200" dirty="0" smtClean="0">
                          <a:solidFill>
                            <a:srgbClr val="0000FF"/>
                          </a:solidFill>
                          <a:latin typeface="Microsoft JhengHei" pitchFamily="34" charset="-120"/>
                          <a:ea typeface="Microsoft JhengHei" pitchFamily="34" charset="-120"/>
                        </a:rPr>
                        <a:t>確認齒輪結構</a:t>
                      </a:r>
                    </a:p>
                  </a:txBody>
                  <a:tcPr marL="243840" marR="243840" marT="91440" marB="9144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0" y="9012719"/>
            <a:ext cx="24384000" cy="3662541"/>
          </a:xfrm>
          <a:prstGeom prst="rect">
            <a:avLst/>
          </a:prstGeom>
          <a:solidFill>
            <a:srgbClr val="00B050">
              <a:alpha val="67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en-US" altLang="zh-TW" sz="23800" dirty="0"/>
          </a:p>
        </p:txBody>
      </p:sp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423249" y="9666312"/>
            <a:ext cx="13971587" cy="2257026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799" tIns="50799" rIns="50799" bIns="50799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 dirty="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lum bright="-40000" contrast="-40000"/>
          </a:blip>
          <a:srcRect/>
          <a:stretch>
            <a:fillRect/>
          </a:stretch>
        </p:blipFill>
        <p:spPr bwMode="auto">
          <a:xfrm>
            <a:off x="5423249" y="6675096"/>
            <a:ext cx="3816424" cy="140704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196611" name="Picture 3" descr="C:\Users\user\Pictures\tarkuslogo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1201" y="2105472"/>
            <a:ext cx="4680520" cy="413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613" name="Picture 5" descr="http://s04.calm9.com/qrcode/2020-06/VUG0MZ7KJ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 contrast="40000"/>
          </a:blip>
          <a:srcRect/>
          <a:stretch>
            <a:fillRect/>
          </a:stretch>
        </p:blipFill>
        <p:spPr bwMode="auto">
          <a:xfrm>
            <a:off x="15072321" y="2825552"/>
            <a:ext cx="4104456" cy="4104460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14404995" y="6858001"/>
            <a:ext cx="5347935" cy="707882"/>
          </a:xfrm>
          <a:prstGeom prst="rect">
            <a:avLst/>
          </a:prstGeom>
        </p:spPr>
        <p:txBody>
          <a:bodyPr wrap="none" lIns="91438" tIns="45718" rIns="91438" bIns="45718">
            <a:spAutoFit/>
          </a:bodyPr>
          <a:lstStyle/>
          <a:p>
            <a:r>
              <a:rPr lang="en-US" altLang="zh-TW" sz="4000" dirty="0"/>
              <a:t>https://tarkustech.com/</a:t>
            </a:r>
            <a:endParaRPr lang="zh-TW" alt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這個課程對證照是否有幫助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7986798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TW" sz="6700" b="1" dirty="0" smtClean="0">
                <a:latin typeface="微軟正黑體" pitchFamily="34" charset="-120"/>
                <a:ea typeface="微軟正黑體" pitchFamily="34" charset="-120"/>
              </a:rPr>
              <a:t>PMP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考試準備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途徑</a:t>
            </a:r>
            <a:endParaRPr lang="en-US" altLang="zh-TW" sz="67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2763" indent="28575" algn="l">
              <a:lnSpc>
                <a:spcPct val="150000"/>
              </a:lnSpc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對於準備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PMP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認證考試，一般人所熟知的途徑通常是參加培訓機構的認證課程，取得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個接觸小時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(contact hours)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的專案管理訓練時數。但是其實依據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PMI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的官方說法，取得報名考試所需要的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個接觸小時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(contact hours)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的途徑，並不僅限於刻板印象的「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PMP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補習班」 。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這個課程對證照是否有幫助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10064290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marL="512763" indent="28575" algn="l">
              <a:lnSpc>
                <a:spcPct val="150000"/>
              </a:lnSpc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依據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PMI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所發行的「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PMP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認證手冊」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(PMP Handbook)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個接觸小時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(contact hours)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是指考生可透過以下一個或多個專案管理教育培訓機構，完成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個小時的專案管理訓練，以便符合考試資格所要求的訓練時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數。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2763" indent="28575" algn="l">
              <a:lnSpc>
                <a:spcPct val="150000"/>
              </a:lnSpc>
              <a:buAutoNum type="alphaUcPeriod"/>
            </a:pP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PMI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R.E.P.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（註冊教育機構）提供的課程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 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B. 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PMI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社團組織提供的課程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C. 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公司組織的課程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由您所任職的公司提供受訓證明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D. 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由培訓公司或顧問提供的課程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由您所參加的培訓課程提供受訓證明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E. 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遠端教育公司提供的課程，包括結束時的課程評估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F. 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大學或學院的學術教育及繼續教育課程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由您所就讀的學校提供學分證明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) </a:t>
            </a:r>
            <a:r>
              <a:rPr lang="en-US" altLang="zh-TW" sz="3600" dirty="0" smtClean="0">
                <a:latin typeface="微軟正黑體" pitchFamily="34" charset="-120"/>
                <a:ea typeface="微軟正黑體" pitchFamily="34" charset="-120"/>
              </a:rPr>
              <a:t>...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pPr marL="1358900" indent="-4763" algn="l">
              <a:lnSpc>
                <a:spcPct val="150000"/>
              </a:lnSpc>
            </a:pP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如果您在大學或研究所，或是大學的推廣教育單位，有修讀涵蓋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PMBOK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的專案管理學分課程，上課時數達到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個小時，那麼這些學分證明可以做為報考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PMP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所需的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35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個接觸小時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(contact hours)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。大學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或學院提供的課程，跟大學或學院是否為</a:t>
            </a:r>
            <a:r>
              <a:rPr lang="en-US" altLang="zh-TW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R.E.P.</a:t>
            </a:r>
            <a:r>
              <a:rPr lang="zh-TW" altLang="en-US" sz="36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無關。</a:t>
            </a:r>
            <a:endParaRPr lang="en-US" altLang="zh-TW" sz="3600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專案是什麼</a:t>
            </a:r>
            <a:r>
              <a:rPr lang="en-US" altLang="zh-TW" sz="81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zh-TW" altLang="en-US" sz="8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zh-TW" altLang="en-US" sz="8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404996" y="3286100"/>
            <a:ext cx="18931069" cy="6717219"/>
          </a:xfrm>
          <a:prstGeom prst="rect">
            <a:avLst/>
          </a:prstGeom>
          <a:noFill/>
        </p:spPr>
        <p:txBody>
          <a:bodyPr wrap="square" lIns="91438" tIns="45718" rIns="91438" bIns="45718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這一個課程你可以</a:t>
            </a:r>
            <a:r>
              <a:rPr lang="zh-TW" altLang="en-US" sz="6700" b="1" dirty="0" smtClean="0">
                <a:latin typeface="微軟正黑體" pitchFamily="34" charset="-120"/>
                <a:ea typeface="微軟正黑體" pitchFamily="34" charset="-120"/>
              </a:rPr>
              <a:t>學會</a:t>
            </a:r>
            <a:endParaRPr lang="en-US" altLang="zh-TW" sz="67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對專案管理有初步的概念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(PM)</a:t>
            </a: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用簡單實務範例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跑完一個完整的專案流程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初步認識敏捷專案管理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(Agile)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39" indent="-514339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5500" dirty="0" smtClean="0">
                <a:latin typeface="微軟正黑體" pitchFamily="34" charset="-120"/>
                <a:ea typeface="微軟正黑體" pitchFamily="34" charset="-120"/>
              </a:rPr>
              <a:t>初步認識商業模式與營運規劃 </a:t>
            </a:r>
            <a:r>
              <a:rPr lang="en-US" altLang="zh-TW" sz="5500" dirty="0" smtClean="0">
                <a:latin typeface="微軟正黑體" pitchFamily="34" charset="-120"/>
                <a:ea typeface="微軟正黑體" pitchFamily="34" charset="-120"/>
              </a:rPr>
              <a:t>(BA)</a:t>
            </a:r>
            <a:endParaRPr lang="en-US" altLang="zh-TW" sz="55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3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7.xml><?xml version="1.0" encoding="utf-8"?>
<a:theme xmlns:a="http://schemas.openxmlformats.org/drawingml/2006/main" name="1_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8.xml><?xml version="1.0" encoding="utf-8"?>
<a:theme xmlns:a="http://schemas.openxmlformats.org/drawingml/2006/main" name="2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105360</TotalTime>
  <Words>4023</Words>
  <Application>Microsoft Macintosh PowerPoint</Application>
  <PresentationFormat>自訂</PresentationFormat>
  <Paragraphs>996</Paragraphs>
  <Slides>66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9</vt:i4>
      </vt:variant>
      <vt:variant>
        <vt:lpstr>投影片標題</vt:lpstr>
      </vt:variant>
      <vt:variant>
        <vt:i4>66</vt:i4>
      </vt:variant>
    </vt:vector>
  </HeadingPairs>
  <TitlesOfParts>
    <vt:vector size="75" baseType="lpstr">
      <vt:lpstr>Regular Theme</vt:lpstr>
      <vt:lpstr>1_Regular Theme</vt:lpstr>
      <vt:lpstr>3_Regular Theme</vt:lpstr>
      <vt:lpstr>4_Regular Theme</vt:lpstr>
      <vt:lpstr>6_Regular Theme</vt:lpstr>
      <vt:lpstr>Regular Theme - 空白 拷貝</vt:lpstr>
      <vt:lpstr>1_Regular Theme - 1_Empty 拷貝</vt:lpstr>
      <vt:lpstr>2_Regular Theme</vt:lpstr>
      <vt:lpstr>Office 佈景主題</vt:lpstr>
      <vt:lpstr>投影片 1</vt:lpstr>
      <vt:lpstr>什麼是專案管理</vt:lpstr>
      <vt:lpstr>專案是什麼? </vt:lpstr>
      <vt:lpstr>專案是什麼? </vt:lpstr>
      <vt:lpstr>專案是什麼? </vt:lpstr>
      <vt:lpstr>從證照看PM的差異與生態</vt:lpstr>
      <vt:lpstr>這個課程對證照是否有幫助</vt:lpstr>
      <vt:lpstr>這個課程對證照是否有幫助</vt:lpstr>
      <vt:lpstr>專案是什麼? </vt:lpstr>
      <vt:lpstr>一分鐘自我介紹</vt:lpstr>
      <vt:lpstr>投影片 11</vt:lpstr>
      <vt:lpstr>專案是什麼? </vt:lpstr>
      <vt:lpstr>專案是什麼? </vt:lpstr>
      <vt:lpstr>投影片 14</vt:lpstr>
      <vt:lpstr>PMP流程</vt:lpstr>
      <vt:lpstr>專案的十大知識領域</vt:lpstr>
      <vt:lpstr>專案的五大流程</vt:lpstr>
      <vt:lpstr>執行與監控的循環</vt:lpstr>
      <vt:lpstr>完整新產品(NPI)開發階段</vt:lpstr>
      <vt:lpstr>投影片 20</vt:lpstr>
      <vt:lpstr>專案是什麼? </vt:lpstr>
      <vt:lpstr>簡單的介紹科技製造業公司內與專案有關的組織</vt:lpstr>
      <vt:lpstr>功能型組織與專案型組織</vt:lpstr>
      <vt:lpstr>矩陣型組織</vt:lpstr>
      <vt:lpstr>組織的比較</vt:lpstr>
      <vt:lpstr>分組的組織角色</vt:lpstr>
      <vt:lpstr>分組找專案: 選定產品或服務作為專案</vt:lpstr>
      <vt:lpstr>分組</vt:lpstr>
      <vt:lpstr>專案工作說明書</vt:lpstr>
      <vt:lpstr>投影片 30</vt:lpstr>
      <vt:lpstr>專案利害關係人</vt:lpstr>
      <vt:lpstr>起始的團隊成員</vt:lpstr>
      <vt:lpstr>投影片 33</vt:lpstr>
      <vt:lpstr>專案章程</vt:lpstr>
      <vt:lpstr>專案章程</vt:lpstr>
      <vt:lpstr>專案章程</vt:lpstr>
      <vt:lpstr>專案章程</vt:lpstr>
      <vt:lpstr>專案工作說明書</vt:lpstr>
      <vt:lpstr>投影片 39</vt:lpstr>
      <vt:lpstr>投影片 40</vt:lpstr>
      <vt:lpstr>投影片 41</vt:lpstr>
      <vt:lpstr>CN STEAM Education program</vt:lpstr>
      <vt:lpstr>XYZ K12 STEAM Curriculums</vt:lpstr>
      <vt:lpstr>STEAM Education program</vt:lpstr>
      <vt:lpstr>XYZ STEAM project (Phase1 base)</vt:lpstr>
      <vt:lpstr>XYZ STEAM project (Phase1 base)</vt:lpstr>
      <vt:lpstr>XYZ STEAM project scope (Phase2)</vt:lpstr>
      <vt:lpstr>XYZ STEAM project scope(Phase2)</vt:lpstr>
      <vt:lpstr>XYZ STEAM project (Phase2 scope)</vt:lpstr>
      <vt:lpstr>依照預算所定義的範圍</vt:lpstr>
      <vt:lpstr>投影片 51</vt:lpstr>
      <vt:lpstr>Competitor: LittleBits DIY KITs</vt:lpstr>
      <vt:lpstr>LittleBits electronic DIY KITs</vt:lpstr>
      <vt:lpstr>KITs &amp; Module categories</vt:lpstr>
      <vt:lpstr>LittleBits Kits comparison</vt:lpstr>
      <vt:lpstr>投影片 56</vt:lpstr>
      <vt:lpstr>SWOT analysis &amp; Risks</vt:lpstr>
      <vt:lpstr>Block design feasibility</vt:lpstr>
      <vt:lpstr>投影片 59</vt:lpstr>
      <vt:lpstr>Block design concept</vt:lpstr>
      <vt:lpstr>Block Exhibition prototype</vt:lpstr>
      <vt:lpstr>投影片 62</vt:lpstr>
      <vt:lpstr>初步的時程規劃</vt:lpstr>
      <vt:lpstr>里程碑推算</vt:lpstr>
      <vt:lpstr>Draft WBS dictionary</vt:lpstr>
      <vt:lpstr>投影片 66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123</cp:lastModifiedBy>
  <cp:revision>109</cp:revision>
  <dcterms:modified xsi:type="dcterms:W3CDTF">2021-02-26T00:00:49Z</dcterms:modified>
</cp:coreProperties>
</file>