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68" roundtripDataSignature="AMtx7mi1JAyYMmh4fioW9J/XCSmY++i/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customschemas.google.com/relationships/presentationmetadata" Target="metadata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5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5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5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5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5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6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6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6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3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7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7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7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4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74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7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7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7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區段標題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6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6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7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7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7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7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7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7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7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7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6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Relationship Id="rId4" Type="http://schemas.openxmlformats.org/officeDocument/2006/relationships/slide" Target="/ppt/slides/slide25.xml"/><Relationship Id="rId5" Type="http://schemas.openxmlformats.org/officeDocument/2006/relationships/slide" Target="/ppt/slides/slide25.xml"/><Relationship Id="rId6" Type="http://schemas.openxmlformats.org/officeDocument/2006/relationships/slide" Target="/ppt/slides/slide26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1.png"/><Relationship Id="rId4" Type="http://schemas.openxmlformats.org/officeDocument/2006/relationships/slide" Target="/ppt/slides/slide25.xml"/><Relationship Id="rId5" Type="http://schemas.openxmlformats.org/officeDocument/2006/relationships/slide" Target="/ppt/slides/slide25.xml"/><Relationship Id="rId6" Type="http://schemas.openxmlformats.org/officeDocument/2006/relationships/slide" Target="/ppt/slides/slide26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0.png"/><Relationship Id="rId4" Type="http://schemas.openxmlformats.org/officeDocument/2006/relationships/slide" Target="/ppt/slides/slide25.xml"/><Relationship Id="rId5" Type="http://schemas.openxmlformats.org/officeDocument/2006/relationships/slide" Target="/ppt/slides/slide25.xml"/><Relationship Id="rId6" Type="http://schemas.openxmlformats.org/officeDocument/2006/relationships/slide" Target="/ppt/slides/slide26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8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0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6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1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2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7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7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5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4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8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60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4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5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59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61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6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83568" y="764704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b="1" lang="zh-TW">
                <a:latin typeface="Microsoft JhengHei"/>
                <a:ea typeface="Microsoft JhengHei"/>
                <a:cs typeface="Microsoft JhengHei"/>
                <a:sym typeface="Microsoft JhengHei"/>
              </a:rPr>
              <a:t>SHOPLINE後台介面簡介</a:t>
            </a:r>
            <a:endParaRPr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48880"/>
            <a:ext cx="9144000" cy="3503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/>
          <p:nvPr/>
        </p:nvSpPr>
        <p:spPr>
          <a:xfrm>
            <a:off x="0" y="404664"/>
            <a:ext cx="522007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- 我的商品 – 商品設定 – 商品規格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User\Desktop\SHOPLINE\產品規格.PNG" id="154" name="Google Shape;15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000" y="1556792"/>
            <a:ext cx="9072000" cy="4032448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0"/>
          <p:cNvSpPr/>
          <p:nvPr/>
        </p:nvSpPr>
        <p:spPr>
          <a:xfrm>
            <a:off x="3275856" y="5589240"/>
            <a:ext cx="5184576" cy="378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6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產品規格資訊</a:t>
            </a:r>
            <a:endParaRPr b="1" sz="16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"/>
          <p:cNvSpPr/>
          <p:nvPr/>
        </p:nvSpPr>
        <p:spPr>
          <a:xfrm>
            <a:off x="0" y="404664"/>
            <a:ext cx="522007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- 我的商品 – 商品設定 – 加購品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User\Desktop\SHOPLINE\加購商品.PNG" id="161" name="Google Shape;16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00" y="1556792"/>
            <a:ext cx="9001000" cy="2264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"/>
          <p:cNvSpPr/>
          <p:nvPr/>
        </p:nvSpPr>
        <p:spPr>
          <a:xfrm>
            <a:off x="0" y="404664"/>
            <a:ext cx="572412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- 我的商品 – 商品設定 – 網路搜尋最佳化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User\Desktop\SHOPLINE\網路搜尋最佳化(關鍵字查詢).PNG" id="167" name="Google Shape;16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96" y="1556792"/>
            <a:ext cx="9073008" cy="4113287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2"/>
          <p:cNvSpPr/>
          <p:nvPr/>
        </p:nvSpPr>
        <p:spPr>
          <a:xfrm>
            <a:off x="3347864" y="5805264"/>
            <a:ext cx="5184576" cy="378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6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*關鍵字搜尋設定</a:t>
            </a:r>
            <a:endParaRPr b="1" sz="16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"/>
          <p:cNvSpPr/>
          <p:nvPr/>
        </p:nvSpPr>
        <p:spPr>
          <a:xfrm>
            <a:off x="0" y="404664"/>
            <a:ext cx="522007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- 我的商品 – 商品設定 – 設定-1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User\Desktop\SHOPLINE\商品設定頁面.PNG" id="174" name="Google Shape;17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029" y="1628800"/>
            <a:ext cx="8923943" cy="37166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商品設定頁面2.PNG" id="179" name="Google Shape;17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756" y="1556792"/>
            <a:ext cx="8964488" cy="2407443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4"/>
          <p:cNvSpPr/>
          <p:nvPr/>
        </p:nvSpPr>
        <p:spPr>
          <a:xfrm>
            <a:off x="0" y="404664"/>
            <a:ext cx="522007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- 我的商品 – 商品設定 – 設定-2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504" y="1375738"/>
            <a:ext cx="8928992" cy="4429526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5"/>
          <p:cNvSpPr/>
          <p:nvPr/>
        </p:nvSpPr>
        <p:spPr>
          <a:xfrm>
            <a:off x="0" y="404664"/>
            <a:ext cx="291581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– 加購品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400" y="1421373"/>
            <a:ext cx="8959200" cy="4455899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6"/>
          <p:cNvSpPr/>
          <p:nvPr/>
        </p:nvSpPr>
        <p:spPr>
          <a:xfrm>
            <a:off x="0" y="404664"/>
            <a:ext cx="291581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– 贈品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756" y="1484784"/>
            <a:ext cx="8964488" cy="4582071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7"/>
          <p:cNvSpPr/>
          <p:nvPr/>
        </p:nvSpPr>
        <p:spPr>
          <a:xfrm>
            <a:off x="0" y="404675"/>
            <a:ext cx="3148800" cy="504000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– 商品分類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322" y="1484784"/>
            <a:ext cx="9033356" cy="350902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8"/>
          <p:cNvSpPr/>
          <p:nvPr/>
        </p:nvSpPr>
        <p:spPr>
          <a:xfrm>
            <a:off x="0" y="404675"/>
            <a:ext cx="3103500" cy="504000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– 庫存管理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9"/>
          <p:cNvSpPr/>
          <p:nvPr/>
        </p:nvSpPr>
        <p:spPr>
          <a:xfrm>
            <a:off x="0" y="404675"/>
            <a:ext cx="2937000" cy="504000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六、顧客管理 – 顧客列表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User\Desktop\SHOPLINE\顧客列表(能匯出匯入EXCEL報表).PNG" id="210" name="Google Shape;21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910" y="1531986"/>
            <a:ext cx="8924180" cy="2689102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9"/>
          <p:cNvSpPr txBox="1"/>
          <p:nvPr/>
        </p:nvSpPr>
        <p:spPr>
          <a:xfrm>
            <a:off x="6084168" y="4221088"/>
            <a:ext cx="18004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可匯出匯入報表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/>
          <p:nvPr/>
        </p:nvSpPr>
        <p:spPr>
          <a:xfrm>
            <a:off x="0" y="404664"/>
            <a:ext cx="248376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一、註冊後登入畫面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User\Desktop\SHOPLINE\註冊登入畫面.PNG" id="91" name="Google Shape;9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32" y="1392107"/>
            <a:ext cx="9089072" cy="4917213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"/>
          <p:cNvSpPr txBox="1"/>
          <p:nvPr/>
        </p:nvSpPr>
        <p:spPr>
          <a:xfrm>
            <a:off x="3347864" y="764704"/>
            <a:ext cx="322556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Noto Sans Symbols"/>
              <a:buChar char="◆"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客製化品牌形象的網路商城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Noto Sans Symbols"/>
              <a:buChar char="◆"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可以連結FB/LINE/IG/商店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Noto Sans Symbols"/>
              <a:buChar char="◆"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連接FB粉絲專業增加曝光率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會員制(設定會員級別與優惠).PNG" id="216" name="Google Shape;21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80" y="1628800"/>
            <a:ext cx="9008040" cy="284378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0"/>
          <p:cNvSpPr/>
          <p:nvPr/>
        </p:nvSpPr>
        <p:spPr>
          <a:xfrm>
            <a:off x="0" y="404664"/>
            <a:ext cx="327585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六、顧客管理 –會員分級設定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20"/>
          <p:cNvSpPr/>
          <p:nvPr/>
        </p:nvSpPr>
        <p:spPr>
          <a:xfrm>
            <a:off x="3707904" y="4437112"/>
            <a:ext cx="5184576" cy="378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6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可設定多個級別、級別的優惠、級別的持續時間</a:t>
            </a:r>
            <a:endParaRPr b="1" sz="16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商店購物金.PNG" id="223" name="Google Shape;22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89" y="1484784"/>
            <a:ext cx="9115422" cy="359779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1"/>
          <p:cNvSpPr/>
          <p:nvPr/>
        </p:nvSpPr>
        <p:spPr>
          <a:xfrm>
            <a:off x="0" y="404675"/>
            <a:ext cx="3451800" cy="504000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六、顧客管理 – 商店購物金-1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商店購物金2.PNG" id="229" name="Google Shape;22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909" y="1556792"/>
            <a:ext cx="8916182" cy="3004422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2"/>
          <p:cNvSpPr/>
          <p:nvPr/>
        </p:nvSpPr>
        <p:spPr>
          <a:xfrm>
            <a:off x="0" y="404675"/>
            <a:ext cx="3482100" cy="504000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六、顧客管理 – 商店購物金-2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折扣優惠.PNG" id="235" name="Google Shape;23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62" y="1450082"/>
            <a:ext cx="9029276" cy="334707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3"/>
          <p:cNvSpPr/>
          <p:nvPr/>
        </p:nvSpPr>
        <p:spPr>
          <a:xfrm>
            <a:off x="0" y="404664"/>
            <a:ext cx="320384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七、報價及促銷 – 優惠活動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促銷活動設定1.PNG" id="241" name="Google Shape;24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06" y="1360711"/>
            <a:ext cx="8892988" cy="4228529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4"/>
          <p:cNvSpPr/>
          <p:nvPr/>
        </p:nvSpPr>
        <p:spPr>
          <a:xfrm>
            <a:off x="0" y="404675"/>
            <a:ext cx="3754500" cy="504000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七、報價及促銷 – 優惠活動設定-1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3" name="Google Shape;243;p24"/>
          <p:cNvSpPr/>
          <p:nvPr/>
        </p:nvSpPr>
        <p:spPr>
          <a:xfrm>
            <a:off x="3203848" y="5877272"/>
            <a:ext cx="5184576" cy="378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6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資料一定要打完才能設定下一區塊</a:t>
            </a:r>
            <a:endParaRPr b="1" sz="16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促銷活動設定2.PNG" id="248" name="Google Shape;24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128" y="1412776"/>
            <a:ext cx="9109745" cy="10221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User\Desktop\SHOPLINE\促銷活動設定3.PNG" id="249" name="Google Shape;24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906" y="2668383"/>
            <a:ext cx="9054188" cy="3208889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5"/>
          <p:cNvSpPr/>
          <p:nvPr/>
        </p:nvSpPr>
        <p:spPr>
          <a:xfrm>
            <a:off x="0" y="404675"/>
            <a:ext cx="4011900" cy="504000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七、報價及促銷 – 優惠活動設定-2&amp;3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促銷活動設定4.PNG" id="255" name="Google Shape;25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62" y="1484784"/>
            <a:ext cx="9005077" cy="2404051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6"/>
          <p:cNvSpPr/>
          <p:nvPr/>
        </p:nvSpPr>
        <p:spPr>
          <a:xfrm>
            <a:off x="0" y="404675"/>
            <a:ext cx="3739200" cy="504000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七、報價及促銷 – 優惠活動設定-4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免運費.PNG" id="261" name="Google Shape;26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373" y="1556792"/>
            <a:ext cx="8975254" cy="2599242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7"/>
          <p:cNvSpPr/>
          <p:nvPr/>
        </p:nvSpPr>
        <p:spPr>
          <a:xfrm>
            <a:off x="0" y="404664"/>
            <a:ext cx="3131840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七、報價及促銷 – 免運費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免運費設定.PNG" id="267" name="Google Shape;26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605" y="1484784"/>
            <a:ext cx="8962790" cy="3205286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8"/>
          <p:cNvSpPr/>
          <p:nvPr/>
        </p:nvSpPr>
        <p:spPr>
          <a:xfrm>
            <a:off x="0" y="404664"/>
            <a:ext cx="363589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七、報價及促銷 – 免運費設定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9" name="Google Shape;269;p28"/>
          <p:cNvSpPr txBox="1"/>
          <p:nvPr/>
        </p:nvSpPr>
        <p:spPr>
          <a:xfrm>
            <a:off x="4499992" y="4797152"/>
            <a:ext cx="43588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 u="sng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action="ppaction://hlinksldjump" r:id="rId4"/>
              </a:rPr>
              <a:t>2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b="1" lang="zh-TW" sz="1800" u="sng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action="ppaction://hlinksldjump" r:id="rId5"/>
              </a:rPr>
              <a:t>3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b="1" lang="zh-TW" sz="1800" u="sng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action="ppaction://hlinksldjump" r:id="rId6"/>
              </a:rPr>
              <a:t>4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部分皆跟優惠活動p.25﹐26一樣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購物車加購價.PNG" id="274" name="Google Shape;27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65" y="1556792"/>
            <a:ext cx="8874671" cy="2307974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9"/>
          <p:cNvSpPr/>
          <p:nvPr/>
        </p:nvSpPr>
        <p:spPr>
          <a:xfrm>
            <a:off x="0" y="404664"/>
            <a:ext cx="363589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七、報價及促銷 – 購物車加價購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/>
          <p:nvPr/>
        </p:nvSpPr>
        <p:spPr>
          <a:xfrm>
            <a:off x="0" y="404664"/>
            <a:ext cx="248376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二、設置指南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98" name="Google Shape;98;p3"/>
          <p:cNvGrpSpPr/>
          <p:nvPr/>
        </p:nvGrpSpPr>
        <p:grpSpPr>
          <a:xfrm>
            <a:off x="638612" y="1404712"/>
            <a:ext cx="7866777" cy="4544568"/>
            <a:chOff x="971600" y="1484784"/>
            <a:chExt cx="7164388" cy="4057650"/>
          </a:xfrm>
        </p:grpSpPr>
        <p:pic>
          <p:nvPicPr>
            <p:cNvPr descr="C:\Users\User\Desktop\SHOPLINE\語言&amp;貨幣&amp;商店種類.PNG" id="99" name="Google Shape;99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71600" y="1484784"/>
              <a:ext cx="7164388" cy="4057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" name="Google Shape;100;p3"/>
            <p:cNvSpPr/>
            <p:nvPr/>
          </p:nvSpPr>
          <p:spPr>
            <a:xfrm>
              <a:off x="4283968" y="3717032"/>
              <a:ext cx="3096344" cy="3383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600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試用版僅能選英文、繁體</a:t>
              </a:r>
              <a:endParaRPr b="1" sz="16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4355976" y="5085184"/>
              <a:ext cx="3096344" cy="3383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600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選擇分類送出後無法更改</a:t>
              </a:r>
              <a:endParaRPr b="1" sz="16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購物車加購價設定.PNG" id="280" name="Google Shape;28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33" y="1484784"/>
            <a:ext cx="9005135" cy="3509492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0"/>
          <p:cNvSpPr/>
          <p:nvPr/>
        </p:nvSpPr>
        <p:spPr>
          <a:xfrm>
            <a:off x="0" y="404675"/>
            <a:ext cx="4011900" cy="504000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七、報價及促銷 – 購物車加價購設定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2" name="Google Shape;282;p30"/>
          <p:cNvSpPr txBox="1"/>
          <p:nvPr/>
        </p:nvSpPr>
        <p:spPr>
          <a:xfrm>
            <a:off x="4499992" y="5013176"/>
            <a:ext cx="43588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 u="sng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action="ppaction://hlinksldjump" r:id="rId4"/>
              </a:rPr>
              <a:t>2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b="1" lang="zh-TW" sz="1800" u="sng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action="ppaction://hlinksldjump" r:id="rId5"/>
              </a:rPr>
              <a:t>3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b="1" lang="zh-TW" sz="1800" u="sng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action="ppaction://hlinksldjump" r:id="rId6"/>
              </a:rPr>
              <a:t>4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部分皆跟優惠活動p.25﹐26一樣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任選優惠.PNG" id="287" name="Google Shape;28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614" y="1484784"/>
            <a:ext cx="8912772" cy="2664944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1"/>
          <p:cNvSpPr/>
          <p:nvPr/>
        </p:nvSpPr>
        <p:spPr>
          <a:xfrm>
            <a:off x="0" y="404664"/>
            <a:ext cx="363589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七、報價及促銷 – 任選優惠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任選優惠設定.PNG" id="293" name="Google Shape;29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66" y="1480889"/>
            <a:ext cx="9057468" cy="4252367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2"/>
          <p:cNvSpPr/>
          <p:nvPr/>
        </p:nvSpPr>
        <p:spPr>
          <a:xfrm>
            <a:off x="0" y="404664"/>
            <a:ext cx="363589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七、報價及促銷 – 任選優惠設定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5" name="Google Shape;295;p32"/>
          <p:cNvSpPr txBox="1"/>
          <p:nvPr/>
        </p:nvSpPr>
        <p:spPr>
          <a:xfrm>
            <a:off x="4427984" y="5733256"/>
            <a:ext cx="43588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 u="sng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action="ppaction://hlinksldjump" r:id="rId4"/>
              </a:rPr>
              <a:t>2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b="1" lang="zh-TW" sz="1800" u="sng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action="ppaction://hlinksldjump" r:id="rId5"/>
              </a:rPr>
              <a:t>3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b="1" lang="zh-TW" sz="1800" u="sng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action="ppaction://hlinksldjump" r:id="rId6"/>
              </a:rPr>
              <a:t>4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部分皆跟優惠活動p.25﹐26一樣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商店分析.PNG" id="300" name="Google Shape;30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370" y="1484784"/>
            <a:ext cx="9154741" cy="3515897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3"/>
          <p:cNvSpPr/>
          <p:nvPr/>
        </p:nvSpPr>
        <p:spPr>
          <a:xfrm>
            <a:off x="0" y="404664"/>
            <a:ext cx="363589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八、報表及分析 – 商店分析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2" name="Google Shape;302;p33"/>
          <p:cNvSpPr txBox="1"/>
          <p:nvPr/>
        </p:nvSpPr>
        <p:spPr>
          <a:xfrm>
            <a:off x="6300192" y="5013176"/>
            <a:ext cx="13388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各種分析圖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數據分析中心.PNG" id="307" name="Google Shape;30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274" y="1484784"/>
            <a:ext cx="8883453" cy="4160024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4"/>
          <p:cNvSpPr/>
          <p:nvPr/>
        </p:nvSpPr>
        <p:spPr>
          <a:xfrm>
            <a:off x="0" y="404664"/>
            <a:ext cx="4500000" cy="504000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八、報表及分析 – Shoplytics 數據分析中心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9" name="Google Shape;309;p34"/>
          <p:cNvSpPr txBox="1"/>
          <p:nvPr/>
        </p:nvSpPr>
        <p:spPr>
          <a:xfrm>
            <a:off x="5637019" y="5661248"/>
            <a:ext cx="20313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更詳細的分析數據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廣告分析.PNG" id="314" name="Google Shape;314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36" y="1556792"/>
            <a:ext cx="9041929" cy="18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5"/>
          <p:cNvSpPr/>
          <p:nvPr/>
        </p:nvSpPr>
        <p:spPr>
          <a:xfrm>
            <a:off x="0" y="404664"/>
            <a:ext cx="449999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八、報表及分析 – Google AdWords 分析</a:t>
            </a:r>
            <a:endParaRPr/>
          </a:p>
        </p:txBody>
      </p:sp>
      <p:sp>
        <p:nvSpPr>
          <p:cNvPr id="316" name="Google Shape;316;p35"/>
          <p:cNvSpPr txBox="1"/>
          <p:nvPr/>
        </p:nvSpPr>
        <p:spPr>
          <a:xfrm>
            <a:off x="5810652" y="3356992"/>
            <a:ext cx="15696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廣告成效分析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報表匯出.PNG" id="321" name="Google Shape;321;p36"/>
          <p:cNvPicPr preferRelativeResize="0"/>
          <p:nvPr/>
        </p:nvPicPr>
        <p:blipFill rotWithShape="1">
          <a:blip r:embed="rId3">
            <a:alphaModFix/>
          </a:blip>
          <a:srcRect b="0" l="0" r="40187" t="0"/>
          <a:stretch/>
        </p:blipFill>
        <p:spPr>
          <a:xfrm>
            <a:off x="54000" y="1453596"/>
            <a:ext cx="9036000" cy="211942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6"/>
          <p:cNvSpPr/>
          <p:nvPr/>
        </p:nvSpPr>
        <p:spPr>
          <a:xfrm>
            <a:off x="0" y="404664"/>
            <a:ext cx="449999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八、報表及分析 – 報表匯出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大量匯出匯入資料.PNG" id="327" name="Google Shape;32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000" y="1412776"/>
            <a:ext cx="9072000" cy="2664296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7"/>
          <p:cNvSpPr/>
          <p:nvPr/>
        </p:nvSpPr>
        <p:spPr>
          <a:xfrm>
            <a:off x="0" y="404664"/>
            <a:ext cx="449999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八、報表及分析 – 大量匯入/匯出進度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行銷工具.PNG" id="333" name="Google Shape;33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34" y="1487760"/>
            <a:ext cx="9088533" cy="4029472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8"/>
          <p:cNvSpPr/>
          <p:nvPr/>
        </p:nvSpPr>
        <p:spPr>
          <a:xfrm>
            <a:off x="0" y="404664"/>
            <a:ext cx="125963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九、行銷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5" name="Google Shape;335;p38"/>
          <p:cNvSpPr txBox="1"/>
          <p:nvPr/>
        </p:nvSpPr>
        <p:spPr>
          <a:xfrm>
            <a:off x="4067944" y="5517232"/>
            <a:ext cx="46586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行銷分析工具 &amp; 基本上都是擴充元件的東西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網站目錄.PNG" id="340" name="Google Shape;340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24" y="1484784"/>
            <a:ext cx="8918552" cy="3605411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9"/>
          <p:cNvSpPr/>
          <p:nvPr/>
        </p:nvSpPr>
        <p:spPr>
          <a:xfrm>
            <a:off x="0" y="404664"/>
            <a:ext cx="363589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十、目錄分頁管理 – 網店目錄管理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2" name="Google Shape;342;p39"/>
          <p:cNvSpPr txBox="1"/>
          <p:nvPr/>
        </p:nvSpPr>
        <p:spPr>
          <a:xfrm>
            <a:off x="5652120" y="5085184"/>
            <a:ext cx="162736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網站目錄編輯 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/>
          <p:nvPr/>
        </p:nvSpPr>
        <p:spPr>
          <a:xfrm>
            <a:off x="0" y="404664"/>
            <a:ext cx="248376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三、訂單管理 &amp; 追蹤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07" name="Google Shape;107;p4"/>
          <p:cNvGrpSpPr/>
          <p:nvPr/>
        </p:nvGrpSpPr>
        <p:grpSpPr>
          <a:xfrm>
            <a:off x="21147" y="1412776"/>
            <a:ext cx="9087357" cy="4176462"/>
            <a:chOff x="21147" y="1412776"/>
            <a:chExt cx="9087357" cy="4176462"/>
          </a:xfrm>
        </p:grpSpPr>
        <p:pic>
          <p:nvPicPr>
            <p:cNvPr descr="C:\Users\User\Desktop\SHOPLINE\訂單追蹤.PNG" id="108" name="Google Shape;108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1147" y="1412776"/>
              <a:ext cx="9087357" cy="41764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04856" y="2231902"/>
              <a:ext cx="1403648" cy="19171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0" name="Google Shape;110;p4"/>
          <p:cNvSpPr/>
          <p:nvPr/>
        </p:nvSpPr>
        <p:spPr>
          <a:xfrm>
            <a:off x="4427984" y="5589240"/>
            <a:ext cx="3672408" cy="378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6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可以選擇欲要匯出的單據、欄位</a:t>
            </a:r>
            <a:endParaRPr b="1" sz="16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網站分頁.PNG" id="347" name="Google Shape;347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" y="1406993"/>
            <a:ext cx="9000000" cy="3246143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0"/>
          <p:cNvSpPr/>
          <p:nvPr/>
        </p:nvSpPr>
        <p:spPr>
          <a:xfrm>
            <a:off x="0" y="404664"/>
            <a:ext cx="363589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十、目錄分頁管理 – 網頁分頁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9" name="Google Shape;349;p40"/>
          <p:cNvSpPr txBox="1"/>
          <p:nvPr/>
        </p:nvSpPr>
        <p:spPr>
          <a:xfrm>
            <a:off x="6026676" y="4653136"/>
            <a:ext cx="15696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網站頁面編輯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一頁商店設定.PNG" id="354" name="Google Shape;35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32" y="1484784"/>
            <a:ext cx="9022136" cy="262787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1"/>
          <p:cNvSpPr/>
          <p:nvPr/>
        </p:nvSpPr>
        <p:spPr>
          <a:xfrm>
            <a:off x="0" y="404664"/>
            <a:ext cx="363589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十、目錄分頁管理 – 一頁商店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6" name="Google Shape;356;p41"/>
          <p:cNvSpPr txBox="1"/>
          <p:nvPr/>
        </p:nvSpPr>
        <p:spPr>
          <a:xfrm>
            <a:off x="4283968" y="4077072"/>
            <a:ext cx="423545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一整頁面都是商品資訊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豪華&amp; O2O方案才能創建10個一頁商店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網站頁面 LOGO設計.PNG" id="361" name="Google Shape;36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100" y="1455672"/>
            <a:ext cx="8951801" cy="442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42"/>
          <p:cNvSpPr/>
          <p:nvPr/>
        </p:nvSpPr>
        <p:spPr>
          <a:xfrm>
            <a:off x="0" y="404664"/>
            <a:ext cx="147565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十一、設計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" name="Google Shape;363;p42"/>
          <p:cNvSpPr txBox="1"/>
          <p:nvPr/>
        </p:nvSpPr>
        <p:spPr>
          <a:xfrm>
            <a:off x="2280500" y="5589250"/>
            <a:ext cx="647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店面版型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圖片需要到目錄分頁管理/網店分類裡編輯圖片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商店部落格.PNG" id="368" name="Google Shape;368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000" y="1484784"/>
            <a:ext cx="8892000" cy="3214866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3"/>
          <p:cNvSpPr/>
          <p:nvPr/>
        </p:nvSpPr>
        <p:spPr>
          <a:xfrm>
            <a:off x="0" y="404664"/>
            <a:ext cx="233975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十二、部落格 – 文章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0" name="Google Shape;370;p43"/>
          <p:cNvSpPr txBox="1"/>
          <p:nvPr/>
        </p:nvSpPr>
        <p:spPr>
          <a:xfrm>
            <a:off x="4499992" y="4797152"/>
            <a:ext cx="338265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1.文章打完後須按顯示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2.網頁目錄管理新增部落格首頁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1" name="Google Shape;371;p43"/>
          <p:cNvSpPr txBox="1"/>
          <p:nvPr/>
        </p:nvSpPr>
        <p:spPr>
          <a:xfrm>
            <a:off x="4649100" y="708575"/>
            <a:ext cx="44949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免費試用帳號：部落按鈕被隱藏</a:t>
            </a:r>
            <a:endParaRPr b="1"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4"/>
          <p:cNvSpPr/>
          <p:nvPr/>
        </p:nvSpPr>
        <p:spPr>
          <a:xfrm>
            <a:off x="0" y="404664"/>
            <a:ext cx="147565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十三、表單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User\Desktop\SHOPLINE\表單功能.PNG" id="377" name="Google Shape;377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000" y="1412776"/>
            <a:ext cx="9036000" cy="3687257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44"/>
          <p:cNvSpPr txBox="1"/>
          <p:nvPr/>
        </p:nvSpPr>
        <p:spPr>
          <a:xfrm>
            <a:off x="4626873" y="4581128"/>
            <a:ext cx="318548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簡易的表單以拖拉式方法編排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9" name="Google Shape;379;p44"/>
          <p:cNvSpPr txBox="1"/>
          <p:nvPr/>
        </p:nvSpPr>
        <p:spPr>
          <a:xfrm>
            <a:off x="4626875" y="519725"/>
            <a:ext cx="44949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免費試用帳號：</a:t>
            </a:r>
            <a:r>
              <a:rPr b="1" lang="zh-TW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表單</a:t>
            </a:r>
            <a:r>
              <a:rPr b="1" lang="zh-TW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按鈕被隱藏</a:t>
            </a:r>
            <a:endParaRPr b="1"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擴充元件.PNG" id="384" name="Google Shape;38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123" y="1418282"/>
            <a:ext cx="9071755" cy="4314974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45"/>
          <p:cNvSpPr/>
          <p:nvPr/>
        </p:nvSpPr>
        <p:spPr>
          <a:xfrm>
            <a:off x="0" y="404664"/>
            <a:ext cx="363589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十四、擴充功能 – 擴充功能商店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6" name="Google Shape;386;p45"/>
          <p:cNvSpPr txBox="1"/>
          <p:nvPr/>
        </p:nvSpPr>
        <p:spPr>
          <a:xfrm>
            <a:off x="2123728" y="5805264"/>
            <a:ext cx="64171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有分免費擴充和付費擴充、免費擴充都是一些比較基本的功能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7" name="Google Shape;387;p45"/>
          <p:cNvSpPr txBox="1"/>
          <p:nvPr/>
        </p:nvSpPr>
        <p:spPr>
          <a:xfrm>
            <a:off x="4649100" y="784775"/>
            <a:ext cx="44949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免費試用帳號：</a:t>
            </a:r>
            <a:r>
              <a:rPr b="1" lang="zh-TW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擴充功能</a:t>
            </a:r>
            <a:r>
              <a:rPr b="1" lang="zh-TW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按鈕被隱藏</a:t>
            </a:r>
            <a:endParaRPr b="1"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我的擴充功能(預設擴充元件).PNG" id="392" name="Google Shape;39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000" y="1419184"/>
            <a:ext cx="9036000" cy="3449976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46"/>
          <p:cNvSpPr/>
          <p:nvPr/>
        </p:nvSpPr>
        <p:spPr>
          <a:xfrm>
            <a:off x="0" y="404664"/>
            <a:ext cx="363589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十四、擴充功能 – 我的擴充功能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4" name="Google Shape;394;p46"/>
          <p:cNvSpPr txBox="1"/>
          <p:nvPr/>
        </p:nvSpPr>
        <p:spPr>
          <a:xfrm>
            <a:off x="4499992" y="4797152"/>
            <a:ext cx="318548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已安裝的擴充元件會顯示在這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5" name="Google Shape;395;p46"/>
          <p:cNvSpPr txBox="1"/>
          <p:nvPr/>
        </p:nvSpPr>
        <p:spPr>
          <a:xfrm>
            <a:off x="4649100" y="784775"/>
            <a:ext cx="44949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免費試用帳號：擴充功能按鈕被隱藏</a:t>
            </a:r>
            <a:endParaRPr b="1"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基本資料設定1.PNG" id="400" name="Google Shape;40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000" y="1488273"/>
            <a:ext cx="9072000" cy="4172975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47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基本資料-1</a:t>
            </a:r>
            <a:endParaRPr/>
          </a:p>
        </p:txBody>
      </p:sp>
      <p:sp>
        <p:nvSpPr>
          <p:cNvPr id="402" name="Google Shape;402;p47"/>
          <p:cNvSpPr txBox="1"/>
          <p:nvPr/>
        </p:nvSpPr>
        <p:spPr>
          <a:xfrm>
            <a:off x="4211960" y="5445224"/>
            <a:ext cx="3416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商店名稱可以在這頁面重新取名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基本資料設定2.PNG" id="407" name="Google Shape;40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000" y="1520514"/>
            <a:ext cx="8964000" cy="320463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48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基本設定-2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9" name="Google Shape;409;p48"/>
          <p:cNvSpPr txBox="1"/>
          <p:nvPr/>
        </p:nvSpPr>
        <p:spPr>
          <a:xfrm>
            <a:off x="4499992" y="4797152"/>
            <a:ext cx="45704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商店狀態修改、聯絡電話及第三方支付工具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圖片庫.PNG" id="414" name="Google Shape;41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000" y="1431695"/>
            <a:ext cx="9036000" cy="2501361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49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圖片庫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6" name="Google Shape;416;p49"/>
          <p:cNvSpPr txBox="1"/>
          <p:nvPr/>
        </p:nvSpPr>
        <p:spPr>
          <a:xfrm>
            <a:off x="4211960" y="4005064"/>
            <a:ext cx="43396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圖片丟到圖片庫、可以提供其他頁面使用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/>
          <p:nvPr/>
        </p:nvSpPr>
        <p:spPr>
          <a:xfrm>
            <a:off x="0" y="404664"/>
            <a:ext cx="248376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四、訊息中心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User\Desktop\SHOPLINE\訊息通知.PNG" id="116" name="Google Shape;11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57" y="1484784"/>
            <a:ext cx="9033819" cy="435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送貨設定.PNG" id="421" name="Google Shape;421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095" y="1484784"/>
            <a:ext cx="9077811" cy="2393826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50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送貨設定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付款設定.PNG" id="427" name="Google Shape;42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919" y="1484784"/>
            <a:ext cx="9010163" cy="2308266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51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付款設定-1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付款設定介面.PNG" id="433" name="Google Shape;433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" y="1340768"/>
            <a:ext cx="9000000" cy="4037526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52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付款設定-2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訂單設定.PNG" id="439" name="Google Shape;439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00" y="1340768"/>
            <a:ext cx="9025200" cy="3686034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53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訂單設定-1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訂單設定2.PNG" id="445" name="Google Shape;445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" y="1340769"/>
            <a:ext cx="9000000" cy="2630883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4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訂單設定-2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商品設定頁面.PNG" id="451" name="Google Shape;451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" y="1412776"/>
            <a:ext cx="9000000" cy="3172982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55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商品設定-1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商品設定頁面2.PNG" id="457" name="Google Shape;457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" y="1384492"/>
            <a:ext cx="9000000" cy="1972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56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商品設定-2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顧客設定1.PNG" id="463" name="Google Shape;463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" y="1412776"/>
            <a:ext cx="9000000" cy="2739454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57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顧客設定-1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65" name="Google Shape;465;p57"/>
          <p:cNvSpPr txBox="1"/>
          <p:nvPr/>
        </p:nvSpPr>
        <p:spPr>
          <a:xfrm>
            <a:off x="4860032" y="4221088"/>
            <a:ext cx="29979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可以設定顧客以FB方式登入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顧客設定2.PNG" id="470" name="Google Shape;470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" y="1412776"/>
            <a:ext cx="9000000" cy="2671642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58"/>
          <p:cNvSpPr/>
          <p:nvPr/>
        </p:nvSpPr>
        <p:spPr>
          <a:xfrm>
            <a:off x="0" y="404664"/>
            <a:ext cx="284380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顧客設定-2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72" name="Google Shape;472;p58"/>
          <p:cNvSpPr txBox="1"/>
          <p:nvPr/>
        </p:nvSpPr>
        <p:spPr>
          <a:xfrm>
            <a:off x="4425657" y="4077072"/>
            <a:ext cx="29546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選擇顧客須填寫的資料欄位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管理員設定.PNG" id="477" name="Google Shape;477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" y="1484784"/>
            <a:ext cx="9000000" cy="2475344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59"/>
          <p:cNvSpPr/>
          <p:nvPr/>
        </p:nvSpPr>
        <p:spPr>
          <a:xfrm>
            <a:off x="0" y="404664"/>
            <a:ext cx="305983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管理員設定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79" name="Google Shape;479;p59"/>
          <p:cNvSpPr txBox="1"/>
          <p:nvPr/>
        </p:nvSpPr>
        <p:spPr>
          <a:xfrm>
            <a:off x="6516216" y="3861048"/>
            <a:ext cx="13388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新增管理員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/>
          <p:nvPr/>
        </p:nvSpPr>
        <p:spPr>
          <a:xfrm>
            <a:off x="0" y="404664"/>
            <a:ext cx="2915816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- 我的商品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22" name="Google Shape;122;p6"/>
          <p:cNvGrpSpPr/>
          <p:nvPr/>
        </p:nvGrpSpPr>
        <p:grpSpPr>
          <a:xfrm>
            <a:off x="57187" y="1556792"/>
            <a:ext cx="9029627" cy="2520280"/>
            <a:chOff x="57187" y="1556792"/>
            <a:chExt cx="9029627" cy="2520280"/>
          </a:xfrm>
        </p:grpSpPr>
        <p:pic>
          <p:nvPicPr>
            <p:cNvPr descr="C:\Users\User\Desktop\SHOPLINE\我的商品(能用excel匯入orIG商店匯入).PNG" id="123" name="Google Shape;123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187" y="1556792"/>
              <a:ext cx="9029627" cy="25202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" name="Google Shape;124;p6"/>
            <p:cNvSpPr/>
            <p:nvPr/>
          </p:nvSpPr>
          <p:spPr>
            <a:xfrm>
              <a:off x="4932040" y="3698136"/>
              <a:ext cx="3672408" cy="3789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600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能匯入IG商品、匯出匯入EXCEL檔案</a:t>
              </a:r>
              <a:endParaRPr b="1" sz="16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追蹤設定.PNG" id="484" name="Google Shape;484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" y="1484784"/>
            <a:ext cx="9000000" cy="2539024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60"/>
          <p:cNvSpPr/>
          <p:nvPr/>
        </p:nvSpPr>
        <p:spPr>
          <a:xfrm>
            <a:off x="0" y="404664"/>
            <a:ext cx="305983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追蹤設定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6" name="Google Shape;486;p60"/>
          <p:cNvSpPr txBox="1"/>
          <p:nvPr/>
        </p:nvSpPr>
        <p:spPr>
          <a:xfrm>
            <a:off x="4355976" y="4077072"/>
            <a:ext cx="27238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七種追蹤顧客活動的工具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網址網域註冊設定.PNG" id="491" name="Google Shape;491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" y="1412777"/>
            <a:ext cx="9000000" cy="4433715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61"/>
          <p:cNvSpPr/>
          <p:nvPr/>
        </p:nvSpPr>
        <p:spPr>
          <a:xfrm>
            <a:off x="0" y="404664"/>
            <a:ext cx="305983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網址設定-1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93" name="Google Shape;493;p61"/>
          <p:cNvSpPr txBox="1"/>
          <p:nvPr/>
        </p:nvSpPr>
        <p:spPr>
          <a:xfrm>
            <a:off x="5148064" y="5733256"/>
            <a:ext cx="32960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*SHOPLINE網站網址選擇申請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User\Desktop\SHOPLINE\網址網域註冊設定2.PNG" id="498" name="Google Shape;498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" y="1423082"/>
            <a:ext cx="9000000" cy="4310174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62"/>
          <p:cNvSpPr/>
          <p:nvPr/>
        </p:nvSpPr>
        <p:spPr>
          <a:xfrm>
            <a:off x="0" y="404664"/>
            <a:ext cx="305983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十五、設定 – 網址設定-2</a:t>
            </a:r>
            <a:endParaRPr b="1" sz="17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00" name="Google Shape;500;p62"/>
          <p:cNvSpPr txBox="1"/>
          <p:nvPr/>
        </p:nvSpPr>
        <p:spPr>
          <a:xfrm>
            <a:off x="5940152" y="5733256"/>
            <a:ext cx="19078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*商店網域的註冊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0" y="404664"/>
            <a:ext cx="522007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- 我的商品 – 商品設定 – 商品資訊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7"/>
          <p:cNvSpPr/>
          <p:nvPr/>
        </p:nvSpPr>
        <p:spPr>
          <a:xfrm>
            <a:off x="3203848" y="5877272"/>
            <a:ext cx="5184576" cy="378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6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一開始設定語言選擇 X種 就會有 X種 語言介面</a:t>
            </a:r>
            <a:endParaRPr b="1" sz="16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31" name="Google Shape;131;p7"/>
          <p:cNvGrpSpPr/>
          <p:nvPr/>
        </p:nvGrpSpPr>
        <p:grpSpPr>
          <a:xfrm>
            <a:off x="72008" y="1332286"/>
            <a:ext cx="8999984" cy="4400970"/>
            <a:chOff x="72008" y="1332286"/>
            <a:chExt cx="8999984" cy="4400970"/>
          </a:xfrm>
        </p:grpSpPr>
        <p:pic>
          <p:nvPicPr>
            <p:cNvPr descr="C:\Users\User\Desktop\SHOPLINE\商品內文(有幾種語言就能有幾種介面).PNG" id="132" name="Google Shape;132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2008" y="1332286"/>
              <a:ext cx="8999984" cy="44009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133;p7"/>
            <p:cNvSpPr/>
            <p:nvPr/>
          </p:nvSpPr>
          <p:spPr>
            <a:xfrm>
              <a:off x="179512" y="2420888"/>
              <a:ext cx="432048" cy="648072"/>
            </a:xfrm>
            <a:prstGeom prst="rect">
              <a:avLst/>
            </a:prstGeom>
            <a:noFill/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107504" y="3356992"/>
              <a:ext cx="819200" cy="216024"/>
            </a:xfrm>
            <a:prstGeom prst="rect">
              <a:avLst/>
            </a:prstGeom>
            <a:noFill/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/>
          <p:nvPr/>
        </p:nvSpPr>
        <p:spPr>
          <a:xfrm>
            <a:off x="0" y="404664"/>
            <a:ext cx="5220072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- 我的商品 – 商品設定 – 分類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User\Desktop\SHOPLINE\商品類別.PNG" id="140" name="Google Shape;14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85" y="1556792"/>
            <a:ext cx="9102430" cy="306591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8"/>
          <p:cNvSpPr/>
          <p:nvPr/>
        </p:nvSpPr>
        <p:spPr>
          <a:xfrm>
            <a:off x="3491880" y="4581128"/>
            <a:ext cx="5184576" cy="378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6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設定商品分類</a:t>
            </a:r>
            <a:endParaRPr b="1" sz="16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"/>
          <p:cNvSpPr/>
          <p:nvPr/>
        </p:nvSpPr>
        <p:spPr>
          <a:xfrm>
            <a:off x="0" y="404664"/>
            <a:ext cx="5364088" cy="504056"/>
          </a:xfrm>
          <a:prstGeom prst="homePlate">
            <a:avLst>
              <a:gd fmla="val 50000" name="adj"/>
            </a:avLst>
          </a:prstGeom>
          <a:solidFill>
            <a:srgbClr val="E36C09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五、商品和分類 - 我的商品 – 商品設定 – 數量和價格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User\Desktop\SHOPLINE\商品數量價格(能隱藏價格讓買方詢問).PNG" id="147" name="Google Shape;14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65" y="1484784"/>
            <a:ext cx="9049670" cy="4145617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9"/>
          <p:cNvSpPr/>
          <p:nvPr/>
        </p:nvSpPr>
        <p:spPr>
          <a:xfrm>
            <a:off x="3275856" y="5733256"/>
            <a:ext cx="5184576" cy="378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6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價格可設定隱藏、買家無法直接下單</a:t>
            </a:r>
            <a:endParaRPr b="1" sz="16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2019-12-11T03:41:28Z</dcterms:created>
  <dc:creator>User</dc:creator>
</cp:coreProperties>
</file>