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s/slide19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theme/theme26.xml" ContentType="application/vnd.openxmlformats-officedocument.theme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theme/theme23.xml" ContentType="application/vnd.openxmlformats-officedocument.theme+xml"/>
  <Override PartName="/ppt/slideLayouts/slideLayout594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7.xml" ContentType="application/vnd.openxmlformats-officedocument.theme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601.xml" ContentType="application/vnd.openxmlformats-officedocument.presentationml.slideLayout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s/slide26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s/slide67.xml" ContentType="application/vnd.openxmlformats-officedocument.presentationml.slide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theme/theme2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theme/theme24.xml" ContentType="application/vnd.openxmlformats-officedocument.theme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3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18.xml" ContentType="application/vnd.openxmlformats-officedocument.theme+xml"/>
  <Override PartName="/ppt/slideLayouts/slideLayout491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21.xml" ContentType="application/vnd.openxmlformats-officedocument.theme+xml"/>
  <Override PartName="/ppt/slideLayouts/slideLayout545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60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theme/theme15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s/slide49.xml" ContentType="application/vnd.openxmlformats-officedocument.presentationml.slide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2.xml" ContentType="application/vnd.openxmlformats-officedocument.theme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s/slide68.xml" ContentType="application/vnd.openxmlformats-officedocument.presentationml.slide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theme/theme25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theme/theme19.xml" ContentType="application/vnd.openxmlformats-officedocument.theme+xml"/>
  <Override PartName="/ppt/slideLayouts/slideLayout492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theme/theme22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s/slide53.xml" ContentType="application/vnd.openxmlformats-officedocument.presentationml.slide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50" r:id="rId2"/>
    <p:sldMasterId id="2147483691" r:id="rId3"/>
    <p:sldMasterId id="2147483727" r:id="rId4"/>
    <p:sldMasterId id="2147483761" r:id="rId5"/>
    <p:sldMasterId id="2147483792" r:id="rId6"/>
    <p:sldMasterId id="2147483820" r:id="rId7"/>
    <p:sldMasterId id="2147483836" r:id="rId8"/>
    <p:sldMasterId id="2147483849" r:id="rId9"/>
    <p:sldMasterId id="2147483876" r:id="rId10"/>
    <p:sldMasterId id="2147483902" r:id="rId11"/>
    <p:sldMasterId id="2147483933" r:id="rId12"/>
    <p:sldMasterId id="2147483966" r:id="rId13"/>
    <p:sldMasterId id="2147484001" r:id="rId14"/>
    <p:sldMasterId id="2147484034" r:id="rId15"/>
    <p:sldMasterId id="2147484059" r:id="rId16"/>
    <p:sldMasterId id="2147484087" r:id="rId17"/>
    <p:sldMasterId id="2147484118" r:id="rId18"/>
    <p:sldMasterId id="2147484144" r:id="rId19"/>
    <p:sldMasterId id="2147484177" r:id="rId20"/>
    <p:sldMasterId id="2147484210" r:id="rId21"/>
    <p:sldMasterId id="2147484240" r:id="rId22"/>
    <p:sldMasterId id="2147484253" r:id="rId23"/>
    <p:sldMasterId id="2147484285" r:id="rId24"/>
    <p:sldMasterId id="2147484297" r:id="rId25"/>
  </p:sldMasterIdLst>
  <p:notesMasterIdLst>
    <p:notesMasterId r:id="rId94"/>
  </p:notesMasterIdLst>
  <p:handoutMasterIdLst>
    <p:handoutMasterId r:id="rId95"/>
  </p:handoutMasterIdLst>
  <p:sldIdLst>
    <p:sldId id="560" r:id="rId26"/>
    <p:sldId id="561" r:id="rId27"/>
    <p:sldId id="562" r:id="rId28"/>
    <p:sldId id="563" r:id="rId29"/>
    <p:sldId id="540" r:id="rId30"/>
    <p:sldId id="567" r:id="rId31"/>
    <p:sldId id="426" r:id="rId32"/>
    <p:sldId id="427" r:id="rId33"/>
    <p:sldId id="429" r:id="rId34"/>
    <p:sldId id="542" r:id="rId35"/>
    <p:sldId id="543" r:id="rId36"/>
    <p:sldId id="545" r:id="rId37"/>
    <p:sldId id="544" r:id="rId38"/>
    <p:sldId id="546" r:id="rId39"/>
    <p:sldId id="547" r:id="rId40"/>
    <p:sldId id="548" r:id="rId41"/>
    <p:sldId id="549" r:id="rId42"/>
    <p:sldId id="550" r:id="rId43"/>
    <p:sldId id="551" r:id="rId44"/>
    <p:sldId id="552" r:id="rId45"/>
    <p:sldId id="565" r:id="rId46"/>
    <p:sldId id="553" r:id="rId47"/>
    <p:sldId id="554" r:id="rId48"/>
    <p:sldId id="555" r:id="rId49"/>
    <p:sldId id="559" r:id="rId50"/>
    <p:sldId id="556" r:id="rId51"/>
    <p:sldId id="557" r:id="rId52"/>
    <p:sldId id="484" r:id="rId53"/>
    <p:sldId id="485" r:id="rId54"/>
    <p:sldId id="499" r:id="rId55"/>
    <p:sldId id="501" r:id="rId56"/>
    <p:sldId id="512" r:id="rId57"/>
    <p:sldId id="564" r:id="rId58"/>
    <p:sldId id="514" r:id="rId59"/>
    <p:sldId id="515" r:id="rId60"/>
    <p:sldId id="503" r:id="rId61"/>
    <p:sldId id="517" r:id="rId62"/>
    <p:sldId id="518" r:id="rId63"/>
    <p:sldId id="519" r:id="rId64"/>
    <p:sldId id="520" r:id="rId65"/>
    <p:sldId id="521" r:id="rId66"/>
    <p:sldId id="525" r:id="rId67"/>
    <p:sldId id="526" r:id="rId68"/>
    <p:sldId id="527" r:id="rId69"/>
    <p:sldId id="528" r:id="rId70"/>
    <p:sldId id="532" r:id="rId71"/>
    <p:sldId id="531" r:id="rId72"/>
    <p:sldId id="534" r:id="rId73"/>
    <p:sldId id="541" r:id="rId74"/>
    <p:sldId id="529" r:id="rId75"/>
    <p:sldId id="522" r:id="rId76"/>
    <p:sldId id="524" r:id="rId77"/>
    <p:sldId id="535" r:id="rId78"/>
    <p:sldId id="536" r:id="rId79"/>
    <p:sldId id="539" r:id="rId80"/>
    <p:sldId id="538" r:id="rId81"/>
    <p:sldId id="530" r:id="rId82"/>
    <p:sldId id="486" r:id="rId83"/>
    <p:sldId id="487" r:id="rId84"/>
    <p:sldId id="489" r:id="rId85"/>
    <p:sldId id="490" r:id="rId86"/>
    <p:sldId id="491" r:id="rId87"/>
    <p:sldId id="492" r:id="rId88"/>
    <p:sldId id="493" r:id="rId89"/>
    <p:sldId id="494" r:id="rId90"/>
    <p:sldId id="495" r:id="rId91"/>
    <p:sldId id="496" r:id="rId92"/>
    <p:sldId id="497" r:id="rId93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A200"/>
    <a:srgbClr val="FFCCCC"/>
    <a:srgbClr val="FFCCFF"/>
    <a:srgbClr val="CC99FF"/>
    <a:srgbClr val="FFE885"/>
    <a:srgbClr val="FFCC00"/>
    <a:srgbClr val="FFF2B9"/>
    <a:srgbClr val="FFFFFF"/>
    <a:srgbClr val="5C0000"/>
    <a:srgbClr val="FFD72D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7" autoAdjust="0"/>
    <p:restoredTop sz="94660"/>
  </p:normalViewPr>
  <p:slideViewPr>
    <p:cSldViewPr>
      <p:cViewPr>
        <p:scale>
          <a:sx n="40" d="100"/>
          <a:sy n="40" d="100"/>
        </p:scale>
        <p:origin x="-786" y="-12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slide" Target="slides/slide30.xml"/><Relationship Id="rId63" Type="http://schemas.openxmlformats.org/officeDocument/2006/relationships/slide" Target="slides/slide38.xml"/><Relationship Id="rId68" Type="http://schemas.openxmlformats.org/officeDocument/2006/relationships/slide" Target="slides/slide43.xml"/><Relationship Id="rId76" Type="http://schemas.openxmlformats.org/officeDocument/2006/relationships/slide" Target="slides/slide51.xml"/><Relationship Id="rId84" Type="http://schemas.openxmlformats.org/officeDocument/2006/relationships/slide" Target="slides/slide59.xml"/><Relationship Id="rId89" Type="http://schemas.openxmlformats.org/officeDocument/2006/relationships/slide" Target="slides/slide64.xml"/><Relationship Id="rId9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6.xml"/><Relationship Id="rId92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4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slide" Target="slides/slide28.xml"/><Relationship Id="rId58" Type="http://schemas.openxmlformats.org/officeDocument/2006/relationships/slide" Target="slides/slide33.xml"/><Relationship Id="rId66" Type="http://schemas.openxmlformats.org/officeDocument/2006/relationships/slide" Target="slides/slide41.xml"/><Relationship Id="rId74" Type="http://schemas.openxmlformats.org/officeDocument/2006/relationships/slide" Target="slides/slide49.xml"/><Relationship Id="rId79" Type="http://schemas.openxmlformats.org/officeDocument/2006/relationships/slide" Target="slides/slide54.xml"/><Relationship Id="rId87" Type="http://schemas.openxmlformats.org/officeDocument/2006/relationships/slide" Target="slides/slide6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6.xml"/><Relationship Id="rId82" Type="http://schemas.openxmlformats.org/officeDocument/2006/relationships/slide" Target="slides/slide57.xml"/><Relationship Id="rId90" Type="http://schemas.openxmlformats.org/officeDocument/2006/relationships/slide" Target="slides/slide65.xml"/><Relationship Id="rId95" Type="http://schemas.openxmlformats.org/officeDocument/2006/relationships/handoutMaster" Target="handoutMasters/handoutMaster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slide" Target="slides/slide31.xml"/><Relationship Id="rId64" Type="http://schemas.openxmlformats.org/officeDocument/2006/relationships/slide" Target="slides/slide39.xml"/><Relationship Id="rId69" Type="http://schemas.openxmlformats.org/officeDocument/2006/relationships/slide" Target="slides/slide44.xml"/><Relationship Id="rId77" Type="http://schemas.openxmlformats.org/officeDocument/2006/relationships/slide" Target="slides/slide5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80" Type="http://schemas.openxmlformats.org/officeDocument/2006/relationships/slide" Target="slides/slide55.xml"/><Relationship Id="rId85" Type="http://schemas.openxmlformats.org/officeDocument/2006/relationships/slide" Target="slides/slide60.xml"/><Relationship Id="rId93" Type="http://schemas.openxmlformats.org/officeDocument/2006/relationships/slide" Target="slides/slide68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59" Type="http://schemas.openxmlformats.org/officeDocument/2006/relationships/slide" Target="slides/slide34.xml"/><Relationship Id="rId67" Type="http://schemas.openxmlformats.org/officeDocument/2006/relationships/slide" Target="slides/slide4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54" Type="http://schemas.openxmlformats.org/officeDocument/2006/relationships/slide" Target="slides/slide29.xml"/><Relationship Id="rId62" Type="http://schemas.openxmlformats.org/officeDocument/2006/relationships/slide" Target="slides/slide37.xml"/><Relationship Id="rId70" Type="http://schemas.openxmlformats.org/officeDocument/2006/relationships/slide" Target="slides/slide45.xml"/><Relationship Id="rId75" Type="http://schemas.openxmlformats.org/officeDocument/2006/relationships/slide" Target="slides/slide50.xml"/><Relationship Id="rId83" Type="http://schemas.openxmlformats.org/officeDocument/2006/relationships/slide" Target="slides/slide58.xml"/><Relationship Id="rId88" Type="http://schemas.openxmlformats.org/officeDocument/2006/relationships/slide" Target="slides/slide63.xml"/><Relationship Id="rId91" Type="http://schemas.openxmlformats.org/officeDocument/2006/relationships/slide" Target="slides/slide66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Relationship Id="rId57" Type="http://schemas.openxmlformats.org/officeDocument/2006/relationships/slide" Target="slides/slide3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60" Type="http://schemas.openxmlformats.org/officeDocument/2006/relationships/slide" Target="slides/slide35.xml"/><Relationship Id="rId65" Type="http://schemas.openxmlformats.org/officeDocument/2006/relationships/slide" Target="slides/slide40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81" Type="http://schemas.openxmlformats.org/officeDocument/2006/relationships/slide" Target="slides/slide56.xml"/><Relationship Id="rId86" Type="http://schemas.openxmlformats.org/officeDocument/2006/relationships/slide" Target="slides/slide61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863087" y="685481"/>
            <a:ext cx="3131827" cy="3429534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92800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4338" name="Rectangle 2"/>
          <p:cNvSpPr>
            <a:spLocks noGrp="1" noChangeArrowheads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zh-TW" altLang="zh-TW"/>
              <a:t>https://progressbar.tw/posts/87</a:t>
            </a:r>
          </a:p>
          <a:p>
            <a:r>
              <a:rPr lang="zh-TW" altLang="zh-TW"/>
              <a:t>https://zh.wikipedia.org/wiki/%E7%AE%97%E6%B3%95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0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1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1.xml"/></Relationships>
</file>

<file path=ppt/slideLayouts/_rels/slideLayout5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1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3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182563"/>
            <a:ext cx="21945600" cy="3017837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1785600" y="12344400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3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4"/>
            <a:ext cx="20726400" cy="300037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4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4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7" y="3070225"/>
            <a:ext cx="10777538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7" y="4349750"/>
            <a:ext cx="10777538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1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3"/>
            <a:ext cx="13631862" cy="117062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1" y="2870203"/>
            <a:ext cx="8021638" cy="93821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4" y="9601200"/>
            <a:ext cx="14630400" cy="1133476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4" y="1225550"/>
            <a:ext cx="14630400" cy="82296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4" y="10734679"/>
            <a:ext cx="14630400" cy="16097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3" y="760414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4"/>
            <a:ext cx="16789400" cy="11491912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39" y="730253"/>
            <a:ext cx="21030326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39" y="3651250"/>
            <a:ext cx="21030326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2996" cy="1508106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631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1"/>
            <a:ext cx="8963024" cy="1446550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 bwMode="auto">
          <a:xfrm>
            <a:off x="0" y="1241376"/>
            <a:ext cx="24384000" cy="124746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bg>
      <p:bgPr>
        <a:solidFill>
          <a:srgbClr val="7D3C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4384000" cy="10647600"/>
          </a:xfrm>
          <a:prstGeom prst="rect">
            <a:avLst/>
          </a:prstGeom>
          <a:solidFill>
            <a:schemeClr val="tx2">
              <a:lumMod val="40000"/>
              <a:lumOff val="60000"/>
              <a:alpha val="77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828800" y="4222246"/>
            <a:ext cx="20726400" cy="3093000"/>
          </a:xfrm>
          <a:prstGeom prst="rect">
            <a:avLst/>
          </a:prstGeom>
        </p:spPr>
        <p:txBody>
          <a:bodyPr spcFirstLastPara="1" wrap="square" lIns="217674" tIns="217674" rIns="217674" bIns="217674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828800" y="7573476"/>
            <a:ext cx="20726400" cy="2092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8127211" y="10647600"/>
            <a:ext cx="8127200" cy="2058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6256723" y="10647600"/>
            <a:ext cx="8127200" cy="205800"/>
          </a:xfrm>
          <a:prstGeom prst="rect">
            <a:avLst/>
          </a:prstGeom>
          <a:solidFill>
            <a:srgbClr val="FFFF00">
              <a:alpha val="79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3" y="10647600"/>
            <a:ext cx="8127200" cy="2058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333" y="12880750"/>
            <a:ext cx="24384000" cy="835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defTabSz="825444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z="570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pPr defTabSz="825444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4384000" cy="10647600"/>
          </a:xfrm>
          <a:prstGeom prst="rect">
            <a:avLst/>
          </a:prstGeom>
          <a:solidFill>
            <a:schemeClr val="tx2">
              <a:lumMod val="40000"/>
              <a:lumOff val="60000"/>
              <a:alpha val="77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828800" y="4222246"/>
            <a:ext cx="20726400" cy="3093000"/>
          </a:xfrm>
          <a:prstGeom prst="rect">
            <a:avLst/>
          </a:prstGeom>
        </p:spPr>
        <p:txBody>
          <a:bodyPr spcFirstLastPara="1" wrap="square" lIns="217674" tIns="217674" rIns="217674" bIns="217674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828800" y="7573476"/>
            <a:ext cx="20726400" cy="2092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8127211" y="10647600"/>
            <a:ext cx="8127200" cy="2058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6256723" y="10647600"/>
            <a:ext cx="8127200" cy="205800"/>
          </a:xfrm>
          <a:prstGeom prst="rect">
            <a:avLst/>
          </a:prstGeom>
          <a:solidFill>
            <a:srgbClr val="FFFF00">
              <a:alpha val="79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3" y="10647600"/>
            <a:ext cx="8127200" cy="2058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333" y="12880750"/>
            <a:ext cx="24384000" cy="835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defTabSz="825444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z="570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pPr defTabSz="825444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463" y="760413"/>
            <a:ext cx="22012275" cy="15367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90513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18" Type="http://schemas.openxmlformats.org/officeDocument/2006/relationships/slideLayout" Target="../slideLayouts/slideLayout212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197.xml"/><Relationship Id="rId21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17" Type="http://schemas.openxmlformats.org/officeDocument/2006/relationships/slideLayout" Target="../slideLayouts/slideLayout211.xml"/><Relationship Id="rId25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210.xml"/><Relationship Id="rId20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24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199.xml"/><Relationship Id="rId15" Type="http://schemas.openxmlformats.org/officeDocument/2006/relationships/slideLayout" Target="../slideLayouts/slideLayout209.xml"/><Relationship Id="rId23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04.xml"/><Relationship Id="rId19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8.xml"/><Relationship Id="rId22" Type="http://schemas.openxmlformats.org/officeDocument/2006/relationships/slideLayout" Target="../slideLayouts/slideLayout2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18" Type="http://schemas.openxmlformats.org/officeDocument/2006/relationships/slideLayout" Target="../slideLayouts/slideLayout237.xml"/><Relationship Id="rId26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17" Type="http://schemas.openxmlformats.org/officeDocument/2006/relationships/slideLayout" Target="../slideLayouts/slideLayout236.xml"/><Relationship Id="rId25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20" Type="http://schemas.openxmlformats.org/officeDocument/2006/relationships/slideLayout" Target="../slideLayouts/slideLayout239.xml"/><Relationship Id="rId29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24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24.xml"/><Relationship Id="rId15" Type="http://schemas.openxmlformats.org/officeDocument/2006/relationships/slideLayout" Target="../slideLayouts/slideLayout234.xml"/><Relationship Id="rId23" Type="http://schemas.openxmlformats.org/officeDocument/2006/relationships/slideLayout" Target="../slideLayouts/slideLayout242.xml"/><Relationship Id="rId28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29.xml"/><Relationship Id="rId19" Type="http://schemas.openxmlformats.org/officeDocument/2006/relationships/slideLayout" Target="../slideLayouts/slideLayout238.xml"/><Relationship Id="rId31" Type="http://schemas.openxmlformats.org/officeDocument/2006/relationships/theme" Target="../theme/theme11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slideLayout" Target="../slideLayouts/slideLayout233.xml"/><Relationship Id="rId22" Type="http://schemas.openxmlformats.org/officeDocument/2006/relationships/slideLayout" Target="../slideLayouts/slideLayout241.xml"/><Relationship Id="rId27" Type="http://schemas.openxmlformats.org/officeDocument/2006/relationships/slideLayout" Target="../slideLayouts/slideLayout246.xml"/><Relationship Id="rId30" Type="http://schemas.openxmlformats.org/officeDocument/2006/relationships/slideLayout" Target="../slideLayouts/slideLayout24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26" Type="http://schemas.openxmlformats.org/officeDocument/2006/relationships/slideLayout" Target="../slideLayouts/slideLayout275.xml"/><Relationship Id="rId3" Type="http://schemas.openxmlformats.org/officeDocument/2006/relationships/slideLayout" Target="../slideLayouts/slideLayout252.xml"/><Relationship Id="rId21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theme" Target="../theme/theme12.xm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0" Type="http://schemas.openxmlformats.org/officeDocument/2006/relationships/slideLayout" Target="../slideLayouts/slideLayout269.xml"/><Relationship Id="rId29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59.xml"/><Relationship Id="rId19" Type="http://schemas.openxmlformats.org/officeDocument/2006/relationships/slideLayout" Target="../slideLayouts/slideLayout268.xml"/><Relationship Id="rId31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9.xml"/><Relationship Id="rId13" Type="http://schemas.openxmlformats.org/officeDocument/2006/relationships/slideLayout" Target="../slideLayouts/slideLayout294.xml"/><Relationship Id="rId18" Type="http://schemas.openxmlformats.org/officeDocument/2006/relationships/slideLayout" Target="../slideLayouts/slideLayout299.xml"/><Relationship Id="rId26" Type="http://schemas.openxmlformats.org/officeDocument/2006/relationships/slideLayout" Target="../slideLayouts/slideLayout307.xml"/><Relationship Id="rId3" Type="http://schemas.openxmlformats.org/officeDocument/2006/relationships/slideLayout" Target="../slideLayouts/slideLayout284.xml"/><Relationship Id="rId21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288.xml"/><Relationship Id="rId12" Type="http://schemas.openxmlformats.org/officeDocument/2006/relationships/slideLayout" Target="../slideLayouts/slideLayout293.xml"/><Relationship Id="rId17" Type="http://schemas.openxmlformats.org/officeDocument/2006/relationships/slideLayout" Target="../slideLayouts/slideLayout298.xml"/><Relationship Id="rId25" Type="http://schemas.openxmlformats.org/officeDocument/2006/relationships/slideLayout" Target="../slideLayouts/slideLayout306.xml"/><Relationship Id="rId33" Type="http://schemas.openxmlformats.org/officeDocument/2006/relationships/theme" Target="../theme/theme13.xml"/><Relationship Id="rId2" Type="http://schemas.openxmlformats.org/officeDocument/2006/relationships/slideLayout" Target="../slideLayouts/slideLayout283.xml"/><Relationship Id="rId16" Type="http://schemas.openxmlformats.org/officeDocument/2006/relationships/slideLayout" Target="../slideLayouts/slideLayout297.xml"/><Relationship Id="rId20" Type="http://schemas.openxmlformats.org/officeDocument/2006/relationships/slideLayout" Target="../slideLayouts/slideLayout301.xml"/><Relationship Id="rId29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282.xml"/><Relationship Id="rId6" Type="http://schemas.openxmlformats.org/officeDocument/2006/relationships/slideLayout" Target="../slideLayouts/slideLayout287.xml"/><Relationship Id="rId11" Type="http://schemas.openxmlformats.org/officeDocument/2006/relationships/slideLayout" Target="../slideLayouts/slideLayout292.xml"/><Relationship Id="rId24" Type="http://schemas.openxmlformats.org/officeDocument/2006/relationships/slideLayout" Target="../slideLayouts/slideLayout305.xml"/><Relationship Id="rId32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286.xml"/><Relationship Id="rId15" Type="http://schemas.openxmlformats.org/officeDocument/2006/relationships/slideLayout" Target="../slideLayouts/slideLayout296.xml"/><Relationship Id="rId23" Type="http://schemas.openxmlformats.org/officeDocument/2006/relationships/slideLayout" Target="../slideLayouts/slideLayout304.xml"/><Relationship Id="rId28" Type="http://schemas.openxmlformats.org/officeDocument/2006/relationships/slideLayout" Target="../slideLayouts/slideLayout309.xml"/><Relationship Id="rId10" Type="http://schemas.openxmlformats.org/officeDocument/2006/relationships/slideLayout" Target="../slideLayouts/slideLayout291.xml"/><Relationship Id="rId19" Type="http://schemas.openxmlformats.org/officeDocument/2006/relationships/slideLayout" Target="../slideLayouts/slideLayout300.xml"/><Relationship Id="rId31" Type="http://schemas.openxmlformats.org/officeDocument/2006/relationships/slideLayout" Target="../slideLayouts/slideLayout312.xml"/><Relationship Id="rId4" Type="http://schemas.openxmlformats.org/officeDocument/2006/relationships/slideLayout" Target="../slideLayouts/slideLayout285.xml"/><Relationship Id="rId9" Type="http://schemas.openxmlformats.org/officeDocument/2006/relationships/slideLayout" Target="../slideLayouts/slideLayout290.xml"/><Relationship Id="rId14" Type="http://schemas.openxmlformats.org/officeDocument/2006/relationships/slideLayout" Target="../slideLayouts/slideLayout295.xml"/><Relationship Id="rId22" Type="http://schemas.openxmlformats.org/officeDocument/2006/relationships/slideLayout" Target="../slideLayouts/slideLayout303.xml"/><Relationship Id="rId27" Type="http://schemas.openxmlformats.org/officeDocument/2006/relationships/slideLayout" Target="../slideLayouts/slideLayout308.xml"/><Relationship Id="rId30" Type="http://schemas.openxmlformats.org/officeDocument/2006/relationships/slideLayout" Target="../slideLayouts/slideLayout31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1.xml"/><Relationship Id="rId13" Type="http://schemas.openxmlformats.org/officeDocument/2006/relationships/slideLayout" Target="../slideLayouts/slideLayout326.xml"/><Relationship Id="rId18" Type="http://schemas.openxmlformats.org/officeDocument/2006/relationships/slideLayout" Target="../slideLayouts/slideLayout331.xml"/><Relationship Id="rId26" Type="http://schemas.openxmlformats.org/officeDocument/2006/relationships/slideLayout" Target="../slideLayouts/slideLayout339.xml"/><Relationship Id="rId3" Type="http://schemas.openxmlformats.org/officeDocument/2006/relationships/slideLayout" Target="../slideLayouts/slideLayout316.xml"/><Relationship Id="rId21" Type="http://schemas.openxmlformats.org/officeDocument/2006/relationships/slideLayout" Target="../slideLayouts/slideLayout334.xml"/><Relationship Id="rId7" Type="http://schemas.openxmlformats.org/officeDocument/2006/relationships/slideLayout" Target="../slideLayouts/slideLayout320.xml"/><Relationship Id="rId12" Type="http://schemas.openxmlformats.org/officeDocument/2006/relationships/slideLayout" Target="../slideLayouts/slideLayout325.xml"/><Relationship Id="rId17" Type="http://schemas.openxmlformats.org/officeDocument/2006/relationships/slideLayout" Target="../slideLayouts/slideLayout330.xml"/><Relationship Id="rId25" Type="http://schemas.openxmlformats.org/officeDocument/2006/relationships/slideLayout" Target="../slideLayouts/slideLayout338.xml"/><Relationship Id="rId33" Type="http://schemas.openxmlformats.org/officeDocument/2006/relationships/theme" Target="../theme/theme14.xml"/><Relationship Id="rId2" Type="http://schemas.openxmlformats.org/officeDocument/2006/relationships/slideLayout" Target="../slideLayouts/slideLayout315.xml"/><Relationship Id="rId16" Type="http://schemas.openxmlformats.org/officeDocument/2006/relationships/slideLayout" Target="../slideLayouts/slideLayout329.xml"/><Relationship Id="rId20" Type="http://schemas.openxmlformats.org/officeDocument/2006/relationships/slideLayout" Target="../slideLayouts/slideLayout333.xml"/><Relationship Id="rId29" Type="http://schemas.openxmlformats.org/officeDocument/2006/relationships/slideLayout" Target="../slideLayouts/slideLayout342.xm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24" Type="http://schemas.openxmlformats.org/officeDocument/2006/relationships/slideLayout" Target="../slideLayouts/slideLayout337.xml"/><Relationship Id="rId32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18.xml"/><Relationship Id="rId15" Type="http://schemas.openxmlformats.org/officeDocument/2006/relationships/slideLayout" Target="../slideLayouts/slideLayout328.xml"/><Relationship Id="rId23" Type="http://schemas.openxmlformats.org/officeDocument/2006/relationships/slideLayout" Target="../slideLayouts/slideLayout336.xml"/><Relationship Id="rId28" Type="http://schemas.openxmlformats.org/officeDocument/2006/relationships/slideLayout" Target="../slideLayouts/slideLayout341.xml"/><Relationship Id="rId10" Type="http://schemas.openxmlformats.org/officeDocument/2006/relationships/slideLayout" Target="../slideLayouts/slideLayout323.xml"/><Relationship Id="rId19" Type="http://schemas.openxmlformats.org/officeDocument/2006/relationships/slideLayout" Target="../slideLayouts/slideLayout332.xml"/><Relationship Id="rId31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Relationship Id="rId14" Type="http://schemas.openxmlformats.org/officeDocument/2006/relationships/slideLayout" Target="../slideLayouts/slideLayout327.xml"/><Relationship Id="rId22" Type="http://schemas.openxmlformats.org/officeDocument/2006/relationships/slideLayout" Target="../slideLayouts/slideLayout335.xml"/><Relationship Id="rId27" Type="http://schemas.openxmlformats.org/officeDocument/2006/relationships/slideLayout" Target="../slideLayouts/slideLayout340.xml"/><Relationship Id="rId30" Type="http://schemas.openxmlformats.org/officeDocument/2006/relationships/slideLayout" Target="../slideLayouts/slideLayout34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slideLayout" Target="../slideLayouts/slideLayout358.xml"/><Relationship Id="rId18" Type="http://schemas.openxmlformats.org/officeDocument/2006/relationships/slideLayout" Target="../slideLayouts/slideLayout363.xml"/><Relationship Id="rId3" Type="http://schemas.openxmlformats.org/officeDocument/2006/relationships/slideLayout" Target="../slideLayouts/slideLayout348.xml"/><Relationship Id="rId21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57.xml"/><Relationship Id="rId17" Type="http://schemas.openxmlformats.org/officeDocument/2006/relationships/slideLayout" Target="../slideLayouts/slideLayout362.xml"/><Relationship Id="rId25" Type="http://schemas.openxmlformats.org/officeDocument/2006/relationships/theme" Target="../theme/theme15.xml"/><Relationship Id="rId2" Type="http://schemas.openxmlformats.org/officeDocument/2006/relationships/slideLayout" Target="../slideLayouts/slideLayout347.xml"/><Relationship Id="rId16" Type="http://schemas.openxmlformats.org/officeDocument/2006/relationships/slideLayout" Target="../slideLayouts/slideLayout361.xml"/><Relationship Id="rId20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24" Type="http://schemas.openxmlformats.org/officeDocument/2006/relationships/slideLayout" Target="../slideLayouts/slideLayout369.xml"/><Relationship Id="rId5" Type="http://schemas.openxmlformats.org/officeDocument/2006/relationships/slideLayout" Target="../slideLayouts/slideLayout350.xml"/><Relationship Id="rId15" Type="http://schemas.openxmlformats.org/officeDocument/2006/relationships/slideLayout" Target="../slideLayouts/slideLayout360.xml"/><Relationship Id="rId23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55.xml"/><Relationship Id="rId19" Type="http://schemas.openxmlformats.org/officeDocument/2006/relationships/slideLayout" Target="../slideLayouts/slideLayout364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slideLayout" Target="../slideLayouts/slideLayout359.xml"/><Relationship Id="rId22" Type="http://schemas.openxmlformats.org/officeDocument/2006/relationships/slideLayout" Target="../slideLayouts/slideLayout3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7.xml"/><Relationship Id="rId13" Type="http://schemas.openxmlformats.org/officeDocument/2006/relationships/slideLayout" Target="../slideLayouts/slideLayout382.xml"/><Relationship Id="rId18" Type="http://schemas.openxmlformats.org/officeDocument/2006/relationships/slideLayout" Target="../slideLayouts/slideLayout387.xml"/><Relationship Id="rId26" Type="http://schemas.openxmlformats.org/officeDocument/2006/relationships/theme" Target="../theme/theme16.xml"/><Relationship Id="rId3" Type="http://schemas.openxmlformats.org/officeDocument/2006/relationships/slideLayout" Target="../slideLayouts/slideLayout372.xml"/><Relationship Id="rId21" Type="http://schemas.openxmlformats.org/officeDocument/2006/relationships/slideLayout" Target="../slideLayouts/slideLayout390.xml"/><Relationship Id="rId7" Type="http://schemas.openxmlformats.org/officeDocument/2006/relationships/slideLayout" Target="../slideLayouts/slideLayout376.xml"/><Relationship Id="rId12" Type="http://schemas.openxmlformats.org/officeDocument/2006/relationships/slideLayout" Target="../slideLayouts/slideLayout381.xml"/><Relationship Id="rId17" Type="http://schemas.openxmlformats.org/officeDocument/2006/relationships/slideLayout" Target="../slideLayouts/slideLayout386.xml"/><Relationship Id="rId25" Type="http://schemas.openxmlformats.org/officeDocument/2006/relationships/slideLayout" Target="../slideLayouts/slideLayout394.xml"/><Relationship Id="rId2" Type="http://schemas.openxmlformats.org/officeDocument/2006/relationships/slideLayout" Target="../slideLayouts/slideLayout371.xml"/><Relationship Id="rId16" Type="http://schemas.openxmlformats.org/officeDocument/2006/relationships/slideLayout" Target="../slideLayouts/slideLayout385.xml"/><Relationship Id="rId20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70.xml"/><Relationship Id="rId6" Type="http://schemas.openxmlformats.org/officeDocument/2006/relationships/slideLayout" Target="../slideLayouts/slideLayout375.xml"/><Relationship Id="rId11" Type="http://schemas.openxmlformats.org/officeDocument/2006/relationships/slideLayout" Target="../slideLayouts/slideLayout380.xml"/><Relationship Id="rId24" Type="http://schemas.openxmlformats.org/officeDocument/2006/relationships/slideLayout" Target="../slideLayouts/slideLayout393.xml"/><Relationship Id="rId5" Type="http://schemas.openxmlformats.org/officeDocument/2006/relationships/slideLayout" Target="../slideLayouts/slideLayout374.xml"/><Relationship Id="rId15" Type="http://schemas.openxmlformats.org/officeDocument/2006/relationships/slideLayout" Target="../slideLayouts/slideLayout384.xml"/><Relationship Id="rId23" Type="http://schemas.openxmlformats.org/officeDocument/2006/relationships/slideLayout" Target="../slideLayouts/slideLayout392.xml"/><Relationship Id="rId10" Type="http://schemas.openxmlformats.org/officeDocument/2006/relationships/slideLayout" Target="../slideLayouts/slideLayout379.xml"/><Relationship Id="rId19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73.xml"/><Relationship Id="rId9" Type="http://schemas.openxmlformats.org/officeDocument/2006/relationships/slideLayout" Target="../slideLayouts/slideLayout378.xml"/><Relationship Id="rId14" Type="http://schemas.openxmlformats.org/officeDocument/2006/relationships/slideLayout" Target="../slideLayouts/slideLayout383.xml"/><Relationship Id="rId22" Type="http://schemas.openxmlformats.org/officeDocument/2006/relationships/slideLayout" Target="../slideLayouts/slideLayout39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2.xml"/><Relationship Id="rId13" Type="http://schemas.openxmlformats.org/officeDocument/2006/relationships/slideLayout" Target="../slideLayouts/slideLayout407.xml"/><Relationship Id="rId18" Type="http://schemas.openxmlformats.org/officeDocument/2006/relationships/slideLayout" Target="../slideLayouts/slideLayout412.xml"/><Relationship Id="rId26" Type="http://schemas.openxmlformats.org/officeDocument/2006/relationships/slideLayout" Target="../slideLayouts/slideLayout420.xml"/><Relationship Id="rId3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415.xml"/><Relationship Id="rId7" Type="http://schemas.openxmlformats.org/officeDocument/2006/relationships/slideLayout" Target="../slideLayouts/slideLayout401.xml"/><Relationship Id="rId12" Type="http://schemas.openxmlformats.org/officeDocument/2006/relationships/slideLayout" Target="../slideLayouts/slideLayout406.xml"/><Relationship Id="rId17" Type="http://schemas.openxmlformats.org/officeDocument/2006/relationships/slideLayout" Target="../slideLayouts/slideLayout411.xml"/><Relationship Id="rId25" Type="http://schemas.openxmlformats.org/officeDocument/2006/relationships/slideLayout" Target="../slideLayouts/slideLayout419.xml"/><Relationship Id="rId2" Type="http://schemas.openxmlformats.org/officeDocument/2006/relationships/slideLayout" Target="../slideLayouts/slideLayout396.xml"/><Relationship Id="rId16" Type="http://schemas.openxmlformats.org/officeDocument/2006/relationships/slideLayout" Target="../slideLayouts/slideLayout410.xml"/><Relationship Id="rId20" Type="http://schemas.openxmlformats.org/officeDocument/2006/relationships/slideLayout" Target="../slideLayouts/slideLayout414.xml"/><Relationship Id="rId29" Type="http://schemas.openxmlformats.org/officeDocument/2006/relationships/slideLayout" Target="../slideLayouts/slideLayout423.xml"/><Relationship Id="rId1" Type="http://schemas.openxmlformats.org/officeDocument/2006/relationships/slideLayout" Target="../slideLayouts/slideLayout395.xml"/><Relationship Id="rId6" Type="http://schemas.openxmlformats.org/officeDocument/2006/relationships/slideLayout" Target="../slideLayouts/slideLayout400.xml"/><Relationship Id="rId11" Type="http://schemas.openxmlformats.org/officeDocument/2006/relationships/slideLayout" Target="../slideLayouts/slideLayout405.xml"/><Relationship Id="rId24" Type="http://schemas.openxmlformats.org/officeDocument/2006/relationships/slideLayout" Target="../slideLayouts/slideLayout418.xml"/><Relationship Id="rId5" Type="http://schemas.openxmlformats.org/officeDocument/2006/relationships/slideLayout" Target="../slideLayouts/slideLayout399.xml"/><Relationship Id="rId15" Type="http://schemas.openxmlformats.org/officeDocument/2006/relationships/slideLayout" Target="../slideLayouts/slideLayout409.xml"/><Relationship Id="rId23" Type="http://schemas.openxmlformats.org/officeDocument/2006/relationships/slideLayout" Target="../slideLayouts/slideLayout417.xml"/><Relationship Id="rId28" Type="http://schemas.openxmlformats.org/officeDocument/2006/relationships/slideLayout" Target="../slideLayouts/slideLayout422.xml"/><Relationship Id="rId10" Type="http://schemas.openxmlformats.org/officeDocument/2006/relationships/slideLayout" Target="../slideLayouts/slideLayout404.xml"/><Relationship Id="rId19" Type="http://schemas.openxmlformats.org/officeDocument/2006/relationships/slideLayout" Target="../slideLayouts/slideLayout413.xml"/><Relationship Id="rId31" Type="http://schemas.openxmlformats.org/officeDocument/2006/relationships/theme" Target="../theme/theme17.xml"/><Relationship Id="rId4" Type="http://schemas.openxmlformats.org/officeDocument/2006/relationships/slideLayout" Target="../slideLayouts/slideLayout398.xml"/><Relationship Id="rId9" Type="http://schemas.openxmlformats.org/officeDocument/2006/relationships/slideLayout" Target="../slideLayouts/slideLayout403.xml"/><Relationship Id="rId14" Type="http://schemas.openxmlformats.org/officeDocument/2006/relationships/slideLayout" Target="../slideLayouts/slideLayout408.xml"/><Relationship Id="rId22" Type="http://schemas.openxmlformats.org/officeDocument/2006/relationships/slideLayout" Target="../slideLayouts/slideLayout416.xml"/><Relationship Id="rId27" Type="http://schemas.openxmlformats.org/officeDocument/2006/relationships/slideLayout" Target="../slideLayouts/slideLayout421.xml"/><Relationship Id="rId30" Type="http://schemas.openxmlformats.org/officeDocument/2006/relationships/slideLayout" Target="../slideLayouts/slideLayout42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2.xml"/><Relationship Id="rId13" Type="http://schemas.openxmlformats.org/officeDocument/2006/relationships/slideLayout" Target="../slideLayouts/slideLayout437.xml"/><Relationship Id="rId18" Type="http://schemas.openxmlformats.org/officeDocument/2006/relationships/slideLayout" Target="../slideLayouts/slideLayout442.xml"/><Relationship Id="rId26" Type="http://schemas.openxmlformats.org/officeDocument/2006/relationships/theme" Target="../theme/theme18.xml"/><Relationship Id="rId3" Type="http://schemas.openxmlformats.org/officeDocument/2006/relationships/slideLayout" Target="../slideLayouts/slideLayout427.xml"/><Relationship Id="rId21" Type="http://schemas.openxmlformats.org/officeDocument/2006/relationships/slideLayout" Target="../slideLayouts/slideLayout445.xml"/><Relationship Id="rId7" Type="http://schemas.openxmlformats.org/officeDocument/2006/relationships/slideLayout" Target="../slideLayouts/slideLayout431.xml"/><Relationship Id="rId12" Type="http://schemas.openxmlformats.org/officeDocument/2006/relationships/slideLayout" Target="../slideLayouts/slideLayout436.xml"/><Relationship Id="rId17" Type="http://schemas.openxmlformats.org/officeDocument/2006/relationships/slideLayout" Target="../slideLayouts/slideLayout441.xml"/><Relationship Id="rId25" Type="http://schemas.openxmlformats.org/officeDocument/2006/relationships/slideLayout" Target="../slideLayouts/slideLayout449.xml"/><Relationship Id="rId2" Type="http://schemas.openxmlformats.org/officeDocument/2006/relationships/slideLayout" Target="../slideLayouts/slideLayout426.xml"/><Relationship Id="rId16" Type="http://schemas.openxmlformats.org/officeDocument/2006/relationships/slideLayout" Target="../slideLayouts/slideLayout440.xml"/><Relationship Id="rId20" Type="http://schemas.openxmlformats.org/officeDocument/2006/relationships/slideLayout" Target="../slideLayouts/slideLayout444.xml"/><Relationship Id="rId1" Type="http://schemas.openxmlformats.org/officeDocument/2006/relationships/slideLayout" Target="../slideLayouts/slideLayout425.xml"/><Relationship Id="rId6" Type="http://schemas.openxmlformats.org/officeDocument/2006/relationships/slideLayout" Target="../slideLayouts/slideLayout430.xml"/><Relationship Id="rId11" Type="http://schemas.openxmlformats.org/officeDocument/2006/relationships/slideLayout" Target="../slideLayouts/slideLayout435.xml"/><Relationship Id="rId24" Type="http://schemas.openxmlformats.org/officeDocument/2006/relationships/slideLayout" Target="../slideLayouts/slideLayout448.xml"/><Relationship Id="rId5" Type="http://schemas.openxmlformats.org/officeDocument/2006/relationships/slideLayout" Target="../slideLayouts/slideLayout429.xml"/><Relationship Id="rId15" Type="http://schemas.openxmlformats.org/officeDocument/2006/relationships/slideLayout" Target="../slideLayouts/slideLayout439.xml"/><Relationship Id="rId23" Type="http://schemas.openxmlformats.org/officeDocument/2006/relationships/slideLayout" Target="../slideLayouts/slideLayout447.xml"/><Relationship Id="rId10" Type="http://schemas.openxmlformats.org/officeDocument/2006/relationships/slideLayout" Target="../slideLayouts/slideLayout434.xml"/><Relationship Id="rId19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28.xml"/><Relationship Id="rId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38.xml"/><Relationship Id="rId22" Type="http://schemas.openxmlformats.org/officeDocument/2006/relationships/slideLayout" Target="../slideLayouts/slideLayout44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7.xml"/><Relationship Id="rId13" Type="http://schemas.openxmlformats.org/officeDocument/2006/relationships/slideLayout" Target="../slideLayouts/slideLayout462.xml"/><Relationship Id="rId18" Type="http://schemas.openxmlformats.org/officeDocument/2006/relationships/slideLayout" Target="../slideLayouts/slideLayout467.xml"/><Relationship Id="rId26" Type="http://schemas.openxmlformats.org/officeDocument/2006/relationships/slideLayout" Target="../slideLayouts/slideLayout475.xml"/><Relationship Id="rId3" Type="http://schemas.openxmlformats.org/officeDocument/2006/relationships/slideLayout" Target="../slideLayouts/slideLayout452.xml"/><Relationship Id="rId21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56.xml"/><Relationship Id="rId12" Type="http://schemas.openxmlformats.org/officeDocument/2006/relationships/slideLayout" Target="../slideLayouts/slideLayout461.xml"/><Relationship Id="rId17" Type="http://schemas.openxmlformats.org/officeDocument/2006/relationships/slideLayout" Target="../slideLayouts/slideLayout466.xml"/><Relationship Id="rId25" Type="http://schemas.openxmlformats.org/officeDocument/2006/relationships/slideLayout" Target="../slideLayouts/slideLayout474.xml"/><Relationship Id="rId33" Type="http://schemas.openxmlformats.org/officeDocument/2006/relationships/theme" Target="../theme/theme19.xml"/><Relationship Id="rId2" Type="http://schemas.openxmlformats.org/officeDocument/2006/relationships/slideLayout" Target="../slideLayouts/slideLayout451.xml"/><Relationship Id="rId16" Type="http://schemas.openxmlformats.org/officeDocument/2006/relationships/slideLayout" Target="../slideLayouts/slideLayout465.xml"/><Relationship Id="rId20" Type="http://schemas.openxmlformats.org/officeDocument/2006/relationships/slideLayout" Target="../slideLayouts/slideLayout469.xml"/><Relationship Id="rId29" Type="http://schemas.openxmlformats.org/officeDocument/2006/relationships/slideLayout" Target="../slideLayouts/slideLayout478.xml"/><Relationship Id="rId1" Type="http://schemas.openxmlformats.org/officeDocument/2006/relationships/slideLayout" Target="../slideLayouts/slideLayout450.xml"/><Relationship Id="rId6" Type="http://schemas.openxmlformats.org/officeDocument/2006/relationships/slideLayout" Target="../slideLayouts/slideLayout455.xml"/><Relationship Id="rId11" Type="http://schemas.openxmlformats.org/officeDocument/2006/relationships/slideLayout" Target="../slideLayouts/slideLayout460.xml"/><Relationship Id="rId24" Type="http://schemas.openxmlformats.org/officeDocument/2006/relationships/slideLayout" Target="../slideLayouts/slideLayout473.xml"/><Relationship Id="rId32" Type="http://schemas.openxmlformats.org/officeDocument/2006/relationships/slideLayout" Target="../slideLayouts/slideLayout481.xml"/><Relationship Id="rId5" Type="http://schemas.openxmlformats.org/officeDocument/2006/relationships/slideLayout" Target="../slideLayouts/slideLayout454.xml"/><Relationship Id="rId15" Type="http://schemas.openxmlformats.org/officeDocument/2006/relationships/slideLayout" Target="../slideLayouts/slideLayout464.xml"/><Relationship Id="rId23" Type="http://schemas.openxmlformats.org/officeDocument/2006/relationships/slideLayout" Target="../slideLayouts/slideLayout472.xml"/><Relationship Id="rId28" Type="http://schemas.openxmlformats.org/officeDocument/2006/relationships/slideLayout" Target="../slideLayouts/slideLayout477.xml"/><Relationship Id="rId10" Type="http://schemas.openxmlformats.org/officeDocument/2006/relationships/slideLayout" Target="../slideLayouts/slideLayout459.xml"/><Relationship Id="rId19" Type="http://schemas.openxmlformats.org/officeDocument/2006/relationships/slideLayout" Target="../slideLayouts/slideLayout468.xml"/><Relationship Id="rId31" Type="http://schemas.openxmlformats.org/officeDocument/2006/relationships/slideLayout" Target="../slideLayouts/slideLayout480.xml"/><Relationship Id="rId4" Type="http://schemas.openxmlformats.org/officeDocument/2006/relationships/slideLayout" Target="../slideLayouts/slideLayout453.xml"/><Relationship Id="rId9" Type="http://schemas.openxmlformats.org/officeDocument/2006/relationships/slideLayout" Target="../slideLayouts/slideLayout458.xml"/><Relationship Id="rId14" Type="http://schemas.openxmlformats.org/officeDocument/2006/relationships/slideLayout" Target="../slideLayouts/slideLayout463.xml"/><Relationship Id="rId22" Type="http://schemas.openxmlformats.org/officeDocument/2006/relationships/slideLayout" Target="../slideLayouts/slideLayout471.xml"/><Relationship Id="rId27" Type="http://schemas.openxmlformats.org/officeDocument/2006/relationships/slideLayout" Target="../slideLayouts/slideLayout476.xml"/><Relationship Id="rId30" Type="http://schemas.openxmlformats.org/officeDocument/2006/relationships/slideLayout" Target="../slideLayouts/slideLayout4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9.xml"/><Relationship Id="rId13" Type="http://schemas.openxmlformats.org/officeDocument/2006/relationships/slideLayout" Target="../slideLayouts/slideLayout494.xml"/><Relationship Id="rId18" Type="http://schemas.openxmlformats.org/officeDocument/2006/relationships/slideLayout" Target="../slideLayouts/slideLayout499.xml"/><Relationship Id="rId26" Type="http://schemas.openxmlformats.org/officeDocument/2006/relationships/slideLayout" Target="../slideLayouts/slideLayout507.xml"/><Relationship Id="rId3" Type="http://schemas.openxmlformats.org/officeDocument/2006/relationships/slideLayout" Target="../slideLayouts/slideLayout484.xml"/><Relationship Id="rId21" Type="http://schemas.openxmlformats.org/officeDocument/2006/relationships/slideLayout" Target="../slideLayouts/slideLayout502.xml"/><Relationship Id="rId7" Type="http://schemas.openxmlformats.org/officeDocument/2006/relationships/slideLayout" Target="../slideLayouts/slideLayout488.xml"/><Relationship Id="rId12" Type="http://schemas.openxmlformats.org/officeDocument/2006/relationships/slideLayout" Target="../slideLayouts/slideLayout493.xml"/><Relationship Id="rId17" Type="http://schemas.openxmlformats.org/officeDocument/2006/relationships/slideLayout" Target="../slideLayouts/slideLayout498.xml"/><Relationship Id="rId25" Type="http://schemas.openxmlformats.org/officeDocument/2006/relationships/slideLayout" Target="../slideLayouts/slideLayout506.xml"/><Relationship Id="rId33" Type="http://schemas.openxmlformats.org/officeDocument/2006/relationships/theme" Target="../theme/theme20.xml"/><Relationship Id="rId2" Type="http://schemas.openxmlformats.org/officeDocument/2006/relationships/slideLayout" Target="../slideLayouts/slideLayout483.xml"/><Relationship Id="rId16" Type="http://schemas.openxmlformats.org/officeDocument/2006/relationships/slideLayout" Target="../slideLayouts/slideLayout497.xml"/><Relationship Id="rId20" Type="http://schemas.openxmlformats.org/officeDocument/2006/relationships/slideLayout" Target="../slideLayouts/slideLayout501.xml"/><Relationship Id="rId29" Type="http://schemas.openxmlformats.org/officeDocument/2006/relationships/slideLayout" Target="../slideLayouts/slideLayout510.xml"/><Relationship Id="rId1" Type="http://schemas.openxmlformats.org/officeDocument/2006/relationships/slideLayout" Target="../slideLayouts/slideLayout482.xml"/><Relationship Id="rId6" Type="http://schemas.openxmlformats.org/officeDocument/2006/relationships/slideLayout" Target="../slideLayouts/slideLayout487.xml"/><Relationship Id="rId11" Type="http://schemas.openxmlformats.org/officeDocument/2006/relationships/slideLayout" Target="../slideLayouts/slideLayout492.xml"/><Relationship Id="rId24" Type="http://schemas.openxmlformats.org/officeDocument/2006/relationships/slideLayout" Target="../slideLayouts/slideLayout505.xml"/><Relationship Id="rId32" Type="http://schemas.openxmlformats.org/officeDocument/2006/relationships/slideLayout" Target="../slideLayouts/slideLayout513.xml"/><Relationship Id="rId5" Type="http://schemas.openxmlformats.org/officeDocument/2006/relationships/slideLayout" Target="../slideLayouts/slideLayout486.xml"/><Relationship Id="rId15" Type="http://schemas.openxmlformats.org/officeDocument/2006/relationships/slideLayout" Target="../slideLayouts/slideLayout496.xml"/><Relationship Id="rId23" Type="http://schemas.openxmlformats.org/officeDocument/2006/relationships/slideLayout" Target="../slideLayouts/slideLayout504.xml"/><Relationship Id="rId28" Type="http://schemas.openxmlformats.org/officeDocument/2006/relationships/slideLayout" Target="../slideLayouts/slideLayout509.xml"/><Relationship Id="rId10" Type="http://schemas.openxmlformats.org/officeDocument/2006/relationships/slideLayout" Target="../slideLayouts/slideLayout491.xml"/><Relationship Id="rId19" Type="http://schemas.openxmlformats.org/officeDocument/2006/relationships/slideLayout" Target="../slideLayouts/slideLayout500.xml"/><Relationship Id="rId31" Type="http://schemas.openxmlformats.org/officeDocument/2006/relationships/slideLayout" Target="../slideLayouts/slideLayout512.xml"/><Relationship Id="rId4" Type="http://schemas.openxmlformats.org/officeDocument/2006/relationships/slideLayout" Target="../slideLayouts/slideLayout485.xml"/><Relationship Id="rId9" Type="http://schemas.openxmlformats.org/officeDocument/2006/relationships/slideLayout" Target="../slideLayouts/slideLayout490.xml"/><Relationship Id="rId14" Type="http://schemas.openxmlformats.org/officeDocument/2006/relationships/slideLayout" Target="../slideLayouts/slideLayout495.xml"/><Relationship Id="rId22" Type="http://schemas.openxmlformats.org/officeDocument/2006/relationships/slideLayout" Target="../slideLayouts/slideLayout503.xml"/><Relationship Id="rId27" Type="http://schemas.openxmlformats.org/officeDocument/2006/relationships/slideLayout" Target="../slideLayouts/slideLayout508.xml"/><Relationship Id="rId30" Type="http://schemas.openxmlformats.org/officeDocument/2006/relationships/slideLayout" Target="../slideLayouts/slideLayout51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1.xml"/><Relationship Id="rId13" Type="http://schemas.openxmlformats.org/officeDocument/2006/relationships/slideLayout" Target="../slideLayouts/slideLayout526.xml"/><Relationship Id="rId18" Type="http://schemas.openxmlformats.org/officeDocument/2006/relationships/slideLayout" Target="../slideLayouts/slideLayout531.xml"/><Relationship Id="rId26" Type="http://schemas.openxmlformats.org/officeDocument/2006/relationships/slideLayout" Target="../slideLayouts/slideLayout539.xml"/><Relationship Id="rId3" Type="http://schemas.openxmlformats.org/officeDocument/2006/relationships/slideLayout" Target="../slideLayouts/slideLayout516.xml"/><Relationship Id="rId21" Type="http://schemas.openxmlformats.org/officeDocument/2006/relationships/slideLayout" Target="../slideLayouts/slideLayout534.xml"/><Relationship Id="rId7" Type="http://schemas.openxmlformats.org/officeDocument/2006/relationships/slideLayout" Target="../slideLayouts/slideLayout520.xml"/><Relationship Id="rId12" Type="http://schemas.openxmlformats.org/officeDocument/2006/relationships/slideLayout" Target="../slideLayouts/slideLayout525.xml"/><Relationship Id="rId17" Type="http://schemas.openxmlformats.org/officeDocument/2006/relationships/slideLayout" Target="../slideLayouts/slideLayout530.xml"/><Relationship Id="rId25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15.xml"/><Relationship Id="rId16" Type="http://schemas.openxmlformats.org/officeDocument/2006/relationships/slideLayout" Target="../slideLayouts/slideLayout529.xml"/><Relationship Id="rId20" Type="http://schemas.openxmlformats.org/officeDocument/2006/relationships/slideLayout" Target="../slideLayouts/slideLayout533.xml"/><Relationship Id="rId1" Type="http://schemas.openxmlformats.org/officeDocument/2006/relationships/slideLayout" Target="../slideLayouts/slideLayout514.xml"/><Relationship Id="rId6" Type="http://schemas.openxmlformats.org/officeDocument/2006/relationships/slideLayout" Target="../slideLayouts/slideLayout519.xml"/><Relationship Id="rId11" Type="http://schemas.openxmlformats.org/officeDocument/2006/relationships/slideLayout" Target="../slideLayouts/slideLayout524.xml"/><Relationship Id="rId24" Type="http://schemas.openxmlformats.org/officeDocument/2006/relationships/slideLayout" Target="../slideLayouts/slideLayout537.xml"/><Relationship Id="rId5" Type="http://schemas.openxmlformats.org/officeDocument/2006/relationships/slideLayout" Target="../slideLayouts/slideLayout518.xml"/><Relationship Id="rId15" Type="http://schemas.openxmlformats.org/officeDocument/2006/relationships/slideLayout" Target="../slideLayouts/slideLayout528.xml"/><Relationship Id="rId23" Type="http://schemas.openxmlformats.org/officeDocument/2006/relationships/slideLayout" Target="../slideLayouts/slideLayout536.xml"/><Relationship Id="rId10" Type="http://schemas.openxmlformats.org/officeDocument/2006/relationships/slideLayout" Target="../slideLayouts/slideLayout523.xml"/><Relationship Id="rId19" Type="http://schemas.openxmlformats.org/officeDocument/2006/relationships/slideLayout" Target="../slideLayouts/slideLayout532.xml"/><Relationship Id="rId4" Type="http://schemas.openxmlformats.org/officeDocument/2006/relationships/slideLayout" Target="../slideLayouts/slideLayout517.xml"/><Relationship Id="rId9" Type="http://schemas.openxmlformats.org/officeDocument/2006/relationships/slideLayout" Target="../slideLayouts/slideLayout522.xml"/><Relationship Id="rId14" Type="http://schemas.openxmlformats.org/officeDocument/2006/relationships/slideLayout" Target="../slideLayouts/slideLayout527.xml"/><Relationship Id="rId22" Type="http://schemas.openxmlformats.org/officeDocument/2006/relationships/slideLayout" Target="../slideLayouts/slideLayout535.xml"/><Relationship Id="rId27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7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542.xml"/><Relationship Id="rId7" Type="http://schemas.openxmlformats.org/officeDocument/2006/relationships/slideLayout" Target="../slideLayouts/slideLayout546.xml"/><Relationship Id="rId12" Type="http://schemas.openxmlformats.org/officeDocument/2006/relationships/slideLayout" Target="../slideLayouts/slideLayout551.xml"/><Relationship Id="rId2" Type="http://schemas.openxmlformats.org/officeDocument/2006/relationships/slideLayout" Target="../slideLayouts/slideLayout541.xml"/><Relationship Id="rId1" Type="http://schemas.openxmlformats.org/officeDocument/2006/relationships/slideLayout" Target="../slideLayouts/slideLayout540.xml"/><Relationship Id="rId6" Type="http://schemas.openxmlformats.org/officeDocument/2006/relationships/slideLayout" Target="../slideLayouts/slideLayout545.xml"/><Relationship Id="rId11" Type="http://schemas.openxmlformats.org/officeDocument/2006/relationships/slideLayout" Target="../slideLayouts/slideLayout550.xml"/><Relationship Id="rId5" Type="http://schemas.openxmlformats.org/officeDocument/2006/relationships/slideLayout" Target="../slideLayouts/slideLayout544.xml"/><Relationship Id="rId10" Type="http://schemas.openxmlformats.org/officeDocument/2006/relationships/slideLayout" Target="../slideLayouts/slideLayout549.xml"/><Relationship Id="rId4" Type="http://schemas.openxmlformats.org/officeDocument/2006/relationships/slideLayout" Target="../slideLayouts/slideLayout543.xml"/><Relationship Id="rId9" Type="http://schemas.openxmlformats.org/officeDocument/2006/relationships/slideLayout" Target="../slideLayouts/slideLayout548.xml"/><Relationship Id="rId14" Type="http://schemas.openxmlformats.org/officeDocument/2006/relationships/image" Target="../media/image3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9.xml"/><Relationship Id="rId13" Type="http://schemas.openxmlformats.org/officeDocument/2006/relationships/slideLayout" Target="../slideLayouts/slideLayout564.xml"/><Relationship Id="rId18" Type="http://schemas.openxmlformats.org/officeDocument/2006/relationships/slideLayout" Target="../slideLayouts/slideLayout569.xml"/><Relationship Id="rId26" Type="http://schemas.openxmlformats.org/officeDocument/2006/relationships/slideLayout" Target="../slideLayouts/slideLayout577.xml"/><Relationship Id="rId3" Type="http://schemas.openxmlformats.org/officeDocument/2006/relationships/slideLayout" Target="../slideLayouts/slideLayout554.xml"/><Relationship Id="rId21" Type="http://schemas.openxmlformats.org/officeDocument/2006/relationships/slideLayout" Target="../slideLayouts/slideLayout572.xml"/><Relationship Id="rId7" Type="http://schemas.openxmlformats.org/officeDocument/2006/relationships/slideLayout" Target="../slideLayouts/slideLayout558.xml"/><Relationship Id="rId12" Type="http://schemas.openxmlformats.org/officeDocument/2006/relationships/slideLayout" Target="../slideLayouts/slideLayout563.xml"/><Relationship Id="rId17" Type="http://schemas.openxmlformats.org/officeDocument/2006/relationships/slideLayout" Target="../slideLayouts/slideLayout568.xml"/><Relationship Id="rId25" Type="http://schemas.openxmlformats.org/officeDocument/2006/relationships/slideLayout" Target="../slideLayouts/slideLayout576.xml"/><Relationship Id="rId2" Type="http://schemas.openxmlformats.org/officeDocument/2006/relationships/slideLayout" Target="../slideLayouts/slideLayout553.xml"/><Relationship Id="rId16" Type="http://schemas.openxmlformats.org/officeDocument/2006/relationships/slideLayout" Target="../slideLayouts/slideLayout567.xml"/><Relationship Id="rId20" Type="http://schemas.openxmlformats.org/officeDocument/2006/relationships/slideLayout" Target="../slideLayouts/slideLayout571.xml"/><Relationship Id="rId29" Type="http://schemas.openxmlformats.org/officeDocument/2006/relationships/slideLayout" Target="../slideLayouts/slideLayout580.xml"/><Relationship Id="rId1" Type="http://schemas.openxmlformats.org/officeDocument/2006/relationships/slideLayout" Target="../slideLayouts/slideLayout552.xml"/><Relationship Id="rId6" Type="http://schemas.openxmlformats.org/officeDocument/2006/relationships/slideLayout" Target="../slideLayouts/slideLayout557.xml"/><Relationship Id="rId11" Type="http://schemas.openxmlformats.org/officeDocument/2006/relationships/slideLayout" Target="../slideLayouts/slideLayout562.xml"/><Relationship Id="rId24" Type="http://schemas.openxmlformats.org/officeDocument/2006/relationships/slideLayout" Target="../slideLayouts/slideLayout575.xml"/><Relationship Id="rId32" Type="http://schemas.openxmlformats.org/officeDocument/2006/relationships/theme" Target="../theme/theme23.xml"/><Relationship Id="rId5" Type="http://schemas.openxmlformats.org/officeDocument/2006/relationships/slideLayout" Target="../slideLayouts/slideLayout556.xml"/><Relationship Id="rId15" Type="http://schemas.openxmlformats.org/officeDocument/2006/relationships/slideLayout" Target="../slideLayouts/slideLayout566.xml"/><Relationship Id="rId23" Type="http://schemas.openxmlformats.org/officeDocument/2006/relationships/slideLayout" Target="../slideLayouts/slideLayout574.xml"/><Relationship Id="rId28" Type="http://schemas.openxmlformats.org/officeDocument/2006/relationships/slideLayout" Target="../slideLayouts/slideLayout579.xml"/><Relationship Id="rId10" Type="http://schemas.openxmlformats.org/officeDocument/2006/relationships/slideLayout" Target="../slideLayouts/slideLayout561.xml"/><Relationship Id="rId19" Type="http://schemas.openxmlformats.org/officeDocument/2006/relationships/slideLayout" Target="../slideLayouts/slideLayout570.xml"/><Relationship Id="rId31" Type="http://schemas.openxmlformats.org/officeDocument/2006/relationships/slideLayout" Target="../slideLayouts/slideLayout582.xml"/><Relationship Id="rId4" Type="http://schemas.openxmlformats.org/officeDocument/2006/relationships/slideLayout" Target="../slideLayouts/slideLayout555.xml"/><Relationship Id="rId9" Type="http://schemas.openxmlformats.org/officeDocument/2006/relationships/slideLayout" Target="../slideLayouts/slideLayout560.xml"/><Relationship Id="rId14" Type="http://schemas.openxmlformats.org/officeDocument/2006/relationships/slideLayout" Target="../slideLayouts/slideLayout565.xml"/><Relationship Id="rId22" Type="http://schemas.openxmlformats.org/officeDocument/2006/relationships/slideLayout" Target="../slideLayouts/slideLayout573.xml"/><Relationship Id="rId27" Type="http://schemas.openxmlformats.org/officeDocument/2006/relationships/slideLayout" Target="../slideLayouts/slideLayout578.xml"/><Relationship Id="rId30" Type="http://schemas.openxmlformats.org/officeDocument/2006/relationships/slideLayout" Target="../slideLayouts/slideLayout58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89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584.xml"/><Relationship Id="rId1" Type="http://schemas.openxmlformats.org/officeDocument/2006/relationships/slideLayout" Target="../slideLayouts/slideLayout583.xml"/><Relationship Id="rId6" Type="http://schemas.openxmlformats.org/officeDocument/2006/relationships/slideLayout" Target="../slideLayouts/slideLayout588.xml"/><Relationship Id="rId11" Type="http://schemas.openxmlformats.org/officeDocument/2006/relationships/slideLayout" Target="../slideLayouts/slideLayout593.xml"/><Relationship Id="rId5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92.xml"/><Relationship Id="rId4" Type="http://schemas.openxmlformats.org/officeDocument/2006/relationships/slideLayout" Target="../slideLayouts/slideLayout586.xml"/><Relationship Id="rId9" Type="http://schemas.openxmlformats.org/officeDocument/2006/relationships/slideLayout" Target="../slideLayouts/slideLayout59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1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596.xml"/><Relationship Id="rId7" Type="http://schemas.openxmlformats.org/officeDocument/2006/relationships/slideLayout" Target="../slideLayouts/slideLayout600.xml"/><Relationship Id="rId12" Type="http://schemas.openxmlformats.org/officeDocument/2006/relationships/slideLayout" Target="../slideLayouts/slideLayout605.xml"/><Relationship Id="rId2" Type="http://schemas.openxmlformats.org/officeDocument/2006/relationships/slideLayout" Target="../slideLayouts/slideLayout595.xml"/><Relationship Id="rId1" Type="http://schemas.openxmlformats.org/officeDocument/2006/relationships/slideLayout" Target="../slideLayouts/slideLayout594.xml"/><Relationship Id="rId6" Type="http://schemas.openxmlformats.org/officeDocument/2006/relationships/slideLayout" Target="../slideLayouts/slideLayout599.xml"/><Relationship Id="rId11" Type="http://schemas.openxmlformats.org/officeDocument/2006/relationships/slideLayout" Target="../slideLayouts/slideLayout604.xml"/><Relationship Id="rId5" Type="http://schemas.openxmlformats.org/officeDocument/2006/relationships/slideLayout" Target="../slideLayouts/slideLayout598.xml"/><Relationship Id="rId10" Type="http://schemas.openxmlformats.org/officeDocument/2006/relationships/slideLayout" Target="../slideLayouts/slideLayout603.xml"/><Relationship Id="rId4" Type="http://schemas.openxmlformats.org/officeDocument/2006/relationships/slideLayout" Target="../slideLayouts/slideLayout597.xml"/><Relationship Id="rId9" Type="http://schemas.openxmlformats.org/officeDocument/2006/relationships/slideLayout" Target="../slideLayouts/slideLayout60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29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108.xml"/><Relationship Id="rId28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7.xml"/><Relationship Id="rId27" Type="http://schemas.openxmlformats.org/officeDocument/2006/relationships/slideLayout" Target="../slideLayouts/slideLayout112.xml"/><Relationship Id="rId30" Type="http://schemas.openxmlformats.org/officeDocument/2006/relationships/slideLayout" Target="../slideLayouts/slideLayout11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4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18" Type="http://schemas.openxmlformats.org/officeDocument/2006/relationships/slideLayout" Target="../slideLayouts/slideLayout18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72.xml"/><Relationship Id="rId21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17" Type="http://schemas.openxmlformats.org/officeDocument/2006/relationships/slideLayout" Target="../slideLayouts/slideLayout186.xml"/><Relationship Id="rId25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71.xml"/><Relationship Id="rId16" Type="http://schemas.openxmlformats.org/officeDocument/2006/relationships/slideLayout" Target="../slideLayouts/slideLayout185.xml"/><Relationship Id="rId20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24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4.xml"/><Relationship Id="rId23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Relationship Id="rId22" Type="http://schemas.openxmlformats.org/officeDocument/2006/relationships/slideLayout" Target="../slideLayouts/slideLayout1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  <p:sldLayoutId id="2147483923" r:id="rId21"/>
    <p:sldLayoutId id="2147483924" r:id="rId22"/>
    <p:sldLayoutId id="2147483925" r:id="rId23"/>
    <p:sldLayoutId id="2147483926" r:id="rId24"/>
    <p:sldLayoutId id="2147483927" r:id="rId25"/>
    <p:sldLayoutId id="2147483928" r:id="rId26"/>
    <p:sldLayoutId id="2147483929" r:id="rId27"/>
    <p:sldLayoutId id="2147483930" r:id="rId28"/>
    <p:sldLayoutId id="2147483931" r:id="rId29"/>
    <p:sldLayoutId id="2147483932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  <p:sldLayoutId id="2147483954" r:id="rId21"/>
    <p:sldLayoutId id="2147483955" r:id="rId22"/>
    <p:sldLayoutId id="2147483956" r:id="rId23"/>
    <p:sldLayoutId id="2147483957" r:id="rId24"/>
    <p:sldLayoutId id="2147483958" r:id="rId25"/>
    <p:sldLayoutId id="2147483959" r:id="rId26"/>
    <p:sldLayoutId id="2147483960" r:id="rId27"/>
    <p:sldLayoutId id="2147483961" r:id="rId28"/>
    <p:sldLayoutId id="2147483962" r:id="rId29"/>
    <p:sldLayoutId id="2147483963" r:id="rId30"/>
    <p:sldLayoutId id="2147483964" r:id="rId31"/>
    <p:sldLayoutId id="2147483965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  <p:sldLayoutId id="2147483984" r:id="rId18"/>
    <p:sldLayoutId id="2147483985" r:id="rId19"/>
    <p:sldLayoutId id="2147483986" r:id="rId20"/>
    <p:sldLayoutId id="2147483987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3993" r:id="rId27"/>
    <p:sldLayoutId id="2147483994" r:id="rId28"/>
    <p:sldLayoutId id="2147483995" r:id="rId29"/>
    <p:sldLayoutId id="2147483996" r:id="rId30"/>
    <p:sldLayoutId id="2147483997" r:id="rId31"/>
    <p:sldLayoutId id="2147483998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  <p:sldLayoutId id="2147484015" r:id="rId14"/>
    <p:sldLayoutId id="2147484016" r:id="rId15"/>
    <p:sldLayoutId id="2147484017" r:id="rId16"/>
    <p:sldLayoutId id="2147484018" r:id="rId17"/>
    <p:sldLayoutId id="2147484019" r:id="rId18"/>
    <p:sldLayoutId id="2147484020" r:id="rId19"/>
    <p:sldLayoutId id="2147484021" r:id="rId20"/>
    <p:sldLayoutId id="2147484022" r:id="rId21"/>
    <p:sldLayoutId id="2147484023" r:id="rId22"/>
    <p:sldLayoutId id="2147484024" r:id="rId23"/>
    <p:sldLayoutId id="2147484025" r:id="rId24"/>
    <p:sldLayoutId id="2147484026" r:id="rId25"/>
    <p:sldLayoutId id="2147484027" r:id="rId26"/>
    <p:sldLayoutId id="2147484028" r:id="rId27"/>
    <p:sldLayoutId id="2147484029" r:id="rId28"/>
    <p:sldLayoutId id="2147484030" r:id="rId29"/>
    <p:sldLayoutId id="2147484031" r:id="rId30"/>
    <p:sldLayoutId id="2147484032" r:id="rId31"/>
    <p:sldLayoutId id="2147484033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  <p:sldLayoutId id="2147484052" r:id="rId18"/>
    <p:sldLayoutId id="2147484053" r:id="rId19"/>
    <p:sldLayoutId id="2147484054" r:id="rId20"/>
    <p:sldLayoutId id="2147484055" r:id="rId21"/>
    <p:sldLayoutId id="2147484056" r:id="rId22"/>
    <p:sldLayoutId id="2147484057" r:id="rId23"/>
    <p:sldLayoutId id="2147484058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  <p:sldLayoutId id="2147484079" r:id="rId20"/>
    <p:sldLayoutId id="2147484080" r:id="rId21"/>
    <p:sldLayoutId id="2147484081" r:id="rId22"/>
    <p:sldLayoutId id="2147484082" r:id="rId23"/>
    <p:sldLayoutId id="2147484083" r:id="rId24"/>
    <p:sldLayoutId id="214748408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  <p:sldLayoutId id="2147484105" r:id="rId18"/>
    <p:sldLayoutId id="2147484106" r:id="rId19"/>
    <p:sldLayoutId id="2147484107" r:id="rId20"/>
    <p:sldLayoutId id="2147484108" r:id="rId21"/>
    <p:sldLayoutId id="2147484109" r:id="rId22"/>
    <p:sldLayoutId id="2147484110" r:id="rId23"/>
    <p:sldLayoutId id="2147484111" r:id="rId24"/>
    <p:sldLayoutId id="2147484112" r:id="rId25"/>
    <p:sldLayoutId id="2147484113" r:id="rId26"/>
    <p:sldLayoutId id="2147484114" r:id="rId27"/>
    <p:sldLayoutId id="2147484115" r:id="rId28"/>
    <p:sldLayoutId id="2147484116" r:id="rId29"/>
    <p:sldLayoutId id="2147484117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0" r:id="rId12"/>
    <p:sldLayoutId id="2147484131" r:id="rId13"/>
    <p:sldLayoutId id="2147484132" r:id="rId14"/>
    <p:sldLayoutId id="2147484133" r:id="rId15"/>
    <p:sldLayoutId id="2147484134" r:id="rId16"/>
    <p:sldLayoutId id="2147484135" r:id="rId17"/>
    <p:sldLayoutId id="2147484136" r:id="rId18"/>
    <p:sldLayoutId id="2147484137" r:id="rId19"/>
    <p:sldLayoutId id="2147484138" r:id="rId20"/>
    <p:sldLayoutId id="2147484139" r:id="rId21"/>
    <p:sldLayoutId id="2147484140" r:id="rId22"/>
    <p:sldLayoutId id="2147484141" r:id="rId23"/>
    <p:sldLayoutId id="2147484142" r:id="rId24"/>
    <p:sldLayoutId id="2147484143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  <p:sldLayoutId id="2147484157" r:id="rId13"/>
    <p:sldLayoutId id="2147484158" r:id="rId14"/>
    <p:sldLayoutId id="2147484159" r:id="rId15"/>
    <p:sldLayoutId id="2147484160" r:id="rId16"/>
    <p:sldLayoutId id="2147484161" r:id="rId17"/>
    <p:sldLayoutId id="2147484162" r:id="rId18"/>
    <p:sldLayoutId id="2147484163" r:id="rId19"/>
    <p:sldLayoutId id="2147484164" r:id="rId20"/>
    <p:sldLayoutId id="2147484165" r:id="rId21"/>
    <p:sldLayoutId id="2147484166" r:id="rId22"/>
    <p:sldLayoutId id="2147484167" r:id="rId23"/>
    <p:sldLayoutId id="2147484168" r:id="rId24"/>
    <p:sldLayoutId id="2147484169" r:id="rId25"/>
    <p:sldLayoutId id="2147484170" r:id="rId26"/>
    <p:sldLayoutId id="2147484171" r:id="rId27"/>
    <p:sldLayoutId id="2147484172" r:id="rId28"/>
    <p:sldLayoutId id="2147484173" r:id="rId29"/>
    <p:sldLayoutId id="2147484174" r:id="rId30"/>
    <p:sldLayoutId id="2147484175" r:id="rId31"/>
    <p:sldLayoutId id="2147484176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  <p:sldLayoutId id="2147484237" r:id="rId13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  <p:sldLayoutId id="2147484191" r:id="rId14"/>
    <p:sldLayoutId id="2147484192" r:id="rId15"/>
    <p:sldLayoutId id="2147484193" r:id="rId16"/>
    <p:sldLayoutId id="2147484194" r:id="rId17"/>
    <p:sldLayoutId id="2147484195" r:id="rId18"/>
    <p:sldLayoutId id="2147484196" r:id="rId19"/>
    <p:sldLayoutId id="2147484197" r:id="rId20"/>
    <p:sldLayoutId id="2147484198" r:id="rId21"/>
    <p:sldLayoutId id="2147484199" r:id="rId22"/>
    <p:sldLayoutId id="2147484200" r:id="rId23"/>
    <p:sldLayoutId id="2147484201" r:id="rId24"/>
    <p:sldLayoutId id="2147484202" r:id="rId25"/>
    <p:sldLayoutId id="2147484203" r:id="rId26"/>
    <p:sldLayoutId id="2147484204" r:id="rId27"/>
    <p:sldLayoutId id="2147484205" r:id="rId28"/>
    <p:sldLayoutId id="2147484206" r:id="rId29"/>
    <p:sldLayoutId id="2147484207" r:id="rId30"/>
    <p:sldLayoutId id="2147484208" r:id="rId31"/>
    <p:sldLayoutId id="2147484209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  <p:sldLayoutId id="2147484223" r:id="rId13"/>
    <p:sldLayoutId id="2147484224" r:id="rId14"/>
    <p:sldLayoutId id="2147484225" r:id="rId15"/>
    <p:sldLayoutId id="2147484226" r:id="rId16"/>
    <p:sldLayoutId id="2147484227" r:id="rId17"/>
    <p:sldLayoutId id="2147484228" r:id="rId18"/>
    <p:sldLayoutId id="2147484229" r:id="rId19"/>
    <p:sldLayoutId id="2147484230" r:id="rId20"/>
    <p:sldLayoutId id="2147484231" r:id="rId21"/>
    <p:sldLayoutId id="2147484232" r:id="rId22"/>
    <p:sldLayoutId id="2147484233" r:id="rId23"/>
    <p:sldLayoutId id="2147484234" r:id="rId24"/>
    <p:sldLayoutId id="2147484235" r:id="rId25"/>
    <p:sldLayoutId id="2147484236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252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  <p:sldLayoutId id="2147484266" r:id="rId13"/>
    <p:sldLayoutId id="2147484267" r:id="rId14"/>
    <p:sldLayoutId id="2147484268" r:id="rId15"/>
    <p:sldLayoutId id="2147484269" r:id="rId16"/>
    <p:sldLayoutId id="2147484270" r:id="rId17"/>
    <p:sldLayoutId id="2147484271" r:id="rId18"/>
    <p:sldLayoutId id="2147484272" r:id="rId19"/>
    <p:sldLayoutId id="2147484273" r:id="rId20"/>
    <p:sldLayoutId id="2147484274" r:id="rId21"/>
    <p:sldLayoutId id="2147484275" r:id="rId22"/>
    <p:sldLayoutId id="2147484276" r:id="rId23"/>
    <p:sldLayoutId id="2147484277" r:id="rId24"/>
    <p:sldLayoutId id="2147484278" r:id="rId25"/>
    <p:sldLayoutId id="2147484279" r:id="rId26"/>
    <p:sldLayoutId id="2147484280" r:id="rId27"/>
    <p:sldLayoutId id="2147484281" r:id="rId28"/>
    <p:sldLayoutId id="2147484282" r:id="rId29"/>
    <p:sldLayoutId id="2147484283" r:id="rId30"/>
    <p:sldLayoutId id="2147484284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4" name="Picture 4" descr="pasted-image.pdf"/>
          <p:cNvPicPr>
            <a:picLocks noChangeAspect="1"/>
          </p:cNvPicPr>
          <p:nvPr userDrawn="1"/>
        </p:nvPicPr>
        <p:blipFill>
          <a:blip r:embed="rId1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6" name="Picture 4" descr="pasted-image.pdf"/>
          <p:cNvPicPr>
            <a:picLocks noChangeAspect="1"/>
          </p:cNvPicPr>
          <p:nvPr userDrawn="1"/>
        </p:nvPicPr>
        <p:blipFill>
          <a:blip r:embed="rId1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1553040" y="12330608"/>
            <a:ext cx="2496319" cy="1040793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  <p:sldLayoutId id="2147484309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  <p:sldLayoutId id="2147483811" r:id="rId19"/>
    <p:sldLayoutId id="2147483812" r:id="rId20"/>
    <p:sldLayoutId id="2147483813" r:id="rId21"/>
    <p:sldLayoutId id="2147483814" r:id="rId22"/>
    <p:sldLayoutId id="2147483815" r:id="rId23"/>
    <p:sldLayoutId id="2147483816" r:id="rId24"/>
    <p:sldLayoutId id="2147483818" r:id="rId25"/>
    <p:sldLayoutId id="2147483819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4"/>
            <a:ext cx="22012276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704303" y="12428541"/>
            <a:ext cx="2179638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6"/>
            <a:ext cx="382588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4"/>
            <a:endParaRPr lang="zh-TW" altLang="zh-TW" sz="58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4">
              <a:defRPr sz="22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4" r:id="rId13"/>
    <p:sldLayoutId id="2147483835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4238" r:id="rId13"/>
    <p:sldLayoutId id="2147484239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53.xml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youtube.com/watch?v=_oIh27iNMnc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eproject.ncut.edu.tw/upload/Achievements/104_20160706114807Gkpr.pdf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4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youtu.be/Hc0AUcstMag" TargetMode="External"/><Relationship Id="rId1" Type="http://schemas.openxmlformats.org/officeDocument/2006/relationships/slideLayout" Target="../slideLayouts/slideLayout59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1.jpeg"/><Relationship Id="rId5" Type="http://schemas.openxmlformats.org/officeDocument/2006/relationships/image" Target="../media/image4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5.jpeg"/><Relationship Id="rId7" Type="http://schemas.openxmlformats.org/officeDocument/2006/relationships/image" Target="../media/image8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6.jpeg"/><Relationship Id="rId9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5.xml"/><Relationship Id="rId6" Type="http://schemas.openxmlformats.org/officeDocument/2006/relationships/hyperlink" Target="https://youtu.be/Hc0AUcstMag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48.xml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68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3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2.jpeg"/><Relationship Id="rId11" Type="http://schemas.openxmlformats.org/officeDocument/2006/relationships/image" Target="../media/image107.jpeg"/><Relationship Id="rId5" Type="http://schemas.openxmlformats.org/officeDocument/2006/relationships/image" Target="../media/image101.jpeg"/><Relationship Id="rId10" Type="http://schemas.openxmlformats.org/officeDocument/2006/relationships/image" Target="../media/image106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26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3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5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5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5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elt.web.nthu.edu.tw/files/11-1990-115-1.php?Lang=zh-t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3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view/hthou" TargetMode="External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3.xml"/><Relationship Id="rId6" Type="http://schemas.openxmlformats.org/officeDocument/2006/relationships/hyperlink" Target="https://homepage.ntust.edu.tw/hthou/" TargetMode="External"/><Relationship Id="rId5" Type="http://schemas.openxmlformats.org/officeDocument/2006/relationships/hyperlink" Target="mailto:hthou@mail.ntust.edu.tw" TargetMode="External"/><Relationship Id="rId4" Type="http://schemas.openxmlformats.org/officeDocument/2006/relationships/hyperlink" Target="http://www.ntustmeg.net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2020</a:t>
            </a:r>
            <a:r>
              <a:rPr lang="zh-TW" altLang="en-US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 課程介紹</a:t>
            </a:r>
            <a:endParaRPr lang="zh-TW" altLang="en-US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9254086" y="13158788"/>
            <a:ext cx="4616265" cy="38472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en-US" altLang="zh-TW" sz="1900" dirty="0" err="1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 Studio Limited </a:t>
            </a:r>
            <a:r>
              <a:rPr lang="zh-TW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Copyright 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2020</a:t>
            </a:r>
            <a:endParaRPr lang="zh-TW" altLang="zh-TW" sz="1900" dirty="0">
              <a:solidFill>
                <a:srgbClr val="A7A7A7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</a:t>
            </a:r>
            <a:r>
              <a:rPr lang="en-US" altLang="zh-TW" sz="5900" dirty="0" err="1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arkustech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Studio Limited**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6337300" y="7888288"/>
            <a:ext cx="11287125" cy="4722812"/>
          </a:xfrm>
          <a:prstGeom prst="rect">
            <a:avLst/>
          </a:prstGeom>
          <a:solidFill>
            <a:srgbClr val="7A7A7A">
              <a:alpha val="37000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什麼是演算法</a:t>
            </a:r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AEA7E9C-D08D-4488-B561-5495FD6EB8EC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10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13316" name="Picture 4" descr="image9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5538" y="8453438"/>
            <a:ext cx="2481262" cy="241141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3317" name="Picture 5" descr="image1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53150" y="8582025"/>
            <a:ext cx="3249613" cy="24669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3318" name="Picture 6" descr="image1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8550" y="8905875"/>
            <a:ext cx="2124075" cy="19050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3319" name="Rectangle 7"/>
          <p:cNvSpPr>
            <a:spLocks/>
          </p:cNvSpPr>
          <p:nvPr/>
        </p:nvSpPr>
        <p:spPr bwMode="auto">
          <a:xfrm>
            <a:off x="1017588" y="6565900"/>
            <a:ext cx="5319712" cy="15128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solidFill>
                  <a:srgbClr val="22222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一個演算法必須有零個或以上輸入量。</a:t>
            </a:r>
          </a:p>
        </p:txBody>
      </p:sp>
      <p:sp>
        <p:nvSpPr>
          <p:cNvPr id="13320" name="Rectangle 8"/>
          <p:cNvSpPr>
            <a:spLocks/>
          </p:cNvSpPr>
          <p:nvPr/>
        </p:nvSpPr>
        <p:spPr bwMode="auto">
          <a:xfrm>
            <a:off x="18161000" y="6481763"/>
            <a:ext cx="5707063" cy="22256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一個演算法應有一個或以上輸出量，輸出量是演算法計算的結果。</a:t>
            </a:r>
          </a:p>
        </p:txBody>
      </p:sp>
      <p:sp>
        <p:nvSpPr>
          <p:cNvPr id="13321" name="Rectangle 9"/>
          <p:cNvSpPr>
            <a:spLocks/>
          </p:cNvSpPr>
          <p:nvPr/>
        </p:nvSpPr>
        <p:spPr bwMode="auto">
          <a:xfrm>
            <a:off x="9761538" y="9542463"/>
            <a:ext cx="7232650" cy="1512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>
              <a:buSzPct val="100000"/>
              <a:buFont typeface="Arial" pitchFamily="34" charset="0"/>
              <a:buChar char="•"/>
            </a:pP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(Algorism)</a:t>
            </a:r>
            <a:endParaRPr lang="zh-TW" altLang="zh-TW" sz="40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/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 =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神經網絡中的黑盒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(black box)</a:t>
            </a:r>
          </a:p>
        </p:txBody>
      </p:sp>
      <p:sp>
        <p:nvSpPr>
          <p:cNvPr id="13322" name="Rectangle 10"/>
          <p:cNvSpPr>
            <a:spLocks/>
          </p:cNvSpPr>
          <p:nvPr/>
        </p:nvSpPr>
        <p:spPr bwMode="auto">
          <a:xfrm>
            <a:off x="1366838" y="4840288"/>
            <a:ext cx="20721637" cy="877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圖靈獎得主</a:t>
            </a:r>
            <a:r>
              <a:rPr lang="zh-TW" altLang="zh-TW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Donald Ervin Knuth</a:t>
            </a:r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曾在其著作</a:t>
            </a:r>
            <a:r>
              <a:rPr lang="zh-TW" altLang="zh-TW" sz="4400" i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The Art of Computer Programming </a:t>
            </a:r>
            <a:r>
              <a:rPr lang="zh-TW" altLang="en-US" sz="4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定義</a:t>
            </a:r>
          </a:p>
        </p:txBody>
      </p:sp>
      <p:sp>
        <p:nvSpPr>
          <p:cNvPr id="13323" name="AutoShape 11"/>
          <p:cNvSpPr>
            <a:spLocks/>
          </p:cNvSpPr>
          <p:nvPr/>
        </p:nvSpPr>
        <p:spPr bwMode="auto">
          <a:xfrm>
            <a:off x="1192213" y="11049000"/>
            <a:ext cx="5145087" cy="1077913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41253A">
              <a:alpha val="8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24" name="AutoShape 12"/>
          <p:cNvSpPr>
            <a:spLocks/>
          </p:cNvSpPr>
          <p:nvPr/>
        </p:nvSpPr>
        <p:spPr bwMode="auto">
          <a:xfrm>
            <a:off x="17624425" y="11049000"/>
            <a:ext cx="5145088" cy="1077913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41253A">
              <a:alpha val="85999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325" name="Rectangle 13"/>
          <p:cNvSpPr>
            <a:spLocks/>
          </p:cNvSpPr>
          <p:nvPr/>
        </p:nvSpPr>
        <p:spPr bwMode="auto">
          <a:xfrm>
            <a:off x="5722938" y="5610225"/>
            <a:ext cx="18446750" cy="64633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*1999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年底被美國科學家期刊（</a:t>
            </a:r>
            <a:r>
              <a:rPr lang="zh-TW" altLang="zh-TW" sz="3600" i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American Scientist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）列為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20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世紀最佳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Gill Sans" charset="0"/>
                <a:sym typeface="Gill Sans" charset="0"/>
              </a:rPr>
              <a:t>12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部學術專著之一</a:t>
            </a:r>
          </a:p>
        </p:txBody>
      </p:sp>
      <p:sp>
        <p:nvSpPr>
          <p:cNvPr id="13326" name="Rectangle 14"/>
          <p:cNvSpPr>
            <a:spLocks/>
          </p:cNvSpPr>
          <p:nvPr/>
        </p:nvSpPr>
        <p:spPr bwMode="auto">
          <a:xfrm>
            <a:off x="1317625" y="3011488"/>
            <a:ext cx="2067560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用來達成特定目的的過程。這些演算法簡單的可能像是把一堆數字排序，複雜的可能如大家每天用的 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Facebook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所用不斷更新的 </a:t>
            </a:r>
            <a:r>
              <a:rPr lang="zh-TW" altLang="zh-TW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News feed </a:t>
            </a:r>
            <a:r>
              <a:rPr lang="zh-TW" altLang="en-US" sz="40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演算法。</a:t>
            </a:r>
          </a:p>
        </p:txBody>
      </p:sp>
      <p:sp>
        <p:nvSpPr>
          <p:cNvPr id="13327" name="Rectangle 15"/>
          <p:cNvSpPr>
            <a:spLocks/>
          </p:cNvSpPr>
          <p:nvPr/>
        </p:nvSpPr>
        <p:spPr bwMode="auto">
          <a:xfrm>
            <a:off x="6453188" y="12884150"/>
            <a:ext cx="17772062" cy="80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zh-TW" altLang="zh-TW" sz="2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https://progressbar.tw/posts/87</a:t>
            </a:r>
          </a:p>
          <a:p>
            <a:pPr algn="r"/>
            <a:r>
              <a:rPr lang="zh-TW" altLang="zh-TW" sz="2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https://zh.wikipedia.org/wiki/%E7%AE%97%E6%B3%95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b="0" dirty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Design </a:t>
            </a:r>
            <a:r>
              <a:rPr lang="en-US" altLang="zh-TW" sz="7000" b="0" dirty="0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Thinking </a:t>
            </a:r>
            <a:r>
              <a:rPr lang="zh-TW" altLang="zh-TW" sz="7000" b="0" dirty="0" smtClean="0"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Process</a:t>
            </a:r>
            <a:endParaRPr lang="zh-TW" altLang="zh-TW" sz="7000" b="0" dirty="0">
              <a:latin typeface="Brandon Text Bold" pitchFamily="34" charset="0"/>
              <a:ea typeface="Brandon Text Bold" pitchFamily="34" charset="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EF7A694D-5C05-43B4-979C-68ACC6DBEB6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16387" name="Picture 3" descr="ãDesign processãçåçæå°çµæ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25" y="3100388"/>
            <a:ext cx="18730913" cy="74231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6388" name="Rectangle 4"/>
          <p:cNvSpPr>
            <a:spLocks/>
          </p:cNvSpPr>
          <p:nvPr/>
        </p:nvSpPr>
        <p:spPr bwMode="auto">
          <a:xfrm>
            <a:off x="3278188" y="6400800"/>
            <a:ext cx="3625850" cy="22240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收集資訊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發現解決問題的需求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7056438" y="7907338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定義問題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的範圍</a:t>
            </a:r>
          </a:p>
        </p:txBody>
      </p:sp>
      <p:sp>
        <p:nvSpPr>
          <p:cNvPr id="16390" name="Rectangle 6"/>
          <p:cNvSpPr>
            <a:spLocks/>
          </p:cNvSpPr>
          <p:nvPr/>
        </p:nvSpPr>
        <p:spPr bwMode="auto">
          <a:xfrm>
            <a:off x="10034588" y="2185988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思考解決問題的方法</a:t>
            </a:r>
          </a:p>
        </p:txBody>
      </p:sp>
      <p:sp>
        <p:nvSpPr>
          <p:cNvPr id="16391" name="Rectangle 7"/>
          <p:cNvSpPr>
            <a:spLocks/>
          </p:cNvSpPr>
          <p:nvPr/>
        </p:nvSpPr>
        <p:spPr bwMode="auto">
          <a:xfrm>
            <a:off x="13182600" y="3670300"/>
            <a:ext cx="3625850" cy="15128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使用工具</a:t>
            </a:r>
          </a:p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實做原型</a:t>
            </a:r>
          </a:p>
        </p:txBody>
      </p:sp>
      <p:sp>
        <p:nvSpPr>
          <p:cNvPr id="16392" name="Rectangle 8"/>
          <p:cNvSpPr>
            <a:spLocks/>
          </p:cNvSpPr>
          <p:nvPr/>
        </p:nvSpPr>
        <p:spPr bwMode="auto">
          <a:xfrm>
            <a:off x="16392525" y="4981575"/>
            <a:ext cx="3625850" cy="15144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en-US" sz="4000" b="1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測試並探討問題是否解決</a:t>
            </a:r>
          </a:p>
        </p:txBody>
      </p:sp>
      <p:graphicFrame>
        <p:nvGraphicFramePr>
          <p:cNvPr id="16393" name="Group 9"/>
          <p:cNvGraphicFramePr>
            <a:graphicFrameLocks noGrp="1"/>
          </p:cNvGraphicFramePr>
          <p:nvPr/>
        </p:nvGraphicFramePr>
        <p:xfrm>
          <a:off x="3070225" y="9967913"/>
          <a:ext cx="18434050" cy="2867025"/>
        </p:xfrm>
        <a:graphic>
          <a:graphicData uri="http://schemas.openxmlformats.org/drawingml/2006/table">
            <a:tbl>
              <a:tblPr/>
              <a:tblGrid>
                <a:gridCol w="3236913"/>
                <a:gridCol w="2774950"/>
                <a:gridCol w="3594100"/>
                <a:gridCol w="5087937"/>
                <a:gridCol w="3740150"/>
              </a:tblGrid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階段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屬性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使用工具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著重面向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F4F4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應用層面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4974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IDEATE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演算法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流程圖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虛擬碼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解決問題的流程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邏輯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策略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溝通</a:t>
                      </a: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管理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CED5"/>
                    </a:solidFill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PROTOTYPE</a:t>
                      </a:r>
                      <a:endParaRPr kumimoji="0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語言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語法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新細明體" pitchFamily="18" charset="-120"/>
                        <a:sym typeface="Gill Sans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Coding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語法實做</a:t>
                      </a: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應用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工程</a:t>
                      </a:r>
                      <a:r>
                        <a:rPr kumimoji="0" lang="zh-TW" alt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, </a:t>
                      </a:r>
                      <a:r>
                        <a:rPr kumimoji="0" lang="zh-TW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sym typeface="微軟正黑體" pitchFamily="34" charset="-120"/>
                        </a:rPr>
                        <a:t>實現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8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演算法</a:t>
            </a:r>
            <a:r>
              <a:rPr lang="zh-TW" sz="7000" dirty="0" smtClean="0">
                <a:sym typeface="Brandon Text Bold" pitchFamily="34" charset="0"/>
              </a:rPr>
              <a:t>與</a:t>
            </a:r>
            <a:r>
              <a:rPr lang="en-US" altLang="zh-TW" sz="7000" dirty="0" smtClean="0">
                <a:sym typeface="Brandon Text Bold" pitchFamily="34" charset="0"/>
              </a:rPr>
              <a:t>Coding</a:t>
            </a:r>
            <a:r>
              <a:rPr lang="zh-TW" sz="7000" dirty="0" smtClean="0">
                <a:sym typeface="Brandon Text Bold" pitchFamily="34" charset="0"/>
              </a:rPr>
              <a:t>語法</a:t>
            </a:r>
            <a:r>
              <a:rPr lang="zh-TW" sz="7000" dirty="0">
                <a:sym typeface="Brandon Text Bold" pitchFamily="34" charset="0"/>
              </a:rPr>
              <a:t>的差異</a:t>
            </a:r>
          </a:p>
        </p:txBody>
      </p:sp>
      <p:sp>
        <p:nvSpPr>
          <p:cNvPr id="1843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F97E835F-F563-4ADA-BA95-7F7CDFFC9FA0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aphicFrame>
        <p:nvGraphicFramePr>
          <p:cNvPr id="18435" name="Group 3"/>
          <p:cNvGraphicFramePr>
            <a:graphicFrameLocks noGrp="1"/>
          </p:cNvGraphicFramePr>
          <p:nvPr/>
        </p:nvGraphicFramePr>
        <p:xfrm>
          <a:off x="1319213" y="4446588"/>
          <a:ext cx="11199812" cy="7483475"/>
        </p:xfrm>
        <a:graphic>
          <a:graphicData uri="http://schemas.openxmlformats.org/drawingml/2006/table">
            <a:tbl>
              <a:tblPr/>
              <a:tblGrid>
                <a:gridCol w="884237"/>
                <a:gridCol w="10315575"/>
              </a:tblGrid>
              <a:tr h="7483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AAAAA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
2
3
4
5
6
7
8
9
10
11
12
13
14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main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(){</a:t>
                      </a:r>
                      <a:endParaRPr kumimoji="0" lang="zh-TW" altLang="zh-TW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將最大值的初始值設為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若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較大，就把最大值設為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printf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"</a:t>
                      </a:r>
                      <a:r>
                        <a:rPr kumimoji="0" 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最大值為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%d"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印出最大值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445" name="Group 13"/>
          <p:cNvGraphicFramePr>
            <a:graphicFrameLocks noGrp="1"/>
          </p:cNvGraphicFramePr>
          <p:nvPr/>
        </p:nvGraphicFramePr>
        <p:xfrm>
          <a:off x="12990513" y="4446588"/>
          <a:ext cx="10783887" cy="9020175"/>
        </p:xfrm>
        <a:graphic>
          <a:graphicData uri="http://schemas.openxmlformats.org/drawingml/2006/table">
            <a:tbl>
              <a:tblPr/>
              <a:tblGrid>
                <a:gridCol w="914400"/>
                <a:gridCol w="9869487"/>
              </a:tblGrid>
              <a:tr h="90201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AAAAA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
2
3
4
5
6
7
8
9
10
11
12
13
14
15
16
17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Gill Sans" charset="0"/>
                      </a:endParaRP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main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(){</a:t>
                      </a:r>
                      <a:endParaRPr kumimoji="0" lang="zh-TW" altLang="zh-TW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宣告一個變數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{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23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33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7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82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個整數存放在一個陣列中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int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將最大值的初始值設為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for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0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&lt;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5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++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){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在這個陣列中的第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到第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5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個元素中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等於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1~5) */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&gt;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如果第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個元素值大於最大值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67F5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=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list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[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];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  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將最大值設為第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i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個元素的值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990C5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printf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(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"</a:t>
                      </a:r>
                      <a:r>
                        <a:rPr kumimoji="0" 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最大值為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%d"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,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max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);</a:t>
                      </a: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 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FE0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  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/*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Helvetica" charset="0"/>
                          <a:ea typeface="新細明體" pitchFamily="18" charset="-120"/>
                          <a:sym typeface="Helvetica" charset="0"/>
                        </a:rPr>
                        <a:t>印出最大值 </a:t>
                      </a:r>
                      <a:r>
                        <a:rPr kumimoji="0" 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新細明體" pitchFamily="18" charset="-120"/>
                          <a:sym typeface="inherit" charset="0"/>
                        </a:rPr>
                        <a:t>*</a:t>
                      </a:r>
                      <a:r>
                        <a:rPr kumimoji="0" lang="zh-TW" altLang="zh-TW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7D8B99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/</a:t>
                      </a:r>
                      <a:endParaRPr kumimoji="0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inherit" charset="0"/>
                        <a:ea typeface="inherit" charset="0"/>
                        <a:cs typeface="inherit" charset="0"/>
                        <a:sym typeface="inherit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inherit" charset="0"/>
                          <a:ea typeface="inherit" charset="0"/>
                          <a:cs typeface="inherit" charset="0"/>
                          <a:sym typeface="inherit" charset="0"/>
                        </a:rPr>
                        <a:t>}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18455" name="Rectangle 23"/>
          <p:cNvSpPr>
            <a:spLocks/>
          </p:cNvSpPr>
          <p:nvPr/>
        </p:nvSpPr>
        <p:spPr bwMode="auto">
          <a:xfrm>
            <a:off x="1317625" y="2805113"/>
            <a:ext cx="7417991" cy="169277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720" rIns="45720">
            <a:spAutoFit/>
          </a:bodyPr>
          <a:lstStyle/>
          <a:p>
            <a:pPr algn="l"/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Coding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語言 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</a:t>
            </a: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以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C</a:t>
            </a: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語言為例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)</a:t>
            </a:r>
            <a:endParaRPr lang="zh-TW" altLang="zh-TW" sz="4400" dirty="0">
              <a:solidFill>
                <a:srgbClr val="000000"/>
              </a:solidFill>
              <a:latin typeface="Gill Sans SemiBold" charset="0"/>
              <a:ea typeface="Gill Sans SemiBold" charset="0"/>
              <a:cs typeface="Gill Sans SemiBold" charset="0"/>
              <a:sym typeface="Gill Sans SemiBold" charset="0"/>
            </a:endParaRPr>
          </a:p>
          <a:p>
            <a:pPr algn="l">
              <a:lnSpc>
                <a:spcPct val="150000"/>
              </a:lnSpc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直觀寫法</a:t>
            </a:r>
          </a:p>
        </p:txBody>
      </p:sp>
      <p:sp>
        <p:nvSpPr>
          <p:cNvPr id="18456" name="Rectangle 24"/>
          <p:cNvSpPr>
            <a:spLocks/>
          </p:cNvSpPr>
          <p:nvPr/>
        </p:nvSpPr>
        <p:spPr bwMode="auto">
          <a:xfrm>
            <a:off x="12990513" y="3568700"/>
            <a:ext cx="6469062" cy="803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40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更通用的寫法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演算法</a:t>
            </a:r>
            <a:r>
              <a:rPr lang="zh-TW" sz="7000" dirty="0" smtClean="0">
                <a:sym typeface="Brandon Text Bold" pitchFamily="34" charset="0"/>
              </a:rPr>
              <a:t>與</a:t>
            </a:r>
            <a:r>
              <a:rPr lang="en-US" altLang="zh-TW" sz="7000" dirty="0" smtClean="0">
                <a:sym typeface="Brandon Text Bold" pitchFamily="34" charset="0"/>
              </a:rPr>
              <a:t>Coding</a:t>
            </a:r>
            <a:r>
              <a:rPr lang="zh-TW" sz="7000" dirty="0" smtClean="0">
                <a:sym typeface="Brandon Text Bold" pitchFamily="34" charset="0"/>
              </a:rPr>
              <a:t>語法</a:t>
            </a:r>
            <a:r>
              <a:rPr lang="zh-TW" sz="7000" dirty="0">
                <a:sym typeface="Brandon Text Bold" pitchFamily="34" charset="0"/>
              </a:rPr>
              <a:t>的差異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15B39B2-2867-4D7D-B14A-8B9BAC4411FA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1317625" y="3712284"/>
            <a:ext cx="13406438" cy="84023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假設問題</a:t>
            </a:r>
            <a:r>
              <a:rPr lang="zh-TW" altLang="zh-TW" sz="3600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: </a:t>
            </a:r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找出 </a:t>
            </a:r>
            <a:r>
              <a:rPr lang="zh-TW" altLang="zh-TW" sz="3600" dirty="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{23, 5, 33, 7, 82} </a:t>
            </a:r>
            <a:r>
              <a:rPr lang="zh-TW" altLang="en-US" sz="3600" dirty="0">
                <a:solidFill>
                  <a:srgbClr val="000000"/>
                </a:solidFill>
                <a:latin typeface="Gill Sans" charset="0"/>
                <a:ea typeface="新細明體" pitchFamily="18" charset="-120"/>
                <a:sym typeface="Gill Sans" charset="0"/>
              </a:rPr>
              <a:t>這幾個數字中的最大值。</a:t>
            </a:r>
            <a:endParaRPr lang="zh-TW" altLang="en-US" sz="3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endParaRPr lang="zh-TW" altLang="en-US" sz="36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演算法你可能會這麼做：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先將最大值的初始值設為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。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設為最大值。（此時最大值被改成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5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設為最大值。（此時最大值仍為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23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7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設為最大值。（此時最大值仍為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33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如果最大值和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比較、發現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大，就把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 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設為最大值。（此時最大值為 </a:t>
            </a:r>
            <a:r>
              <a:rPr lang="zh-TW" altLang="zh-TW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82</a:t>
            </a:r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）</a:t>
            </a:r>
            <a:endParaRPr lang="zh-TW" altLang="en-US" sz="3600" dirty="0">
              <a:solidFill>
                <a:srgbClr val="000000"/>
              </a:solidFill>
              <a:latin typeface="Gill Sans" charset="0"/>
              <a:ea typeface="新細明體" pitchFamily="18" charset="-120"/>
              <a:sym typeface="Gill Sans" charset="0"/>
            </a:endParaRPr>
          </a:p>
          <a:p>
            <a:pPr algn="l"/>
            <a:r>
              <a:rPr lang="zh-TW" altLang="en-US" sz="36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將最大值的結果印出來。</a:t>
            </a:r>
          </a:p>
        </p:txBody>
      </p:sp>
      <p:cxnSp>
        <p:nvCxnSpPr>
          <p:cNvPr id="17424" name="AutoShape 16"/>
          <p:cNvCxnSpPr>
            <a:cxnSpLocks noChangeShapeType="1"/>
            <a:stCxn id="17412" idx="0"/>
          </p:cNvCxnSpPr>
          <p:nvPr/>
        </p:nvCxnSpPr>
        <p:spPr bwMode="auto">
          <a:xfrm>
            <a:off x="17265650" y="3698875"/>
            <a:ext cx="0" cy="1878013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cxnSp>
        <p:nvCxnSpPr>
          <p:cNvPr id="17429" name="AutoShape 21"/>
          <p:cNvCxnSpPr>
            <a:cxnSpLocks noChangeShapeType="1"/>
            <a:endCxn id="17417" idx="0"/>
          </p:cNvCxnSpPr>
          <p:nvPr/>
        </p:nvCxnSpPr>
        <p:spPr bwMode="auto">
          <a:xfrm>
            <a:off x="17265650" y="5576888"/>
            <a:ext cx="2849563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30" name="Line 22"/>
          <p:cNvSpPr>
            <a:spLocks noChangeShapeType="1"/>
          </p:cNvSpPr>
          <p:nvPr/>
        </p:nvSpPr>
        <p:spPr bwMode="auto">
          <a:xfrm>
            <a:off x="18530888" y="7192963"/>
            <a:ext cx="715962" cy="0"/>
          </a:xfrm>
          <a:prstGeom prst="line">
            <a:avLst/>
          </a:prstGeom>
          <a:noFill/>
          <a:ln w="12700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cxnSp>
        <p:nvCxnSpPr>
          <p:cNvPr id="17431" name="AutoShape 23"/>
          <p:cNvCxnSpPr>
            <a:cxnSpLocks noChangeShapeType="1"/>
            <a:endCxn id="17420" idx="0"/>
          </p:cNvCxnSpPr>
          <p:nvPr/>
        </p:nvCxnSpPr>
        <p:spPr bwMode="auto">
          <a:xfrm>
            <a:off x="17265650" y="8807450"/>
            <a:ext cx="2881313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18530888" y="10363200"/>
            <a:ext cx="715962" cy="0"/>
          </a:xfrm>
          <a:prstGeom prst="line">
            <a:avLst/>
          </a:prstGeom>
          <a:noFill/>
          <a:ln w="12700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cxnSp>
        <p:nvCxnSpPr>
          <p:cNvPr id="17433" name="AutoShape 25"/>
          <p:cNvCxnSpPr>
            <a:cxnSpLocks noChangeShapeType="1"/>
            <a:endCxn id="17422" idx="0"/>
          </p:cNvCxnSpPr>
          <p:nvPr/>
        </p:nvCxnSpPr>
        <p:spPr bwMode="auto">
          <a:xfrm>
            <a:off x="17265650" y="11849100"/>
            <a:ext cx="2911475" cy="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cxnSp>
        <p:nvCxnSpPr>
          <p:cNvPr id="17434" name="AutoShape 26"/>
          <p:cNvCxnSpPr>
            <a:cxnSpLocks noChangeShapeType="1"/>
            <a:stCxn id="17422" idx="0"/>
            <a:endCxn id="17423" idx="0"/>
          </p:cNvCxnSpPr>
          <p:nvPr/>
        </p:nvCxnSpPr>
        <p:spPr bwMode="auto">
          <a:xfrm flipV="1">
            <a:off x="20177125" y="11836400"/>
            <a:ext cx="2667000" cy="12700"/>
          </a:xfrm>
          <a:prstGeom prst="straightConnector1">
            <a:avLst/>
          </a:prstGeom>
          <a:noFill/>
          <a:ln w="127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</p:cxnSp>
      <p:sp>
        <p:nvSpPr>
          <p:cNvPr id="17412" name="AutoShape 4"/>
          <p:cNvSpPr>
            <a:spLocks/>
          </p:cNvSpPr>
          <p:nvPr/>
        </p:nvSpPr>
        <p:spPr bwMode="auto">
          <a:xfrm>
            <a:off x="16002000" y="3101975"/>
            <a:ext cx="2528888" cy="1195388"/>
          </a:xfrm>
          <a:prstGeom prst="roundRect">
            <a:avLst>
              <a:gd name="adj" fmla="val 16667"/>
            </a:avLst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7" name="Rectangle 9"/>
          <p:cNvSpPr>
            <a:spLocks/>
          </p:cNvSpPr>
          <p:nvPr/>
        </p:nvSpPr>
        <p:spPr bwMode="auto">
          <a:xfrm>
            <a:off x="19246850" y="4997450"/>
            <a:ext cx="1738313" cy="1158875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19" name="Rectangle 11"/>
          <p:cNvSpPr>
            <a:spLocks/>
          </p:cNvSpPr>
          <p:nvPr/>
        </p:nvSpPr>
        <p:spPr bwMode="auto">
          <a:xfrm>
            <a:off x="19277013" y="6583363"/>
            <a:ext cx="1738312" cy="1157287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0" name="Rectangle 12"/>
          <p:cNvSpPr>
            <a:spLocks/>
          </p:cNvSpPr>
          <p:nvPr/>
        </p:nvSpPr>
        <p:spPr bwMode="auto">
          <a:xfrm>
            <a:off x="19277013" y="8229600"/>
            <a:ext cx="1738312" cy="1157288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1" name="Rectangle 13"/>
          <p:cNvSpPr>
            <a:spLocks/>
          </p:cNvSpPr>
          <p:nvPr/>
        </p:nvSpPr>
        <p:spPr bwMode="auto">
          <a:xfrm>
            <a:off x="19308763" y="9753600"/>
            <a:ext cx="1736725" cy="1157288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2" name="Rectangle 14"/>
          <p:cNvSpPr>
            <a:spLocks/>
          </p:cNvSpPr>
          <p:nvPr/>
        </p:nvSpPr>
        <p:spPr bwMode="auto">
          <a:xfrm>
            <a:off x="19308763" y="11269663"/>
            <a:ext cx="1736725" cy="1158875"/>
          </a:xfrm>
          <a:prstGeom prst="rect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7423" name="AutoShape 15"/>
          <p:cNvSpPr>
            <a:spLocks/>
          </p:cNvSpPr>
          <p:nvPr/>
        </p:nvSpPr>
        <p:spPr bwMode="auto">
          <a:xfrm>
            <a:off x="21883688" y="11239500"/>
            <a:ext cx="1920875" cy="1193800"/>
          </a:xfrm>
          <a:prstGeom prst="roundRect">
            <a:avLst>
              <a:gd name="adj" fmla="val 16667"/>
            </a:avLst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3" name="流程圖: 決策 32"/>
          <p:cNvSpPr/>
          <p:nvPr/>
        </p:nvSpPr>
        <p:spPr bwMode="auto">
          <a:xfrm>
            <a:off x="16008424" y="4987156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34" name="流程圖: 決策 33"/>
          <p:cNvSpPr/>
          <p:nvPr/>
        </p:nvSpPr>
        <p:spPr bwMode="auto">
          <a:xfrm>
            <a:off x="16008424" y="657133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cxnSp>
        <p:nvCxnSpPr>
          <p:cNvPr id="36" name="肘形接點 35"/>
          <p:cNvCxnSpPr>
            <a:stCxn id="17417" idx="2"/>
            <a:endCxn id="34" idx="0"/>
          </p:cNvCxnSpPr>
          <p:nvPr/>
        </p:nvCxnSpPr>
        <p:spPr bwMode="auto">
          <a:xfrm rot="5400000">
            <a:off x="18502785" y="4958109"/>
            <a:ext cx="415007" cy="2811439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8" name="流程圖: 決策 37"/>
          <p:cNvSpPr/>
          <p:nvPr/>
        </p:nvSpPr>
        <p:spPr bwMode="auto">
          <a:xfrm>
            <a:off x="16008424" y="1125185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39" name="流程圖: 決策 38"/>
          <p:cNvSpPr/>
          <p:nvPr/>
        </p:nvSpPr>
        <p:spPr bwMode="auto">
          <a:xfrm>
            <a:off x="16008424" y="8226152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40" name="流程圖: 決策 39"/>
          <p:cNvSpPr/>
          <p:nvPr/>
        </p:nvSpPr>
        <p:spPr bwMode="auto">
          <a:xfrm>
            <a:off x="16008424" y="9738320"/>
            <a:ext cx="2592288" cy="1222772"/>
          </a:xfrm>
          <a:prstGeom prst="flowChartDecision">
            <a:avLst/>
          </a:prstGeom>
          <a:solidFill>
            <a:srgbClr val="5CBEB6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en-US" sz="400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</a:endParaRPr>
          </a:p>
        </p:txBody>
      </p:sp>
      <p:cxnSp>
        <p:nvCxnSpPr>
          <p:cNvPr id="42" name="肘形接點 41"/>
          <p:cNvCxnSpPr>
            <a:stCxn id="17419" idx="2"/>
            <a:endCxn id="39" idx="0"/>
          </p:cNvCxnSpPr>
          <p:nvPr/>
        </p:nvCxnSpPr>
        <p:spPr bwMode="auto">
          <a:xfrm rot="5400000">
            <a:off x="18482618" y="6562601"/>
            <a:ext cx="485502" cy="2841601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4" name="肘形接點 43"/>
          <p:cNvCxnSpPr>
            <a:stCxn id="17420" idx="2"/>
            <a:endCxn id="40" idx="0"/>
          </p:cNvCxnSpPr>
          <p:nvPr/>
        </p:nvCxnSpPr>
        <p:spPr bwMode="auto">
          <a:xfrm rot="5400000">
            <a:off x="18549653" y="8141804"/>
            <a:ext cx="351432" cy="2841601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肘形接點 45"/>
          <p:cNvCxnSpPr>
            <a:stCxn id="17421" idx="2"/>
            <a:endCxn id="38" idx="0"/>
          </p:cNvCxnSpPr>
          <p:nvPr/>
        </p:nvCxnSpPr>
        <p:spPr bwMode="auto">
          <a:xfrm rot="5400000">
            <a:off x="18570365" y="9645091"/>
            <a:ext cx="340964" cy="2872558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8719041" cy="1169547"/>
          </a:xfrm>
        </p:spPr>
        <p:txBody>
          <a:bodyPr/>
          <a:lstStyle/>
          <a:p>
            <a:r>
              <a:rPr lang="en-US" altLang="zh-TW" sz="70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</a:rPr>
              <a:t>學習工具比較</a:t>
            </a:r>
            <a:endParaRPr lang="zh-TW" altLang="en-US" sz="7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3" y="2685013"/>
          <a:ext cx="22266420" cy="970037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5566605"/>
                <a:gridCol w="5566605"/>
                <a:gridCol w="5566605"/>
                <a:gridCol w="5566605"/>
              </a:tblGrid>
              <a:tr h="125179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型式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 Directly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Blockly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VP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Flow-Based VP</a:t>
                      </a:r>
                      <a:r>
                        <a:rPr lang="zh-TW" altLang="en-US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(FBP)</a:t>
                      </a:r>
                      <a:endParaRPr lang="zh-TW" altLang="en-US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>
                        <a:alpha val="67000"/>
                      </a:srgbClr>
                    </a:solidFill>
                  </a:tcPr>
                </a:tc>
              </a:tr>
              <a:tr h="27486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教育市場上的工具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</a:t>
                      </a: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microBit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mBot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All Scratch based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SAMLab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Neuron</a:t>
                      </a:r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神經元</a:t>
                      </a:r>
                      <a:endParaRPr lang="en-US" altLang="zh-TW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LegoEV3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824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優點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直接接觸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已有一套高中學習系統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依照原始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型式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學習編程語法為主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依照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Flow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應用型式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學習編程邏輯觀念為主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63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缺點</a:t>
                      </a:r>
                      <a:endParaRPr lang="zh-TW" altLang="en-US" sz="36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需要英文基底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語法複雜難懂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不適合中學以下學習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方塊組合較難直觀學習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教師須具備編程背景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較複雜的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Project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無法使用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SAM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Lab &amp; Neuron: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的排列方式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(Methodology)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偏向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神經元的系統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Lego EV3:</a:t>
                      </a: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無文字全圖形下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icon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太多且複雜 較難理解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Blockly VP</a:t>
            </a:r>
            <a:r>
              <a:rPr lang="zh-TW" sz="7000" dirty="0">
                <a:sym typeface="Brandon Text Bold" pitchFamily="34" charset="0"/>
              </a:rPr>
              <a:t>流程圖描述邏輯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(Scratch 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46A5FB5C-612B-44DF-AC53-3586B8A030D3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5603" name="Picture 3" descr="ç¸éåç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381250"/>
            <a:ext cx="13717588" cy="10301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5604" name="Rectangle 4"/>
          <p:cNvSpPr>
            <a:spLocks/>
          </p:cNvSpPr>
          <p:nvPr/>
        </p:nvSpPr>
        <p:spPr bwMode="auto">
          <a:xfrm>
            <a:off x="11139488" y="12682538"/>
            <a:ext cx="12192000" cy="6762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sz="40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t>http://code-it.co.uk/scratch/clock/clockoverview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Flow-based VP</a:t>
            </a:r>
            <a:r>
              <a:rPr lang="zh-TW" sz="7000" dirty="0">
                <a:sym typeface="Brandon Text Bold" pitchFamily="34" charset="0"/>
              </a:rPr>
              <a:t>描述邏輯 </a:t>
            </a:r>
            <a:r>
              <a:rPr lang="zh-TW" altLang="zh-TW" sz="6000" dirty="0">
                <a:cs typeface="Brandon Text Bold" pitchFamily="34" charset="0"/>
                <a:sym typeface="Brandon Text Bold" pitchFamily="34" charset="0"/>
              </a:rPr>
              <a:t>(FBP Flow Chart)</a:t>
            </a:r>
            <a:endParaRPr lang="zh-TW" altLang="zh-TW" sz="7000" dirty="0"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26626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71D9C96-B21A-4552-8FE8-2824ED8C21F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16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26627" name="Picture 3" descr="image2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588" y="2381250"/>
            <a:ext cx="16473487" cy="111220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22826662" cy="1485900"/>
          </a:xfrm>
        </p:spPr>
        <p:txBody>
          <a:bodyPr/>
          <a:lstStyle/>
          <a:p>
            <a:pPr defTabSz="455613"/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目前教育市場基於</a:t>
            </a:r>
            <a:r>
              <a:rPr lang="zh-TW" alt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F</a:t>
            </a:r>
            <a:r>
              <a:rPr lang="en-US" alt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BP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概念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開發</a:t>
            </a:r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的產品</a:t>
            </a:r>
          </a:p>
        </p:txBody>
      </p:sp>
      <p:sp>
        <p:nvSpPr>
          <p:cNvPr id="3277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8EBE5C13-AD2A-4611-8BCF-6210D7B520DD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17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737600" y="4468813"/>
            <a:ext cx="6223000" cy="7180262"/>
            <a:chOff x="0" y="0"/>
            <a:chExt cx="6223001" cy="7180039"/>
          </a:xfrm>
        </p:grpSpPr>
        <p:sp>
          <p:nvSpPr>
            <p:cNvPr id="32772" name="AutoShape 4"/>
            <p:cNvSpPr>
              <a:spLocks/>
            </p:cNvSpPr>
            <p:nvPr/>
          </p:nvSpPr>
          <p:spPr bwMode="auto">
            <a:xfrm>
              <a:off x="0" y="0"/>
              <a:ext cx="6222847" cy="718003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3120"/>
                  </a:moveTo>
                  <a:lnTo>
                    <a:pt x="0" y="3120"/>
                  </a:lnTo>
                  <a:cubicBezTo>
                    <a:pt x="0" y="1397"/>
                    <a:pt x="1612" y="0"/>
                    <a:pt x="3600" y="0"/>
                  </a:cubicBezTo>
                  <a:lnTo>
                    <a:pt x="18000" y="0"/>
                  </a:lnTo>
                  <a:cubicBezTo>
                    <a:pt x="19988" y="0"/>
                    <a:pt x="21600" y="1397"/>
                    <a:pt x="21600" y="3120"/>
                  </a:cubicBezTo>
                  <a:lnTo>
                    <a:pt x="21600" y="18480"/>
                  </a:lnTo>
                  <a:cubicBezTo>
                    <a:pt x="21600" y="20203"/>
                    <a:pt x="19988" y="21600"/>
                    <a:pt x="18000" y="21600"/>
                  </a:cubicBezTo>
                  <a:lnTo>
                    <a:pt x="3600" y="21600"/>
                  </a:lnTo>
                  <a:cubicBezTo>
                    <a:pt x="1612" y="21600"/>
                    <a:pt x="0" y="20203"/>
                    <a:pt x="0" y="18480"/>
                  </a:cubicBezTo>
                  <a:close/>
                </a:path>
              </a:pathLst>
            </a:custGeom>
            <a:solidFill>
              <a:srgbClr val="EDEDED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0"/>
              <a:ext cx="6223001" cy="7179866"/>
              <a:chOff x="0" y="0"/>
              <a:chExt cx="6223000" cy="7179866"/>
            </a:xfrm>
          </p:grpSpPr>
          <p:pic>
            <p:nvPicPr>
              <p:cNvPr id="32774" name="Picture 6" descr="image27.jpg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6223000" cy="7179866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dist="18000" dir="5400000" algn="ctr" rotWithShape="0">
                  <a:srgbClr val="000000">
                    <a:alpha val="39999"/>
                  </a:srgbClr>
                </a:outerShdw>
              </a:effectLst>
            </p:spPr>
          </p:pic>
          <p:sp>
            <p:nvSpPr>
              <p:cNvPr id="32775" name="AutoShape 7"/>
              <p:cNvSpPr>
                <a:spLocks/>
              </p:cNvSpPr>
              <p:nvPr/>
            </p:nvSpPr>
            <p:spPr bwMode="auto">
              <a:xfrm>
                <a:off x="0" y="0"/>
                <a:ext cx="6223000" cy="717986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3600" y="0"/>
                    </a:moveTo>
                    <a:cubicBezTo>
                      <a:pt x="1611" y="0"/>
                      <a:pt x="0" y="1397"/>
                      <a:pt x="0" y="3120"/>
                    </a:cubicBezTo>
                    <a:lnTo>
                      <a:pt x="0" y="18480"/>
                    </a:lnTo>
                    <a:cubicBezTo>
                      <a:pt x="0" y="20203"/>
                      <a:pt x="1611" y="21600"/>
                      <a:pt x="3600" y="21600"/>
                    </a:cubicBezTo>
                    <a:lnTo>
                      <a:pt x="17999" y="21600"/>
                    </a:lnTo>
                    <a:cubicBezTo>
                      <a:pt x="19987" y="21600"/>
                      <a:pt x="21600" y="20203"/>
                      <a:pt x="21600" y="18480"/>
                    </a:cubicBezTo>
                    <a:lnTo>
                      <a:pt x="21600" y="3120"/>
                    </a:lnTo>
                    <a:cubicBezTo>
                      <a:pt x="21600" y="1397"/>
                      <a:pt x="19987" y="0"/>
                      <a:pt x="17999" y="0"/>
                    </a:cubicBezTo>
                    <a:lnTo>
                      <a:pt x="3600" y="0"/>
                    </a:lnTo>
                    <a:close/>
                  </a:path>
                </a:pathLst>
              </a:custGeom>
              <a:noFill/>
              <a:ln w="88900" cap="sq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pic>
        <p:nvPicPr>
          <p:cNvPr id="32776" name="Picture 8" descr="Alpha_Lifestyle_1024x102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14688" y="4438650"/>
            <a:ext cx="7210425" cy="742156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7" name="Picture 9" descr="SAMLabs_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14688" y="4438650"/>
            <a:ext cx="4386262" cy="27876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8" name="Picture 10" descr="Beecar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2100" y="6815138"/>
            <a:ext cx="6115050" cy="48514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32779" name="Picture 11" descr="image31.png"/>
          <p:cNvPicPr>
            <a:picLocks noChangeAspect="1"/>
          </p:cNvPicPr>
          <p:nvPr/>
        </p:nvPicPr>
        <p:blipFill>
          <a:blip r:embed="rId6" cstate="print"/>
          <a:srcRect l="54684" t="40852" r="14482" b="36894"/>
          <a:stretch>
            <a:fillRect/>
          </a:stretch>
        </p:blipFill>
        <p:spPr bwMode="auto">
          <a:xfrm>
            <a:off x="1828800" y="4468813"/>
            <a:ext cx="5821363" cy="23622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zh-TW" sz="7000" dirty="0">
                <a:sym typeface="微軟正黑體" pitchFamily="34" charset="-120"/>
              </a:rPr>
              <a:t>不同型式的編程介面</a:t>
            </a:r>
            <a:br>
              <a:rPr lang="zh-TW" sz="7000" dirty="0">
                <a:sym typeface="微軟正黑體" pitchFamily="34" charset="-120"/>
              </a:rPr>
            </a:br>
            <a:r>
              <a:rPr lang="zh-TW" sz="7000" dirty="0">
                <a:sym typeface="微軟正黑體" pitchFamily="34" charset="-120"/>
              </a:rPr>
              <a:t>因</a:t>
            </a:r>
            <a:r>
              <a:rPr lang="zh-TW" altLang="zh-TW" sz="7000" dirty="0">
                <a:sym typeface="微軟正黑體" pitchFamily="34" charset="-120"/>
              </a:rPr>
              <a:t>paradigms &amp; methodologies</a:t>
            </a:r>
            <a:br>
              <a:rPr lang="zh-TW" altLang="zh-TW" sz="7000" dirty="0">
                <a:sym typeface="微軟正黑體" pitchFamily="34" charset="-120"/>
              </a:rPr>
            </a:br>
            <a:r>
              <a:rPr lang="zh-TW" sz="7000" dirty="0">
                <a:sym typeface="微軟正黑體" pitchFamily="34" charset="-120"/>
              </a:rPr>
              <a:t>而有所不同</a:t>
            </a: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354512F-9C6B-44D8-A52B-22BF7306EBC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18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33795" name="Picture 3" descr="image32.png"/>
          <p:cNvPicPr>
            <a:picLocks noChangeAspect="1"/>
          </p:cNvPicPr>
          <p:nvPr/>
        </p:nvPicPr>
        <p:blipFill>
          <a:blip r:embed="rId2" cstate="print"/>
          <a:srcRect l="3937" r="35909" b="45517"/>
          <a:stretch>
            <a:fillRect/>
          </a:stretch>
        </p:blipFill>
        <p:spPr bwMode="auto">
          <a:xfrm>
            <a:off x="12380913" y="7056438"/>
            <a:ext cx="11583987" cy="60737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  <p:pic>
        <p:nvPicPr>
          <p:cNvPr id="33796" name="Picture 4" descr="image33.png"/>
          <p:cNvPicPr>
            <a:picLocks noChangeAspect="1"/>
          </p:cNvPicPr>
          <p:nvPr/>
        </p:nvPicPr>
        <p:blipFill>
          <a:blip r:embed="rId3" cstate="print"/>
          <a:srcRect l="21637" t="28426" r="23645" b="7924"/>
          <a:stretch>
            <a:fillRect/>
          </a:stretch>
        </p:blipFill>
        <p:spPr bwMode="auto">
          <a:xfrm>
            <a:off x="12380913" y="106363"/>
            <a:ext cx="10331450" cy="67564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  <p:pic>
        <p:nvPicPr>
          <p:cNvPr id="33797" name="Picture 5" descr="image3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011" y="4530601"/>
            <a:ext cx="10956925" cy="67198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>
            <a:outerShdw dist="139700" dir="2700000" algn="ctr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19908" y="2578509"/>
            <a:ext cx="17395128" cy="1638906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Aft>
                <a:spcPts val="300"/>
              </a:spcAft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連連看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用圖示以及流程圖的方式來學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指令模組與功能模組的搭配，學習更多邏輯變化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流程導向把因果順序串連在一起進行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邏輯的學習，邏輯簡單易懂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!</a:t>
            </a:r>
          </a:p>
        </p:txBody>
      </p:sp>
      <p:sp>
        <p:nvSpPr>
          <p:cNvPr id="41" name="圓角矩形 40"/>
          <p:cNvSpPr/>
          <p:nvPr/>
        </p:nvSpPr>
        <p:spPr bwMode="auto">
          <a:xfrm>
            <a:off x="1254096" y="2616836"/>
            <a:ext cx="10759227" cy="553452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  <a:alpha val="78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7881" y="4463059"/>
            <a:ext cx="21826621" cy="90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文字方塊 48"/>
          <p:cNvSpPr txBox="1"/>
          <p:nvPr/>
        </p:nvSpPr>
        <p:spPr>
          <a:xfrm>
            <a:off x="4591138" y="10126631"/>
            <a:ext cx="2156509" cy="10464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基礎指令</a:t>
            </a:r>
            <a:r>
              <a:rPr lang="en-US" altLang="zh-TW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/</a:t>
            </a:r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判別式</a:t>
            </a:r>
          </a:p>
        </p:txBody>
      </p:sp>
      <p:cxnSp>
        <p:nvCxnSpPr>
          <p:cNvPr id="53" name="直線接點 52"/>
          <p:cNvCxnSpPr>
            <a:endCxn id="49" idx="0"/>
          </p:cNvCxnSpPr>
          <p:nvPr/>
        </p:nvCxnSpPr>
        <p:spPr bwMode="auto">
          <a:xfrm flipH="1">
            <a:off x="5669393" y="8576445"/>
            <a:ext cx="520272" cy="155018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55" name="直線接點 54"/>
          <p:cNvCxnSpPr/>
          <p:nvPr/>
        </p:nvCxnSpPr>
        <p:spPr bwMode="auto">
          <a:xfrm flipH="1">
            <a:off x="5669393" y="9427785"/>
            <a:ext cx="4767384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1" name="直線接點 60"/>
          <p:cNvCxnSpPr/>
          <p:nvPr/>
        </p:nvCxnSpPr>
        <p:spPr bwMode="auto">
          <a:xfrm flipH="1">
            <a:off x="15848657" y="5822829"/>
            <a:ext cx="2344749" cy="698846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3" name="直線接點 62"/>
          <p:cNvCxnSpPr/>
          <p:nvPr/>
        </p:nvCxnSpPr>
        <p:spPr bwMode="auto">
          <a:xfrm flipH="1">
            <a:off x="17141433" y="5822824"/>
            <a:ext cx="1051976" cy="1397692"/>
          </a:xfrm>
          <a:prstGeom prst="lin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0"/>
            <a:headEnd type="oval" w="med" len="med"/>
            <a:tailEnd type="oval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5" name="文字方塊 64"/>
          <p:cNvSpPr txBox="1"/>
          <p:nvPr/>
        </p:nvSpPr>
        <p:spPr>
          <a:xfrm>
            <a:off x="18193415" y="5444452"/>
            <a:ext cx="2156509" cy="56938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l"/>
            <a:r>
              <a:rPr lang="zh-TW" altLang="en-US" sz="3100" b="1" dirty="0" smtClean="0">
                <a:solidFill>
                  <a:srgbClr val="CF6DA4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功能元件</a:t>
            </a:r>
          </a:p>
        </p:txBody>
      </p:sp>
      <p:sp>
        <p:nvSpPr>
          <p:cNvPr id="67" name="矩形 66"/>
          <p:cNvSpPr/>
          <p:nvPr/>
        </p:nvSpPr>
        <p:spPr>
          <a:xfrm>
            <a:off x="1235247" y="999041"/>
            <a:ext cx="12934619" cy="954103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圖形化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設計環境優勢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C8A20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2" cstate="print"/>
          <a:srcRect b="14840"/>
          <a:stretch>
            <a:fillRect/>
          </a:stretch>
        </p:blipFill>
        <p:spPr bwMode="auto">
          <a:xfrm>
            <a:off x="8820150" y="5894388"/>
            <a:ext cx="6742113" cy="21157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 bwMode="auto">
          <a:xfrm>
            <a:off x="0" y="1989040"/>
            <a:ext cx="24384000" cy="9433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0" y="2394576"/>
            <a:ext cx="24384000" cy="11321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01052" y="2622037"/>
            <a:ext cx="14700296" cy="2192904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1633431" indent="-742900" algn="l">
              <a:spcBef>
                <a:spcPts val="1200"/>
              </a:spcBef>
              <a:spcAft>
                <a:spcPts val="300"/>
              </a:spcAft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可觀看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碼，學習地圖由簡入繁，銜接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Arduino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語言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學習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學習邏輯架構之後</a:t>
            </a:r>
            <a:r>
              <a:rPr lang="en-US" altLang="zh-TW" sz="31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銜接</a:t>
            </a:r>
            <a:r>
              <a:rPr lang="en-US" altLang="zh-TW" sz="3100" dirty="0" err="1" smtClean="0">
                <a:latin typeface="微軟正黑體" pitchFamily="34" charset="-120"/>
                <a:ea typeface="微軟正黑體" pitchFamily="34" charset="-120"/>
              </a:rPr>
              <a:t>ArduinoCoding</a:t>
            </a:r>
            <a:r>
              <a:rPr lang="zh-TW" altLang="en-US" sz="3100" dirty="0" smtClean="0">
                <a:latin typeface="微軟正黑體" pitchFamily="34" charset="-120"/>
                <a:ea typeface="微軟正黑體" pitchFamily="34" charset="-120"/>
              </a:rPr>
              <a:t>碼教學</a:t>
            </a: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328711" lvl="5" indent="-742900">
              <a:buFont typeface="Symbol" pitchFamily="18" charset="2"/>
              <a:buChar char=""/>
            </a:pPr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1235241" y="2679414"/>
            <a:ext cx="13272989" cy="553452"/>
          </a:xfrm>
          <a:prstGeom prst="roundRect">
            <a:avLst/>
          </a:prstGeom>
          <a:noFill/>
          <a:ln w="38100">
            <a:solidFill>
              <a:srgbClr val="336600">
                <a:alpha val="78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5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image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3089" y="4640404"/>
            <a:ext cx="12835144" cy="879322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9700" y="9399406"/>
            <a:ext cx="3583661" cy="151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9644720" y="7505799"/>
            <a:ext cx="3629845" cy="2723819"/>
          </a:xfrm>
          <a:prstGeom prst="rect">
            <a:avLst/>
          </a:prstGeom>
          <a:solidFill>
            <a:srgbClr val="FFFFFF"/>
          </a:solidFill>
        </p:spPr>
        <p:txBody>
          <a:bodyPr wrap="square" lIns="91434" tIns="45718" rIns="91434" bIns="45718">
            <a:spAutoFit/>
          </a:bodyPr>
          <a:lstStyle/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analogWrite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ENA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IN1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IN2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rgbClr val="F9B639">
                    <a:lumMod val="75000"/>
                  </a:srgb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endParaRPr kumimoji="1" lang="en-US" altLang="zh-TW" sz="1900" dirty="0" smtClean="0">
              <a:latin typeface="Arial" pitchFamily="34" charset="0"/>
              <a:ea typeface="Arial" pitchFamily="34" charset="0"/>
              <a:cs typeface="新細明體" pitchFamily="18" charset="-120"/>
            </a:endParaRP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analogWrite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ENB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7030A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100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IN3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HIGH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err="1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digitalWrite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(</a:t>
            </a:r>
            <a:r>
              <a:rPr kumimoji="1" lang="en-US" altLang="zh-TW" sz="1900" dirty="0" smtClean="0">
                <a:solidFill>
                  <a:srgbClr val="00B05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IN4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, </a:t>
            </a:r>
            <a:r>
              <a:rPr kumimoji="1" lang="en-US" altLang="zh-TW" sz="1900" b="1" dirty="0" smtClean="0">
                <a:solidFill>
                  <a:srgbClr val="C00000"/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LOW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 </a:t>
            </a:r>
          </a:p>
          <a:p>
            <a:pPr algn="l" defTabSz="914342" eaLnBrk="0">
              <a:tabLst>
                <a:tab pos="369866" algn="l"/>
                <a:tab pos="371454" algn="l"/>
              </a:tabLst>
            </a:pP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delay(</a:t>
            </a:r>
            <a:r>
              <a:rPr kumimoji="1" lang="en-US" altLang="zh-TW" sz="1900" b="1" dirty="0" smtClean="0">
                <a:solidFill>
                  <a:srgbClr val="F9B639">
                    <a:lumMod val="75000"/>
                  </a:srgbClr>
                </a:solidFill>
                <a:latin typeface="Arial" pitchFamily="34" charset="0"/>
                <a:ea typeface="Arial" pitchFamily="34" charset="0"/>
                <a:cs typeface="新細明體" pitchFamily="18" charset="-120"/>
              </a:rPr>
              <a:t>800</a:t>
            </a:r>
            <a:r>
              <a:rPr kumimoji="1" lang="en-US" altLang="zh-TW" sz="1900" dirty="0" smtClean="0">
                <a:latin typeface="Arial" pitchFamily="34" charset="0"/>
                <a:ea typeface="Arial" pitchFamily="34" charset="0"/>
                <a:cs typeface="新細明體" pitchFamily="18" charset="-120"/>
              </a:rPr>
              <a:t>);</a:t>
            </a:r>
          </a:p>
        </p:txBody>
      </p:sp>
      <p:sp>
        <p:nvSpPr>
          <p:cNvPr id="9" name="矩形 8"/>
          <p:cNvSpPr/>
          <p:nvPr/>
        </p:nvSpPr>
        <p:spPr>
          <a:xfrm>
            <a:off x="15069819" y="4169916"/>
            <a:ext cx="9282651" cy="395492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dirty="0" smtClean="0">
                <a:latin typeface="Arial" pitchFamily="34" charset="0"/>
                <a:ea typeface="Droid Sans Fallback"/>
                <a:cs typeface="Noto Sans CJK JP Regular"/>
              </a:rPr>
              <a:t>搭配硬體資訊下的顯示</a:t>
            </a:r>
            <a:endParaRPr kumimoji="1" lang="en-US" altLang="zh-TW" sz="3600" b="1" dirty="0" smtClean="0"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tabLst>
                <a:tab pos="369866" algn="l"/>
                <a:tab pos="371454" algn="l"/>
              </a:tabLst>
            </a:pPr>
            <a:r>
              <a:rPr kumimoji="1" lang="zh-TW" altLang="en-US" sz="3600" b="1" dirty="0" smtClean="0">
                <a:latin typeface="Arial" pitchFamily="34" charset="0"/>
                <a:ea typeface="Droid Sans Fallback"/>
                <a:cs typeface="Noto Sans CJK JP Regular"/>
              </a:rPr>
              <a:t>控制功能模組教學範例</a:t>
            </a:r>
            <a:endParaRPr kumimoji="1" lang="en-US" altLang="zh-TW" sz="3600" b="1" dirty="0" smtClean="0">
              <a:latin typeface="Arial" pitchFamily="34" charset="0"/>
              <a:ea typeface="Droid Sans Fallback"/>
              <a:cs typeface="Noto Sans CJK JP Regular"/>
            </a:endParaRPr>
          </a:p>
          <a:p>
            <a:pPr marL="346054" indent="-346054" algn="l" defTabSz="914342" eaLnBrk="0">
              <a:spcBef>
                <a:spcPts val="600"/>
              </a:spcBef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打勾則顯示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ENA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ENB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或兩個一起顯示</a:t>
            </a:r>
            <a:endParaRPr kumimoji="1" lang="en-US" altLang="zh-TW" sz="29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方向顯示</a:t>
            </a:r>
            <a:r>
              <a:rPr kumimoji="1" lang="zh-TW" altLang="en-US" sz="29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紅字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正轉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(HIGH+LOW)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或反轉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(LOW+HIGH)</a:t>
            </a: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速度顯示在</a:t>
            </a:r>
            <a:r>
              <a:rPr kumimoji="1" lang="zh-TW" altLang="en-US" sz="29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紫色字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填入數字就變成該數字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  <a:endParaRPr kumimoji="1" lang="en-US" altLang="zh-TW" sz="29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346054" indent="-346054" algn="l" defTabSz="914342" eaLnBrk="0">
              <a:buFontTx/>
              <a:buChar char="•"/>
              <a:tabLst>
                <a:tab pos="369866" algn="l"/>
                <a:tab pos="371454" algn="l"/>
              </a:tabLst>
            </a:pP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持續時間顯示為</a:t>
            </a:r>
            <a:r>
              <a:rPr kumimoji="1" lang="zh-TW" altLang="en-US" sz="2900" b="1" dirty="0" smtClean="0">
                <a:solidFill>
                  <a:srgbClr val="F9B639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橘色字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填入數字就變成該數字</a:t>
            </a:r>
            <a:r>
              <a:rPr kumimoji="1" lang="en-US" altLang="zh-TW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; </a:t>
            </a:r>
            <a:r>
              <a:rPr kumimoji="1" lang="zh-TW" altLang="en-US" sz="2900" dirty="0" smtClean="0"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填入變數變成該變數</a:t>
            </a:r>
          </a:p>
        </p:txBody>
      </p:sp>
      <p:grpSp>
        <p:nvGrpSpPr>
          <p:cNvPr id="3" name="群組 10"/>
          <p:cNvGrpSpPr/>
          <p:nvPr/>
        </p:nvGrpSpPr>
        <p:grpSpPr>
          <a:xfrm>
            <a:off x="16064652" y="8340017"/>
            <a:ext cx="7565149" cy="4617013"/>
            <a:chOff x="11732399" y="6235127"/>
            <a:chExt cx="9981649" cy="5665001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571029" y="6477325"/>
              <a:ext cx="7847619" cy="5236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直線接點 12"/>
            <p:cNvCxnSpPr/>
            <p:nvPr/>
          </p:nvCxnSpPr>
          <p:spPr bwMode="auto">
            <a:xfrm>
              <a:off x="19378124" y="9707855"/>
              <a:ext cx="1040524" cy="69738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4" name="文字方塊 13"/>
            <p:cNvSpPr txBox="1"/>
            <p:nvPr/>
          </p:nvSpPr>
          <p:spPr>
            <a:xfrm>
              <a:off x="20418647" y="10144116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ENB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IN3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IN4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5" name="直線接點 14"/>
            <p:cNvCxnSpPr/>
            <p:nvPr/>
          </p:nvCxnSpPr>
          <p:spPr bwMode="auto">
            <a:xfrm flipV="1">
              <a:off x="17289190" y="10405238"/>
              <a:ext cx="3129458" cy="32365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cxnSp>
          <p:nvCxnSpPr>
            <p:cNvPr id="16" name="直線接點 15"/>
            <p:cNvCxnSpPr/>
            <p:nvPr/>
          </p:nvCxnSpPr>
          <p:spPr bwMode="auto">
            <a:xfrm>
              <a:off x="13218729" y="6794935"/>
              <a:ext cx="933453" cy="1164603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  <p:sp>
          <p:nvSpPr>
            <p:cNvPr id="17" name="文字方塊 16"/>
            <p:cNvSpPr txBox="1"/>
            <p:nvPr/>
          </p:nvSpPr>
          <p:spPr>
            <a:xfrm>
              <a:off x="11732399" y="6235127"/>
              <a:ext cx="1295401" cy="1756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ENA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IN1</a:t>
              </a:r>
            </a:p>
            <a:p>
              <a:pPr algn="l"/>
              <a:r>
                <a:rPr lang="en-US" altLang="zh-TW" sz="2900" b="1" dirty="0" smtClean="0">
                  <a:solidFill>
                    <a:srgbClr val="00B050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IN2</a:t>
              </a:r>
              <a:endParaRPr lang="zh-TW" altLang="en-US" sz="2900" b="1" dirty="0" smtClean="0">
                <a:solidFill>
                  <a:srgbClr val="00B050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18" name="直線接點 17"/>
            <p:cNvCxnSpPr/>
            <p:nvPr/>
          </p:nvCxnSpPr>
          <p:spPr bwMode="auto">
            <a:xfrm>
              <a:off x="13218729" y="6794935"/>
              <a:ext cx="2755028" cy="268015"/>
            </a:xfrm>
            <a:prstGeom prst="line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B050"/>
              </a:solidFill>
              <a:prstDash val="solid"/>
              <a:miter lim="0"/>
              <a:headEnd type="oval" w="med" len="med"/>
              <a:tailEnd type="oval" w="med" len="med"/>
            </a:ln>
            <a:effectLst>
              <a:outerShdw blurRad="38100" dist="25400" dir="5400000" algn="ctr" rotWithShape="0">
                <a:srgbClr val="000000">
                  <a:alpha val="50000"/>
                </a:srgbClr>
              </a:outerShdw>
            </a:effectLst>
          </p:spPr>
        </p:cxnSp>
      </p:grpSp>
      <p:sp>
        <p:nvSpPr>
          <p:cNvPr id="19" name="向右箭號 18"/>
          <p:cNvSpPr/>
          <p:nvPr/>
        </p:nvSpPr>
        <p:spPr bwMode="auto">
          <a:xfrm rot="8745070">
            <a:off x="8387313" y="8913743"/>
            <a:ext cx="1433176" cy="584810"/>
          </a:xfrm>
          <a:prstGeom prst="stripedRightArrow">
            <a:avLst/>
          </a:prstGeom>
          <a:solidFill>
            <a:schemeClr val="accent6">
              <a:lumMod val="75000"/>
              <a:alpha val="76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" name="手繪多邊形 26"/>
          <p:cNvSpPr/>
          <p:nvPr/>
        </p:nvSpPr>
        <p:spPr bwMode="auto">
          <a:xfrm>
            <a:off x="5002923" y="7252138"/>
            <a:ext cx="3852043" cy="2900856"/>
          </a:xfrm>
          <a:custGeom>
            <a:avLst/>
            <a:gdLst>
              <a:gd name="connsiteX0" fmla="*/ 3478924 w 3852042"/>
              <a:gd name="connsiteY0" fmla="*/ 0 h 2900855"/>
              <a:gd name="connsiteX1" fmla="*/ 3762704 w 3852042"/>
              <a:gd name="connsiteY1" fmla="*/ 914400 h 2900855"/>
              <a:gd name="connsiteX2" fmla="*/ 2942897 w 3852042"/>
              <a:gd name="connsiteY2" fmla="*/ 1355834 h 2900855"/>
              <a:gd name="connsiteX3" fmla="*/ 420414 w 3852042"/>
              <a:gd name="connsiteY3" fmla="*/ 1734207 h 2900855"/>
              <a:gd name="connsiteX4" fmla="*/ 420414 w 3852042"/>
              <a:gd name="connsiteY4" fmla="*/ 2648607 h 2900855"/>
              <a:gd name="connsiteX5" fmla="*/ 798786 w 3852042"/>
              <a:gd name="connsiteY5" fmla="*/ 2900855 h 290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2042" h="2900855">
                <a:moveTo>
                  <a:pt x="3478924" y="0"/>
                </a:moveTo>
                <a:cubicBezTo>
                  <a:pt x="3665483" y="344214"/>
                  <a:pt x="3852042" y="688428"/>
                  <a:pt x="3762704" y="914400"/>
                </a:cubicBezTo>
                <a:cubicBezTo>
                  <a:pt x="3673366" y="1140372"/>
                  <a:pt x="3499945" y="1219200"/>
                  <a:pt x="2942897" y="1355834"/>
                </a:cubicBezTo>
                <a:cubicBezTo>
                  <a:pt x="2385849" y="1492469"/>
                  <a:pt x="840828" y="1518745"/>
                  <a:pt x="420414" y="1734207"/>
                </a:cubicBezTo>
                <a:cubicBezTo>
                  <a:pt x="0" y="1949669"/>
                  <a:pt x="357352" y="2454166"/>
                  <a:pt x="420414" y="2648607"/>
                </a:cubicBezTo>
                <a:cubicBezTo>
                  <a:pt x="483476" y="2843048"/>
                  <a:pt x="641131" y="2871951"/>
                  <a:pt x="798786" y="2900855"/>
                </a:cubicBezTo>
              </a:path>
            </a:pathLst>
          </a:custGeom>
          <a:noFill/>
          <a:ln w="25400" cap="flat" cmpd="sng" algn="ctr">
            <a:solidFill>
              <a:schemeClr val="bg1">
                <a:lumMod val="50000"/>
                <a:alpha val="53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50799" tIns="50799" rIns="50799" bIns="50799" numCol="1" rtlCol="0" anchor="ctr" anchorCtr="0" compatLnSpc="1">
            <a:prstTxWarp prst="textNoShape">
              <a:avLst/>
            </a:prstTxWarp>
          </a:bodyPr>
          <a:lstStyle/>
          <a:p>
            <a:pPr marL="342878"/>
            <a:endParaRPr lang="zh-TW" altLang="en-US" dirty="0" smtClean="0"/>
          </a:p>
        </p:txBody>
      </p:sp>
      <p:sp>
        <p:nvSpPr>
          <p:cNvPr id="28" name="矩形 27"/>
          <p:cNvSpPr/>
          <p:nvPr/>
        </p:nvSpPr>
        <p:spPr>
          <a:xfrm>
            <a:off x="1235247" y="999041"/>
            <a:ext cx="12934619" cy="954103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TarkusVP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圖形化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Coding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設計環境優勢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疊代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(Iteration)</a:t>
            </a:r>
            <a:endParaRPr lang="zh-TW" sz="7000" dirty="0">
              <a:solidFill>
                <a:srgbClr val="595959"/>
              </a:solidFill>
              <a:sym typeface="微軟正黑體 Light" charset="0"/>
            </a:endParaRPr>
          </a:p>
        </p:txBody>
      </p:sp>
      <p:sp>
        <p:nvSpPr>
          <p:cNvPr id="39938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0B391498-6284-4301-872B-FE10270980AD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21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39939" name="Picture 3" descr="image3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5297488"/>
            <a:ext cx="18665825" cy="6783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9940" name="Rectangle 4"/>
          <p:cNvSpPr>
            <a:spLocks/>
          </p:cNvSpPr>
          <p:nvPr/>
        </p:nvSpPr>
        <p:spPr bwMode="auto">
          <a:xfrm>
            <a:off x="1246188" y="3409950"/>
            <a:ext cx="22558375" cy="2427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108800" tIns="108800" rIns="108800" bIns="108800">
            <a:spAutoFit/>
          </a:bodyPr>
          <a:lstStyle/>
          <a:p>
            <a:pPr algn="l"/>
            <a:r>
              <a:rPr lang="zh-TW" altLang="en-US" sz="4300" b="1">
                <a:solidFill>
                  <a:srgbClr val="0B5394"/>
                </a:solidFill>
                <a:latin typeface="微軟正黑體 Light" charset="0"/>
                <a:ea typeface="新細明體" pitchFamily="18" charset="-120"/>
                <a:sym typeface="微軟正黑體 Light" charset="0"/>
              </a:rPr>
              <a:t>成立：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當變數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小於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72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時，執行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A+1=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值，並且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LED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指示燈亮度調整為新的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值。</a:t>
            </a:r>
            <a:endParaRPr lang="zh-TW" altLang="en-US" sz="4300" b="1">
              <a:solidFill>
                <a:srgbClr val="0B5394"/>
              </a:solidFill>
              <a:latin typeface="微軟正黑體 Light" charset="0"/>
              <a:ea typeface="新細明體" pitchFamily="18" charset="-120"/>
              <a:sym typeface="微軟正黑體 Light" charset="0"/>
            </a:endParaRPr>
          </a:p>
          <a:p>
            <a:pPr algn="l"/>
            <a:r>
              <a:rPr lang="zh-TW" altLang="en-US" sz="4300" b="1">
                <a:solidFill>
                  <a:srgbClr val="0B5394"/>
                </a:solidFill>
                <a:latin typeface="微軟正黑體 Light" charset="0"/>
                <a:ea typeface="新細明體" pitchFamily="18" charset="-120"/>
                <a:sym typeface="微軟正黑體 Light" charset="0"/>
              </a:rPr>
              <a:t>不成立：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當變數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大於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72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時，執行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乘以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 (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新的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值回到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0)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，則回到專案起始點的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A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值為</a:t>
            </a:r>
            <a:r>
              <a:rPr lang="zh-TW" altLang="zh-TW" sz="4300">
                <a:latin typeface="微軟正黑體 Light" charset="0"/>
                <a:ea typeface="微軟正黑體 Light" charset="0"/>
                <a:cs typeface="微軟正黑體 Light" charset="0"/>
                <a:sym typeface="微軟正黑體 Light" charset="0"/>
              </a:rPr>
              <a:t>0</a:t>
            </a:r>
            <a:r>
              <a:rPr lang="zh-TW" altLang="en-US" sz="4300">
                <a:latin typeface="微軟正黑體 Light" charset="0"/>
                <a:ea typeface="新細明體" pitchFamily="18" charset="-120"/>
                <a:sym typeface="微軟正黑體 Light" charset="0"/>
              </a:rPr>
              <a:t>。</a:t>
            </a:r>
            <a:endParaRPr lang="zh-TW" altLang="en-US" sz="4300" b="1">
              <a:solidFill>
                <a:srgbClr val="000000"/>
              </a:solidFill>
              <a:latin typeface="微軟正黑體 Light" charset="0"/>
              <a:ea typeface="新細明體" pitchFamily="18" charset="-120"/>
              <a:sym typeface="微軟正黑體 Light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317625" y="3784600"/>
            <a:ext cx="7581900" cy="2806700"/>
            <a:chOff x="0" y="-1"/>
            <a:chExt cx="7581242" cy="2806392"/>
          </a:xfrm>
        </p:grpSpPr>
        <p:pic>
          <p:nvPicPr>
            <p:cNvPr id="41986" name="Picture 2" descr="image39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-1"/>
              <a:ext cx="7581242" cy="280639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sp>
          <p:nvSpPr>
            <p:cNvPr id="41987" name="Rectangle 3"/>
            <p:cNvSpPr>
              <a:spLocks/>
            </p:cNvSpPr>
            <p:nvPr/>
          </p:nvSpPr>
          <p:spPr bwMode="auto">
            <a:xfrm>
              <a:off x="1096700" y="1357181"/>
              <a:ext cx="561341" cy="4089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8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前臂</a:t>
              </a:r>
            </a:p>
          </p:txBody>
        </p:sp>
        <p:sp>
          <p:nvSpPr>
            <p:cNvPr id="41988" name="Rectangle 4"/>
            <p:cNvSpPr>
              <a:spLocks/>
            </p:cNvSpPr>
            <p:nvPr/>
          </p:nvSpPr>
          <p:spPr bwMode="auto">
            <a:xfrm>
              <a:off x="1096700" y="1776494"/>
              <a:ext cx="561341" cy="4089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8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後臂</a:t>
              </a:r>
            </a:p>
          </p:txBody>
        </p:sp>
      </p:grpSp>
      <p:pic>
        <p:nvPicPr>
          <p:cNvPr id="41989" name="Picture 5" descr="image4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1775" y="8181975"/>
            <a:ext cx="10171113" cy="540702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41990" name="Picture 6" descr="image4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39275" y="3554413"/>
            <a:ext cx="15460663" cy="66833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7864137" cy="1536700"/>
          </a:xfrm>
        </p:spPr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</a:t>
            </a:r>
            <a:r>
              <a:rPr lang="zh-TW" altLang="zh-TW" sz="7000" dirty="0" smtClean="0">
                <a:cs typeface="Brandon Text Bold" pitchFamily="34" charset="0"/>
                <a:sym typeface="Brandon Text Bold" pitchFamily="34" charset="0"/>
              </a:rPr>
              <a:t>F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or</a:t>
            </a:r>
            <a:r>
              <a:rPr lang="zh-TW" sz="7000" dirty="0">
                <a:sym typeface="Brandon Text Bold" pitchFamily="34" charset="0"/>
              </a:rPr>
              <a:t>迴</a:t>
            </a:r>
            <a:r>
              <a:rPr lang="zh-TW" sz="7000" dirty="0" smtClean="0">
                <a:sym typeface="Brandon Text Bold" pitchFamily="34" charset="0"/>
              </a:rPr>
              <a:t>圈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41992" name="Rectangle 8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BB2B2E89-FDDA-4CE5-B80D-106BC07A8759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1993" name="Rectangle 9"/>
          <p:cNvSpPr>
            <a:spLocks/>
          </p:cNvSpPr>
          <p:nvPr/>
        </p:nvSpPr>
        <p:spPr bwMode="auto">
          <a:xfrm>
            <a:off x="2414588" y="7473950"/>
            <a:ext cx="7024687" cy="12334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可填數字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/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變數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爪子角度為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0~90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度</a:t>
            </a:r>
          </a:p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其餘角度為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0~180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度</a:t>
            </a:r>
          </a:p>
        </p:txBody>
      </p:sp>
      <p:sp>
        <p:nvSpPr>
          <p:cNvPr id="41994" name="Line 10" descr="image1.png"/>
          <p:cNvSpPr>
            <a:spLocks noChangeShapeType="1"/>
          </p:cNvSpPr>
          <p:nvPr/>
        </p:nvSpPr>
        <p:spPr bwMode="auto">
          <a:xfrm flipH="1">
            <a:off x="4375150" y="6254750"/>
            <a:ext cx="441325" cy="1060450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5" name="Rectangle 11"/>
          <p:cNvSpPr>
            <a:spLocks/>
          </p:cNvSpPr>
          <p:nvPr/>
        </p:nvSpPr>
        <p:spPr bwMode="auto">
          <a:xfrm>
            <a:off x="909638" y="9129713"/>
            <a:ext cx="8529637" cy="23764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152400" indent="209550"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模組防呆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: </a:t>
            </a: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最小值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低於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0</a:t>
            </a:r>
            <a:endParaRPr lang="zh-TW" altLang="zh-TW" sz="32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爪子最大值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超過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90</a:t>
            </a:r>
            <a:endParaRPr lang="zh-TW" altLang="zh-TW" sz="320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marL="1200150" lvl="2" indent="-514350" algn="l">
              <a:buSzPct val="100000"/>
              <a:buFont typeface="Arial" pitchFamily="34" charset="0"/>
              <a:buChar char="•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其餘最大值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超過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180,</a:t>
            </a: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仍是</a:t>
            </a:r>
            <a:r>
              <a:rPr lang="zh-TW" altLang="zh-TW" sz="32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180</a:t>
            </a: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V="1">
            <a:off x="15327313" y="3959225"/>
            <a:ext cx="890587" cy="1909763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7" name="Rectangle 13"/>
          <p:cNvSpPr>
            <a:spLocks/>
          </p:cNvSpPr>
          <p:nvPr/>
        </p:nvSpPr>
        <p:spPr bwMode="auto">
          <a:xfrm>
            <a:off x="15630525" y="3290888"/>
            <a:ext cx="2933700" cy="6619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反覆運算次數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V="1">
            <a:off x="20102513" y="4465638"/>
            <a:ext cx="579437" cy="1801812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1999" name="Rectangle 15"/>
          <p:cNvSpPr>
            <a:spLocks/>
          </p:cNvSpPr>
          <p:nvPr/>
        </p:nvSpPr>
        <p:spPr bwMode="auto">
          <a:xfrm>
            <a:off x="19834225" y="3959225"/>
            <a:ext cx="2251075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角度變數</a:t>
            </a:r>
          </a:p>
        </p:txBody>
      </p:sp>
      <p:sp>
        <p:nvSpPr>
          <p:cNvPr id="42000" name="Rectangle 16"/>
          <p:cNvSpPr>
            <a:spLocks/>
          </p:cNvSpPr>
          <p:nvPr/>
        </p:nvSpPr>
        <p:spPr bwMode="auto">
          <a:xfrm>
            <a:off x="22237700" y="3959225"/>
            <a:ext cx="2251075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間隔值</a:t>
            </a:r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V="1">
            <a:off x="21094700" y="3582988"/>
            <a:ext cx="990600" cy="2763837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2" name="Rectangle 18"/>
          <p:cNvSpPr>
            <a:spLocks/>
          </p:cNvSpPr>
          <p:nvPr/>
        </p:nvSpPr>
        <p:spPr bwMode="auto">
          <a:xfrm>
            <a:off x="15630525" y="11831638"/>
            <a:ext cx="2251075" cy="6619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角度起始值</a:t>
            </a: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 flipH="1">
            <a:off x="16217900" y="10625138"/>
            <a:ext cx="419100" cy="1206500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 flipV="1">
            <a:off x="22278975" y="4545013"/>
            <a:ext cx="581025" cy="1801812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50800" tIns="50800" rIns="50800" bIns="50800" anchor="ctr"/>
          <a:lstStyle/>
          <a:p>
            <a:endParaRPr lang="zh-TW" altLang="zh-TW"/>
          </a:p>
        </p:txBody>
      </p:sp>
      <p:sp>
        <p:nvSpPr>
          <p:cNvPr id="42005" name="Rectangle 21"/>
          <p:cNvSpPr>
            <a:spLocks/>
          </p:cNvSpPr>
          <p:nvPr/>
        </p:nvSpPr>
        <p:spPr bwMode="auto">
          <a:xfrm>
            <a:off x="21483638" y="2997200"/>
            <a:ext cx="1981200" cy="6635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遞增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/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遞減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7595850" y="7632700"/>
            <a:ext cx="6691313" cy="2144713"/>
            <a:chOff x="0" y="0"/>
            <a:chExt cx="6690604" cy="2145827"/>
          </a:xfrm>
        </p:grpSpPr>
        <p:pic>
          <p:nvPicPr>
            <p:cNvPr id="42007" name="Picture 23" descr="image39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690604" cy="2145827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sp>
          <p:nvSpPr>
            <p:cNvPr id="42008" name="Rectangle 24"/>
            <p:cNvSpPr>
              <a:spLocks/>
            </p:cNvSpPr>
            <p:nvPr/>
          </p:nvSpPr>
          <p:spPr bwMode="auto">
            <a:xfrm>
              <a:off x="967861" y="1037730"/>
              <a:ext cx="510541" cy="3708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6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前臂</a:t>
              </a:r>
            </a:p>
          </p:txBody>
        </p:sp>
        <p:sp>
          <p:nvSpPr>
            <p:cNvPr id="42009" name="Rectangle 25"/>
            <p:cNvSpPr>
              <a:spLocks/>
            </p:cNvSpPr>
            <p:nvPr/>
          </p:nvSpPr>
          <p:spPr bwMode="auto">
            <a:xfrm>
              <a:off x="967861" y="1358346"/>
              <a:ext cx="510541" cy="370841"/>
            </a:xfrm>
            <a:prstGeom prst="rect">
              <a:avLst/>
            </a:prstGeom>
            <a:solidFill>
              <a:srgbClr val="FF6600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wrap="none" lIns="45720" rIns="45720">
              <a:spAutoFit/>
            </a:bodyPr>
            <a:lstStyle/>
            <a:p>
              <a:pPr algn="l"/>
              <a:r>
                <a:rPr lang="zh-TW" altLang="en-US" sz="16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後臂</a:t>
              </a:r>
            </a:p>
          </p:txBody>
        </p:sp>
      </p:grpSp>
      <p:pic>
        <p:nvPicPr>
          <p:cNvPr id="42010" name="Picture 26" descr="image4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51488" y="8285163"/>
            <a:ext cx="306387" cy="3571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2011" name="Rectangle 27"/>
          <p:cNvSpPr>
            <a:spLocks/>
          </p:cNvSpPr>
          <p:nvPr/>
        </p:nvSpPr>
        <p:spPr bwMode="auto">
          <a:xfrm>
            <a:off x="20488275" y="8331200"/>
            <a:ext cx="995363" cy="3079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zh-TW" sz="1400">
                <a:latin typeface="Lato Light" pitchFamily="34" charset="0"/>
                <a:ea typeface="Lato Light" pitchFamily="34" charset="0"/>
                <a:cs typeface="Lato Light" pitchFamily="34" charset="0"/>
                <a:sym typeface="Lato Light" pitchFamily="34" charset="0"/>
              </a:rPr>
              <a:t>VAR_001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image4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" y="4189413"/>
            <a:ext cx="5594350" cy="34432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3010" name="AutoShape 2"/>
          <p:cNvSpPr>
            <a:spLocks/>
          </p:cNvSpPr>
          <p:nvPr/>
        </p:nvSpPr>
        <p:spPr bwMode="auto">
          <a:xfrm rot="20459216" flipV="1">
            <a:off x="16325850" y="7832725"/>
            <a:ext cx="2430463" cy="2568575"/>
          </a:xfrm>
          <a:custGeom>
            <a:avLst/>
            <a:gdLst>
              <a:gd name="T0" fmla="*/ 10800 w 21600"/>
              <a:gd name="T1" fmla="+- 0 10532 1163"/>
              <a:gd name="T2" fmla="*/ 10532 h 18739"/>
              <a:gd name="T3" fmla="*/ 10800 w 21600"/>
              <a:gd name="T4" fmla="+- 0 10532 1163"/>
              <a:gd name="T5" fmla="*/ 10532 h 18739"/>
              <a:gd name="T6" fmla="*/ 10800 w 21600"/>
              <a:gd name="T7" fmla="+- 0 10532 1163"/>
              <a:gd name="T8" fmla="*/ 10532 h 18739"/>
              <a:gd name="T9" fmla="*/ 10800 w 21600"/>
              <a:gd name="T10" fmla="+- 0 10532 1163"/>
              <a:gd name="T11" fmla="*/ 10532 h 18739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18739">
                <a:moveTo>
                  <a:pt x="0" y="1589"/>
                </a:moveTo>
                <a:cubicBezTo>
                  <a:pt x="4518" y="213"/>
                  <a:pt x="9036" y="-1163"/>
                  <a:pt x="10800" y="1589"/>
                </a:cubicBezTo>
                <a:cubicBezTo>
                  <a:pt x="12564" y="4340"/>
                  <a:pt x="8784" y="15759"/>
                  <a:pt x="10584" y="18098"/>
                </a:cubicBezTo>
                <a:cubicBezTo>
                  <a:pt x="12384" y="20437"/>
                  <a:pt x="21600" y="15622"/>
                  <a:pt x="21600" y="15622"/>
                </a:cubicBezTo>
              </a:path>
            </a:pathLst>
          </a:custGeom>
          <a:noFill/>
          <a:ln w="25400" cap="flat" cmpd="sng">
            <a:solidFill>
              <a:srgbClr val="7A7A7A"/>
            </a:solidFill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3011" name="Picture 3" descr="image44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1650" y="4948238"/>
            <a:ext cx="11976100" cy="7107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 </a:t>
            </a:r>
            <a:r>
              <a:rPr lang="zh-TW" sz="7000" dirty="0" smtClean="0">
                <a:sym typeface="Brandon Text Bold" pitchFamily="34" charset="0"/>
              </a:rPr>
              <a:t>無窮</a:t>
            </a:r>
            <a:r>
              <a:rPr lang="zh-TW" sz="7000" dirty="0">
                <a:sym typeface="Brandon Text Bold" pitchFamily="34" charset="0"/>
              </a:rPr>
              <a:t>迴圈</a:t>
            </a:r>
          </a:p>
        </p:txBody>
      </p:sp>
      <p:sp>
        <p:nvSpPr>
          <p:cNvPr id="43013" name="Rectangle 5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34AE8A6E-CC61-44EC-9FF1-A75031C8487B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3014" name="AutoShape 6"/>
          <p:cNvSpPr>
            <a:spLocks/>
          </p:cNvSpPr>
          <p:nvPr/>
        </p:nvSpPr>
        <p:spPr bwMode="auto">
          <a:xfrm>
            <a:off x="16081375" y="6129338"/>
            <a:ext cx="1160463" cy="4059237"/>
          </a:xfrm>
          <a:custGeom>
            <a:avLst/>
            <a:gdLst>
              <a:gd name="T0" fmla="+- 0 10754 1077"/>
              <a:gd name="T1" fmla="*/ T0 w 19354"/>
              <a:gd name="T2" fmla="+- 0 10668 236"/>
              <a:gd name="T3" fmla="*/ 10668 h 20864"/>
              <a:gd name="T4" fmla="+- 0 10754 1077"/>
              <a:gd name="T5" fmla="*/ T4 w 19354"/>
              <a:gd name="T6" fmla="+- 0 10668 236"/>
              <a:gd name="T7" fmla="*/ 10668 h 20864"/>
              <a:gd name="T8" fmla="+- 0 10754 1077"/>
              <a:gd name="T9" fmla="*/ T8 w 19354"/>
              <a:gd name="T10" fmla="+- 0 10668 236"/>
              <a:gd name="T11" fmla="*/ 10668 h 20864"/>
              <a:gd name="T12" fmla="+- 0 10754 1077"/>
              <a:gd name="T13" fmla="*/ T12 w 19354"/>
              <a:gd name="T14" fmla="+- 0 10668 236"/>
              <a:gd name="T15" fmla="*/ 10668 h 2086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354" h="20864">
                <a:moveTo>
                  <a:pt x="10291" y="20560"/>
                </a:moveTo>
                <a:cubicBezTo>
                  <a:pt x="15407" y="20962"/>
                  <a:pt x="20523" y="21364"/>
                  <a:pt x="19119" y="18953"/>
                </a:cubicBezTo>
                <a:cubicBezTo>
                  <a:pt x="17714" y="16541"/>
                  <a:pt x="4808" y="9121"/>
                  <a:pt x="1865" y="6091"/>
                </a:cubicBezTo>
                <a:cubicBezTo>
                  <a:pt x="-1077" y="3062"/>
                  <a:pt x="-7" y="1784"/>
                  <a:pt x="1464" y="774"/>
                </a:cubicBezTo>
                <a:cubicBezTo>
                  <a:pt x="2935" y="-236"/>
                  <a:pt x="10693" y="32"/>
                  <a:pt x="10693" y="32"/>
                </a:cubicBezTo>
              </a:path>
            </a:pathLst>
          </a:custGeom>
          <a:noFill/>
          <a:ln w="25400" cap="flat" cmpd="sng">
            <a:solidFill>
              <a:srgbClr val="858585"/>
            </a:solidFill>
            <a:prstDash val="solid"/>
            <a:miter lim="0"/>
            <a:headEnd type="none" w="med" len="med"/>
            <a:tailEnd type="triangle" w="med" len="med"/>
          </a:ln>
          <a:effectLst/>
        </p:spPr>
        <p:txBody>
          <a:bodyPr lIns="0" tIns="0" rIns="0" bIns="0" anchor="ctr"/>
          <a:lstStyle/>
          <a:p>
            <a:endParaRPr lang="zh-TW" altLang="zh-TW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3015" name="Rectangle 7"/>
          <p:cNvSpPr>
            <a:spLocks/>
          </p:cNvSpPr>
          <p:nvPr/>
        </p:nvSpPr>
        <p:spPr bwMode="auto">
          <a:xfrm>
            <a:off x="16844963" y="5791200"/>
            <a:ext cx="2089150" cy="6619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。。。。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8173700" y="6908800"/>
            <a:ext cx="3698875" cy="1838325"/>
            <a:chOff x="0" y="0"/>
            <a:chExt cx="3697533" cy="1838276"/>
          </a:xfrm>
        </p:grpSpPr>
        <p:sp>
          <p:nvSpPr>
            <p:cNvPr id="43017" name="AutoShape 9"/>
            <p:cNvSpPr>
              <a:spLocks/>
            </p:cNvSpPr>
            <p:nvPr/>
          </p:nvSpPr>
          <p:spPr bwMode="auto">
            <a:xfrm>
              <a:off x="108830" y="0"/>
              <a:ext cx="3588703" cy="1838276"/>
            </a:xfrm>
            <a:prstGeom prst="roundRect">
              <a:avLst>
                <a:gd name="adj" fmla="val 16667"/>
              </a:avLst>
            </a:prstGeom>
            <a:solidFill>
              <a:srgbClr val="FF2F2F"/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43018" name="Rectangle 10"/>
            <p:cNvSpPr>
              <a:spLocks/>
            </p:cNvSpPr>
            <p:nvPr/>
          </p:nvSpPr>
          <p:spPr bwMode="auto">
            <a:xfrm>
              <a:off x="108830" y="233955"/>
              <a:ext cx="3588703" cy="66294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45720" rIns="45720">
              <a:spAutoFit/>
            </a:bodyPr>
            <a:lstStyle/>
            <a:p>
              <a:r>
                <a:rPr lang="zh-TW" altLang="zh-TW" sz="3200" b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☆ </a:t>
              </a:r>
              <a:r>
                <a:rPr lang="zh-TW" altLang="en-US" sz="3200" b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迴圈中止</a:t>
              </a:r>
            </a:p>
          </p:txBody>
        </p:sp>
        <p:sp>
          <p:nvSpPr>
            <p:cNvPr id="43019" name="Oval 11"/>
            <p:cNvSpPr>
              <a:spLocks/>
            </p:cNvSpPr>
            <p:nvPr/>
          </p:nvSpPr>
          <p:spPr bwMode="auto">
            <a:xfrm>
              <a:off x="0" y="870561"/>
              <a:ext cx="315311" cy="306037"/>
            </a:xfrm>
            <a:prstGeom prst="ellipse">
              <a:avLst/>
            </a:prstGeom>
            <a:solidFill>
              <a:srgbClr val="FFFFFF"/>
            </a:solidFill>
            <a:ln w="44450" cap="flat" cmpd="sng">
              <a:solidFill>
                <a:srgbClr val="FF2F2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 sz="4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</p:grpSp>
      <p:sp>
        <p:nvSpPr>
          <p:cNvPr id="43020" name="Rectangle 12"/>
          <p:cNvSpPr>
            <a:spLocks/>
          </p:cNvSpPr>
          <p:nvPr/>
        </p:nvSpPr>
        <p:spPr bwMode="auto">
          <a:xfrm>
            <a:off x="12549188" y="8299450"/>
            <a:ext cx="1081087" cy="4476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/>
            <a:r>
              <a:rPr lang="zh-TW" altLang="en-US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執行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511675" y="698500"/>
            <a:ext cx="17360900" cy="6611938"/>
            <a:chOff x="0" y="-1"/>
            <a:chExt cx="17361083" cy="6612970"/>
          </a:xfrm>
        </p:grpSpPr>
        <p:sp>
          <p:nvSpPr>
            <p:cNvPr id="43022" name="AutoShape 14"/>
            <p:cNvSpPr>
              <a:spLocks/>
            </p:cNvSpPr>
            <p:nvPr/>
          </p:nvSpPr>
          <p:spPr bwMode="auto">
            <a:xfrm rot="324670" flipH="1">
              <a:off x="199653" y="788546"/>
              <a:ext cx="16961777" cy="503587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71" y="21600"/>
                  </a:moveTo>
                  <a:lnTo>
                    <a:pt x="19633" y="19367"/>
                  </a:lnTo>
                  <a:lnTo>
                    <a:pt x="20429" y="19367"/>
                  </a:lnTo>
                  <a:cubicBezTo>
                    <a:pt x="19887" y="8362"/>
                    <a:pt x="15488" y="0"/>
                    <a:pt x="10242" y="0"/>
                  </a:cubicBezTo>
                  <a:lnTo>
                    <a:pt x="10617" y="0"/>
                  </a:lnTo>
                  <a:cubicBezTo>
                    <a:pt x="15863" y="0"/>
                    <a:pt x="20261" y="8362"/>
                    <a:pt x="20804" y="19367"/>
                  </a:cubicBezTo>
                  <a:lnTo>
                    <a:pt x="21600" y="19367"/>
                  </a:lnTo>
                  <a:close/>
                  <a:moveTo>
                    <a:pt x="10429" y="4"/>
                  </a:moveTo>
                  <a:lnTo>
                    <a:pt x="10429" y="4"/>
                  </a:lnTo>
                  <a:cubicBezTo>
                    <a:pt x="4847" y="219"/>
                    <a:pt x="375" y="9825"/>
                    <a:pt x="375" y="21600"/>
                  </a:cubicBezTo>
                  <a:lnTo>
                    <a:pt x="0" y="21600"/>
                  </a:lnTo>
                  <a:cubicBezTo>
                    <a:pt x="0" y="9671"/>
                    <a:pt x="4585" y="0"/>
                    <a:pt x="10242" y="0"/>
                  </a:cubicBezTo>
                  <a:cubicBezTo>
                    <a:pt x="10304" y="0"/>
                    <a:pt x="10367" y="1"/>
                    <a:pt x="10429" y="4"/>
                  </a:cubicBezTo>
                  <a:close/>
                </a:path>
              </a:pathLst>
            </a:custGeom>
            <a:solidFill>
              <a:srgbClr val="613757">
                <a:alpha val="48999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43023" name="AutoShape 15"/>
            <p:cNvSpPr>
              <a:spLocks/>
            </p:cNvSpPr>
            <p:nvPr/>
          </p:nvSpPr>
          <p:spPr bwMode="auto">
            <a:xfrm rot="324670" flipH="1">
              <a:off x="8952092" y="1202155"/>
              <a:ext cx="8189792" cy="503587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4"/>
                  </a:moveTo>
                  <a:lnTo>
                    <a:pt x="21600" y="4"/>
                  </a:lnTo>
                  <a:cubicBezTo>
                    <a:pt x="10038" y="219"/>
                    <a:pt x="776" y="9825"/>
                    <a:pt x="776" y="21600"/>
                  </a:cubicBezTo>
                  <a:lnTo>
                    <a:pt x="0" y="21600"/>
                  </a:lnTo>
                  <a:cubicBezTo>
                    <a:pt x="0" y="9671"/>
                    <a:pt x="9497" y="0"/>
                    <a:pt x="21212" y="0"/>
                  </a:cubicBezTo>
                  <a:cubicBezTo>
                    <a:pt x="21341" y="0"/>
                    <a:pt x="21471" y="1"/>
                    <a:pt x="21600" y="4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endParaRPr lang="zh-TW" altLang="zh-TW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endParaRPr>
            </a:p>
          </p:txBody>
        </p:sp>
      </p:grpSp>
      <p:sp>
        <p:nvSpPr>
          <p:cNvPr id="43024" name="Rectangle 16"/>
          <p:cNvSpPr>
            <a:spLocks/>
          </p:cNvSpPr>
          <p:nvPr/>
        </p:nvSpPr>
        <p:spPr bwMode="auto">
          <a:xfrm>
            <a:off x="18173700" y="9109075"/>
            <a:ext cx="5905500" cy="35194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385763" indent="-385763" algn="l"/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迴圈中止依照定義為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強制回到先前迴圈的下一步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若前面沒有迴圈</a:t>
            </a:r>
            <a:r>
              <a:rPr lang="zh-TW" altLang="zh-TW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,</a:t>
            </a: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則回到專案起始</a:t>
            </a:r>
          </a:p>
          <a:p>
            <a:pPr marL="385763" indent="-385763" algn="l">
              <a:buSzPct val="100000"/>
              <a:buFontTx/>
              <a:buAutoNum type="arabicPeriod"/>
            </a:pPr>
            <a:r>
              <a:rPr lang="zh-TW" altLang="en-US" sz="320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在這個例子比較條件的下一步就不會被執行</a:t>
            </a:r>
          </a:p>
        </p:txBody>
      </p:sp>
      <p:sp>
        <p:nvSpPr>
          <p:cNvPr id="43025" name="Rectangle 17"/>
          <p:cNvSpPr>
            <a:spLocks/>
          </p:cNvSpPr>
          <p:nvPr/>
        </p:nvSpPr>
        <p:spPr bwMode="auto">
          <a:xfrm>
            <a:off x="1317625" y="7778750"/>
            <a:ext cx="5729288" cy="12350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marL="257175" indent="-257175" algn="l"/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迴圈迴圈</a:t>
            </a:r>
          </a:p>
          <a:p>
            <a:pPr marL="257175" indent="-257175" algn="l">
              <a:buSzPct val="100000"/>
              <a:buFontTx/>
              <a:buAutoNum type="arabicPeriod"/>
            </a:pPr>
            <a:r>
              <a:rPr lang="zh-TW" altLang="en-US" sz="3200">
                <a:latin typeface="Lato Light" pitchFamily="34" charset="0"/>
                <a:ea typeface="新細明體" pitchFamily="18" charset="-120"/>
                <a:sym typeface="Lato Light" pitchFamily="34" charset="0"/>
              </a:rPr>
              <a:t>增加無窮迴圈的選項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21143912" cy="1536700"/>
          </a:xfrm>
        </p:spPr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 </a:t>
            </a:r>
            <a:r>
              <a:rPr lang="zh-TW" sz="7000" dirty="0" smtClean="0">
                <a:sym typeface="Brandon Text Bold" pitchFamily="34" charset="0"/>
              </a:rPr>
              <a:t>切換正反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For</a:t>
            </a:r>
            <a:r>
              <a:rPr lang="zh-TW" sz="7000" dirty="0">
                <a:sym typeface="Brandon Text Bold" pitchFamily="34" charset="0"/>
              </a:rPr>
              <a:t>迴圈 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(</a:t>
            </a:r>
            <a:r>
              <a:rPr lang="zh-TW" sz="7000" dirty="0">
                <a:sym typeface="Brandon Text Bold" pitchFamily="34" charset="0"/>
              </a:rPr>
              <a:t>示範擋案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5-2)</a:t>
            </a:r>
          </a:p>
        </p:txBody>
      </p:sp>
      <p:sp>
        <p:nvSpPr>
          <p:cNvPr id="44034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6166004-BFEA-470C-B0A1-47F68CB753C5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4035" name="Picture 3" descr="image4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6563" y="4443413"/>
            <a:ext cx="2746375" cy="814546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44036" name="Picture 4" descr="image4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975" y="2814638"/>
            <a:ext cx="18449925" cy="105870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紅外線循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跡</a:t>
            </a:r>
            <a:r>
              <a:rPr lang="zh-TW" altLang="en-US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走黑線</a:t>
            </a:r>
            <a:r>
              <a:rPr lang="zh-TW" sz="7000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</a:t>
            </a:r>
            <a:r>
              <a:rPr lang="zh-TW" sz="7000" dirty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範例</a:t>
            </a:r>
          </a:p>
        </p:txBody>
      </p:sp>
      <p:sp>
        <p:nvSpPr>
          <p:cNvPr id="63490" name="Rectangle 2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5669E9C5-7F96-46FC-9696-E3690C636AF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3491" name="Rectangle 3"/>
          <p:cNvSpPr>
            <a:spLocks/>
          </p:cNvSpPr>
          <p:nvPr/>
        </p:nvSpPr>
        <p:spPr bwMode="auto">
          <a:xfrm>
            <a:off x="2597150" y="-3392488"/>
            <a:ext cx="19188113" cy="17303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pPr algn="l" defTabSz="457200"/>
            <a:r>
              <a:rPr lang="zh-TW" sz="9200" b="1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紅外線循跡 範例</a:t>
            </a: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7048500" y="12211050"/>
            <a:ext cx="16916400" cy="17160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45720" rIns="45720">
            <a:spAutoFit/>
          </a:bodyPr>
          <a:lstStyle/>
          <a:p>
            <a:r>
              <a:rPr lang="zh-TW" altLang="zh-TW" u="sng" dirty="0">
                <a:solidFill>
                  <a:srgbClr val="3E1F32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  <a:hlinkClick r:id="rId2"/>
              </a:rPr>
              <a:t>https://www.youtube.com/watch?v=_oIh27iNMnc</a:t>
            </a:r>
            <a:endParaRPr lang="zh-TW" altLang="zh-TW" dirty="0">
              <a:solidFill>
                <a:srgbClr val="000000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66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1000" y="2465512"/>
            <a:ext cx="17569952" cy="9343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image5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0538" y="2259013"/>
            <a:ext cx="19269075" cy="11449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8370" name="Picture 2" descr="image49.png"/>
          <p:cNvPicPr>
            <a:picLocks noChangeAspect="1"/>
          </p:cNvPicPr>
          <p:nvPr/>
        </p:nvPicPr>
        <p:blipFill>
          <a:blip r:embed="rId3" cstate="print"/>
          <a:srcRect b="19791"/>
          <a:stretch>
            <a:fillRect/>
          </a:stretch>
        </p:blipFill>
        <p:spPr bwMode="auto">
          <a:xfrm>
            <a:off x="12773025" y="7951788"/>
            <a:ext cx="2312988" cy="1592262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455613"/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Coding</a:t>
            </a:r>
            <a:r>
              <a:rPr lang="zh-TW" altLang="zh-TW" sz="7000" dirty="0" smtClean="0">
                <a:solidFill>
                  <a:srgbClr val="595959"/>
                </a:solidFill>
                <a:sym typeface="微軟正黑體 Light" charset="0"/>
              </a:rPr>
              <a:t>語法</a:t>
            </a:r>
            <a:r>
              <a:rPr lang="zh-TW" altLang="en-US" sz="7000" dirty="0" smtClean="0">
                <a:solidFill>
                  <a:srgbClr val="595959"/>
                </a:solidFill>
                <a:sym typeface="微軟正黑體 Light" charset="0"/>
              </a:rPr>
              <a:t>示範</a:t>
            </a:r>
            <a:r>
              <a:rPr lang="en-US" altLang="zh-TW" sz="7000" dirty="0" smtClean="0">
                <a:solidFill>
                  <a:srgbClr val="595959"/>
                </a:solidFill>
                <a:sym typeface="微軟正黑體 Light" charset="0"/>
              </a:rPr>
              <a:t>: </a:t>
            </a:r>
            <a:r>
              <a:rPr lang="zh-TW" sz="7000" dirty="0" smtClean="0">
                <a:sym typeface="Brandon Text Bold" pitchFamily="34" charset="0"/>
              </a:rPr>
              <a:t>紅外線</a:t>
            </a:r>
            <a:r>
              <a:rPr lang="zh-TW" sz="7000" dirty="0">
                <a:sym typeface="Brandon Text Bold" pitchFamily="34" charset="0"/>
              </a:rPr>
              <a:t>循跡 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(</a:t>
            </a:r>
            <a:r>
              <a:rPr lang="zh-TW" sz="7000" dirty="0">
                <a:sym typeface="Brandon Text Bold" pitchFamily="34" charset="0"/>
              </a:rPr>
              <a:t>示範檔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4-6-2, </a:t>
            </a:r>
            <a:r>
              <a:rPr lang="zh-TW" sz="7000" dirty="0">
                <a:sym typeface="Brandon Text Bold" pitchFamily="34" charset="0"/>
              </a:rPr>
              <a:t>教材說明</a:t>
            </a:r>
            <a:r>
              <a:rPr lang="zh-TW" altLang="zh-TW" sz="7000" dirty="0">
                <a:cs typeface="Brandon Text Bold" pitchFamily="34" charset="0"/>
                <a:sym typeface="Brandon Text Bold" pitchFamily="34" charset="0"/>
              </a:rPr>
              <a:t>)</a:t>
            </a:r>
          </a:p>
        </p:txBody>
      </p:sp>
      <p:sp>
        <p:nvSpPr>
          <p:cNvPr id="58372" name="Rectangle 4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ACA0E37E-FD56-4629-99BA-B086BF0E95D8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26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58373" name="Picture 5" descr="image5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06850" y="5054600"/>
            <a:ext cx="3429000" cy="1716088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4" name="Picture 6" descr="image5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07300" y="6800850"/>
            <a:ext cx="3438525" cy="1657350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5" name="Picture 7" descr="image56.png"/>
          <p:cNvPicPr>
            <a:picLocks noChangeAspect="1"/>
          </p:cNvPicPr>
          <p:nvPr/>
        </p:nvPicPr>
        <p:blipFill>
          <a:blip r:embed="rId6" cstate="print"/>
          <a:srcRect l="12572"/>
          <a:stretch>
            <a:fillRect/>
          </a:stretch>
        </p:blipFill>
        <p:spPr bwMode="auto">
          <a:xfrm>
            <a:off x="15219363" y="8775700"/>
            <a:ext cx="1981200" cy="17573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6" name="Picture 8" descr="image5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29213" y="9982200"/>
            <a:ext cx="2274887" cy="16684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7" name="Picture 9" descr="image58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002625" y="11442700"/>
            <a:ext cx="2552700" cy="1757363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  <p:pic>
        <p:nvPicPr>
          <p:cNvPr id="58378" name="Picture 10" descr="image59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104813" y="3916363"/>
            <a:ext cx="3449637" cy="1574800"/>
          </a:xfrm>
          <a:prstGeom prst="rect">
            <a:avLst/>
          </a:prstGeom>
          <a:noFill/>
          <a:ln w="9525" cap="flat" cmpd="sng">
            <a:solidFill>
              <a:srgbClr val="7A7A7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6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712" y="-1"/>
            <a:ext cx="7726681" cy="137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5616" y="0"/>
            <a:ext cx="7920880" cy="1377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6872520" y="3689648"/>
            <a:ext cx="71514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循跡主程式範例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引用自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國 立 勤 益 科 技 大 學 電 子 工 程 系 實 務 專 題 報 告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超音波自走車 </a:t>
            </a:r>
            <a:r>
              <a:rPr lang="en-US" altLang="zh-TW" sz="3600" dirty="0" err="1" smtClean="0">
                <a:latin typeface="微軟正黑體" pitchFamily="34" charset="-120"/>
                <a:ea typeface="微軟正黑體" pitchFamily="34" charset="-120"/>
              </a:rPr>
              <a:t>mBot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指導教授：黃國興 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教授 專題學生：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張宏銘 專題學生：鄧詠霖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  <a:hlinkClick r:id="rId4"/>
            </a:endParaRPr>
          </a:p>
          <a:p>
            <a:pPr algn="l"/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http://eeproject.ncut.edu.tw/upload/Achievements/104_20160706114807Gkpr.pdf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Tarkustech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Innovations</a:t>
            </a:r>
            <a:r>
              <a:rPr lang="en-US" altLang="zh-TW" sz="8000" dirty="0" smtClean="0">
                <a:solidFill>
                  <a:schemeClr val="bg1"/>
                </a:solidFill>
              </a:rPr>
              <a:t/>
            </a:r>
            <a:br>
              <a:rPr lang="en-US" altLang="zh-TW" sz="8000" dirty="0" smtClean="0">
                <a:solidFill>
                  <a:schemeClr val="bg1"/>
                </a:solidFill>
              </a:rPr>
            </a:br>
            <a:r>
              <a:rPr lang="zh-TW" altLang="en-US" sz="8000" dirty="0" smtClean="0">
                <a:solidFill>
                  <a:schemeClr val="bg1"/>
                </a:solidFill>
              </a:rPr>
              <a:t>主課程介紹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2097" name="Picture 1" descr="Untitled-8.jpg"/>
          <p:cNvPicPr>
            <a:picLocks noChangeAspect="1"/>
          </p:cNvPicPr>
          <p:nvPr/>
        </p:nvPicPr>
        <p:blipFill>
          <a:blip r:embed="rId3" cstate="print">
            <a:lum bright="20000" contrast="-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r="27"/>
          <a:stretch>
            <a:fillRect/>
          </a:stretch>
        </p:blipFill>
        <p:spPr bwMode="auto">
          <a:xfrm>
            <a:off x="0" y="-3175"/>
            <a:ext cx="24384000" cy="137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702684" y="2571440"/>
            <a:ext cx="20794893" cy="10722920"/>
          </a:xfrm>
          <a:prstGeom prst="rect">
            <a:avLst/>
          </a:prstGeom>
          <a:solidFill>
            <a:srgbClr val="FDFDFD">
              <a:alpha val="58000"/>
            </a:srgbClr>
          </a:solidFill>
          <a:ln>
            <a:noFill/>
          </a:ln>
          <a:effectLst>
            <a:softEdge rad="63500"/>
          </a:effectLst>
          <a:extLst/>
        </p:spPr>
        <p:txBody>
          <a:bodyPr lIns="0" tIns="0" rIns="0" bIns="0" rtlCol="0" anchor="ctr"/>
          <a:lstStyle/>
          <a:p>
            <a:pPr defTabSz="825444"/>
            <a:endParaRPr lang="zh-TW" alt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1" name="AutoShape 8"/>
          <p:cNvSpPr>
            <a:spLocks/>
          </p:cNvSpPr>
          <p:nvPr/>
        </p:nvSpPr>
        <p:spPr bwMode="auto">
          <a:xfrm>
            <a:off x="2110880" y="7938120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2" name="AutoShape 9"/>
          <p:cNvSpPr>
            <a:spLocks/>
          </p:cNvSpPr>
          <p:nvPr/>
        </p:nvSpPr>
        <p:spPr bwMode="auto">
          <a:xfrm>
            <a:off x="2472654" y="8565182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39" name="AutoShape 8"/>
          <p:cNvSpPr>
            <a:spLocks/>
          </p:cNvSpPr>
          <p:nvPr/>
        </p:nvSpPr>
        <p:spPr bwMode="auto">
          <a:xfrm>
            <a:off x="11985178" y="3206602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12336016" y="3833664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798" y="874149"/>
            <a:ext cx="12359462" cy="1523490"/>
          </a:xfrm>
          <a:solidFill>
            <a:schemeClr val="bg1"/>
          </a:solidFill>
          <a:effectLst>
            <a:outerShdw blurRad="50800" dist="241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Aleo Regular" charset="0"/>
              </a:rPr>
              <a:t>               </a:t>
            </a:r>
            <a:r>
              <a:rPr lang="en-US" altLang="zh-TW" sz="72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Coding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課程內容</a:t>
            </a:r>
            <a:endParaRPr lang="en-US" sz="8000" dirty="0">
              <a:solidFill>
                <a:schemeClr val="bg1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2110880" y="3135048"/>
            <a:ext cx="1385888" cy="1600200"/>
            <a:chOff x="5698998" y="4343400"/>
            <a:chExt cx="1385887" cy="1600200"/>
          </a:xfrm>
        </p:grpSpPr>
        <p:grpSp>
          <p:nvGrpSpPr>
            <p:cNvPr id="6" name="群組 20"/>
            <p:cNvGrpSpPr/>
            <p:nvPr/>
          </p:nvGrpSpPr>
          <p:grpSpPr>
            <a:xfrm>
              <a:off x="5698998" y="4343400"/>
              <a:ext cx="1385887" cy="1600200"/>
              <a:chOff x="4313111" y="4494213"/>
              <a:chExt cx="1385887" cy="1600200"/>
            </a:xfrm>
          </p:grpSpPr>
          <p:sp>
            <p:nvSpPr>
              <p:cNvPr id="9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10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11" name="AutoShape 10"/>
              <p:cNvSpPr>
                <a:spLocks/>
              </p:cNvSpPr>
              <p:nvPr/>
            </p:nvSpPr>
            <p:spPr bwMode="auto">
              <a:xfrm>
                <a:off x="4507577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8" name="AutoShape 29"/>
            <p:cNvSpPr>
              <a:spLocks/>
            </p:cNvSpPr>
            <p:nvPr/>
          </p:nvSpPr>
          <p:spPr bwMode="auto">
            <a:xfrm>
              <a:off x="6048787" y="4860734"/>
              <a:ext cx="731838" cy="6016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644" y="18553"/>
                  </a:moveTo>
                  <a:cubicBezTo>
                    <a:pt x="16843" y="18553"/>
                    <a:pt x="16194" y="17762"/>
                    <a:pt x="16194" y="16788"/>
                  </a:cubicBezTo>
                  <a:cubicBezTo>
                    <a:pt x="16194" y="15814"/>
                    <a:pt x="16843" y="15024"/>
                    <a:pt x="17644" y="15024"/>
                  </a:cubicBezTo>
                  <a:cubicBezTo>
                    <a:pt x="18445" y="15024"/>
                    <a:pt x="19095" y="15814"/>
                    <a:pt x="19095" y="16788"/>
                  </a:cubicBezTo>
                  <a:cubicBezTo>
                    <a:pt x="19095" y="17762"/>
                    <a:pt x="18445" y="18553"/>
                    <a:pt x="17644" y="18553"/>
                  </a:cubicBezTo>
                  <a:close/>
                  <a:moveTo>
                    <a:pt x="21599" y="17437"/>
                  </a:moveTo>
                  <a:lnTo>
                    <a:pt x="21599" y="16141"/>
                  </a:lnTo>
                  <a:lnTo>
                    <a:pt x="21024" y="15891"/>
                  </a:lnTo>
                  <a:cubicBezTo>
                    <a:pt x="20804" y="15797"/>
                    <a:pt x="20628" y="15592"/>
                    <a:pt x="20539" y="15331"/>
                  </a:cubicBezTo>
                  <a:lnTo>
                    <a:pt x="20538" y="15330"/>
                  </a:lnTo>
                  <a:cubicBezTo>
                    <a:pt x="20449" y="15068"/>
                    <a:pt x="20455" y="14772"/>
                    <a:pt x="20556" y="14515"/>
                  </a:cubicBezTo>
                  <a:lnTo>
                    <a:pt x="20818" y="13845"/>
                  </a:lnTo>
                  <a:lnTo>
                    <a:pt x="20064" y="12928"/>
                  </a:lnTo>
                  <a:lnTo>
                    <a:pt x="19513" y="13247"/>
                  </a:lnTo>
                  <a:cubicBezTo>
                    <a:pt x="19302" y="13369"/>
                    <a:pt x="19058" y="13377"/>
                    <a:pt x="18843" y="13268"/>
                  </a:cubicBezTo>
                  <a:lnTo>
                    <a:pt x="18842" y="13268"/>
                  </a:lnTo>
                  <a:cubicBezTo>
                    <a:pt x="18627" y="13159"/>
                    <a:pt x="18460" y="12944"/>
                    <a:pt x="18382" y="12677"/>
                  </a:cubicBezTo>
                  <a:lnTo>
                    <a:pt x="18177" y="11977"/>
                  </a:lnTo>
                  <a:lnTo>
                    <a:pt x="17112" y="11977"/>
                  </a:lnTo>
                  <a:lnTo>
                    <a:pt x="16907" y="12677"/>
                  </a:lnTo>
                  <a:cubicBezTo>
                    <a:pt x="16829" y="12944"/>
                    <a:pt x="16661" y="13159"/>
                    <a:pt x="16446" y="13268"/>
                  </a:cubicBezTo>
                  <a:cubicBezTo>
                    <a:pt x="16230" y="13377"/>
                    <a:pt x="15987" y="13369"/>
                    <a:pt x="15776" y="13247"/>
                  </a:cubicBezTo>
                  <a:lnTo>
                    <a:pt x="15224" y="12928"/>
                  </a:lnTo>
                  <a:lnTo>
                    <a:pt x="14471" y="13845"/>
                  </a:lnTo>
                  <a:lnTo>
                    <a:pt x="14733" y="14515"/>
                  </a:lnTo>
                  <a:cubicBezTo>
                    <a:pt x="14833" y="14771"/>
                    <a:pt x="14840" y="15068"/>
                    <a:pt x="14750" y="15330"/>
                  </a:cubicBezTo>
                  <a:lnTo>
                    <a:pt x="14750" y="15331"/>
                  </a:lnTo>
                  <a:cubicBezTo>
                    <a:pt x="14661" y="15593"/>
                    <a:pt x="14485" y="15797"/>
                    <a:pt x="14265" y="15891"/>
                  </a:cubicBezTo>
                  <a:lnTo>
                    <a:pt x="13690" y="16141"/>
                  </a:lnTo>
                  <a:lnTo>
                    <a:pt x="13690" y="17437"/>
                  </a:lnTo>
                  <a:lnTo>
                    <a:pt x="14265" y="17686"/>
                  </a:lnTo>
                  <a:cubicBezTo>
                    <a:pt x="14484" y="17780"/>
                    <a:pt x="14661" y="17984"/>
                    <a:pt x="14750" y="18246"/>
                  </a:cubicBezTo>
                  <a:cubicBezTo>
                    <a:pt x="14840" y="18509"/>
                    <a:pt x="14834" y="18805"/>
                    <a:pt x="14733" y="19061"/>
                  </a:cubicBezTo>
                  <a:lnTo>
                    <a:pt x="14471" y="19733"/>
                  </a:lnTo>
                  <a:lnTo>
                    <a:pt x="15224" y="20649"/>
                  </a:lnTo>
                  <a:lnTo>
                    <a:pt x="15776" y="20330"/>
                  </a:lnTo>
                  <a:cubicBezTo>
                    <a:pt x="15987" y="20208"/>
                    <a:pt x="16230" y="20200"/>
                    <a:pt x="16446" y="20309"/>
                  </a:cubicBezTo>
                  <a:cubicBezTo>
                    <a:pt x="16661" y="20418"/>
                    <a:pt x="16829" y="20633"/>
                    <a:pt x="16907" y="20899"/>
                  </a:cubicBezTo>
                  <a:lnTo>
                    <a:pt x="17112" y="21599"/>
                  </a:lnTo>
                  <a:lnTo>
                    <a:pt x="18177" y="21599"/>
                  </a:lnTo>
                  <a:lnTo>
                    <a:pt x="18381" y="20904"/>
                  </a:lnTo>
                  <a:cubicBezTo>
                    <a:pt x="18459" y="20634"/>
                    <a:pt x="18628" y="20418"/>
                    <a:pt x="18845" y="20307"/>
                  </a:cubicBezTo>
                  <a:lnTo>
                    <a:pt x="18846" y="20307"/>
                  </a:lnTo>
                  <a:cubicBezTo>
                    <a:pt x="19059" y="20200"/>
                    <a:pt x="19300" y="20207"/>
                    <a:pt x="19509" y="20328"/>
                  </a:cubicBezTo>
                  <a:lnTo>
                    <a:pt x="20064" y="20649"/>
                  </a:lnTo>
                  <a:lnTo>
                    <a:pt x="20818" y="19733"/>
                  </a:lnTo>
                  <a:lnTo>
                    <a:pt x="20555" y="19061"/>
                  </a:lnTo>
                  <a:cubicBezTo>
                    <a:pt x="20455" y="18805"/>
                    <a:pt x="20449" y="18508"/>
                    <a:pt x="20538" y="18246"/>
                  </a:cubicBezTo>
                  <a:cubicBezTo>
                    <a:pt x="20628" y="17984"/>
                    <a:pt x="20804" y="17780"/>
                    <a:pt x="21024" y="17685"/>
                  </a:cubicBezTo>
                  <a:cubicBezTo>
                    <a:pt x="21024" y="17685"/>
                    <a:pt x="21599" y="17437"/>
                    <a:pt x="21599" y="17437"/>
                  </a:cubicBezTo>
                  <a:close/>
                  <a:moveTo>
                    <a:pt x="7439" y="12369"/>
                  </a:moveTo>
                  <a:cubicBezTo>
                    <a:pt x="5932" y="12369"/>
                    <a:pt x="4711" y="10883"/>
                    <a:pt x="4711" y="9050"/>
                  </a:cubicBezTo>
                  <a:cubicBezTo>
                    <a:pt x="4711" y="7217"/>
                    <a:pt x="5932" y="5731"/>
                    <a:pt x="7439" y="5731"/>
                  </a:cubicBezTo>
                  <a:cubicBezTo>
                    <a:pt x="8946" y="5731"/>
                    <a:pt x="10168" y="7217"/>
                    <a:pt x="10168" y="9050"/>
                  </a:cubicBezTo>
                  <a:cubicBezTo>
                    <a:pt x="10168" y="10883"/>
                    <a:pt x="8946" y="12369"/>
                    <a:pt x="7439" y="12369"/>
                  </a:cubicBezTo>
                  <a:close/>
                  <a:moveTo>
                    <a:pt x="14879" y="10269"/>
                  </a:moveTo>
                  <a:lnTo>
                    <a:pt x="14879" y="7831"/>
                  </a:lnTo>
                  <a:lnTo>
                    <a:pt x="13796" y="7363"/>
                  </a:lnTo>
                  <a:cubicBezTo>
                    <a:pt x="13383" y="7185"/>
                    <a:pt x="13051" y="6801"/>
                    <a:pt x="12884" y="6308"/>
                  </a:cubicBezTo>
                  <a:lnTo>
                    <a:pt x="12883" y="6308"/>
                  </a:lnTo>
                  <a:cubicBezTo>
                    <a:pt x="12715" y="5814"/>
                    <a:pt x="12727" y="5258"/>
                    <a:pt x="12915" y="4775"/>
                  </a:cubicBezTo>
                  <a:lnTo>
                    <a:pt x="13408" y="3513"/>
                  </a:lnTo>
                  <a:lnTo>
                    <a:pt x="11991" y="1789"/>
                  </a:lnTo>
                  <a:lnTo>
                    <a:pt x="10954" y="2389"/>
                  </a:lnTo>
                  <a:cubicBezTo>
                    <a:pt x="10558" y="2618"/>
                    <a:pt x="10099" y="2632"/>
                    <a:pt x="9694" y="2428"/>
                  </a:cubicBezTo>
                  <a:cubicBezTo>
                    <a:pt x="9693" y="2427"/>
                    <a:pt x="9693" y="2427"/>
                    <a:pt x="9693" y="2427"/>
                  </a:cubicBezTo>
                  <a:cubicBezTo>
                    <a:pt x="9288" y="2223"/>
                    <a:pt x="8973" y="1819"/>
                    <a:pt x="8826" y="1317"/>
                  </a:cubicBezTo>
                  <a:lnTo>
                    <a:pt x="8441" y="0"/>
                  </a:lnTo>
                  <a:lnTo>
                    <a:pt x="6437" y="0"/>
                  </a:lnTo>
                  <a:lnTo>
                    <a:pt x="6052" y="1317"/>
                  </a:lnTo>
                  <a:cubicBezTo>
                    <a:pt x="5905" y="1819"/>
                    <a:pt x="5590" y="2223"/>
                    <a:pt x="5185" y="2427"/>
                  </a:cubicBezTo>
                  <a:lnTo>
                    <a:pt x="5185" y="2428"/>
                  </a:lnTo>
                  <a:cubicBezTo>
                    <a:pt x="4779" y="2633"/>
                    <a:pt x="4321" y="2618"/>
                    <a:pt x="3924" y="2389"/>
                  </a:cubicBezTo>
                  <a:lnTo>
                    <a:pt x="2887" y="1789"/>
                  </a:lnTo>
                  <a:lnTo>
                    <a:pt x="1470" y="3513"/>
                  </a:lnTo>
                  <a:lnTo>
                    <a:pt x="1963" y="4774"/>
                  </a:lnTo>
                  <a:cubicBezTo>
                    <a:pt x="2152" y="5257"/>
                    <a:pt x="2164" y="5815"/>
                    <a:pt x="1995" y="6308"/>
                  </a:cubicBezTo>
                  <a:cubicBezTo>
                    <a:pt x="1995" y="6308"/>
                    <a:pt x="1995" y="6308"/>
                    <a:pt x="1995" y="6308"/>
                  </a:cubicBezTo>
                  <a:cubicBezTo>
                    <a:pt x="1827" y="6801"/>
                    <a:pt x="1495" y="7184"/>
                    <a:pt x="1082" y="7363"/>
                  </a:cubicBezTo>
                  <a:lnTo>
                    <a:pt x="0" y="7831"/>
                  </a:lnTo>
                  <a:lnTo>
                    <a:pt x="0" y="10269"/>
                  </a:lnTo>
                  <a:lnTo>
                    <a:pt x="1082" y="10738"/>
                  </a:lnTo>
                  <a:cubicBezTo>
                    <a:pt x="1495" y="10916"/>
                    <a:pt x="1827" y="11300"/>
                    <a:pt x="1995" y="11792"/>
                  </a:cubicBezTo>
                  <a:lnTo>
                    <a:pt x="1995" y="11793"/>
                  </a:lnTo>
                  <a:cubicBezTo>
                    <a:pt x="2164" y="12286"/>
                    <a:pt x="2152" y="12844"/>
                    <a:pt x="1963" y="13326"/>
                  </a:cubicBezTo>
                  <a:lnTo>
                    <a:pt x="1470" y="14588"/>
                  </a:lnTo>
                  <a:lnTo>
                    <a:pt x="2887" y="16311"/>
                  </a:lnTo>
                  <a:lnTo>
                    <a:pt x="3924" y="15712"/>
                  </a:lnTo>
                  <a:cubicBezTo>
                    <a:pt x="4321" y="15483"/>
                    <a:pt x="4779" y="15469"/>
                    <a:pt x="5185" y="15673"/>
                  </a:cubicBezTo>
                  <a:lnTo>
                    <a:pt x="5186" y="15673"/>
                  </a:lnTo>
                  <a:cubicBezTo>
                    <a:pt x="5591" y="15877"/>
                    <a:pt x="5905" y="16281"/>
                    <a:pt x="6052" y="16784"/>
                  </a:cubicBezTo>
                  <a:lnTo>
                    <a:pt x="6437" y="18101"/>
                  </a:lnTo>
                  <a:lnTo>
                    <a:pt x="8441" y="18101"/>
                  </a:lnTo>
                  <a:lnTo>
                    <a:pt x="8824" y="16792"/>
                  </a:lnTo>
                  <a:cubicBezTo>
                    <a:pt x="8972" y="16285"/>
                    <a:pt x="9290" y="15877"/>
                    <a:pt x="9698" y="15670"/>
                  </a:cubicBezTo>
                  <a:cubicBezTo>
                    <a:pt x="9698" y="15670"/>
                    <a:pt x="9699" y="15670"/>
                    <a:pt x="9699" y="15670"/>
                  </a:cubicBezTo>
                  <a:cubicBezTo>
                    <a:pt x="10101" y="15467"/>
                    <a:pt x="10555" y="15481"/>
                    <a:pt x="10948" y="15708"/>
                  </a:cubicBezTo>
                  <a:lnTo>
                    <a:pt x="11991" y="16311"/>
                  </a:lnTo>
                  <a:lnTo>
                    <a:pt x="13408" y="14588"/>
                  </a:lnTo>
                  <a:lnTo>
                    <a:pt x="12915" y="13325"/>
                  </a:lnTo>
                  <a:cubicBezTo>
                    <a:pt x="12727" y="12844"/>
                    <a:pt x="12715" y="12286"/>
                    <a:pt x="12883" y="11793"/>
                  </a:cubicBezTo>
                  <a:cubicBezTo>
                    <a:pt x="13052" y="11300"/>
                    <a:pt x="13384" y="10916"/>
                    <a:pt x="13797" y="10737"/>
                  </a:cubicBezTo>
                  <a:cubicBezTo>
                    <a:pt x="13797" y="10737"/>
                    <a:pt x="14879" y="10269"/>
                    <a:pt x="14879" y="10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7" name="群組 11"/>
          <p:cNvGrpSpPr/>
          <p:nvPr/>
        </p:nvGrpSpPr>
        <p:grpSpPr>
          <a:xfrm>
            <a:off x="2326904" y="8156922"/>
            <a:ext cx="996951" cy="1149350"/>
            <a:chOff x="5211772" y="3230526"/>
            <a:chExt cx="996950" cy="1149350"/>
          </a:xfrm>
        </p:grpSpPr>
        <p:sp>
          <p:nvSpPr>
            <p:cNvPr id="17" name="AutoShape 13"/>
            <p:cNvSpPr>
              <a:spLocks/>
            </p:cNvSpPr>
            <p:nvPr/>
          </p:nvSpPr>
          <p:spPr bwMode="auto">
            <a:xfrm>
              <a:off x="5211772" y="3230526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3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4" name="AutoShape 34"/>
            <p:cNvSpPr>
              <a:spLocks/>
            </p:cNvSpPr>
            <p:nvPr/>
          </p:nvSpPr>
          <p:spPr bwMode="auto">
            <a:xfrm>
              <a:off x="5356981" y="3465195"/>
              <a:ext cx="697611" cy="75327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020" y="8155"/>
                  </a:moveTo>
                  <a:lnTo>
                    <a:pt x="0" y="8155"/>
                  </a:lnTo>
                  <a:lnTo>
                    <a:pt x="0" y="9469"/>
                  </a:lnTo>
                  <a:lnTo>
                    <a:pt x="3020" y="9469"/>
                  </a:lnTo>
                  <a:cubicBezTo>
                    <a:pt x="3020" y="9469"/>
                    <a:pt x="3020" y="8155"/>
                    <a:pt x="3020" y="8155"/>
                  </a:cubicBezTo>
                  <a:close/>
                  <a:moveTo>
                    <a:pt x="4133" y="12944"/>
                  </a:moveTo>
                  <a:lnTo>
                    <a:pt x="3526" y="11746"/>
                  </a:lnTo>
                  <a:lnTo>
                    <a:pt x="861" y="12809"/>
                  </a:lnTo>
                  <a:lnTo>
                    <a:pt x="1468" y="14007"/>
                  </a:lnTo>
                  <a:cubicBezTo>
                    <a:pt x="1468" y="14007"/>
                    <a:pt x="4133" y="12944"/>
                    <a:pt x="4133" y="12944"/>
                  </a:cubicBezTo>
                  <a:close/>
                  <a:moveTo>
                    <a:pt x="4380" y="4949"/>
                  </a:moveTo>
                  <a:lnTo>
                    <a:pt x="2011" y="3442"/>
                  </a:lnTo>
                  <a:lnTo>
                    <a:pt x="1148" y="4510"/>
                  </a:lnTo>
                  <a:lnTo>
                    <a:pt x="3517" y="6017"/>
                  </a:lnTo>
                  <a:cubicBezTo>
                    <a:pt x="3517" y="6017"/>
                    <a:pt x="4380" y="4949"/>
                    <a:pt x="4380" y="4949"/>
                  </a:cubicBezTo>
                  <a:close/>
                  <a:moveTo>
                    <a:pt x="7543" y="2790"/>
                  </a:moveTo>
                  <a:lnTo>
                    <a:pt x="6240" y="635"/>
                  </a:lnTo>
                  <a:lnTo>
                    <a:pt x="4935" y="1256"/>
                  </a:lnTo>
                  <a:lnTo>
                    <a:pt x="6238" y="3411"/>
                  </a:lnTo>
                  <a:cubicBezTo>
                    <a:pt x="6238" y="3411"/>
                    <a:pt x="7543" y="2790"/>
                    <a:pt x="7543" y="2790"/>
                  </a:cubicBezTo>
                  <a:close/>
                  <a:moveTo>
                    <a:pt x="21599" y="8155"/>
                  </a:moveTo>
                  <a:lnTo>
                    <a:pt x="18579" y="8155"/>
                  </a:lnTo>
                  <a:lnTo>
                    <a:pt x="18579" y="9469"/>
                  </a:lnTo>
                  <a:lnTo>
                    <a:pt x="21599" y="9469"/>
                  </a:lnTo>
                  <a:cubicBezTo>
                    <a:pt x="21599" y="9469"/>
                    <a:pt x="21599" y="8155"/>
                    <a:pt x="21599" y="8155"/>
                  </a:cubicBezTo>
                  <a:close/>
                  <a:moveTo>
                    <a:pt x="20713" y="12799"/>
                  </a:moveTo>
                  <a:lnTo>
                    <a:pt x="18047" y="11841"/>
                  </a:lnTo>
                  <a:lnTo>
                    <a:pt x="17491" y="13059"/>
                  </a:lnTo>
                  <a:lnTo>
                    <a:pt x="20157" y="14017"/>
                  </a:lnTo>
                  <a:cubicBezTo>
                    <a:pt x="20157" y="14017"/>
                    <a:pt x="20713" y="12799"/>
                    <a:pt x="20713" y="12799"/>
                  </a:cubicBezTo>
                  <a:close/>
                  <a:moveTo>
                    <a:pt x="20451" y="4510"/>
                  </a:moveTo>
                  <a:lnTo>
                    <a:pt x="19588" y="3442"/>
                  </a:lnTo>
                  <a:lnTo>
                    <a:pt x="17219" y="4949"/>
                  </a:lnTo>
                  <a:lnTo>
                    <a:pt x="18082" y="6017"/>
                  </a:lnTo>
                  <a:cubicBezTo>
                    <a:pt x="18082" y="6017"/>
                    <a:pt x="20451" y="4510"/>
                    <a:pt x="20451" y="4510"/>
                  </a:cubicBezTo>
                  <a:close/>
                  <a:moveTo>
                    <a:pt x="16664" y="1256"/>
                  </a:moveTo>
                  <a:lnTo>
                    <a:pt x="15359" y="635"/>
                  </a:lnTo>
                  <a:lnTo>
                    <a:pt x="14056" y="2790"/>
                  </a:lnTo>
                  <a:lnTo>
                    <a:pt x="15361" y="3411"/>
                  </a:lnTo>
                  <a:cubicBezTo>
                    <a:pt x="15361" y="3411"/>
                    <a:pt x="16664" y="1256"/>
                    <a:pt x="16664" y="1256"/>
                  </a:cubicBezTo>
                  <a:close/>
                  <a:moveTo>
                    <a:pt x="11579" y="2364"/>
                  </a:moveTo>
                  <a:lnTo>
                    <a:pt x="10099" y="2364"/>
                  </a:lnTo>
                  <a:lnTo>
                    <a:pt x="10099" y="0"/>
                  </a:lnTo>
                  <a:lnTo>
                    <a:pt x="11579" y="0"/>
                  </a:lnTo>
                  <a:cubicBezTo>
                    <a:pt x="11579" y="0"/>
                    <a:pt x="11579" y="2364"/>
                    <a:pt x="11579" y="2364"/>
                  </a:cubicBezTo>
                  <a:close/>
                  <a:moveTo>
                    <a:pt x="16986" y="8997"/>
                  </a:moveTo>
                  <a:cubicBezTo>
                    <a:pt x="16986" y="12264"/>
                    <a:pt x="13820" y="14094"/>
                    <a:pt x="13820" y="16672"/>
                  </a:cubicBezTo>
                  <a:lnTo>
                    <a:pt x="12378" y="16672"/>
                  </a:lnTo>
                  <a:cubicBezTo>
                    <a:pt x="12379" y="13495"/>
                    <a:pt x="15518" y="11822"/>
                    <a:pt x="15518" y="8997"/>
                  </a:cubicBezTo>
                  <a:cubicBezTo>
                    <a:pt x="15518" y="3711"/>
                    <a:pt x="6075" y="3703"/>
                    <a:pt x="6075" y="8997"/>
                  </a:cubicBezTo>
                  <a:cubicBezTo>
                    <a:pt x="6075" y="11819"/>
                    <a:pt x="9159" y="13421"/>
                    <a:pt x="9230" y="16672"/>
                  </a:cubicBezTo>
                  <a:lnTo>
                    <a:pt x="7773" y="16672"/>
                  </a:lnTo>
                  <a:cubicBezTo>
                    <a:pt x="7773" y="14094"/>
                    <a:pt x="4607" y="12264"/>
                    <a:pt x="4607" y="8997"/>
                  </a:cubicBezTo>
                  <a:cubicBezTo>
                    <a:pt x="4607" y="1977"/>
                    <a:pt x="16986" y="1970"/>
                    <a:pt x="16986" y="8997"/>
                  </a:cubicBezTo>
                  <a:close/>
                  <a:moveTo>
                    <a:pt x="8780" y="20557"/>
                  </a:moveTo>
                  <a:cubicBezTo>
                    <a:pt x="9839" y="21425"/>
                    <a:pt x="9947" y="21600"/>
                    <a:pt x="10370" y="21600"/>
                  </a:cubicBezTo>
                  <a:lnTo>
                    <a:pt x="11184" y="21600"/>
                  </a:lnTo>
                  <a:cubicBezTo>
                    <a:pt x="11597" y="21600"/>
                    <a:pt x="11698" y="21438"/>
                    <a:pt x="12813" y="20557"/>
                  </a:cubicBezTo>
                  <a:cubicBezTo>
                    <a:pt x="12813" y="20557"/>
                    <a:pt x="8780" y="20557"/>
                    <a:pt x="8780" y="20557"/>
                  </a:cubicBezTo>
                  <a:close/>
                  <a:moveTo>
                    <a:pt x="12841" y="18973"/>
                  </a:moveTo>
                  <a:lnTo>
                    <a:pt x="8752" y="18973"/>
                  </a:lnTo>
                  <a:cubicBezTo>
                    <a:pt x="8451" y="18973"/>
                    <a:pt x="8208" y="19189"/>
                    <a:pt x="8208" y="19455"/>
                  </a:cubicBezTo>
                  <a:cubicBezTo>
                    <a:pt x="8208" y="19722"/>
                    <a:pt x="8451" y="19938"/>
                    <a:pt x="8752" y="19938"/>
                  </a:cubicBezTo>
                  <a:lnTo>
                    <a:pt x="12841" y="19938"/>
                  </a:lnTo>
                  <a:cubicBezTo>
                    <a:pt x="13141" y="19938"/>
                    <a:pt x="13384" y="19722"/>
                    <a:pt x="13384" y="19455"/>
                  </a:cubicBezTo>
                  <a:cubicBezTo>
                    <a:pt x="13384" y="19189"/>
                    <a:pt x="13141" y="18973"/>
                    <a:pt x="12841" y="18973"/>
                  </a:cubicBezTo>
                  <a:close/>
                  <a:moveTo>
                    <a:pt x="12939" y="17367"/>
                  </a:moveTo>
                  <a:lnTo>
                    <a:pt x="8654" y="17367"/>
                  </a:lnTo>
                  <a:cubicBezTo>
                    <a:pt x="8354" y="17367"/>
                    <a:pt x="8110" y="17583"/>
                    <a:pt x="8110" y="17849"/>
                  </a:cubicBezTo>
                  <a:cubicBezTo>
                    <a:pt x="8110" y="18116"/>
                    <a:pt x="8354" y="18332"/>
                    <a:pt x="8654" y="18332"/>
                  </a:cubicBezTo>
                  <a:lnTo>
                    <a:pt x="12939" y="18332"/>
                  </a:lnTo>
                  <a:cubicBezTo>
                    <a:pt x="13239" y="18332"/>
                    <a:pt x="13483" y="18116"/>
                    <a:pt x="13483" y="17849"/>
                  </a:cubicBezTo>
                  <a:cubicBezTo>
                    <a:pt x="13483" y="17583"/>
                    <a:pt x="13239" y="17367"/>
                    <a:pt x="12939" y="17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2" name="群組 17"/>
          <p:cNvGrpSpPr/>
          <p:nvPr/>
        </p:nvGrpSpPr>
        <p:grpSpPr>
          <a:xfrm>
            <a:off x="11996253" y="7988822"/>
            <a:ext cx="1385888" cy="1600200"/>
            <a:chOff x="7084885" y="6096000"/>
            <a:chExt cx="1385887" cy="1600200"/>
          </a:xfrm>
        </p:grpSpPr>
        <p:grpSp>
          <p:nvGrpSpPr>
            <p:cNvPr id="13" name="群組 24"/>
            <p:cNvGrpSpPr/>
            <p:nvPr/>
          </p:nvGrpSpPr>
          <p:grpSpPr>
            <a:xfrm>
              <a:off x="7084885" y="6096000"/>
              <a:ext cx="1385887" cy="1600200"/>
              <a:chOff x="4313111" y="4494213"/>
              <a:chExt cx="1385887" cy="1600200"/>
            </a:xfrm>
          </p:grpSpPr>
          <p:sp>
            <p:nvSpPr>
              <p:cNvPr id="21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22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23" name="AutoShape 10"/>
              <p:cNvSpPr>
                <a:spLocks/>
              </p:cNvSpPr>
              <p:nvPr/>
            </p:nvSpPr>
            <p:spPr bwMode="auto">
              <a:xfrm>
                <a:off x="4507579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20" name="AutoShape 41"/>
            <p:cNvSpPr>
              <a:spLocks/>
            </p:cNvSpPr>
            <p:nvPr/>
          </p:nvSpPr>
          <p:spPr bwMode="auto">
            <a:xfrm>
              <a:off x="7403823" y="6616732"/>
              <a:ext cx="766150" cy="4999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750" y="18412"/>
                  </a:moveTo>
                  <a:lnTo>
                    <a:pt x="4901" y="18412"/>
                  </a:lnTo>
                  <a:cubicBezTo>
                    <a:pt x="3335" y="18412"/>
                    <a:pt x="2103" y="16545"/>
                    <a:pt x="2103" y="14251"/>
                  </a:cubicBezTo>
                  <a:cubicBezTo>
                    <a:pt x="2103" y="11535"/>
                    <a:pt x="3556" y="9463"/>
                    <a:pt x="5372" y="9962"/>
                  </a:cubicBezTo>
                  <a:cubicBezTo>
                    <a:pt x="4765" y="6806"/>
                    <a:pt x="7693" y="5026"/>
                    <a:pt x="8771" y="7384"/>
                  </a:cubicBezTo>
                  <a:cubicBezTo>
                    <a:pt x="9042" y="6222"/>
                    <a:pt x="10129" y="3187"/>
                    <a:pt x="12774" y="3187"/>
                  </a:cubicBezTo>
                  <a:cubicBezTo>
                    <a:pt x="14774" y="3187"/>
                    <a:pt x="16842" y="5265"/>
                    <a:pt x="16910" y="9959"/>
                  </a:cubicBezTo>
                  <a:cubicBezTo>
                    <a:pt x="18244" y="9967"/>
                    <a:pt x="19496" y="11429"/>
                    <a:pt x="19496" y="14251"/>
                  </a:cubicBezTo>
                  <a:cubicBezTo>
                    <a:pt x="19496" y="16545"/>
                    <a:pt x="18264" y="18412"/>
                    <a:pt x="16750" y="18412"/>
                  </a:cubicBezTo>
                  <a:close/>
                  <a:moveTo>
                    <a:pt x="18862" y="7633"/>
                  </a:moveTo>
                  <a:cubicBezTo>
                    <a:pt x="18315" y="3252"/>
                    <a:pt x="15778" y="0"/>
                    <a:pt x="12774" y="0"/>
                  </a:cubicBezTo>
                  <a:cubicBezTo>
                    <a:pt x="10929" y="0"/>
                    <a:pt x="9218" y="1218"/>
                    <a:pt x="8048" y="3313"/>
                  </a:cubicBezTo>
                  <a:cubicBezTo>
                    <a:pt x="6096" y="2524"/>
                    <a:pt x="4048" y="4252"/>
                    <a:pt x="3477" y="7200"/>
                  </a:cubicBezTo>
                  <a:cubicBezTo>
                    <a:pt x="1449" y="8104"/>
                    <a:pt x="0" y="10950"/>
                    <a:pt x="0" y="14251"/>
                  </a:cubicBezTo>
                  <a:cubicBezTo>
                    <a:pt x="0" y="18303"/>
                    <a:pt x="2174" y="21600"/>
                    <a:pt x="4901" y="21600"/>
                  </a:cubicBezTo>
                  <a:lnTo>
                    <a:pt x="16750" y="21600"/>
                  </a:lnTo>
                  <a:cubicBezTo>
                    <a:pt x="19425" y="21600"/>
                    <a:pt x="21599" y="18303"/>
                    <a:pt x="21599" y="14251"/>
                  </a:cubicBezTo>
                  <a:cubicBezTo>
                    <a:pt x="21599" y="11388"/>
                    <a:pt x="20524" y="8843"/>
                    <a:pt x="18862" y="7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5" name="群組 23"/>
          <p:cNvGrpSpPr/>
          <p:nvPr/>
        </p:nvGrpSpPr>
        <p:grpSpPr>
          <a:xfrm>
            <a:off x="12203161" y="3401616"/>
            <a:ext cx="996951" cy="1149350"/>
            <a:chOff x="665578" y="1032473"/>
            <a:chExt cx="996950" cy="1149350"/>
          </a:xfrm>
        </p:grpSpPr>
        <p:sp>
          <p:nvSpPr>
            <p:cNvPr id="29" name="AutoShape 13"/>
            <p:cNvSpPr>
              <a:spLocks/>
            </p:cNvSpPr>
            <p:nvPr/>
          </p:nvSpPr>
          <p:spPr bwMode="auto">
            <a:xfrm>
              <a:off x="665578" y="1032473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2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26" name="Shape 728"/>
            <p:cNvSpPr/>
            <p:nvPr/>
          </p:nvSpPr>
          <p:spPr>
            <a:xfrm>
              <a:off x="850561" y="1137572"/>
              <a:ext cx="574886" cy="885972"/>
            </a:xfrm>
            <a:custGeom>
              <a:avLst/>
              <a:gdLst/>
              <a:ahLst/>
              <a:cxnLst/>
              <a:rect l="0" t="0" r="0" b="0"/>
              <a:pathLst>
                <a:path w="14430" h="16206" extrusionOk="0">
                  <a:moveTo>
                    <a:pt x="13724" y="584"/>
                  </a:moveTo>
                  <a:lnTo>
                    <a:pt x="13724" y="974"/>
                  </a:lnTo>
                  <a:lnTo>
                    <a:pt x="13748" y="2312"/>
                  </a:lnTo>
                  <a:lnTo>
                    <a:pt x="13772" y="3139"/>
                  </a:lnTo>
                  <a:lnTo>
                    <a:pt x="13821" y="3966"/>
                  </a:lnTo>
                  <a:lnTo>
                    <a:pt x="13967" y="5621"/>
                  </a:lnTo>
                  <a:lnTo>
                    <a:pt x="13991" y="6375"/>
                  </a:lnTo>
                  <a:lnTo>
                    <a:pt x="14016" y="7154"/>
                  </a:lnTo>
                  <a:lnTo>
                    <a:pt x="13991" y="7908"/>
                  </a:lnTo>
                  <a:lnTo>
                    <a:pt x="13967" y="8687"/>
                  </a:lnTo>
                  <a:lnTo>
                    <a:pt x="13918" y="9441"/>
                  </a:lnTo>
                  <a:lnTo>
                    <a:pt x="13870" y="10195"/>
                  </a:lnTo>
                  <a:lnTo>
                    <a:pt x="13699" y="11728"/>
                  </a:lnTo>
                  <a:lnTo>
                    <a:pt x="13602" y="11972"/>
                  </a:lnTo>
                  <a:lnTo>
                    <a:pt x="13480" y="12191"/>
                  </a:lnTo>
                  <a:lnTo>
                    <a:pt x="13359" y="12361"/>
                  </a:lnTo>
                  <a:lnTo>
                    <a:pt x="13188" y="12531"/>
                  </a:lnTo>
                  <a:lnTo>
                    <a:pt x="13261" y="12361"/>
                  </a:lnTo>
                  <a:lnTo>
                    <a:pt x="13286" y="12191"/>
                  </a:lnTo>
                  <a:lnTo>
                    <a:pt x="13334" y="12020"/>
                  </a:lnTo>
                  <a:lnTo>
                    <a:pt x="13334" y="11850"/>
                  </a:lnTo>
                  <a:lnTo>
                    <a:pt x="13310" y="11777"/>
                  </a:lnTo>
                  <a:lnTo>
                    <a:pt x="13286" y="11704"/>
                  </a:lnTo>
                  <a:lnTo>
                    <a:pt x="13237" y="11680"/>
                  </a:lnTo>
                  <a:lnTo>
                    <a:pt x="13188" y="11704"/>
                  </a:lnTo>
                  <a:lnTo>
                    <a:pt x="13091" y="11826"/>
                  </a:lnTo>
                  <a:lnTo>
                    <a:pt x="12994" y="11972"/>
                  </a:lnTo>
                  <a:lnTo>
                    <a:pt x="12872" y="12288"/>
                  </a:lnTo>
                  <a:lnTo>
                    <a:pt x="12726" y="12580"/>
                  </a:lnTo>
                  <a:lnTo>
                    <a:pt x="12677" y="12750"/>
                  </a:lnTo>
                  <a:lnTo>
                    <a:pt x="12653" y="12896"/>
                  </a:lnTo>
                  <a:lnTo>
                    <a:pt x="12337" y="13018"/>
                  </a:lnTo>
                  <a:lnTo>
                    <a:pt x="12337" y="13018"/>
                  </a:lnTo>
                  <a:lnTo>
                    <a:pt x="12385" y="12799"/>
                  </a:lnTo>
                  <a:lnTo>
                    <a:pt x="12483" y="12604"/>
                  </a:lnTo>
                  <a:lnTo>
                    <a:pt x="12604" y="12312"/>
                  </a:lnTo>
                  <a:lnTo>
                    <a:pt x="12677" y="12142"/>
                  </a:lnTo>
                  <a:lnTo>
                    <a:pt x="12677" y="12069"/>
                  </a:lnTo>
                  <a:lnTo>
                    <a:pt x="12677" y="11996"/>
                  </a:lnTo>
                  <a:lnTo>
                    <a:pt x="12653" y="11972"/>
                  </a:lnTo>
                  <a:lnTo>
                    <a:pt x="12580" y="11972"/>
                  </a:lnTo>
                  <a:lnTo>
                    <a:pt x="12507" y="12020"/>
                  </a:lnTo>
                  <a:lnTo>
                    <a:pt x="12434" y="12069"/>
                  </a:lnTo>
                  <a:lnTo>
                    <a:pt x="12361" y="12142"/>
                  </a:lnTo>
                  <a:lnTo>
                    <a:pt x="12239" y="12312"/>
                  </a:lnTo>
                  <a:lnTo>
                    <a:pt x="12142" y="12458"/>
                  </a:lnTo>
                  <a:lnTo>
                    <a:pt x="11996" y="12775"/>
                  </a:lnTo>
                  <a:lnTo>
                    <a:pt x="11947" y="12921"/>
                  </a:lnTo>
                  <a:lnTo>
                    <a:pt x="11899" y="13091"/>
                  </a:lnTo>
                  <a:lnTo>
                    <a:pt x="11461" y="13140"/>
                  </a:lnTo>
                  <a:lnTo>
                    <a:pt x="11704" y="12604"/>
                  </a:lnTo>
                  <a:lnTo>
                    <a:pt x="11777" y="12483"/>
                  </a:lnTo>
                  <a:lnTo>
                    <a:pt x="11874" y="12264"/>
                  </a:lnTo>
                  <a:lnTo>
                    <a:pt x="11923" y="12142"/>
                  </a:lnTo>
                  <a:lnTo>
                    <a:pt x="11947" y="12045"/>
                  </a:lnTo>
                  <a:lnTo>
                    <a:pt x="11947" y="11972"/>
                  </a:lnTo>
                  <a:lnTo>
                    <a:pt x="11923" y="11923"/>
                  </a:lnTo>
                  <a:lnTo>
                    <a:pt x="11850" y="11899"/>
                  </a:lnTo>
                  <a:lnTo>
                    <a:pt x="11753" y="11923"/>
                  </a:lnTo>
                  <a:lnTo>
                    <a:pt x="11680" y="11996"/>
                  </a:lnTo>
                  <a:lnTo>
                    <a:pt x="11582" y="12069"/>
                  </a:lnTo>
                  <a:lnTo>
                    <a:pt x="11461" y="12264"/>
                  </a:lnTo>
                  <a:lnTo>
                    <a:pt x="11363" y="12410"/>
                  </a:lnTo>
                  <a:lnTo>
                    <a:pt x="11169" y="12702"/>
                  </a:lnTo>
                  <a:lnTo>
                    <a:pt x="11071" y="12896"/>
                  </a:lnTo>
                  <a:lnTo>
                    <a:pt x="10974" y="13091"/>
                  </a:lnTo>
                  <a:lnTo>
                    <a:pt x="10731" y="13042"/>
                  </a:lnTo>
                  <a:lnTo>
                    <a:pt x="10804" y="12848"/>
                  </a:lnTo>
                  <a:lnTo>
                    <a:pt x="11023" y="12385"/>
                  </a:lnTo>
                  <a:lnTo>
                    <a:pt x="11120" y="12166"/>
                  </a:lnTo>
                  <a:lnTo>
                    <a:pt x="11144" y="12045"/>
                  </a:lnTo>
                  <a:lnTo>
                    <a:pt x="11169" y="11923"/>
                  </a:lnTo>
                  <a:lnTo>
                    <a:pt x="11144" y="11874"/>
                  </a:lnTo>
                  <a:lnTo>
                    <a:pt x="11120" y="11850"/>
                  </a:lnTo>
                  <a:lnTo>
                    <a:pt x="11071" y="11850"/>
                  </a:lnTo>
                  <a:lnTo>
                    <a:pt x="10974" y="11947"/>
                  </a:lnTo>
                  <a:lnTo>
                    <a:pt x="10877" y="12020"/>
                  </a:lnTo>
                  <a:lnTo>
                    <a:pt x="10731" y="12215"/>
                  </a:lnTo>
                  <a:lnTo>
                    <a:pt x="10609" y="12434"/>
                  </a:lnTo>
                  <a:lnTo>
                    <a:pt x="10487" y="12653"/>
                  </a:lnTo>
                  <a:lnTo>
                    <a:pt x="10341" y="12921"/>
                  </a:lnTo>
                  <a:lnTo>
                    <a:pt x="10147" y="12799"/>
                  </a:lnTo>
                  <a:lnTo>
                    <a:pt x="10098" y="12775"/>
                  </a:lnTo>
                  <a:lnTo>
                    <a:pt x="10171" y="12653"/>
                  </a:lnTo>
                  <a:lnTo>
                    <a:pt x="10244" y="12531"/>
                  </a:lnTo>
                  <a:lnTo>
                    <a:pt x="10390" y="12264"/>
                  </a:lnTo>
                  <a:lnTo>
                    <a:pt x="10439" y="12118"/>
                  </a:lnTo>
                  <a:lnTo>
                    <a:pt x="10463" y="11996"/>
                  </a:lnTo>
                  <a:lnTo>
                    <a:pt x="10439" y="11874"/>
                  </a:lnTo>
                  <a:lnTo>
                    <a:pt x="10390" y="11753"/>
                  </a:lnTo>
                  <a:lnTo>
                    <a:pt x="10341" y="11728"/>
                  </a:lnTo>
                  <a:lnTo>
                    <a:pt x="10293" y="11753"/>
                  </a:lnTo>
                  <a:lnTo>
                    <a:pt x="10171" y="11850"/>
                  </a:lnTo>
                  <a:lnTo>
                    <a:pt x="10074" y="11996"/>
                  </a:lnTo>
                  <a:lnTo>
                    <a:pt x="9879" y="12288"/>
                  </a:lnTo>
                  <a:lnTo>
                    <a:pt x="9806" y="12385"/>
                  </a:lnTo>
                  <a:lnTo>
                    <a:pt x="9782" y="12191"/>
                  </a:lnTo>
                  <a:lnTo>
                    <a:pt x="9782" y="11996"/>
                  </a:lnTo>
                  <a:lnTo>
                    <a:pt x="9806" y="11801"/>
                  </a:lnTo>
                  <a:lnTo>
                    <a:pt x="9879" y="11607"/>
                  </a:lnTo>
                  <a:lnTo>
                    <a:pt x="9976" y="11436"/>
                  </a:lnTo>
                  <a:lnTo>
                    <a:pt x="10098" y="11266"/>
                  </a:lnTo>
                  <a:lnTo>
                    <a:pt x="10244" y="11120"/>
                  </a:lnTo>
                  <a:lnTo>
                    <a:pt x="10390" y="10998"/>
                  </a:lnTo>
                  <a:lnTo>
                    <a:pt x="10633" y="10877"/>
                  </a:lnTo>
                  <a:lnTo>
                    <a:pt x="10901" y="10804"/>
                  </a:lnTo>
                  <a:lnTo>
                    <a:pt x="11169" y="10755"/>
                  </a:lnTo>
                  <a:lnTo>
                    <a:pt x="11436" y="10731"/>
                  </a:lnTo>
                  <a:lnTo>
                    <a:pt x="11728" y="10682"/>
                  </a:lnTo>
                  <a:lnTo>
                    <a:pt x="11972" y="10609"/>
                  </a:lnTo>
                  <a:lnTo>
                    <a:pt x="12215" y="10512"/>
                  </a:lnTo>
                  <a:lnTo>
                    <a:pt x="12312" y="10439"/>
                  </a:lnTo>
                  <a:lnTo>
                    <a:pt x="12434" y="10341"/>
                  </a:lnTo>
                  <a:lnTo>
                    <a:pt x="12507" y="10341"/>
                  </a:lnTo>
                  <a:lnTo>
                    <a:pt x="12580" y="10317"/>
                  </a:lnTo>
                  <a:lnTo>
                    <a:pt x="12629" y="10244"/>
                  </a:lnTo>
                  <a:lnTo>
                    <a:pt x="12653" y="10171"/>
                  </a:lnTo>
                  <a:lnTo>
                    <a:pt x="12653" y="9830"/>
                  </a:lnTo>
                  <a:lnTo>
                    <a:pt x="12653" y="9514"/>
                  </a:lnTo>
                  <a:lnTo>
                    <a:pt x="12653" y="9198"/>
                  </a:lnTo>
                  <a:lnTo>
                    <a:pt x="12653" y="8857"/>
                  </a:lnTo>
                  <a:lnTo>
                    <a:pt x="12726" y="8030"/>
                  </a:lnTo>
                  <a:lnTo>
                    <a:pt x="12823" y="7203"/>
                  </a:lnTo>
                  <a:lnTo>
                    <a:pt x="12848" y="6789"/>
                  </a:lnTo>
                  <a:lnTo>
                    <a:pt x="12848" y="6375"/>
                  </a:lnTo>
                  <a:lnTo>
                    <a:pt x="12823" y="5548"/>
                  </a:lnTo>
                  <a:lnTo>
                    <a:pt x="12848" y="5232"/>
                  </a:lnTo>
                  <a:lnTo>
                    <a:pt x="12872" y="4842"/>
                  </a:lnTo>
                  <a:lnTo>
                    <a:pt x="12872" y="4648"/>
                  </a:lnTo>
                  <a:lnTo>
                    <a:pt x="12848" y="4477"/>
                  </a:lnTo>
                  <a:lnTo>
                    <a:pt x="12799" y="4307"/>
                  </a:lnTo>
                  <a:lnTo>
                    <a:pt x="12726" y="4161"/>
                  </a:lnTo>
                  <a:lnTo>
                    <a:pt x="12775" y="4112"/>
                  </a:lnTo>
                  <a:lnTo>
                    <a:pt x="12799" y="4039"/>
                  </a:lnTo>
                  <a:lnTo>
                    <a:pt x="12823" y="3966"/>
                  </a:lnTo>
                  <a:lnTo>
                    <a:pt x="12799" y="3893"/>
                  </a:lnTo>
                  <a:lnTo>
                    <a:pt x="12750" y="3820"/>
                  </a:lnTo>
                  <a:lnTo>
                    <a:pt x="12702" y="3772"/>
                  </a:lnTo>
                  <a:lnTo>
                    <a:pt x="12604" y="3747"/>
                  </a:lnTo>
                  <a:lnTo>
                    <a:pt x="12531" y="3747"/>
                  </a:lnTo>
                  <a:lnTo>
                    <a:pt x="12045" y="3869"/>
                  </a:lnTo>
                  <a:lnTo>
                    <a:pt x="11558" y="3991"/>
                  </a:lnTo>
                  <a:lnTo>
                    <a:pt x="10585" y="4258"/>
                  </a:lnTo>
                  <a:lnTo>
                    <a:pt x="8468" y="4794"/>
                  </a:lnTo>
                  <a:lnTo>
                    <a:pt x="7446" y="5061"/>
                  </a:lnTo>
                  <a:lnTo>
                    <a:pt x="6959" y="5207"/>
                  </a:lnTo>
                  <a:lnTo>
                    <a:pt x="6448" y="5378"/>
                  </a:lnTo>
                  <a:lnTo>
                    <a:pt x="5962" y="5548"/>
                  </a:lnTo>
                  <a:lnTo>
                    <a:pt x="5499" y="5743"/>
                  </a:lnTo>
                  <a:lnTo>
                    <a:pt x="5013" y="5986"/>
                  </a:lnTo>
                  <a:lnTo>
                    <a:pt x="4575" y="6229"/>
                  </a:lnTo>
                  <a:lnTo>
                    <a:pt x="4526" y="6254"/>
                  </a:lnTo>
                  <a:lnTo>
                    <a:pt x="4526" y="6302"/>
                  </a:lnTo>
                  <a:lnTo>
                    <a:pt x="4526" y="6351"/>
                  </a:lnTo>
                  <a:lnTo>
                    <a:pt x="4550" y="6400"/>
                  </a:lnTo>
                  <a:lnTo>
                    <a:pt x="4623" y="7130"/>
                  </a:lnTo>
                  <a:lnTo>
                    <a:pt x="4648" y="7495"/>
                  </a:lnTo>
                  <a:lnTo>
                    <a:pt x="4648" y="7860"/>
                  </a:lnTo>
                  <a:lnTo>
                    <a:pt x="4623" y="8736"/>
                  </a:lnTo>
                  <a:lnTo>
                    <a:pt x="4575" y="9587"/>
                  </a:lnTo>
                  <a:lnTo>
                    <a:pt x="4575" y="10171"/>
                  </a:lnTo>
                  <a:lnTo>
                    <a:pt x="4575" y="10779"/>
                  </a:lnTo>
                  <a:lnTo>
                    <a:pt x="4599" y="11972"/>
                  </a:lnTo>
                  <a:lnTo>
                    <a:pt x="4623" y="12580"/>
                  </a:lnTo>
                  <a:lnTo>
                    <a:pt x="4623" y="13164"/>
                  </a:lnTo>
                  <a:lnTo>
                    <a:pt x="4575" y="13772"/>
                  </a:lnTo>
                  <a:lnTo>
                    <a:pt x="4526" y="14356"/>
                  </a:lnTo>
                  <a:lnTo>
                    <a:pt x="4356" y="14600"/>
                  </a:lnTo>
                  <a:lnTo>
                    <a:pt x="4404" y="14356"/>
                  </a:lnTo>
                  <a:lnTo>
                    <a:pt x="4404" y="14259"/>
                  </a:lnTo>
                  <a:lnTo>
                    <a:pt x="4404" y="14137"/>
                  </a:lnTo>
                  <a:lnTo>
                    <a:pt x="4380" y="14064"/>
                  </a:lnTo>
                  <a:lnTo>
                    <a:pt x="4307" y="14040"/>
                  </a:lnTo>
                  <a:lnTo>
                    <a:pt x="4258" y="14064"/>
                  </a:lnTo>
                  <a:lnTo>
                    <a:pt x="4185" y="14113"/>
                  </a:lnTo>
                  <a:lnTo>
                    <a:pt x="4088" y="14259"/>
                  </a:lnTo>
                  <a:lnTo>
                    <a:pt x="4015" y="14429"/>
                  </a:lnTo>
                  <a:lnTo>
                    <a:pt x="3869" y="14770"/>
                  </a:lnTo>
                  <a:lnTo>
                    <a:pt x="3723" y="15038"/>
                  </a:lnTo>
                  <a:lnTo>
                    <a:pt x="3674" y="15184"/>
                  </a:lnTo>
                  <a:lnTo>
                    <a:pt x="3626" y="15305"/>
                  </a:lnTo>
                  <a:lnTo>
                    <a:pt x="3285" y="15451"/>
                  </a:lnTo>
                  <a:lnTo>
                    <a:pt x="3407" y="15159"/>
                  </a:lnTo>
                  <a:lnTo>
                    <a:pt x="3601" y="14770"/>
                  </a:lnTo>
                  <a:lnTo>
                    <a:pt x="3674" y="14551"/>
                  </a:lnTo>
                  <a:lnTo>
                    <a:pt x="3699" y="14429"/>
                  </a:lnTo>
                  <a:lnTo>
                    <a:pt x="3699" y="14332"/>
                  </a:lnTo>
                  <a:lnTo>
                    <a:pt x="3699" y="14283"/>
                  </a:lnTo>
                  <a:lnTo>
                    <a:pt x="3650" y="14259"/>
                  </a:lnTo>
                  <a:lnTo>
                    <a:pt x="3601" y="14235"/>
                  </a:lnTo>
                  <a:lnTo>
                    <a:pt x="3577" y="14259"/>
                  </a:lnTo>
                  <a:lnTo>
                    <a:pt x="3407" y="14429"/>
                  </a:lnTo>
                  <a:lnTo>
                    <a:pt x="3261" y="14648"/>
                  </a:lnTo>
                  <a:lnTo>
                    <a:pt x="3017" y="15062"/>
                  </a:lnTo>
                  <a:lnTo>
                    <a:pt x="2847" y="15330"/>
                  </a:lnTo>
                  <a:lnTo>
                    <a:pt x="2798" y="15476"/>
                  </a:lnTo>
                  <a:lnTo>
                    <a:pt x="2750" y="15622"/>
                  </a:lnTo>
                  <a:lnTo>
                    <a:pt x="2531" y="15670"/>
                  </a:lnTo>
                  <a:lnTo>
                    <a:pt x="2531" y="15670"/>
                  </a:lnTo>
                  <a:lnTo>
                    <a:pt x="2628" y="15403"/>
                  </a:lnTo>
                  <a:lnTo>
                    <a:pt x="2725" y="15159"/>
                  </a:lnTo>
                  <a:lnTo>
                    <a:pt x="2798" y="14965"/>
                  </a:lnTo>
                  <a:lnTo>
                    <a:pt x="2871" y="14770"/>
                  </a:lnTo>
                  <a:lnTo>
                    <a:pt x="2896" y="14551"/>
                  </a:lnTo>
                  <a:lnTo>
                    <a:pt x="2871" y="14454"/>
                  </a:lnTo>
                  <a:lnTo>
                    <a:pt x="2847" y="14356"/>
                  </a:lnTo>
                  <a:lnTo>
                    <a:pt x="2823" y="14332"/>
                  </a:lnTo>
                  <a:lnTo>
                    <a:pt x="2798" y="14332"/>
                  </a:lnTo>
                  <a:lnTo>
                    <a:pt x="2701" y="14502"/>
                  </a:lnTo>
                  <a:lnTo>
                    <a:pt x="2604" y="14673"/>
                  </a:lnTo>
                  <a:lnTo>
                    <a:pt x="2433" y="15038"/>
                  </a:lnTo>
                  <a:lnTo>
                    <a:pt x="2239" y="15354"/>
                  </a:lnTo>
                  <a:lnTo>
                    <a:pt x="2141" y="15549"/>
                  </a:lnTo>
                  <a:lnTo>
                    <a:pt x="2093" y="15719"/>
                  </a:lnTo>
                  <a:lnTo>
                    <a:pt x="1801" y="15695"/>
                  </a:lnTo>
                  <a:lnTo>
                    <a:pt x="2117" y="15062"/>
                  </a:lnTo>
                  <a:lnTo>
                    <a:pt x="2263" y="14746"/>
                  </a:lnTo>
                  <a:lnTo>
                    <a:pt x="2312" y="14575"/>
                  </a:lnTo>
                  <a:lnTo>
                    <a:pt x="2336" y="14405"/>
                  </a:lnTo>
                  <a:lnTo>
                    <a:pt x="2336" y="14381"/>
                  </a:lnTo>
                  <a:lnTo>
                    <a:pt x="2312" y="14356"/>
                  </a:lnTo>
                  <a:lnTo>
                    <a:pt x="2263" y="14356"/>
                  </a:lnTo>
                  <a:lnTo>
                    <a:pt x="1995" y="14648"/>
                  </a:lnTo>
                  <a:lnTo>
                    <a:pt x="1752" y="14940"/>
                  </a:lnTo>
                  <a:lnTo>
                    <a:pt x="1533" y="15281"/>
                  </a:lnTo>
                  <a:lnTo>
                    <a:pt x="1363" y="15622"/>
                  </a:lnTo>
                  <a:lnTo>
                    <a:pt x="1119" y="15524"/>
                  </a:lnTo>
                  <a:lnTo>
                    <a:pt x="1144" y="15354"/>
                  </a:lnTo>
                  <a:lnTo>
                    <a:pt x="1192" y="15208"/>
                  </a:lnTo>
                  <a:lnTo>
                    <a:pt x="1363" y="14916"/>
                  </a:lnTo>
                  <a:lnTo>
                    <a:pt x="1582" y="14551"/>
                  </a:lnTo>
                  <a:lnTo>
                    <a:pt x="1679" y="14356"/>
                  </a:lnTo>
                  <a:lnTo>
                    <a:pt x="1776" y="14137"/>
                  </a:lnTo>
                  <a:lnTo>
                    <a:pt x="1776" y="14113"/>
                  </a:lnTo>
                  <a:lnTo>
                    <a:pt x="1752" y="14089"/>
                  </a:lnTo>
                  <a:lnTo>
                    <a:pt x="1679" y="14089"/>
                  </a:lnTo>
                  <a:lnTo>
                    <a:pt x="1460" y="14308"/>
                  </a:lnTo>
                  <a:lnTo>
                    <a:pt x="1265" y="14502"/>
                  </a:lnTo>
                  <a:lnTo>
                    <a:pt x="1071" y="14746"/>
                  </a:lnTo>
                  <a:lnTo>
                    <a:pt x="925" y="14989"/>
                  </a:lnTo>
                  <a:lnTo>
                    <a:pt x="852" y="15111"/>
                  </a:lnTo>
                  <a:lnTo>
                    <a:pt x="779" y="15257"/>
                  </a:lnTo>
                  <a:lnTo>
                    <a:pt x="681" y="15159"/>
                  </a:lnTo>
                  <a:lnTo>
                    <a:pt x="633" y="15062"/>
                  </a:lnTo>
                  <a:lnTo>
                    <a:pt x="657" y="14989"/>
                  </a:lnTo>
                  <a:lnTo>
                    <a:pt x="681" y="14916"/>
                  </a:lnTo>
                  <a:lnTo>
                    <a:pt x="657" y="14867"/>
                  </a:lnTo>
                  <a:lnTo>
                    <a:pt x="827" y="14624"/>
                  </a:lnTo>
                  <a:lnTo>
                    <a:pt x="925" y="14502"/>
                  </a:lnTo>
                  <a:lnTo>
                    <a:pt x="998" y="14356"/>
                  </a:lnTo>
                  <a:lnTo>
                    <a:pt x="998" y="14332"/>
                  </a:lnTo>
                  <a:lnTo>
                    <a:pt x="1022" y="14308"/>
                  </a:lnTo>
                  <a:lnTo>
                    <a:pt x="998" y="14308"/>
                  </a:lnTo>
                  <a:lnTo>
                    <a:pt x="998" y="14235"/>
                  </a:lnTo>
                  <a:lnTo>
                    <a:pt x="973" y="14186"/>
                  </a:lnTo>
                  <a:lnTo>
                    <a:pt x="900" y="14137"/>
                  </a:lnTo>
                  <a:lnTo>
                    <a:pt x="827" y="14162"/>
                  </a:lnTo>
                  <a:lnTo>
                    <a:pt x="681" y="14259"/>
                  </a:lnTo>
                  <a:lnTo>
                    <a:pt x="535" y="14381"/>
                  </a:lnTo>
                  <a:lnTo>
                    <a:pt x="535" y="14381"/>
                  </a:lnTo>
                  <a:lnTo>
                    <a:pt x="560" y="14235"/>
                  </a:lnTo>
                  <a:lnTo>
                    <a:pt x="633" y="14113"/>
                  </a:lnTo>
                  <a:lnTo>
                    <a:pt x="681" y="13967"/>
                  </a:lnTo>
                  <a:lnTo>
                    <a:pt x="779" y="13845"/>
                  </a:lnTo>
                  <a:lnTo>
                    <a:pt x="973" y="13602"/>
                  </a:lnTo>
                  <a:lnTo>
                    <a:pt x="1217" y="13407"/>
                  </a:lnTo>
                  <a:lnTo>
                    <a:pt x="1460" y="13286"/>
                  </a:lnTo>
                  <a:lnTo>
                    <a:pt x="1703" y="13164"/>
                  </a:lnTo>
                  <a:lnTo>
                    <a:pt x="1971" y="13091"/>
                  </a:lnTo>
                  <a:lnTo>
                    <a:pt x="2214" y="13042"/>
                  </a:lnTo>
                  <a:lnTo>
                    <a:pt x="2750" y="12945"/>
                  </a:lnTo>
                  <a:lnTo>
                    <a:pt x="3285" y="12823"/>
                  </a:lnTo>
                  <a:lnTo>
                    <a:pt x="3358" y="12872"/>
                  </a:lnTo>
                  <a:lnTo>
                    <a:pt x="3431" y="12872"/>
                  </a:lnTo>
                  <a:lnTo>
                    <a:pt x="3504" y="12848"/>
                  </a:lnTo>
                  <a:lnTo>
                    <a:pt x="3504" y="12799"/>
                  </a:lnTo>
                  <a:lnTo>
                    <a:pt x="3528" y="12750"/>
                  </a:lnTo>
                  <a:lnTo>
                    <a:pt x="3577" y="12702"/>
                  </a:lnTo>
                  <a:lnTo>
                    <a:pt x="3601" y="12629"/>
                  </a:lnTo>
                  <a:lnTo>
                    <a:pt x="3601" y="12531"/>
                  </a:lnTo>
                  <a:lnTo>
                    <a:pt x="3553" y="12483"/>
                  </a:lnTo>
                  <a:lnTo>
                    <a:pt x="3577" y="11923"/>
                  </a:lnTo>
                  <a:lnTo>
                    <a:pt x="3577" y="11388"/>
                  </a:lnTo>
                  <a:lnTo>
                    <a:pt x="3577" y="10293"/>
                  </a:lnTo>
                  <a:lnTo>
                    <a:pt x="3626" y="7811"/>
                  </a:lnTo>
                  <a:lnTo>
                    <a:pt x="3626" y="3480"/>
                  </a:lnTo>
                  <a:lnTo>
                    <a:pt x="3820" y="3528"/>
                  </a:lnTo>
                  <a:lnTo>
                    <a:pt x="4039" y="3528"/>
                  </a:lnTo>
                  <a:lnTo>
                    <a:pt x="4258" y="3480"/>
                  </a:lnTo>
                  <a:lnTo>
                    <a:pt x="4502" y="3431"/>
                  </a:lnTo>
                  <a:lnTo>
                    <a:pt x="4940" y="3285"/>
                  </a:lnTo>
                  <a:lnTo>
                    <a:pt x="5305" y="3139"/>
                  </a:lnTo>
                  <a:lnTo>
                    <a:pt x="5937" y="2896"/>
                  </a:lnTo>
                  <a:lnTo>
                    <a:pt x="6570" y="2628"/>
                  </a:lnTo>
                  <a:lnTo>
                    <a:pt x="7203" y="2385"/>
                  </a:lnTo>
                  <a:lnTo>
                    <a:pt x="7859" y="2141"/>
                  </a:lnTo>
                  <a:lnTo>
                    <a:pt x="8638" y="1898"/>
                  </a:lnTo>
                  <a:lnTo>
                    <a:pt x="9441" y="1679"/>
                  </a:lnTo>
                  <a:lnTo>
                    <a:pt x="11047" y="1290"/>
                  </a:lnTo>
                  <a:lnTo>
                    <a:pt x="12410" y="974"/>
                  </a:lnTo>
                  <a:lnTo>
                    <a:pt x="13067" y="803"/>
                  </a:lnTo>
                  <a:lnTo>
                    <a:pt x="13724" y="584"/>
                  </a:lnTo>
                  <a:close/>
                  <a:moveTo>
                    <a:pt x="13845" y="0"/>
                  </a:moveTo>
                  <a:lnTo>
                    <a:pt x="13529" y="146"/>
                  </a:lnTo>
                  <a:lnTo>
                    <a:pt x="13188" y="244"/>
                  </a:lnTo>
                  <a:lnTo>
                    <a:pt x="12507" y="438"/>
                  </a:lnTo>
                  <a:lnTo>
                    <a:pt x="11120" y="779"/>
                  </a:lnTo>
                  <a:lnTo>
                    <a:pt x="9490" y="1168"/>
                  </a:lnTo>
                  <a:lnTo>
                    <a:pt x="8687" y="1387"/>
                  </a:lnTo>
                  <a:lnTo>
                    <a:pt x="7908" y="1630"/>
                  </a:lnTo>
                  <a:lnTo>
                    <a:pt x="7276" y="1849"/>
                  </a:lnTo>
                  <a:lnTo>
                    <a:pt x="6667" y="2093"/>
                  </a:lnTo>
                  <a:lnTo>
                    <a:pt x="5451" y="2579"/>
                  </a:lnTo>
                  <a:lnTo>
                    <a:pt x="4867" y="2798"/>
                  </a:lnTo>
                  <a:lnTo>
                    <a:pt x="4283" y="2993"/>
                  </a:lnTo>
                  <a:lnTo>
                    <a:pt x="3893" y="3066"/>
                  </a:lnTo>
                  <a:lnTo>
                    <a:pt x="3699" y="3115"/>
                  </a:lnTo>
                  <a:lnTo>
                    <a:pt x="3504" y="3188"/>
                  </a:lnTo>
                  <a:lnTo>
                    <a:pt x="3382" y="3163"/>
                  </a:lnTo>
                  <a:lnTo>
                    <a:pt x="3285" y="3188"/>
                  </a:lnTo>
                  <a:lnTo>
                    <a:pt x="3236" y="3212"/>
                  </a:lnTo>
                  <a:lnTo>
                    <a:pt x="3188" y="3261"/>
                  </a:lnTo>
                  <a:lnTo>
                    <a:pt x="3163" y="3309"/>
                  </a:lnTo>
                  <a:lnTo>
                    <a:pt x="3163" y="3382"/>
                  </a:lnTo>
                  <a:lnTo>
                    <a:pt x="3163" y="7616"/>
                  </a:lnTo>
                  <a:lnTo>
                    <a:pt x="3212" y="10098"/>
                  </a:lnTo>
                  <a:lnTo>
                    <a:pt x="3212" y="11242"/>
                  </a:lnTo>
                  <a:lnTo>
                    <a:pt x="3212" y="11801"/>
                  </a:lnTo>
                  <a:lnTo>
                    <a:pt x="3236" y="12385"/>
                  </a:lnTo>
                  <a:lnTo>
                    <a:pt x="3236" y="12385"/>
                  </a:lnTo>
                  <a:lnTo>
                    <a:pt x="2920" y="12361"/>
                  </a:lnTo>
                  <a:lnTo>
                    <a:pt x="2579" y="12385"/>
                  </a:lnTo>
                  <a:lnTo>
                    <a:pt x="2239" y="12458"/>
                  </a:lnTo>
                  <a:lnTo>
                    <a:pt x="1898" y="12556"/>
                  </a:lnTo>
                  <a:lnTo>
                    <a:pt x="1557" y="12677"/>
                  </a:lnTo>
                  <a:lnTo>
                    <a:pt x="1265" y="12799"/>
                  </a:lnTo>
                  <a:lnTo>
                    <a:pt x="973" y="12969"/>
                  </a:lnTo>
                  <a:lnTo>
                    <a:pt x="730" y="13140"/>
                  </a:lnTo>
                  <a:lnTo>
                    <a:pt x="584" y="13261"/>
                  </a:lnTo>
                  <a:lnTo>
                    <a:pt x="487" y="13383"/>
                  </a:lnTo>
                  <a:lnTo>
                    <a:pt x="365" y="13505"/>
                  </a:lnTo>
                  <a:lnTo>
                    <a:pt x="268" y="13651"/>
                  </a:lnTo>
                  <a:lnTo>
                    <a:pt x="195" y="13797"/>
                  </a:lnTo>
                  <a:lnTo>
                    <a:pt x="122" y="13967"/>
                  </a:lnTo>
                  <a:lnTo>
                    <a:pt x="73" y="14113"/>
                  </a:lnTo>
                  <a:lnTo>
                    <a:pt x="24" y="14283"/>
                  </a:lnTo>
                  <a:lnTo>
                    <a:pt x="24" y="14454"/>
                  </a:lnTo>
                  <a:lnTo>
                    <a:pt x="0" y="14624"/>
                  </a:lnTo>
                  <a:lnTo>
                    <a:pt x="24" y="14794"/>
                  </a:lnTo>
                  <a:lnTo>
                    <a:pt x="49" y="14940"/>
                  </a:lnTo>
                  <a:lnTo>
                    <a:pt x="97" y="15111"/>
                  </a:lnTo>
                  <a:lnTo>
                    <a:pt x="170" y="15257"/>
                  </a:lnTo>
                  <a:lnTo>
                    <a:pt x="268" y="15427"/>
                  </a:lnTo>
                  <a:lnTo>
                    <a:pt x="365" y="15573"/>
                  </a:lnTo>
                  <a:lnTo>
                    <a:pt x="487" y="15695"/>
                  </a:lnTo>
                  <a:lnTo>
                    <a:pt x="608" y="15792"/>
                  </a:lnTo>
                  <a:lnTo>
                    <a:pt x="876" y="15962"/>
                  </a:lnTo>
                  <a:lnTo>
                    <a:pt x="1144" y="16084"/>
                  </a:lnTo>
                  <a:lnTo>
                    <a:pt x="1460" y="16157"/>
                  </a:lnTo>
                  <a:lnTo>
                    <a:pt x="1776" y="16206"/>
                  </a:lnTo>
                  <a:lnTo>
                    <a:pt x="2093" y="16206"/>
                  </a:lnTo>
                  <a:lnTo>
                    <a:pt x="2409" y="16181"/>
                  </a:lnTo>
                  <a:lnTo>
                    <a:pt x="2725" y="16157"/>
                  </a:lnTo>
                  <a:lnTo>
                    <a:pt x="3042" y="16084"/>
                  </a:lnTo>
                  <a:lnTo>
                    <a:pt x="3358" y="15987"/>
                  </a:lnTo>
                  <a:lnTo>
                    <a:pt x="3699" y="15841"/>
                  </a:lnTo>
                  <a:lnTo>
                    <a:pt x="4015" y="15646"/>
                  </a:lnTo>
                  <a:lnTo>
                    <a:pt x="4307" y="15451"/>
                  </a:lnTo>
                  <a:lnTo>
                    <a:pt x="4550" y="15208"/>
                  </a:lnTo>
                  <a:lnTo>
                    <a:pt x="4672" y="15062"/>
                  </a:lnTo>
                  <a:lnTo>
                    <a:pt x="4769" y="14916"/>
                  </a:lnTo>
                  <a:lnTo>
                    <a:pt x="4842" y="14770"/>
                  </a:lnTo>
                  <a:lnTo>
                    <a:pt x="4891" y="14624"/>
                  </a:lnTo>
                  <a:lnTo>
                    <a:pt x="4940" y="14527"/>
                  </a:lnTo>
                  <a:lnTo>
                    <a:pt x="5013" y="14259"/>
                  </a:lnTo>
                  <a:lnTo>
                    <a:pt x="5061" y="13967"/>
                  </a:lnTo>
                  <a:lnTo>
                    <a:pt x="5086" y="13675"/>
                  </a:lnTo>
                  <a:lnTo>
                    <a:pt x="5110" y="13359"/>
                  </a:lnTo>
                  <a:lnTo>
                    <a:pt x="5086" y="12750"/>
                  </a:lnTo>
                  <a:lnTo>
                    <a:pt x="5061" y="12166"/>
                  </a:lnTo>
                  <a:lnTo>
                    <a:pt x="5037" y="10877"/>
                  </a:lnTo>
                  <a:lnTo>
                    <a:pt x="5037" y="9587"/>
                  </a:lnTo>
                  <a:lnTo>
                    <a:pt x="5061" y="9125"/>
                  </a:lnTo>
                  <a:lnTo>
                    <a:pt x="5086" y="8663"/>
                  </a:lnTo>
                  <a:lnTo>
                    <a:pt x="5110" y="8200"/>
                  </a:lnTo>
                  <a:lnTo>
                    <a:pt x="5110" y="7738"/>
                  </a:lnTo>
                  <a:lnTo>
                    <a:pt x="5110" y="7397"/>
                  </a:lnTo>
                  <a:lnTo>
                    <a:pt x="5086" y="7057"/>
                  </a:lnTo>
                  <a:lnTo>
                    <a:pt x="5013" y="6740"/>
                  </a:lnTo>
                  <a:lnTo>
                    <a:pt x="4964" y="6594"/>
                  </a:lnTo>
                  <a:lnTo>
                    <a:pt x="4891" y="6448"/>
                  </a:lnTo>
                  <a:lnTo>
                    <a:pt x="5013" y="6424"/>
                  </a:lnTo>
                  <a:lnTo>
                    <a:pt x="5110" y="6375"/>
                  </a:lnTo>
                  <a:lnTo>
                    <a:pt x="5402" y="6254"/>
                  </a:lnTo>
                  <a:lnTo>
                    <a:pt x="5718" y="6132"/>
                  </a:lnTo>
                  <a:lnTo>
                    <a:pt x="6327" y="5913"/>
                  </a:lnTo>
                  <a:lnTo>
                    <a:pt x="7373" y="5597"/>
                  </a:lnTo>
                  <a:lnTo>
                    <a:pt x="8419" y="5305"/>
                  </a:lnTo>
                  <a:lnTo>
                    <a:pt x="9490" y="5037"/>
                  </a:lnTo>
                  <a:lnTo>
                    <a:pt x="10560" y="4769"/>
                  </a:lnTo>
                  <a:lnTo>
                    <a:pt x="11509" y="4550"/>
                  </a:lnTo>
                  <a:lnTo>
                    <a:pt x="11996" y="4429"/>
                  </a:lnTo>
                  <a:lnTo>
                    <a:pt x="12458" y="4283"/>
                  </a:lnTo>
                  <a:lnTo>
                    <a:pt x="12410" y="4429"/>
                  </a:lnTo>
                  <a:lnTo>
                    <a:pt x="12385" y="4599"/>
                  </a:lnTo>
                  <a:lnTo>
                    <a:pt x="12385" y="4940"/>
                  </a:lnTo>
                  <a:lnTo>
                    <a:pt x="12410" y="5548"/>
                  </a:lnTo>
                  <a:lnTo>
                    <a:pt x="12410" y="6448"/>
                  </a:lnTo>
                  <a:lnTo>
                    <a:pt x="12410" y="6886"/>
                  </a:lnTo>
                  <a:lnTo>
                    <a:pt x="12361" y="7349"/>
                  </a:lnTo>
                  <a:lnTo>
                    <a:pt x="12288" y="8176"/>
                  </a:lnTo>
                  <a:lnTo>
                    <a:pt x="12215" y="9003"/>
                  </a:lnTo>
                  <a:lnTo>
                    <a:pt x="12191" y="9538"/>
                  </a:lnTo>
                  <a:lnTo>
                    <a:pt x="12191" y="9806"/>
                  </a:lnTo>
                  <a:lnTo>
                    <a:pt x="12239" y="10074"/>
                  </a:lnTo>
                  <a:lnTo>
                    <a:pt x="11923" y="10098"/>
                  </a:lnTo>
                  <a:lnTo>
                    <a:pt x="11582" y="10147"/>
                  </a:lnTo>
                  <a:lnTo>
                    <a:pt x="10925" y="10268"/>
                  </a:lnTo>
                  <a:lnTo>
                    <a:pt x="10560" y="10366"/>
                  </a:lnTo>
                  <a:lnTo>
                    <a:pt x="10390" y="10439"/>
                  </a:lnTo>
                  <a:lnTo>
                    <a:pt x="10244" y="10512"/>
                  </a:lnTo>
                  <a:lnTo>
                    <a:pt x="10074" y="10585"/>
                  </a:lnTo>
                  <a:lnTo>
                    <a:pt x="9928" y="10706"/>
                  </a:lnTo>
                  <a:lnTo>
                    <a:pt x="9782" y="10828"/>
                  </a:lnTo>
                  <a:lnTo>
                    <a:pt x="9660" y="10950"/>
                  </a:lnTo>
                  <a:lnTo>
                    <a:pt x="9490" y="11217"/>
                  </a:lnTo>
                  <a:lnTo>
                    <a:pt x="9368" y="11485"/>
                  </a:lnTo>
                  <a:lnTo>
                    <a:pt x="9295" y="11801"/>
                  </a:lnTo>
                  <a:lnTo>
                    <a:pt x="9246" y="12093"/>
                  </a:lnTo>
                  <a:lnTo>
                    <a:pt x="9271" y="12239"/>
                  </a:lnTo>
                  <a:lnTo>
                    <a:pt x="9295" y="12410"/>
                  </a:lnTo>
                  <a:lnTo>
                    <a:pt x="9319" y="12531"/>
                  </a:lnTo>
                  <a:lnTo>
                    <a:pt x="9392" y="12677"/>
                  </a:lnTo>
                  <a:lnTo>
                    <a:pt x="9441" y="12823"/>
                  </a:lnTo>
                  <a:lnTo>
                    <a:pt x="9538" y="12945"/>
                  </a:lnTo>
                  <a:lnTo>
                    <a:pt x="9636" y="13067"/>
                  </a:lnTo>
                  <a:lnTo>
                    <a:pt x="9757" y="13164"/>
                  </a:lnTo>
                  <a:lnTo>
                    <a:pt x="10001" y="13334"/>
                  </a:lnTo>
                  <a:lnTo>
                    <a:pt x="10244" y="13432"/>
                  </a:lnTo>
                  <a:lnTo>
                    <a:pt x="10293" y="13505"/>
                  </a:lnTo>
                  <a:lnTo>
                    <a:pt x="10341" y="13529"/>
                  </a:lnTo>
                  <a:lnTo>
                    <a:pt x="10390" y="13529"/>
                  </a:lnTo>
                  <a:lnTo>
                    <a:pt x="10463" y="13505"/>
                  </a:lnTo>
                  <a:lnTo>
                    <a:pt x="10779" y="13578"/>
                  </a:lnTo>
                  <a:lnTo>
                    <a:pt x="11096" y="13626"/>
                  </a:lnTo>
                  <a:lnTo>
                    <a:pt x="11655" y="13626"/>
                  </a:lnTo>
                  <a:lnTo>
                    <a:pt x="12093" y="13578"/>
                  </a:lnTo>
                  <a:lnTo>
                    <a:pt x="12288" y="13529"/>
                  </a:lnTo>
                  <a:lnTo>
                    <a:pt x="12483" y="13480"/>
                  </a:lnTo>
                  <a:lnTo>
                    <a:pt x="12653" y="13432"/>
                  </a:lnTo>
                  <a:lnTo>
                    <a:pt x="12848" y="13359"/>
                  </a:lnTo>
                  <a:lnTo>
                    <a:pt x="13018" y="13261"/>
                  </a:lnTo>
                  <a:lnTo>
                    <a:pt x="13164" y="13164"/>
                  </a:lnTo>
                  <a:lnTo>
                    <a:pt x="13334" y="13042"/>
                  </a:lnTo>
                  <a:lnTo>
                    <a:pt x="13480" y="12921"/>
                  </a:lnTo>
                  <a:lnTo>
                    <a:pt x="13602" y="12775"/>
                  </a:lnTo>
                  <a:lnTo>
                    <a:pt x="13724" y="12629"/>
                  </a:lnTo>
                  <a:lnTo>
                    <a:pt x="13845" y="12483"/>
                  </a:lnTo>
                  <a:lnTo>
                    <a:pt x="13943" y="12312"/>
                  </a:lnTo>
                  <a:lnTo>
                    <a:pt x="14040" y="12142"/>
                  </a:lnTo>
                  <a:lnTo>
                    <a:pt x="14113" y="11947"/>
                  </a:lnTo>
                  <a:lnTo>
                    <a:pt x="14162" y="11753"/>
                  </a:lnTo>
                  <a:lnTo>
                    <a:pt x="14210" y="11558"/>
                  </a:lnTo>
                  <a:lnTo>
                    <a:pt x="14210" y="11485"/>
                  </a:lnTo>
                  <a:lnTo>
                    <a:pt x="14186" y="11412"/>
                  </a:lnTo>
                  <a:lnTo>
                    <a:pt x="14235" y="11120"/>
                  </a:lnTo>
                  <a:lnTo>
                    <a:pt x="14283" y="10852"/>
                  </a:lnTo>
                  <a:lnTo>
                    <a:pt x="14308" y="10268"/>
                  </a:lnTo>
                  <a:lnTo>
                    <a:pt x="14332" y="9684"/>
                  </a:lnTo>
                  <a:lnTo>
                    <a:pt x="14356" y="9125"/>
                  </a:lnTo>
                  <a:lnTo>
                    <a:pt x="14405" y="8298"/>
                  </a:lnTo>
                  <a:lnTo>
                    <a:pt x="14429" y="7470"/>
                  </a:lnTo>
                  <a:lnTo>
                    <a:pt x="14429" y="6643"/>
                  </a:lnTo>
                  <a:lnTo>
                    <a:pt x="14405" y="5791"/>
                  </a:lnTo>
                  <a:lnTo>
                    <a:pt x="14356" y="5013"/>
                  </a:lnTo>
                  <a:lnTo>
                    <a:pt x="14283" y="4234"/>
                  </a:lnTo>
                  <a:lnTo>
                    <a:pt x="14235" y="3455"/>
                  </a:lnTo>
                  <a:lnTo>
                    <a:pt x="14186" y="2677"/>
                  </a:lnTo>
                  <a:lnTo>
                    <a:pt x="14186" y="2093"/>
                  </a:lnTo>
                  <a:lnTo>
                    <a:pt x="14186" y="1509"/>
                  </a:lnTo>
                  <a:lnTo>
                    <a:pt x="14186" y="901"/>
                  </a:lnTo>
                  <a:lnTo>
                    <a:pt x="14162" y="609"/>
                  </a:lnTo>
                  <a:lnTo>
                    <a:pt x="14137" y="317"/>
                  </a:lnTo>
                  <a:lnTo>
                    <a:pt x="14162" y="244"/>
                  </a:lnTo>
                  <a:lnTo>
                    <a:pt x="14137" y="171"/>
                  </a:lnTo>
                  <a:lnTo>
                    <a:pt x="14113" y="122"/>
                  </a:lnTo>
                  <a:lnTo>
                    <a:pt x="14089" y="73"/>
                  </a:lnTo>
                  <a:lnTo>
                    <a:pt x="14040" y="25"/>
                  </a:lnTo>
                  <a:lnTo>
                    <a:pt x="139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defTabSz="825444">
                <a:spcBef>
                  <a:spcPts val="0"/>
                </a:spcBef>
              </a:pPr>
              <a:endParaRPr sz="6000" dirty="0">
                <a:solidFill>
                  <a:srgbClr val="6D9EEB"/>
                </a:solidFill>
                <a:latin typeface="Gill Sans" charset="0"/>
                <a:sym typeface="Gill Sans" charset="0"/>
              </a:endParaRPr>
            </a:p>
          </p:txBody>
        </p:sp>
      </p:grpSp>
      <p:sp>
        <p:nvSpPr>
          <p:cNvPr id="30" name="文字方塊 29"/>
          <p:cNvSpPr txBox="1"/>
          <p:nvPr/>
        </p:nvSpPr>
        <p:spPr>
          <a:xfrm>
            <a:off x="3621870" y="4430364"/>
            <a:ext cx="8832981" cy="3200854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基礎功能特色</a:t>
            </a:r>
            <a:endParaRPr lang="en-US" altLang="zh-TW" sz="3200" b="1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霹靂燈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警示燈模式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超音波自動避障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藍芽配對連線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減速馬達控制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64880" y="3431732"/>
            <a:ext cx="5505021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馬達類</a:t>
            </a:r>
            <a:r>
              <a:rPr lang="en-US" altLang="zh-TW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6000" b="1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BeeCar</a:t>
            </a:r>
            <a:endParaRPr lang="zh-TW" altLang="en-US" sz="6000" b="1" dirty="0">
              <a:solidFill>
                <a:prstClr val="white">
                  <a:lumMod val="10000"/>
                </a:prstClr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3393688" y="8280430"/>
            <a:ext cx="9036436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感測類</a:t>
            </a:r>
            <a:r>
              <a:rPr lang="en-US" altLang="zh-TW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魚菜共生生態農場</a:t>
            </a:r>
            <a:endParaRPr lang="zh-TW" altLang="en-US" sz="6000" b="1" dirty="0">
              <a:solidFill>
                <a:prstClr val="black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561601" y="8312078"/>
            <a:ext cx="5958670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燈光類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魔術燈箱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647051" y="9233035"/>
            <a:ext cx="8832981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多種混光顏色控制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燭光情境模式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調色盤模式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加入會動的聲光效果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吸色燈實驗</a:t>
            </a:r>
          </a:p>
        </p:txBody>
      </p:sp>
      <p:sp>
        <p:nvSpPr>
          <p:cNvPr id="35" name="矩形 34"/>
          <p:cNvSpPr/>
          <p:nvPr/>
        </p:nvSpPr>
        <p:spPr>
          <a:xfrm>
            <a:off x="13404150" y="3450302"/>
            <a:ext cx="8266995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聲音類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音樂遊戲挑戰賽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3585841" y="9265828"/>
            <a:ext cx="9557944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農場方塊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使用岩棉基底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使用莖葉類生長光源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Sensor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監控資料介面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marL="717503" indent="-442883" algn="l" defTabSz="825444">
              <a:spcAft>
                <a:spcPts val="600"/>
              </a:spcAft>
              <a:buFont typeface="Wingdings" pitchFamily="2" charset="2"/>
              <a:buChar char="ü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空氣溫濕度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土壤酸鹼值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水位感測器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光敏電阻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Timer: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自動灑水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自動開關燈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13651809" y="4474762"/>
            <a:ext cx="8814232" cy="4339627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旋鈕可變換不同琴音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音色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長短音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Click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節拍器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多種樂器組合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 Drum/Bass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連結手機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DAW App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實現樂器混音編曲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>
              <a:spcAft>
                <a:spcPts val="600"/>
              </a:spcAft>
              <a:buFontTx/>
              <a:buChar char="-"/>
            </a:pPr>
            <a:endParaRPr lang="zh-TW" altLang="en-US" sz="3200" dirty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01794" y="232066"/>
            <a:ext cx="4076701" cy="2024064"/>
          </a:xfrm>
          <a:prstGeom prst="rect">
            <a:avLst/>
          </a:prstGeom>
          <a:noFill/>
          <a:ln>
            <a:noFill/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622816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品牌的源起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2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為何取名為拓可思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拓可思在愛沙尼亞文為智慧的意思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拓可斯的成立就是希望能效仿愛沙尼亞的教學結晶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愛沙尼亞在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2012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9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月推動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虎躍計畫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成為全世界第一個從小學一年級開始教程式的國家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在次年普及到所有公立學校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進而成為義務教育的一環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然而拓可思希望藉由簡單方式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也讓孩子能在年幼時也能了解程式語言這有趣的領域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公司擁有簡單好操作的介面以及生動活潑的硬體主件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讓孩子能在遊玩中了解科技的偉大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16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18" name="Picture 6" descr="pasted-image.tiff"/>
            <p:cNvPicPr>
              <a:picLocks noChangeAspect="1"/>
            </p:cNvPicPr>
            <p:nvPr/>
          </p:nvPicPr>
          <p:blipFill>
            <a:blip r:embed="rId3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0" name="Picture 7" descr="pasted-image.tiff"/>
            <p:cNvPicPr>
              <a:picLocks noChangeAspect="1"/>
            </p:cNvPicPr>
            <p:nvPr/>
          </p:nvPicPr>
          <p:blipFill>
            <a:blip r:embed="rId4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1" name="Picture 8" descr="pasted-image.tiff"/>
            <p:cNvPicPr>
              <a:picLocks noChangeAspect="1"/>
            </p:cNvPicPr>
            <p:nvPr/>
          </p:nvPicPr>
          <p:blipFill>
            <a:blip r:embed="rId5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2" name="Picture 9" descr="pasted-image.tiff"/>
            <p:cNvPicPr>
              <a:picLocks noChangeAspect="1"/>
            </p:cNvPicPr>
            <p:nvPr/>
          </p:nvPicPr>
          <p:blipFill>
            <a:blip r:embed="rId6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23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24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25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26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 bwMode="auto">
          <a:xfrm>
            <a:off x="0" y="0"/>
            <a:ext cx="24384000" cy="13715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3754" y="10122613"/>
            <a:ext cx="3272520" cy="255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4340" y="9020457"/>
            <a:ext cx="5804831" cy="398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96426" y="2581760"/>
            <a:ext cx="4792718" cy="375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線單箭頭接點 8"/>
          <p:cNvCxnSpPr/>
          <p:nvPr/>
        </p:nvCxnSpPr>
        <p:spPr bwMode="auto">
          <a:xfrm>
            <a:off x="11768591" y="3626069"/>
            <a:ext cx="5171091" cy="0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0" name="文字方塊 9"/>
          <p:cNvSpPr txBox="1"/>
          <p:nvPr/>
        </p:nvSpPr>
        <p:spPr>
          <a:xfrm>
            <a:off x="11768591" y="3815255"/>
            <a:ext cx="5395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Step2. Data to Server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4811336" y="7650607"/>
            <a:ext cx="57701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Step3. After compiling the logic by server, data transfer to Computer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774575" y="7943239"/>
            <a:ext cx="51742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Step1. Open 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TarkusVP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 on Computer (Win OS)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13" name="直線單箭頭接點 12"/>
          <p:cNvCxnSpPr/>
          <p:nvPr/>
        </p:nvCxnSpPr>
        <p:spPr bwMode="auto">
          <a:xfrm flipH="1">
            <a:off x="9908261" y="5707117"/>
            <a:ext cx="8891753" cy="4005593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6" name="直線單箭頭接點 15"/>
          <p:cNvCxnSpPr/>
          <p:nvPr/>
        </p:nvCxnSpPr>
        <p:spPr bwMode="auto">
          <a:xfrm>
            <a:off x="10060660" y="11000155"/>
            <a:ext cx="6879022" cy="0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7" name="文字方塊 16"/>
          <p:cNvSpPr txBox="1"/>
          <p:nvPr/>
        </p:nvSpPr>
        <p:spPr>
          <a:xfrm>
            <a:off x="10060660" y="11189341"/>
            <a:ext cx="7124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Step4. Burning data through the data cable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 flipV="1">
            <a:off x="5178606" y="7943239"/>
            <a:ext cx="0" cy="1075296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508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triangle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18" name="Picture 2" descr="C:\Users\user\Downloads\P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88187" y="2105472"/>
            <a:ext cx="9551503" cy="562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9"/>
          <p:cNvGrpSpPr/>
          <p:nvPr/>
        </p:nvGrpSpPr>
        <p:grpSpPr>
          <a:xfrm>
            <a:off x="17743624" y="5472414"/>
            <a:ext cx="4601496" cy="595098"/>
            <a:chOff x="7580670" y="2123768"/>
            <a:chExt cx="4601497" cy="595097"/>
          </a:xfrm>
        </p:grpSpPr>
        <p:sp>
          <p:nvSpPr>
            <p:cNvPr id="41" name="圓角矩形 40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距離感測模組</a:t>
              </a:r>
            </a:p>
          </p:txBody>
        </p:sp>
      </p:grpSp>
      <p:grpSp>
        <p:nvGrpSpPr>
          <p:cNvPr id="3" name="群組 46"/>
          <p:cNvGrpSpPr/>
          <p:nvPr/>
        </p:nvGrpSpPr>
        <p:grpSpPr>
          <a:xfrm>
            <a:off x="2077208" y="5436622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圓角矩形 4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LED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指示燈模組</a:t>
              </a:r>
            </a:p>
          </p:txBody>
        </p:sp>
      </p:grpSp>
      <p:grpSp>
        <p:nvGrpSpPr>
          <p:cNvPr id="4" name="群組 27"/>
          <p:cNvGrpSpPr/>
          <p:nvPr/>
        </p:nvGrpSpPr>
        <p:grpSpPr>
          <a:xfrm>
            <a:off x="2261912" y="12474624"/>
            <a:ext cx="4601496" cy="595098"/>
            <a:chOff x="7580670" y="2123768"/>
            <a:chExt cx="4601497" cy="595097"/>
          </a:xfrm>
          <a:solidFill>
            <a:schemeClr val="l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圓角矩形 4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馬達模組</a:t>
              </a:r>
            </a:p>
          </p:txBody>
        </p:sp>
      </p:grpSp>
      <p:grpSp>
        <p:nvGrpSpPr>
          <p:cNvPr id="5" name="群組 67"/>
          <p:cNvGrpSpPr/>
          <p:nvPr/>
        </p:nvGrpSpPr>
        <p:grpSpPr>
          <a:xfrm>
            <a:off x="17736616" y="12455590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圓角矩形 5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藍芽模組</a:t>
              </a:r>
            </a:p>
          </p:txBody>
        </p:sp>
      </p:grpSp>
      <p:cxnSp>
        <p:nvCxnSpPr>
          <p:cNvPr id="57" name="肘形接點 56"/>
          <p:cNvCxnSpPr/>
          <p:nvPr/>
        </p:nvCxnSpPr>
        <p:spPr bwMode="auto">
          <a:xfrm flipV="1">
            <a:off x="14064208" y="3545632"/>
            <a:ext cx="4320480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9" name="肘形接點 68"/>
          <p:cNvCxnSpPr/>
          <p:nvPr/>
        </p:nvCxnSpPr>
        <p:spPr bwMode="auto">
          <a:xfrm rot="10800000" flipV="1">
            <a:off x="5351240" y="8514184"/>
            <a:ext cx="5040560" cy="1656184"/>
          </a:xfrm>
          <a:prstGeom prst="bentConnector3">
            <a:avLst>
              <a:gd name="adj1" fmla="val 40617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0" name="肘形接點 79"/>
          <p:cNvCxnSpPr/>
          <p:nvPr/>
        </p:nvCxnSpPr>
        <p:spPr bwMode="auto">
          <a:xfrm rot="10800000">
            <a:off x="5927304" y="3761656"/>
            <a:ext cx="4392490" cy="3456384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6" name="肘形接點 65"/>
          <p:cNvCxnSpPr/>
          <p:nvPr/>
        </p:nvCxnSpPr>
        <p:spPr bwMode="auto">
          <a:xfrm>
            <a:off x="14136216" y="7722096"/>
            <a:ext cx="5472608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52" name="Picture 1" descr="E:\Tarkus 資料整理\96. 照片素材\20190511 美樂璐 基礎套件_190513_0011.jpg"/>
          <p:cNvPicPr>
            <a:picLocks noChangeAspect="1" noChangeArrowheads="1"/>
          </p:cNvPicPr>
          <p:nvPr/>
        </p:nvPicPr>
        <p:blipFill>
          <a:blip r:embed="rId3" cstate="print"/>
          <a:srcRect l="13382" t="17713" r="19288" b="12988"/>
          <a:stretch>
            <a:fillRect/>
          </a:stretch>
        </p:blipFill>
        <p:spPr bwMode="auto">
          <a:xfrm>
            <a:off x="9959752" y="6065912"/>
            <a:ext cx="5223852" cy="4032448"/>
          </a:xfrm>
          <a:prstGeom prst="rect">
            <a:avLst/>
          </a:prstGeom>
          <a:noFill/>
        </p:spPr>
      </p:pic>
      <p:pic>
        <p:nvPicPr>
          <p:cNvPr id="243719" name="Picture 7" descr="E:\Tarkus 資料整理\96. 照片素材\20190512 美樂璐 基礎套件組合_190513_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0363" y="881336"/>
            <a:ext cx="6288021" cy="4716016"/>
          </a:xfrm>
          <a:prstGeom prst="rect">
            <a:avLst/>
          </a:prstGeom>
          <a:noFill/>
        </p:spPr>
      </p:pic>
      <p:pic>
        <p:nvPicPr>
          <p:cNvPr id="243717" name="Picture 5" descr="E:\Tarkus 資料整理\96. 照片素材\20190511 美樂璐 基礎套件_190513_0007.jpg"/>
          <p:cNvPicPr>
            <a:picLocks noChangeAspect="1" noChangeArrowheads="1"/>
          </p:cNvPicPr>
          <p:nvPr/>
        </p:nvPicPr>
        <p:blipFill>
          <a:blip r:embed="rId5" cstate="print"/>
          <a:srcRect l="22832" t="18500" r="32872" b="33463"/>
          <a:stretch>
            <a:fillRect/>
          </a:stretch>
        </p:blipFill>
        <p:spPr bwMode="auto">
          <a:xfrm>
            <a:off x="17736615" y="1385392"/>
            <a:ext cx="4779679" cy="3887472"/>
          </a:xfrm>
          <a:prstGeom prst="rect">
            <a:avLst/>
          </a:prstGeom>
          <a:noFill/>
        </p:spPr>
      </p:pic>
      <p:pic>
        <p:nvPicPr>
          <p:cNvPr id="243720" name="Picture 8" descr="E:\Tarkus 資料整理\96. 照片素材\20190511 美樂璐 基礎套件_190513_0003.jpg"/>
          <p:cNvPicPr>
            <a:picLocks noChangeAspect="1" noChangeArrowheads="1"/>
          </p:cNvPicPr>
          <p:nvPr/>
        </p:nvPicPr>
        <p:blipFill>
          <a:blip r:embed="rId6" cstate="print"/>
          <a:srcRect l="29919" t="31888" r="28738" b="31888"/>
          <a:stretch>
            <a:fillRect/>
          </a:stretch>
        </p:blipFill>
        <p:spPr bwMode="auto">
          <a:xfrm>
            <a:off x="17952640" y="8831020"/>
            <a:ext cx="4752528" cy="3123090"/>
          </a:xfrm>
          <a:prstGeom prst="rect">
            <a:avLst/>
          </a:prstGeom>
          <a:noFill/>
        </p:spPr>
      </p:pic>
      <p:pic>
        <p:nvPicPr>
          <p:cNvPr id="243718" name="Picture 6" descr="E:\Tarkus 資料整理\96. 照片素材\20190511 美樂璐 基礎套件_190513_0006.jpg"/>
          <p:cNvPicPr>
            <a:picLocks noChangeAspect="1" noChangeArrowheads="1"/>
          </p:cNvPicPr>
          <p:nvPr/>
        </p:nvPicPr>
        <p:blipFill>
          <a:blip r:embed="rId7" cstate="print"/>
          <a:srcRect l="31321" t="22733" r="27461" b="37698"/>
          <a:stretch>
            <a:fillRect/>
          </a:stretch>
        </p:blipFill>
        <p:spPr bwMode="auto">
          <a:xfrm>
            <a:off x="2038872" y="1673425"/>
            <a:ext cx="4800532" cy="3456384"/>
          </a:xfrm>
          <a:prstGeom prst="rect">
            <a:avLst/>
          </a:prstGeom>
          <a:noFill/>
        </p:spPr>
      </p:pic>
      <p:pic>
        <p:nvPicPr>
          <p:cNvPr id="243721" name="Picture 9" descr="E:\Tarkus 資料整理\96. 照片素材\1204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10880" y="8298160"/>
            <a:ext cx="4922455" cy="36926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62808" y="1889448"/>
          <a:ext cx="21818425" cy="11616640"/>
        </p:xfrm>
        <a:graphic>
          <a:graphicData uri="http://schemas.openxmlformats.org/drawingml/2006/table">
            <a:tbl>
              <a:tblPr/>
              <a:tblGrid>
                <a:gridCol w="4099267"/>
                <a:gridCol w="2972752"/>
                <a:gridCol w="8980837"/>
                <a:gridCol w="2065278"/>
                <a:gridCol w="1760181"/>
                <a:gridCol w="1940110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課程的學習目標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背景知識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這個產品的系統組成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硬體拆解跟組合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軟體的基礎設置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流程圖順序的介紹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第一次燒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錄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829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動手組裝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動手組裝並熟悉各組件及體驗示範檔如何操作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動物擂台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介紹跟生活上的應用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模組跟接法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開關模式燈號的設定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開關模式應用介紹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新增模組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--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函式庫概念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左右移動燈號的設定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方塊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左右移動模式應用介紹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排列與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的觀念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燈光的變化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Test1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8" y="1889448"/>
          <a:ext cx="21818425" cy="8785860"/>
        </p:xfrm>
        <a:graphic>
          <a:graphicData uri="http://schemas.openxmlformats.org/drawingml/2006/table">
            <a:tbl>
              <a:tblPr/>
              <a:tblGrid>
                <a:gridCol w="4099267"/>
                <a:gridCol w="2972752"/>
                <a:gridCol w="8980837"/>
                <a:gridCol w="2065278"/>
                <a:gridCol w="1760181"/>
                <a:gridCol w="1940110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罐軍爭霸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感測元件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超音波的原理及生活知識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介紹距離感測器模組與組裝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讀取距離感測器的數值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軟體中距離感測器的方塊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自己做體驗讀取距離數值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隨距離改變亮度的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數字類型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調光器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自己做實驗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燈隨距離亮度變化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距離感測器教學片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距離感測器控制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數字運算方塊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用比較條件做循環漸亮的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自己做實驗距離內改變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燈模式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2-4)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Test2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感測元件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9" y="1889448"/>
          <a:ext cx="21818422" cy="10906125"/>
        </p:xfrm>
        <a:graphic>
          <a:graphicData uri="http://schemas.openxmlformats.org/drawingml/2006/table">
            <a:tbl>
              <a:tblPr/>
              <a:tblGrid>
                <a:gridCol w="4099266"/>
                <a:gridCol w="2972750"/>
                <a:gridCol w="8980836"/>
                <a:gridCol w="2065278"/>
                <a:gridCol w="1760181"/>
                <a:gridCol w="1940111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推蛋大進擊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介紹馬達模組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電池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輪子的組裝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前進與後退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軟體中馬達方塊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正反轉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速度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持續時間的調整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實際試驗車子的前進與後退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差速轉彎與迴轉半徑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軟體中馬達方塊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差速的語法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實際試驗車子的轉彎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實際試驗影響車子迴轉半徑的原因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Test3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馬達模組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生活中藍芽的應用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接收手機傳送的字元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自己做體驗讀取藍芽字元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藍芽模組教學片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藍芽字元控制馬達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字元類型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條件敘述指令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自己做體驗控制車子並且調教轉彎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Test4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62809" y="1889448"/>
          <a:ext cx="21818422" cy="7852410"/>
        </p:xfrm>
        <a:graphic>
          <a:graphicData uri="http://schemas.openxmlformats.org/drawingml/2006/table">
            <a:tbl>
              <a:tblPr/>
              <a:tblGrid>
                <a:gridCol w="4099266"/>
                <a:gridCol w="2972750"/>
                <a:gridCol w="8980836"/>
                <a:gridCol w="2065278"/>
                <a:gridCol w="1760181"/>
                <a:gridCol w="1940111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0002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自走車應用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自動煞停系統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組合馬達、距離感測器、藍芽、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自動煞停的應用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解說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將馬達的各個方向加入自動煞停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後退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轉彎的函式庫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做出可以遇到障礙物自動煞停或轉向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自走車應用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跟車的應用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解說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將馬達的各個方向加入自動跟車的函式庫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做出偵測前方距離保持定距的跟車系統 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Test5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自動車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- 1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Test6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自動車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- 2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成果發表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分組工作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說明目標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每個人分配一個模組想一件自己的設定</a:t>
                      </a:r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並且實驗效果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各組討論怎麼把軟體組合起來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各組介紹獨一無二的作品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Activity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Lesson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8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9"/>
          <p:cNvGrpSpPr/>
          <p:nvPr/>
        </p:nvGrpSpPr>
        <p:grpSpPr>
          <a:xfrm>
            <a:off x="17743624" y="4750734"/>
            <a:ext cx="4601496" cy="595098"/>
            <a:chOff x="7580670" y="2123768"/>
            <a:chExt cx="4601497" cy="595097"/>
          </a:xfrm>
        </p:grpSpPr>
        <p:sp>
          <p:nvSpPr>
            <p:cNvPr id="41" name="圓角矩形 40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距離感測模組</a:t>
              </a:r>
            </a:p>
          </p:txBody>
        </p:sp>
      </p:grpSp>
      <p:grpSp>
        <p:nvGrpSpPr>
          <p:cNvPr id="3" name="群組 46"/>
          <p:cNvGrpSpPr/>
          <p:nvPr/>
        </p:nvGrpSpPr>
        <p:grpSpPr>
          <a:xfrm>
            <a:off x="1966864" y="3977680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圓角矩形 4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LED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指示燈模組</a:t>
              </a:r>
            </a:p>
          </p:txBody>
        </p:sp>
      </p:grpSp>
      <p:grpSp>
        <p:nvGrpSpPr>
          <p:cNvPr id="4" name="群組 27"/>
          <p:cNvGrpSpPr/>
          <p:nvPr/>
        </p:nvGrpSpPr>
        <p:grpSpPr>
          <a:xfrm>
            <a:off x="1973880" y="12671614"/>
            <a:ext cx="4601496" cy="595098"/>
            <a:chOff x="7580670" y="2123768"/>
            <a:chExt cx="4601497" cy="595097"/>
          </a:xfrm>
          <a:solidFill>
            <a:schemeClr val="l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圓角矩形 4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機械手臂模組</a:t>
              </a:r>
            </a:p>
          </p:txBody>
        </p:sp>
      </p:grpSp>
      <p:grpSp>
        <p:nvGrpSpPr>
          <p:cNvPr id="5" name="群組 67"/>
          <p:cNvGrpSpPr/>
          <p:nvPr/>
        </p:nvGrpSpPr>
        <p:grpSpPr>
          <a:xfrm>
            <a:off x="17736616" y="12599606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圓角矩形 5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藍芽模組</a:t>
              </a:r>
            </a:p>
          </p:txBody>
        </p:sp>
      </p:grpSp>
      <p:cxnSp>
        <p:nvCxnSpPr>
          <p:cNvPr id="57" name="肘形接點 56"/>
          <p:cNvCxnSpPr/>
          <p:nvPr/>
        </p:nvCxnSpPr>
        <p:spPr bwMode="auto">
          <a:xfrm flipV="1">
            <a:off x="14064208" y="3545632"/>
            <a:ext cx="4320480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9" name="肘形接點 68"/>
          <p:cNvCxnSpPr/>
          <p:nvPr/>
        </p:nvCxnSpPr>
        <p:spPr bwMode="auto">
          <a:xfrm rot="10800000">
            <a:off x="5495256" y="6641976"/>
            <a:ext cx="4896544" cy="1872208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0" name="肘形接點 79"/>
          <p:cNvCxnSpPr/>
          <p:nvPr/>
        </p:nvCxnSpPr>
        <p:spPr bwMode="auto">
          <a:xfrm rot="10800000">
            <a:off x="6287344" y="3185592"/>
            <a:ext cx="4032450" cy="4032448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66" name="肘形接點 65"/>
          <p:cNvCxnSpPr/>
          <p:nvPr/>
        </p:nvCxnSpPr>
        <p:spPr bwMode="auto">
          <a:xfrm>
            <a:off x="14136216" y="7722096"/>
            <a:ext cx="5472608" cy="288032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43720" name="Picture 8" descr="E:\Tarkus 資料整理\96. 照片素材\20190511 美樂璐 基礎套件_190513_0003.jpg"/>
          <p:cNvPicPr>
            <a:picLocks noChangeAspect="1" noChangeArrowheads="1"/>
          </p:cNvPicPr>
          <p:nvPr/>
        </p:nvPicPr>
        <p:blipFill>
          <a:blip r:embed="rId3" cstate="print"/>
          <a:srcRect l="29919" t="31888" r="28738" b="31888"/>
          <a:stretch>
            <a:fillRect/>
          </a:stretch>
        </p:blipFill>
        <p:spPr bwMode="auto">
          <a:xfrm>
            <a:off x="17808624" y="9810329"/>
            <a:ext cx="4032448" cy="2649894"/>
          </a:xfrm>
          <a:prstGeom prst="rect">
            <a:avLst/>
          </a:prstGeom>
          <a:noFill/>
        </p:spPr>
      </p:pic>
      <p:pic>
        <p:nvPicPr>
          <p:cNvPr id="243718" name="Picture 6" descr="E:\Tarkus 資料整理\96. 照片素材\20190511 美樂璐 基礎套件_190513_0006.jpg"/>
          <p:cNvPicPr>
            <a:picLocks noChangeAspect="1" noChangeArrowheads="1"/>
          </p:cNvPicPr>
          <p:nvPr/>
        </p:nvPicPr>
        <p:blipFill>
          <a:blip r:embed="rId4" cstate="print"/>
          <a:srcRect l="31321" t="22733" r="27461" b="37698"/>
          <a:stretch>
            <a:fillRect/>
          </a:stretch>
        </p:blipFill>
        <p:spPr bwMode="auto">
          <a:xfrm>
            <a:off x="2038872" y="665312"/>
            <a:ext cx="4464496" cy="3214438"/>
          </a:xfrm>
          <a:prstGeom prst="rect">
            <a:avLst/>
          </a:prstGeom>
          <a:noFill/>
        </p:spPr>
      </p:pic>
      <p:grpSp>
        <p:nvGrpSpPr>
          <p:cNvPr id="6" name="群組 46"/>
          <p:cNvGrpSpPr/>
          <p:nvPr/>
        </p:nvGrpSpPr>
        <p:grpSpPr>
          <a:xfrm>
            <a:off x="1966864" y="8232569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圓角矩形 23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chemeClr val="accent5">
                  <a:lumMod val="75000"/>
                  <a:alpha val="80000"/>
                </a:scheme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前燈</a:t>
              </a:r>
              <a:r>
                <a:rPr lang="en-US" altLang="zh-TW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+</a:t>
              </a:r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喇叭模組</a:t>
              </a:r>
            </a:p>
          </p:txBody>
        </p:sp>
      </p:grpSp>
      <p:pic>
        <p:nvPicPr>
          <p:cNvPr id="26" name="Picture 2" descr="E:\Tarkus 資料整理\96. 照片素材\20190511 美樂璐 延伸套件_190513_0008.jpg"/>
          <p:cNvPicPr>
            <a:picLocks noChangeAspect="1" noChangeArrowheads="1"/>
          </p:cNvPicPr>
          <p:nvPr/>
        </p:nvPicPr>
        <p:blipFill>
          <a:blip r:embed="rId5" cstate="print"/>
          <a:srcRect l="21060" t="20863" r="19288" b="24800"/>
          <a:stretch>
            <a:fillRect/>
          </a:stretch>
        </p:blipFill>
        <p:spPr bwMode="auto">
          <a:xfrm>
            <a:off x="2038872" y="5062633"/>
            <a:ext cx="4419852" cy="3019503"/>
          </a:xfrm>
          <a:prstGeom prst="rect">
            <a:avLst/>
          </a:prstGeom>
          <a:noFill/>
        </p:spPr>
      </p:pic>
      <p:pic>
        <p:nvPicPr>
          <p:cNvPr id="245763" name="Picture 3" descr="E:\Tarkus 資料整理\96. 照片素材\20190511 美樂璐 基礎套件_190513_0001.jpg"/>
          <p:cNvPicPr>
            <a:picLocks noChangeAspect="1" noChangeArrowheads="1"/>
          </p:cNvPicPr>
          <p:nvPr/>
        </p:nvPicPr>
        <p:blipFill>
          <a:blip r:embed="rId6" cstate="print"/>
          <a:srcRect l="29919" t="16138" r="27557" b="26375"/>
          <a:stretch>
            <a:fillRect/>
          </a:stretch>
        </p:blipFill>
        <p:spPr bwMode="auto">
          <a:xfrm>
            <a:off x="17745729" y="593304"/>
            <a:ext cx="3972208" cy="4027378"/>
          </a:xfrm>
          <a:prstGeom prst="rect">
            <a:avLst/>
          </a:prstGeom>
          <a:noFill/>
        </p:spPr>
      </p:pic>
      <p:pic>
        <p:nvPicPr>
          <p:cNvPr id="245764" name="Picture 4" descr="E:\Tarkus 資料整理\96. 照片素材\20190511 美樂璐 基礎套件_190513_0010.jpg"/>
          <p:cNvPicPr>
            <a:picLocks noChangeAspect="1" noChangeArrowheads="1"/>
          </p:cNvPicPr>
          <p:nvPr/>
        </p:nvPicPr>
        <p:blipFill>
          <a:blip r:embed="rId7" cstate="print"/>
          <a:srcRect l="24013" t="17713" r="25194" b="20075"/>
          <a:stretch>
            <a:fillRect/>
          </a:stretch>
        </p:blipFill>
        <p:spPr bwMode="auto">
          <a:xfrm>
            <a:off x="10031760" y="5849888"/>
            <a:ext cx="4824536" cy="4431841"/>
          </a:xfrm>
          <a:prstGeom prst="rect">
            <a:avLst/>
          </a:prstGeom>
          <a:noFill/>
        </p:spPr>
      </p:pic>
      <p:pic>
        <p:nvPicPr>
          <p:cNvPr id="245765" name="Picture 5" descr="E:\Tarkus 資料整理\96. 照片素材\20190511 美樂璐 延伸套件_190513_0006.jpg"/>
          <p:cNvPicPr>
            <a:picLocks noChangeAspect="1" noChangeArrowheads="1"/>
          </p:cNvPicPr>
          <p:nvPr/>
        </p:nvPicPr>
        <p:blipFill>
          <a:blip r:embed="rId8" cstate="print"/>
          <a:srcRect l="15744" t="27163" r="26966" b="18500"/>
          <a:stretch>
            <a:fillRect/>
          </a:stretch>
        </p:blipFill>
        <p:spPr bwMode="auto">
          <a:xfrm>
            <a:off x="17808624" y="5633864"/>
            <a:ext cx="3947918" cy="2808312"/>
          </a:xfrm>
          <a:prstGeom prst="rect">
            <a:avLst/>
          </a:prstGeom>
          <a:noFill/>
        </p:spPr>
      </p:pic>
      <p:pic>
        <p:nvPicPr>
          <p:cNvPr id="245766" name="Picture 6" descr="E:\Tarkus 資料整理\96. 照片素材\20190511 美樂璐 延伸套件_190513_0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10880" y="9287238"/>
            <a:ext cx="4375208" cy="3281406"/>
          </a:xfrm>
          <a:prstGeom prst="rect">
            <a:avLst/>
          </a:prstGeom>
          <a:noFill/>
        </p:spPr>
      </p:pic>
      <p:grpSp>
        <p:nvGrpSpPr>
          <p:cNvPr id="7" name="群組 39"/>
          <p:cNvGrpSpPr/>
          <p:nvPr/>
        </p:nvGrpSpPr>
        <p:grpSpPr>
          <a:xfrm>
            <a:off x="17743624" y="8567158"/>
            <a:ext cx="4601496" cy="595098"/>
            <a:chOff x="7580670" y="2123768"/>
            <a:chExt cx="4601497" cy="595097"/>
          </a:xfrm>
        </p:grpSpPr>
        <p:sp>
          <p:nvSpPr>
            <p:cNvPr id="35" name="圓角矩形 34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ln>
              <a:solidFill>
                <a:srgbClr val="00B050">
                  <a:alpha val="8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紅外線感測模組</a:t>
              </a:r>
            </a:p>
          </p:txBody>
        </p:sp>
      </p:grpSp>
      <p:pic>
        <p:nvPicPr>
          <p:cNvPr id="245767" name="Picture 7" descr="E:\Tarkus 資料整理\96. 照片素材\20190511 美樂璐 延伸套件_190513_0004.jpg"/>
          <p:cNvPicPr>
            <a:picLocks noChangeAspect="1" noChangeArrowheads="1"/>
          </p:cNvPicPr>
          <p:nvPr/>
        </p:nvPicPr>
        <p:blipFill>
          <a:blip r:embed="rId10" cstate="print"/>
          <a:srcRect l="10040" t="23425" r="6683" b="22238"/>
          <a:stretch>
            <a:fillRect/>
          </a:stretch>
        </p:blipFill>
        <p:spPr bwMode="auto">
          <a:xfrm>
            <a:off x="10175776" y="10458400"/>
            <a:ext cx="4592858" cy="2247569"/>
          </a:xfrm>
          <a:prstGeom prst="rect">
            <a:avLst/>
          </a:prstGeom>
          <a:noFill/>
        </p:spPr>
      </p:pic>
      <p:grpSp>
        <p:nvGrpSpPr>
          <p:cNvPr id="8" name="群組 67"/>
          <p:cNvGrpSpPr/>
          <p:nvPr/>
        </p:nvGrpSpPr>
        <p:grpSpPr>
          <a:xfrm>
            <a:off x="10103768" y="12671614"/>
            <a:ext cx="4601496" cy="595098"/>
            <a:chOff x="7580670" y="2123768"/>
            <a:chExt cx="4601497" cy="5950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圓角矩形 38"/>
            <p:cNvSpPr/>
            <p:nvPr/>
          </p:nvSpPr>
          <p:spPr bwMode="auto">
            <a:xfrm>
              <a:off x="7580670" y="2123768"/>
              <a:ext cx="4601497" cy="595097"/>
            </a:xfrm>
            <a:prstGeom prst="roundRect">
              <a:avLst/>
            </a:prstGeom>
            <a:solidFill>
              <a:schemeClr val="lt1"/>
            </a:solidFill>
            <a:ln>
              <a:solidFill>
                <a:srgbClr val="C00000">
                  <a:alpha val="80000"/>
                </a:srgbClr>
              </a:solidFill>
            </a:ln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defTabSz="825444"/>
              <a:endParaRPr lang="zh-TW" alt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  <a:sym typeface="Gill Sans" charset="0"/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7846145" y="2163588"/>
              <a:ext cx="3850230" cy="553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825444"/>
              <a:r>
                <a:rPr lang="zh-TW" altLang="en-US" sz="2900" dirty="0" smtClean="0">
                  <a:solidFill>
                    <a:prstClr val="black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搖桿模組</a:t>
              </a:r>
            </a:p>
          </p:txBody>
        </p:sp>
      </p:grpSp>
      <p:pic>
        <p:nvPicPr>
          <p:cNvPr id="245768" name="Picture 8" descr="E:\Tarkus 資料整理\96. 照片素材\20190512 美樂璐 延伸套件組合_190513_000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79632" y="665312"/>
            <a:ext cx="6696744" cy="5022558"/>
          </a:xfrm>
          <a:prstGeom prst="rect">
            <a:avLst/>
          </a:prstGeom>
          <a:noFill/>
        </p:spPr>
      </p:pic>
      <p:cxnSp>
        <p:nvCxnSpPr>
          <p:cNvPr id="37" name="肘形接點 36"/>
          <p:cNvCxnSpPr>
            <a:endCxn id="245766" idx="3"/>
          </p:cNvCxnSpPr>
          <p:nvPr/>
        </p:nvCxnSpPr>
        <p:spPr bwMode="auto">
          <a:xfrm rot="10800000" flipV="1">
            <a:off x="6486088" y="9522295"/>
            <a:ext cx="3473664" cy="1405645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4" name="肘形接點 43"/>
          <p:cNvCxnSpPr/>
          <p:nvPr/>
        </p:nvCxnSpPr>
        <p:spPr bwMode="auto">
          <a:xfrm rot="5400000">
            <a:off x="12011980" y="10206372"/>
            <a:ext cx="648072" cy="12700"/>
          </a:xfrm>
          <a:prstGeom prst="bentConnector3">
            <a:avLst>
              <a:gd name="adj1" fmla="val 50000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oval" w="lg" len="lg"/>
            <a:tailEnd type="oval" w="lg" len="lg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表格 46"/>
          <p:cNvGraphicFramePr>
            <a:graphicFrameLocks noGrp="1"/>
          </p:cNvGraphicFramePr>
          <p:nvPr/>
        </p:nvGraphicFramePr>
        <p:xfrm>
          <a:off x="1476449" y="1889448"/>
          <a:ext cx="21793453" cy="5966460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988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倒車雷達遊戲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b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警示燈與警示音的作用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車燈模組教學片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車燈模組的使用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 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502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 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車燈模組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自己做倒車雷達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Test1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喇叭、車燈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表格 46"/>
          <p:cNvGraphicFramePr>
            <a:graphicFrameLocks noGrp="1"/>
          </p:cNvGraphicFramePr>
          <p:nvPr/>
        </p:nvGraphicFramePr>
        <p:xfrm>
          <a:off x="1476449" y="1889448"/>
          <a:ext cx="21793453" cy="9437370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9884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感測元件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生活中紅外線的應用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調電阻改變紅外線偵測距離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讀取紅外線模組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交集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聯集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四個紅外線模組所劃分區域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自己做體驗紅外線模組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4-3)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紅外線控制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示範檔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4-4)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輔助距離感測器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距離感測器方塊與紅外線模組方塊的搭配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比較條件判斷不同牆面狀況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體驗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車子避障自動判斷轉彎方向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4-5)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紅外線尋跡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紅外線模組方塊對顏色的判斷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比較條件判斷不同地面顏色的變化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無窮迴圈與迴圈中止條件的設定方式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體驗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設定車子走完黑線路徑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4-6-1,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4-6-2)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Test2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感測元件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紅外線模組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6447" y="1889448"/>
          <a:ext cx="21793456" cy="11435715"/>
        </p:xfrm>
        <a:graphic>
          <a:graphicData uri="http://schemas.openxmlformats.org/drawingml/2006/table">
            <a:tbl>
              <a:tblPr/>
              <a:tblGrid>
                <a:gridCol w="4090817"/>
                <a:gridCol w="2999220"/>
                <a:gridCol w="9458164"/>
                <a:gridCol w="1584176"/>
                <a:gridCol w="1728192"/>
                <a:gridCol w="1932887"/>
              </a:tblGrid>
              <a:tr h="4167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時程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1674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功能元件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Servo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馬達介紹跟角度在生活上的應用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介紹機械手臂模組跟接法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用角度來控制馬達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角度設定模式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軟體中機械手臂方塊組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四顆伺服馬達的角度控制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手臂各部位角度設定順序與連續動作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調整角度體驗機械手臂的變化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5-1-1,2)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用疊代指令控制馬達做連續動作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疊代迴圈、模式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MODE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的變數設定方式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設定角度為變數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迴圈組合進行某一軸連續動作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For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迴圈並用迴圈中止設定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MODE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切換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搭配距離感測器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兩個變數設定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變數比較條件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疊代變化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設定感測器與機械臂之間的關係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使用感測器來操控手臂變化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用藍芽操控馬達進行動作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Switch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Switch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條件敘述設定藍芽接收字元相對應動作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藍芽輸入訊息控制手臂動作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67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Test3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功能元件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的願景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7174" name="Picture 6" descr="pasted-image.tiff"/>
            <p:cNvPicPr>
              <a:picLocks noChangeAspect="1"/>
            </p:cNvPicPr>
            <p:nvPr/>
          </p:nvPicPr>
          <p:blipFill>
            <a:blip r:embed="rId2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5" name="Picture 7" descr="pasted-image.tiff"/>
            <p:cNvPicPr>
              <a:picLocks noChangeAspect="1"/>
            </p:cNvPicPr>
            <p:nvPr/>
          </p:nvPicPr>
          <p:blipFill>
            <a:blip r:embed="rId3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6" name="Picture 8" descr="pasted-image.tiff"/>
            <p:cNvPicPr>
              <a:picLocks noChangeAspect="1"/>
            </p:cNvPicPr>
            <p:nvPr/>
          </p:nvPicPr>
          <p:blipFill>
            <a:blip r:embed="rId4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7" name="Picture 9" descr="pasted-image.tiff"/>
            <p:cNvPicPr>
              <a:picLocks noChangeAspect="1"/>
            </p:cNvPicPr>
            <p:nvPr/>
          </p:nvPicPr>
          <p:blipFill>
            <a:blip r:embed="rId5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7178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7180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7181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rgbClr val="FFFFFF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6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拓可思國際程式學苑的成立，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在於結合拓可思科創研發的利基點下，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成為一個有專利與研發能量在背後的支持、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並且有能力可以客製化師資需求的專業教學團隊。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以線上課程平台為主軸，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結合線下學校社團及活動，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藉由遊戲及比賽的方式，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與國際協會形成更多的延伸活動合作。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同時未來整合更多的台灣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領域教具研發能量，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及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領域師資團隊的力量，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期待能將台灣的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教育走向國際。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76447" y="1889448"/>
          <a:ext cx="21793453" cy="10441305"/>
        </p:xfrm>
        <a:graphic>
          <a:graphicData uri="http://schemas.openxmlformats.org/drawingml/2006/table">
            <a:tbl>
              <a:tblPr/>
              <a:tblGrid>
                <a:gridCol w="4094574"/>
                <a:gridCol w="2969347"/>
                <a:gridCol w="8970559"/>
                <a:gridCol w="2062914"/>
                <a:gridCol w="1758167"/>
                <a:gridCol w="1937892"/>
              </a:tblGrid>
              <a:tr h="46772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  <a:endParaRPr lang="zh-TW" altLang="en-US" sz="3200" b="1" i="0" u="none" strike="noStrike" dirty="0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smtClean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  <a:endParaRPr lang="zh-TW" altLang="en-US" sz="3200" b="1" i="0" u="none" strike="noStrike">
                        <a:solidFill>
                          <a:srgbClr val="3F3F7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6772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無線遙杆遊戲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規則說明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示範賽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開始遊戲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功能組件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PS2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無線遙桿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進位的原理及生活知識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遙控模組與組裝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使用條件敘述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軟體中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遙桿的方塊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讀取數值方塊、條件敘述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遙桿控制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 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遙桿控制手臂車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定義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變數與欄位類型介紹 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類型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變數設定與小算盤計算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測試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組合鍵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產生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"10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進位數字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" 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控制機械臂基本動作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5-8)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遙桿教學片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3 -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軟體方塊介紹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數字運算方塊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比較條件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使用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BIT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計算機確認組合鍵數值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動手體驗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用組合鍵啟動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車燈  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772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Test4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小測驗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對應題目 功能組件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無線遙桿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80'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6447" y="-342800"/>
          <a:ext cx="21793453" cy="13912215"/>
        </p:xfrm>
        <a:graphic>
          <a:graphicData uri="http://schemas.openxmlformats.org/drawingml/2006/table">
            <a:tbl>
              <a:tblPr/>
              <a:tblGrid>
                <a:gridCol w="4094574"/>
                <a:gridCol w="2969348"/>
                <a:gridCol w="8970558"/>
                <a:gridCol w="2062915"/>
                <a:gridCol w="1758167"/>
                <a:gridCol w="1937891"/>
              </a:tblGrid>
              <a:tr h="3937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任務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1" i="0" u="none" strike="noStrike" dirty="0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主要內容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預估時程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1" i="0" u="none" strike="noStrike">
                          <a:solidFill>
                            <a:srgbClr val="3F3F7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行進間自動避障的應用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將馬達的各個方向加入自動減速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轉向的函式庫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做出可以遇到障礙物自動減速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轉向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5-1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簡易的自動轉彎跟車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簡易的自動轉彎跟車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自動定距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跟車的應用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將馬達的各個方向加入自動跟車的函式庫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做出偵測前方距離保持定距的跟車系統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示範擋案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5-2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507717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車道偏移警示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 LDW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車道偏移警示系統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利用紅外線模組在車道內行進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左右兩邊紅外線開關利用比較條件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做出將</a:t>
                      </a:r>
                      <a:r>
                        <a:rPr lang="en-US" altLang="zh-TW" sz="3200" b="0" i="0" u="none" strike="noStrike" dirty="0" err="1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控制在車道內的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簡易的自動停車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利用紅外線模組分辨左右死角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利用紅外線模組停車進紙箱車庫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紅外線與距離感測器的搭配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讓</a:t>
                      </a:r>
                      <a:r>
                        <a:rPr lang="en-US" altLang="zh-TW" sz="3200" b="0" i="0" u="none" strike="noStrike" dirty="0" err="1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順利停進指定的車格內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懸崖車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生活上的應用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絕路逢生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懸崖車展示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距離感測器利用比較條件來控制馬達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做出不會摔下桌面的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邏輯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車專案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機械手臂移除障礙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介紹知識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自動化工廠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機械手臂移除障礙物展示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利用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PS2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搖桿控制機械手臂將路線上的障礙物移除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活動</a:t>
                      </a:r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移除障礙競賽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40'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93764"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Activity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Lesson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4"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3200" b="0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課程策略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32054"/>
          <a:stretch>
            <a:fillRect/>
          </a:stretch>
        </p:blipFill>
        <p:spPr bwMode="auto">
          <a:xfrm>
            <a:off x="10712231" y="8923284"/>
            <a:ext cx="13324928" cy="451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1606824" y="737320"/>
            <a:ext cx="1197314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遊戲項目一 </a:t>
            </a:r>
            <a:r>
              <a:rPr lang="en-US" altLang="zh-TW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ES1.</a:t>
            </a:r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動物擂台</a:t>
            </a:r>
          </a:p>
          <a:p>
            <a:pPr algn="l"/>
            <a:endParaRPr lang="zh-TW" altLang="en-US" sz="8000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1928924" y="9018240"/>
          <a:ext cx="7656510" cy="348568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828255"/>
                <a:gridCol w="3828255"/>
              </a:tblGrid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STEM</a:t>
                      </a:r>
                      <a:r>
                        <a:rPr lang="zh-TW" altLang="en-US" sz="3200" dirty="0" smtClean="0"/>
                        <a:t>素養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比重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團隊合作能力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邏輯推理能力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問題解決能力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演說表達能力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遊戲勝負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50%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19531" y="5706308"/>
            <a:ext cx="5717628" cy="292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19531" y="1897774"/>
            <a:ext cx="5717628" cy="346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1653398" y="2142329"/>
            <a:ext cx="20268923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比賽項目學習目的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>
              <a:spcAft>
                <a:spcPts val="600"/>
              </a:spcAft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藉由程式的參數調整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結合猜拳的遊戲主題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以體驗程式的燈光效果為競賽的主軸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使用器材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Tx/>
              <a:buAutoNum type="arabicPeriod"/>
            </a:pP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MelaCake+TarkusVP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Tx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動物擂台燈光模組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拓可思提供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比賽規則 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三回合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遊戲雙方先自行設定連續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個燈號輪播的模式，每個燈號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秒，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啟動輪播的方式為使用距離感測器偵測障礙物，讓雙方同時啟動輪播模式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規則是象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黃鼠狼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(LED2)&gt;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老鼠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(LED3)&gt;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猩猩贏任一動物但只能用一次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裁判在燈號輪撥開始時，每一秒判斷勝負，贏的一方加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分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若兩方動物相同則判定平手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0"/>
              </a:spcAft>
              <a:buFont typeface="+mj-lt"/>
              <a:buAutoNum type="alphaUcPeriod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個燈號輪播完畢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得分最多的一方獲勝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個燈號後雙方同分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則輪播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3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個燈號進行延長賽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評審方式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endParaRPr lang="zh-TW" altLang="en-US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6340185" cy="1323435"/>
          </a:xfrm>
        </p:spPr>
        <p:txBody>
          <a:bodyPr/>
          <a:lstStyle/>
          <a:p>
            <a:pPr lvl="0"/>
            <a:r>
              <a:rPr kumimoji="1" lang="zh-TW" altLang="en-US" sz="8000" dirty="0" smtClean="0">
                <a:cs typeface="NewsGoth BT" charset="0"/>
              </a:rPr>
              <a:t>社團課程</a:t>
            </a:r>
            <a:r>
              <a:rPr kumimoji="1" lang="zh-TW" altLang="zh-TW" sz="8000" dirty="0" smtClean="0">
                <a:cs typeface="NewsGoth BT" charset="0"/>
              </a:rPr>
              <a:t>內容</a:t>
            </a:r>
            <a:endParaRPr lang="zh-TW" altLang="en-US" sz="8000" dirty="0"/>
          </a:p>
        </p:txBody>
      </p:sp>
      <p:pic>
        <p:nvPicPr>
          <p:cNvPr id="393220" name="圖片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44328" y="2753544"/>
            <a:ext cx="8208912" cy="3976555"/>
          </a:xfrm>
          <a:prstGeom prst="rect">
            <a:avLst/>
          </a:prstGeom>
          <a:noFill/>
        </p:spPr>
      </p:pic>
      <p:pic>
        <p:nvPicPr>
          <p:cNvPr id="393219" name="圖片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87744" y="3329608"/>
            <a:ext cx="5264584" cy="3384376"/>
          </a:xfrm>
          <a:prstGeom prst="rect">
            <a:avLst/>
          </a:prstGeom>
          <a:noFill/>
        </p:spPr>
      </p:pic>
      <p:pic>
        <p:nvPicPr>
          <p:cNvPr id="393218" name="圖片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44328" y="8514184"/>
            <a:ext cx="8266353" cy="4320480"/>
          </a:xfrm>
          <a:prstGeom prst="rect">
            <a:avLst/>
          </a:prstGeom>
          <a:noFill/>
        </p:spPr>
      </p:pic>
      <p:pic>
        <p:nvPicPr>
          <p:cNvPr id="393217" name="圖片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76508" y="9522296"/>
            <a:ext cx="5195812" cy="3268638"/>
          </a:xfrm>
          <a:prstGeom prst="rect">
            <a:avLst/>
          </a:prstGeom>
          <a:noFill/>
        </p:spPr>
      </p:pic>
      <p:sp>
        <p:nvSpPr>
          <p:cNvPr id="393221" name="Rectangle 5"/>
          <p:cNvSpPr>
            <a:spLocks noChangeArrowheads="1"/>
          </p:cNvSpPr>
          <p:nvPr/>
        </p:nvSpPr>
        <p:spPr bwMode="auto">
          <a:xfrm>
            <a:off x="1440160" y="2681536"/>
            <a:ext cx="134881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eaLnBrk="0"/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0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堂課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(15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分鐘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b="1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err="1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BeeCar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起源到軟體的介面：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命名的由來及相關背景知識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2.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硬體部件的介紹，包含插線及注意事項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3.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軟體的下載與安裝及注意事項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890588" indent="-890588" algn="l" defTabSz="914400" eaLnBrk="0">
              <a:buFontTx/>
              <a:buAutoNum type="arabicPeriod" startAt="4"/>
            </a:pP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軟體的介面介紹，從登入到介面的每個</a:t>
            </a:r>
            <a:endParaRPr kumimoji="1" lang="en-US" altLang="zh-TW" sz="3200" dirty="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marL="890588" indent="-890588" algn="l" defTabSz="914400" eaLnBrk="0"/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        圖示以及注意事項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5.	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指示燈號的開與關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6.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第一次燒錄程式與注意事項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2" name="Rectangle 6"/>
          <p:cNvSpPr>
            <a:spLocks noChangeArrowheads="1"/>
          </p:cNvSpPr>
          <p:nvPr/>
        </p:nvSpPr>
        <p:spPr bwMode="auto">
          <a:xfrm>
            <a:off x="0" y="2085975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en-US" altLang="zh-TW" sz="120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</a:t>
            </a:r>
            <a:endParaRPr kumimoji="1" lang="en-US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3" name="Rectangle 7"/>
          <p:cNvSpPr>
            <a:spLocks noChangeArrowheads="1"/>
          </p:cNvSpPr>
          <p:nvPr/>
        </p:nvSpPr>
        <p:spPr bwMode="auto">
          <a:xfrm>
            <a:off x="1462808" y="8010128"/>
            <a:ext cx="1173730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第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堂課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(15</a:t>
            </a:r>
            <a:r>
              <a:rPr kumimoji="1" lang="zh-TW" altLang="en-US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分鐘</a:t>
            </a:r>
            <a:r>
              <a:rPr kumimoji="1" lang="en-US" altLang="zh-TW" sz="3200" b="1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b="1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指示燈操作：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1.	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基礎介紹與小知識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890588" indent="-890588" algn="l" defTabSz="914400" eaLnBrk="0">
              <a:buFontTx/>
              <a:buAutoNum type="arabicPeriod" startAt="2"/>
            </a:pP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LED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指示燈的三種模式：</a:t>
            </a:r>
            <a:endParaRPr kumimoji="1" lang="en-US" altLang="zh-TW" sz="3200" dirty="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marL="514350" indent="-514350" algn="l" defTabSz="914400" eaLnBrk="0"/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        開關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/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調光器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/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左右移動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3.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延遲設定的概念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4.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迴圈的概念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5.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程式的流程順序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6.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函式庫的介紹說明</a:t>
            </a:r>
            <a:endParaRPr kumimoji="1" lang="zh-TW" altLang="en-US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algn="l" defTabSz="914400" eaLnBrk="0"/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7.	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實作範例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(</a:t>
            </a:r>
            <a:r>
              <a:rPr kumimoji="1" lang="zh-TW" altLang="en-US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跑馬燈或其他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)</a:t>
            </a:r>
            <a:endParaRPr kumimoji="1" lang="en-US" altLang="zh-TW" sz="32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4" name="Rectangle 8"/>
          <p:cNvSpPr>
            <a:spLocks noChangeArrowheads="1"/>
          </p:cNvSpPr>
          <p:nvPr/>
        </p:nvSpPr>
        <p:spPr bwMode="auto">
          <a:xfrm>
            <a:off x="0" y="5734050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endParaRPr kumimoji="1" lang="en-US" altLang="zh-TW" sz="1200" smtClean="0">
              <a:latin typeface="微軟正黑體" pitchFamily="34" charset="-120"/>
              <a:ea typeface="微軟正黑體" pitchFamily="34" charset="-120"/>
              <a:cs typeface="NewsGoth BT" charset="0"/>
            </a:endParaRPr>
          </a:p>
          <a:p>
            <a:pPr algn="l" defTabSz="914400" eaLnBrk="0"/>
            <a:r>
              <a:rPr kumimoji="1" lang="en-US" altLang="zh-TW" sz="1200" smtClean="0">
                <a:latin typeface="微軟正黑體" pitchFamily="34" charset="-120"/>
                <a:ea typeface="微軟正黑體" pitchFamily="34" charset="-120"/>
                <a:cs typeface="NewsGoth BT" charset="0"/>
              </a:rPr>
              <a:t> </a:t>
            </a:r>
            <a:endParaRPr kumimoji="1" lang="en-US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93225" name="Rectangle 9"/>
          <p:cNvSpPr>
            <a:spLocks noChangeArrowheads="1"/>
          </p:cNvSpPr>
          <p:nvPr/>
        </p:nvSpPr>
        <p:spPr bwMode="auto">
          <a:xfrm>
            <a:off x="0" y="7381875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914400" hangingPunct="1"/>
            <a:r>
              <a:rPr kumimoji="1" lang="zh-TW" altLang="zh-TW" sz="2200" smtClean="0"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  <a:endParaRPr kumimoji="1" lang="zh-TW" altLang="zh-TW" sz="180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35243" y="999041"/>
            <a:ext cx="6340185" cy="1323435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535353">
                    <a:lumMod val="75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帶入情境設計</a:t>
            </a:r>
          </a:p>
        </p:txBody>
      </p:sp>
      <p:pic>
        <p:nvPicPr>
          <p:cNvPr id="1026" name="Picture 2" descr="D:\下載資料\星際戰爭2-01.jpg"/>
          <p:cNvPicPr>
            <a:picLocks noChangeAspect="1" noChangeArrowheads="1"/>
          </p:cNvPicPr>
          <p:nvPr/>
        </p:nvPicPr>
        <p:blipFill>
          <a:blip r:embed="rId2" cstate="print"/>
          <a:srcRect t="40165" b="9294"/>
          <a:stretch>
            <a:fillRect/>
          </a:stretch>
        </p:blipFill>
        <p:spPr bwMode="auto">
          <a:xfrm>
            <a:off x="1174776" y="2319938"/>
            <a:ext cx="22548168" cy="11396062"/>
          </a:xfrm>
          <a:prstGeom prst="roundRect">
            <a:avLst>
              <a:gd name="adj" fmla="val 8176"/>
            </a:avLst>
          </a:prstGeom>
          <a:noFill/>
          <a:effectLst>
            <a:softEdge rad="317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896" y="3041576"/>
            <a:ext cx="8352928" cy="469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11680" y="620992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>
              <a:solidFill>
                <a:schemeClr val="bg1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社團內容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1630095" cy="1508101"/>
          </a:xfrm>
        </p:spPr>
        <p:txBody>
          <a:bodyPr/>
          <a:lstStyle/>
          <a:p>
            <a:r>
              <a:rPr lang="zh-TW" altLang="en-US" dirty="0" smtClean="0"/>
              <a:t>課程社團規劃</a:t>
            </a:r>
            <a:r>
              <a:rPr lang="en-US" altLang="zh-TW" dirty="0" smtClean="0"/>
              <a:t>(</a:t>
            </a:r>
            <a:r>
              <a:rPr lang="zh-TW" altLang="en-US" dirty="0" smtClean="0"/>
              <a:t>微課程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174776" y="2609528"/>
          <a:ext cx="10801200" cy="9772650"/>
        </p:xfrm>
        <a:graphic>
          <a:graphicData uri="http://schemas.openxmlformats.org/drawingml/2006/table">
            <a:tbl>
              <a:tblPr/>
              <a:tblGrid>
                <a:gridCol w="1267747"/>
                <a:gridCol w="1462651"/>
                <a:gridCol w="1951571"/>
                <a:gridCol w="4967103"/>
                <a:gridCol w="1152128"/>
              </a:tblGrid>
              <a:tr h="32385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美樂璐社團課程規劃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主題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項目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任務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主要內容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課程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0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硬體組裝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BeeCar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的系統組成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;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硬體組裝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第一次開啟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TarkusVP                                           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TarkusVP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功能及操作說明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指示燈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介紹跟生活上的應用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開關模式應用介紹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延遲時間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調光器模式應用介紹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新增模組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--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函式庫概念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左右移動模式應用介紹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程式順序排列與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LOOP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的觀念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燈光的變化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動物擂台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感測元件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距離感測器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超音波的原理及生活知識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軟體中距離感測器的方塊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讀取數值方塊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自己做體驗讀取距離數值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變數與欄位類型介紹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(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數字類型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調光器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變數設定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自己做實驗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燈隨距離亮度變化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數字運算方塊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比較條件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用比較條件做循環漸亮的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自己做實驗距離內改變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燈模式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2: 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圍城之戰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32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3344128" y="2681536"/>
          <a:ext cx="9793087" cy="10668000"/>
        </p:xfrm>
        <a:graphic>
          <a:graphicData uri="http://schemas.openxmlformats.org/drawingml/2006/table">
            <a:tbl>
              <a:tblPr/>
              <a:tblGrid>
                <a:gridCol w="1152128"/>
                <a:gridCol w="1512168"/>
                <a:gridCol w="2016224"/>
                <a:gridCol w="4357620"/>
                <a:gridCol w="754947"/>
              </a:tblGrid>
              <a:tr h="1524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馬達的原理及生活知識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軟體中馬達方塊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正反轉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速度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持續時間的調整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實際試驗車子的前進與後退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軟體中馬達方塊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-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差速的語法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實際試驗車子的轉彎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實際試驗影響車子迴轉半徑的原因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4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功能元件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藍芽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生活中藍芽的應用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5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軟體藍芽模組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讀取數值方塊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自己做體驗讀取藍芽字元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軟體方塊介紹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變數與欄位類型介紹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(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字元類型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)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條件敘述指令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2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自己做透過藍芽控制燈光的變化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動手體驗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自己做體驗控制車子並且調教轉彎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3: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蛋蛋大進擊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6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影片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開始遊戲、背後程式邏輯講解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5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自走車應用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自動煞停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生活上的應用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自動煞停系統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7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程式指令解說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將馬達的各個方向加入自動煞停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後退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/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轉彎的函式庫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做出可以遇到障礙物自動煞停或轉向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自走車應用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自動定距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介紹知識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生活上的應用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: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自動跟車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8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程式指令解說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將馬達的各個方向加入自動跟車的函式庫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活動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做出偵測前方距離保持定距的跟車系統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Project 6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遊戲專題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發揮創意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專題說明及講解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9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利用隨手可得的素材，進行車子的改裝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遊戲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4:                        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迷你魁地奇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規則說明及程式設定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示範賽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開始遊戲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背後程式邏輯講解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專題討論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分組討論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+</a:t>
                      </a: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主題說明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10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各組介紹獨設計的成果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2400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　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2000" ker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總計</a:t>
                      </a:r>
                      <a:endParaRPr lang="zh-TW" sz="2000" kern="1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10</a:t>
                      </a:r>
                      <a:endParaRPr lang="zh-TW" sz="20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4" y="874149"/>
            <a:ext cx="12809905" cy="1508101"/>
          </a:xfrm>
        </p:spPr>
        <p:txBody>
          <a:bodyPr/>
          <a:lstStyle/>
          <a:p>
            <a:r>
              <a:rPr lang="zh-TW" altLang="en-US" dirty="0" smtClean="0"/>
              <a:t>課程社團規劃</a:t>
            </a:r>
            <a:r>
              <a:rPr lang="en-US" altLang="zh-TW" dirty="0" smtClean="0"/>
              <a:t>(</a:t>
            </a:r>
            <a:r>
              <a:rPr lang="zh-TW" altLang="en-US" dirty="0" smtClean="0"/>
              <a:t>每周課程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62808" y="2393504"/>
          <a:ext cx="9649072" cy="11235690"/>
        </p:xfrm>
        <a:graphic>
          <a:graphicData uri="http://schemas.openxmlformats.org/drawingml/2006/table">
            <a:tbl>
              <a:tblPr/>
              <a:tblGrid>
                <a:gridCol w="1728192"/>
                <a:gridCol w="1767197"/>
                <a:gridCol w="4929547"/>
                <a:gridCol w="1224136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latin typeface="Microsoft YaHei"/>
                        </a:rPr>
                        <a:t>BeeCar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課程規劃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初階課程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學習目標：學習並理解程式架構，建立正確的邏輯思維觀念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課程堂數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介紹與生活上的運用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燈號開關與延遲時間介紹與操作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調光器燈號的介紹與操作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函式庫介紹及操作      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燈號左右移動介紹及操作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程式排序及迴圈觀念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1 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超音波的原理及生活知識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讀取距離感測器的數值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隨距離改變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亮度      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變數與欄位類型介紹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數字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</a:t>
                      </a:r>
                      <a:b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數字運算及比較條件介紹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1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模組與距離感測器模組相互應用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遊戲：圍城戰爭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馬達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馬達原理及生活知識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馬達正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/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反轉、速度及持續時間的設定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馬達的差速轉彎與迴轉半徑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馬達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馬達的前進與轉向加入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2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手機上藍芽的操控介面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在手機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APP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上設定連牙傳送介面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3.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接收手機傳送的字元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功能元件   </a:t>
                      </a:r>
                      <a:endParaRPr lang="en-US" altLang="zh-TW" sz="2200" b="0" i="0" u="none" strike="noStrike" dirty="0" smtClean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  <a:p>
                      <a:pPr algn="ctr" fontAlgn="ctr"/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藍芽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變數及欄位介紹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字元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  </a:t>
                      </a:r>
                      <a:b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藍芽字元控制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燈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2624048" y="2321496"/>
          <a:ext cx="9312697" cy="9894570"/>
        </p:xfrm>
        <a:graphic>
          <a:graphicData uri="http://schemas.openxmlformats.org/drawingml/2006/table">
            <a:tbl>
              <a:tblPr/>
              <a:tblGrid>
                <a:gridCol w="2052132"/>
                <a:gridCol w="1470494"/>
                <a:gridCol w="4516891"/>
                <a:gridCol w="1273180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latin typeface="Microsoft YaHei"/>
                        </a:rPr>
                        <a:t>BeeCar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課程規劃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初階課程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學習目標：學習並理解程式架構，建立正確的邏輯思維觀念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課程堂數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Lesson 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功能元件   藍芽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藍芽字元控制馬達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2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馬達模組、藍芽模組與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模組結合運用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遊戲競賽：足球大賽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Lesson 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自走車運用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自動煞停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自動煞停系統原理概述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做出可以遇到障礙物自動煞停或轉向的動作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自走車運用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自動跟車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自動跟車系統原理概述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做出偵測前方距離並自動定距的跟車系統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Test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小測驗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Game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課程總結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結合所有所學知識並實際運用                                       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遊戲競賽：逃出迷宮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</a:tr>
              <a:tr h="1809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Exam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&amp;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Thinking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測驗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對應題目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Preject 3 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 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- 6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219075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6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學習編程不僅僅能訓練多元能力，也是培養一項專業技能，在未來的日子裡生活與科技更會密不可分，人與智能設備溝通的橋樑便是透過程式編輯；邏輯思維為個人能力養成，在學業方面更能有效的思考解決數理領域的問題，於往後職場的道路上有莫大的幫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學生測驗題目與問題解決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98712" y="2392257"/>
          <a:ext cx="13129120" cy="10852785"/>
        </p:xfrm>
        <a:graphic>
          <a:graphicData uri="http://schemas.openxmlformats.org/drawingml/2006/table">
            <a:tbl>
              <a:tblPr/>
              <a:tblGrid>
                <a:gridCol w="1640537"/>
                <a:gridCol w="2823959"/>
                <a:gridCol w="4392488"/>
                <a:gridCol w="4272136"/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Tarkus VP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題目 示範檔案同項目</a:t>
                      </a:r>
                      <a:r>
                        <a:rPr lang="zh-TW" altLang="en-US" sz="2200" b="0" i="0" u="none" strike="noStrike" dirty="0" smtClean="0">
                          <a:solidFill>
                            <a:srgbClr val="000000"/>
                          </a:solidFill>
                          <a:latin typeface="Microsoft YaHei"/>
                        </a:rPr>
                        <a:t>名稱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Microsoft YaHe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題目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敘述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運用方塊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1-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拖尾燈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直接觀看成果，給學生思考如何做出相同成果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1-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前方障礙物距離越近燈會越來越亮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指示燈延、延遲設定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2-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測試馬達在不同場地的最大與最小速度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(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直行、轉向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準備不同材質的場地，了解車子與場地的關係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2-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藍芽模組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藍芽控制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及馬達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結合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Lesson 10、Lesson 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藍芽接收模組、敘述條件、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自動避障加上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的變化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指示燈、迴圈迴圈、延遲設定、馬達模組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懸崖車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不會掉下桌子的小車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減速馬達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當車子感應到前方障礙物時，馬達速度等量遞減至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0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，直到前方障礙移開時，車子繼續前進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距離感測器、比較條件、馬達模組、變數設定、幾何運算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利用運算方塊控制燈光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設定一個變數，此變數等加某數至無限大，當到達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3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、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7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的倍數時，亮不同的燈號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比較條件、變數設定、幾何運算、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指示燈、延遲設定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藍芽操控同時加入避障功能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在操控的時候不會撞上障礙物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指示燈、藍芽接收模組、敘述條件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Project 3-</a:t>
                      </a:r>
                      <a:br>
                        <a:rPr 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自動車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-6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手動與自動的切換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設定藍芽，用一個任意字元啟動自動模式，當按下時開啟，再次按下時關閉，手動操控的部分與前面學習的一樣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距離感測器、比較條件、馬達模組、變數設定、幾何運算、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LED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指示燈、藍芽接收模組、敘述條件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可以先讓學生觀看成果後，由學生自己思考如何做出相同的成果，時間由老師自行拿捏，最後再解答步驟並說明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3992200" y="6353944"/>
          <a:ext cx="9960768" cy="5421630"/>
        </p:xfrm>
        <a:graphic>
          <a:graphicData uri="http://schemas.openxmlformats.org/drawingml/2006/table">
            <a:tbl>
              <a:tblPr/>
              <a:tblGrid>
                <a:gridCol w="1296144"/>
                <a:gridCol w="2020449"/>
                <a:gridCol w="2372039"/>
                <a:gridCol w="2477196"/>
                <a:gridCol w="1794940"/>
              </a:tblGrid>
              <a:tr h="2190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 檢查與問題解決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14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&amp;</a:t>
                      </a:r>
                      <a:b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問題解決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檢查與問題解決內容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備註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上課前檢查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檢查電腦是否能連接上網際網路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檢查藍芽指撥開關是否在正確位置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c.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檢查學生上課用的硬體是否缺損</a:t>
                      </a:r>
                      <a:b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d.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檢查軟體是否更新至最新版本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如果還是無法解決問題，先更換好的主機板，並將有問題的主機板交予原廠更換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上課中問題處裡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序號認證失敗，檢查藍芽指撥開關位置，確認是否重複登入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專案無法燒錄，檢查藍芽指撥開關位置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c.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點擊將專案匯入至主機板時會跳回登入畫面，先將檔案儲存，再正確關閉軟體並重新插拔資料傳輸線，登入軟體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2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Microsoft YaHei"/>
                        </a:rPr>
                        <a:t>下課後檢查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a.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檢查軟體是否正確關閉</a:t>
                      </a:r>
                      <a:b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</a:b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b.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Microsoft YaHei"/>
                        </a:rPr>
                        <a:t>檢查硬體是否已從電腦上拔出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09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※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Microsoft YaHei"/>
                        </a:rPr>
                        <a:t>遇到任何情況，可以儲存專案的時候先讓學生儲存後再做狀況處理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65000" contrast="-67000"/>
          </a:blip>
          <a:srcRect/>
          <a:stretch>
            <a:fillRect/>
          </a:stretch>
        </p:blipFill>
        <p:spPr bwMode="auto">
          <a:xfrm>
            <a:off x="14280235" y="4409728"/>
            <a:ext cx="9707022" cy="721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lum bright="81000" contrast="-67000"/>
          </a:blip>
          <a:srcRect t="20550"/>
          <a:stretch>
            <a:fillRect/>
          </a:stretch>
        </p:blipFill>
        <p:spPr bwMode="auto">
          <a:xfrm>
            <a:off x="1534816" y="2177480"/>
            <a:ext cx="10585176" cy="607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Picture 2" descr="http://tarkus.co/uploads/editor/images/201902-5c73765518822.jpg"/>
          <p:cNvPicPr>
            <a:picLocks noChangeAspect="1" noChangeArrowheads="1"/>
          </p:cNvPicPr>
          <p:nvPr/>
        </p:nvPicPr>
        <p:blipFill>
          <a:blip r:embed="rId5" cstate="print">
            <a:lum bright="65000" contrast="-27000"/>
          </a:blip>
          <a:srcRect l="15368" t="28199" r="14652" b="25543"/>
          <a:stretch>
            <a:fillRect/>
          </a:stretch>
        </p:blipFill>
        <p:spPr bwMode="auto">
          <a:xfrm>
            <a:off x="2326904" y="7794104"/>
            <a:ext cx="10657184" cy="52846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TarkusVP</a:t>
            </a:r>
            <a:r>
              <a:rPr lang="zh-TW" altLang="en-US" sz="8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zh-TW" altLang="en-US" sz="8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合作夥伴</a:t>
            </a:r>
            <a:r>
              <a:rPr lang="en-US" altLang="zh-TW" sz="8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zh-TW" altLang="en-US" sz="8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57464" y="3651710"/>
            <a:ext cx="22826536" cy="10064290"/>
          </a:xfrm>
          <a:prstGeom prst="rect">
            <a:avLst/>
          </a:prstGeom>
        </p:spPr>
        <p:txBody>
          <a:bodyPr wrap="square" lIns="91434" tIns="45718" rIns="91434" bIns="45718" numCol="2">
            <a:spAutoFit/>
          </a:bodyPr>
          <a:lstStyle/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學術界產學合作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臺灣科技大學應用科技研究所侯惠澤教授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臺灣科技大學網路學習研究中心迷你教育遊戲設計團隊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(NTUST MEG)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交通大學產學運籌中心 溫宏斌教授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交通大學教育研究所教育心理組 吳俊育教授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清華大學教育與學習科技學系 邱富源教授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臺灣科技大學工業設計系 陳健雄教授 施皇旭講師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B.</a:t>
            </a:r>
            <a:r>
              <a:rPr lang="zh-TW" altLang="en-US" sz="4000" b="1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教育界合作單位</a:t>
            </a:r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臺北市教育人員產業發展協進會 何鉅凱 理事長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中華創新設計管理協會 林逸清 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中華創新洪流協會 廖國鼎 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中華海峽兩岸教育裝備協會 伍必中會長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err="1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MakerPro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自造者協會 歐敏銓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C.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民間教育機構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綸堡國際教育集團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優達創意教育中心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台灣科技大學推廣中心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範式文教機構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630238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D.</a:t>
            </a:r>
            <a:r>
              <a:rPr lang="zh-TW" altLang="en-US" sz="4000" b="1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教育界建教合作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聖約翰科技大學工業工程與管理系 黃國男教授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致理科技大學資訊管理學系 楊智偉 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致理科技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大學行銷與流通管</a:t>
            </a:r>
            <a:r>
              <a:rPr lang="zh-TW" altLang="en-US" sz="3600" dirty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理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系 鄭來宇 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E.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國內外相關協會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HKEDA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香港教師發展協會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HKATP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香港教師專業發展協會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Pi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創意學院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HKTERA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香港教科研協會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營隊內容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92085" y="593304"/>
          <a:ext cx="22777179" cy="1108923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993003"/>
                <a:gridCol w="5196044"/>
                <a:gridCol w="5196044"/>
                <a:gridCol w="5196044"/>
                <a:gridCol w="5196044"/>
              </a:tblGrid>
              <a:tr h="1406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SUBJECT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圖形化編程 </a:t>
                      </a:r>
                      <a:r>
                        <a:rPr lang="en-US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– </a:t>
                      </a:r>
                      <a:r>
                        <a:rPr lang="en-US" sz="3600" b="1" kern="100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 (4天)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</a:tr>
              <a:tr h="742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PERIOD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Day1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Day2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Day3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Day4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7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1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st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課程總體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概論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硬體DIY組合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主板、</a:t>
                      </a:r>
                      <a:r>
                        <a:rPr 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、距離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感測器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PS2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搖桿、馬達模組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系統調教體驗課程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足球大賽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20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2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硬體基礎知識介紹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軟體初步認識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Loop,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馬達模組及控制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元件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81699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193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3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rd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函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式庫設定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馬達控制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讀取數值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條件敘述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與原理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自動定距、自動跟車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67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4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th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LED模組體驗課程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動物擂台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可樂罐之戰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馬達模組及控制元件體驗課程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足球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前置試車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小測驗與結業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92085" y="593304"/>
          <a:ext cx="22777179" cy="1108923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993003"/>
                <a:gridCol w="5196044"/>
                <a:gridCol w="5196044"/>
                <a:gridCol w="5196044"/>
                <a:gridCol w="5196044"/>
              </a:tblGrid>
              <a:tr h="1406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SUBJECT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err="1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圖形化編程 </a:t>
                      </a:r>
                      <a:r>
                        <a:rPr lang="en-US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– </a:t>
                      </a:r>
                      <a:r>
                        <a:rPr lang="en-US" sz="3600" b="1" kern="100" dirty="0" err="1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延伸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 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(4天)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solidFill>
                      <a:srgbClr val="FFFFCC"/>
                    </a:solidFill>
                  </a:tcPr>
                </a:tc>
              </a:tr>
              <a:tr h="742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PERIOD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Day1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Day2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Day3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200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Day4</a:t>
                      </a:r>
                      <a:endParaRPr lang="zh-TW" alt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7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1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st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課程總體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概論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硬體DIY組合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前燈</a:t>
                      </a:r>
                      <a:r>
                        <a:rPr lang="en-US" alt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endParaRPr lang="en-US" altLang="zh-TW" sz="3200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紅外線</a:t>
                      </a:r>
                      <a:endParaRPr lang="en-US" sz="3200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紅外線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感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測器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硬體DIY實做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PS2</a:t>
                      </a:r>
                      <a:r>
                        <a:rPr lang="zh-TW" sz="3200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搖桿</a:t>
                      </a:r>
                      <a:r>
                        <a:rPr lang="zh-TW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lang="zh-TW" altLang="en-US" sz="3200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系統調教體驗課程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奪寶大戰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20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2</a:t>
                      </a:r>
                      <a:r>
                        <a:rPr lang="en-US" altLang="zh-TW" sz="4000" b="0" kern="100" baseline="3000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硬體基礎知識介紹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延伸課程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軟體認識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Loop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變化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進階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元件</a:t>
                      </a:r>
                      <a:endParaRPr lang="en-US" altLang="zh-TW" sz="3600" b="1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知識</a:t>
                      </a:r>
                      <a:r>
                        <a:rPr lang="zh-TW" sz="3600" b="1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81699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EF"/>
                    </a:solidFill>
                  </a:tcPr>
                </a:tc>
              </a:tr>
              <a:tr h="193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3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rd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順序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延遲時間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endParaRPr lang="en-US" sz="3600" b="1" kern="100" spc="5" dirty="0" smtClean="0"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函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式庫設定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變數設定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Loop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變化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Compare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進階</a:t>
                      </a:r>
                      <a:r>
                        <a:rPr lang="zh-TW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指令</a:t>
                      </a:r>
                      <a:endParaRPr lang="zh-TW" alt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Coding原理與指令實做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角度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變數控制迴圈</a:t>
                      </a:r>
                      <a:r>
                        <a:rPr 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BIT</a:t>
                      </a:r>
                      <a:r>
                        <a:rPr lang="zh-TW" altLang="en-US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比較條件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Coding原理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與原理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實做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600" b="1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  <a:cs typeface="Arial Unicode MS"/>
                        </a:rPr>
                        <a:t>行進間手臂移除障礙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  <a:tr h="1867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b="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4</a:t>
                      </a:r>
                      <a:r>
                        <a:rPr lang="en-US" altLang="zh-TW" sz="4000" b="0" kern="100" baseline="300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th</a:t>
                      </a:r>
                      <a:endParaRPr lang="en-US" altLang="zh-TW" sz="4000" b="0" kern="100" dirty="0" smtClean="0"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Class</a:t>
                      </a:r>
                      <a:endParaRPr lang="zh-TW" altLang="zh-TW" sz="4000" b="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rial Unicode MS" pitchFamily="34" charset="-120"/>
                        <a:ea typeface="Arial Unicode MS" pitchFamily="34" charset="-120"/>
                        <a:cs typeface="Arial Unicode MS" pitchFamily="34" charset="-12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前燈</a:t>
                      </a:r>
                      <a:r>
                        <a:rPr lang="en-US" alt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喇叭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模組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推杯子遊戲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距離感測器體驗課程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循跡</a:t>
                      </a:r>
                      <a:r>
                        <a:rPr lang="en-US" alt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迷宮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機械手臂</a:t>
                      </a:r>
                      <a:r>
                        <a:rPr lang="zh-TW" sz="3200" kern="10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及控制體驗</a:t>
                      </a: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課程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遊戲</a:t>
                      </a:r>
                      <a:r>
                        <a:rPr lang="en-US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: </a:t>
                      </a:r>
                      <a:r>
                        <a:rPr lang="zh-TW" altLang="en-US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奪寶大戰</a:t>
                      </a:r>
                      <a:r>
                        <a:rPr lang="zh-TW" sz="3600" b="1" kern="100" spc="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前</a:t>
                      </a:r>
                      <a:r>
                        <a:rPr lang="zh-TW" sz="3600" b="1" kern="100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置試車</a:t>
                      </a:r>
                      <a:endParaRPr lang="zh-TW" sz="3600" b="1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uFill>
                            <a:solidFill>
                              <a:srgbClr val="000000"/>
                            </a:solidFill>
                          </a:uFill>
                          <a:latin typeface="微軟正黑體" pitchFamily="34" charset="-120"/>
                          <a:ea typeface="微軟正黑體" pitchFamily="34" charset="-120"/>
                        </a:rPr>
                        <a:t>小測驗與結業</a:t>
                      </a:r>
                      <a:endParaRPr lang="zh-TW" sz="3200" kern="1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微軟正黑體" pitchFamily="34" charset="-120"/>
                        <a:ea typeface="微軟正黑體" pitchFamily="34" charset="-120"/>
                        <a:cs typeface="Arial Unicode M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>
                        <a:alpha val="5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338" name="Picture 2" descr="D:\Tarkus 資料整理\07. 網頁\zh-TW\01. 首頁倫波圖\ad_5cdbecfe9c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6784" y="0"/>
            <a:ext cx="15553728" cy="7290810"/>
          </a:xfrm>
          <a:prstGeom prst="rect">
            <a:avLst/>
          </a:prstGeom>
          <a:noFill/>
        </p:spPr>
      </p:pic>
      <p:pic>
        <p:nvPicPr>
          <p:cNvPr id="654339" name="Picture 3" descr="D:\Tarkus 資料整理\07. 網頁\zh-TW\01. 首頁倫波圖\ad_5cdd9a2a44e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6016" y="7074024"/>
            <a:ext cx="11865292" cy="5561856"/>
          </a:xfrm>
          <a:prstGeom prst="rect">
            <a:avLst/>
          </a:prstGeom>
          <a:noFill/>
        </p:spPr>
      </p:pic>
      <p:pic>
        <p:nvPicPr>
          <p:cNvPr id="654341" name="Picture 5" descr="https://i0.wp.com/tarkustech.com/wp-content/uploads/2019/07/2019719_190719_0054.jpg?w=1140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29733" y="2105472"/>
            <a:ext cx="8868839" cy="4302166"/>
          </a:xfrm>
          <a:prstGeom prst="rect">
            <a:avLst/>
          </a:prstGeom>
          <a:noFill/>
        </p:spPr>
      </p:pic>
      <p:pic>
        <p:nvPicPr>
          <p:cNvPr id="654343" name="Picture 7" descr="https://i2.wp.com/tarkustech.com/wp-content/uploads/2019/07/2019716_190719_0007.jpg?w=1140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0800" y="7362056"/>
            <a:ext cx="10858500" cy="526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延伸活動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16648827" y="12207800"/>
            <a:ext cx="4316876" cy="650882"/>
          </a:xfrm>
          <a:prstGeom prst="rect">
            <a:avLst/>
          </a:prstGeom>
        </p:spPr>
        <p:txBody>
          <a:bodyPr/>
          <a:lstStyle/>
          <a:p>
            <a:fld id="{E3C99A07-8B95-4703-BB50-5DC82DEA769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i0.wp.com/tarkustech.com/wp-content/uploads/2019/12/33657.jpg?fit=1024%2C576&amp;ssl=1"/>
          <p:cNvPicPr>
            <a:picLocks noChangeAspect="1" noChangeArrowheads="1"/>
          </p:cNvPicPr>
          <p:nvPr/>
        </p:nvPicPr>
        <p:blipFill>
          <a:blip r:embed="rId3" cstate="print"/>
          <a:srcRect l="15918"/>
          <a:stretch>
            <a:fillRect/>
          </a:stretch>
        </p:blipFill>
        <p:spPr bwMode="auto">
          <a:xfrm>
            <a:off x="742728" y="10242262"/>
            <a:ext cx="4387640" cy="2935277"/>
          </a:xfrm>
          <a:prstGeom prst="rect">
            <a:avLst/>
          </a:prstGeom>
          <a:noFill/>
        </p:spPr>
      </p:pic>
      <p:pic>
        <p:nvPicPr>
          <p:cNvPr id="1030" name="Picture 6" descr="https://i0.wp.com/tarkustech.com/wp-content/uploads/2019/12/33658.jpg?fit=1024%2C576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728" y="751111"/>
            <a:ext cx="10729192" cy="6035171"/>
          </a:xfrm>
          <a:prstGeom prst="rect">
            <a:avLst/>
          </a:prstGeom>
          <a:noFill/>
        </p:spPr>
      </p:pic>
      <p:pic>
        <p:nvPicPr>
          <p:cNvPr id="1032" name="Picture 8" descr="https://i2.wp.com/tarkustech.com/wp-content/uploads/2019/06/201904-5cb4ccf00df25.jpg?w=1140&amp;ssl=1"/>
          <p:cNvPicPr>
            <a:picLocks noChangeAspect="1" noChangeArrowheads="1"/>
          </p:cNvPicPr>
          <p:nvPr/>
        </p:nvPicPr>
        <p:blipFill>
          <a:blip r:embed="rId5" cstate="print"/>
          <a:srcRect t="31831"/>
          <a:stretch>
            <a:fillRect/>
          </a:stretch>
        </p:blipFill>
        <p:spPr bwMode="auto">
          <a:xfrm>
            <a:off x="11975976" y="737320"/>
            <a:ext cx="11881320" cy="6074521"/>
          </a:xfrm>
          <a:prstGeom prst="rect">
            <a:avLst/>
          </a:prstGeom>
          <a:noFill/>
        </p:spPr>
      </p:pic>
      <p:pic>
        <p:nvPicPr>
          <p:cNvPr id="1034" name="Picture 10" descr="https://i2.wp.com/tarkustech.com/wp-content/uploads/2019/06/120834.jpg?w=1140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3688" y="6930008"/>
            <a:ext cx="4824536" cy="6432716"/>
          </a:xfrm>
          <a:prstGeom prst="rect">
            <a:avLst/>
          </a:prstGeom>
          <a:noFill/>
        </p:spPr>
      </p:pic>
      <p:pic>
        <p:nvPicPr>
          <p:cNvPr id="1036" name="Picture 12" descr="https://i0.wp.com/tarkustech.com/wp-content/uploads/2019/12/FB_IMG_1576724644723.jpg?w=1140&amp;ssl=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0232" y="6923376"/>
            <a:ext cx="4806467" cy="6408623"/>
          </a:xfrm>
          <a:prstGeom prst="rect">
            <a:avLst/>
          </a:prstGeom>
          <a:noFill/>
        </p:spPr>
      </p:pic>
      <p:pic>
        <p:nvPicPr>
          <p:cNvPr id="1038" name="Picture 14" descr="https://i0.wp.com/tarkustech.com/wp-content/uploads/2019/12/77022785_10157015145993668_4929661353796304896_o.jpg?fit=1024%2C768&amp;ssl=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79232" y="7075468"/>
            <a:ext cx="3982364" cy="2986773"/>
          </a:xfrm>
          <a:prstGeom prst="rect">
            <a:avLst/>
          </a:prstGeom>
          <a:noFill/>
        </p:spPr>
      </p:pic>
      <p:pic>
        <p:nvPicPr>
          <p:cNvPr id="1040" name="Picture 16" descr="https://i0.wp.com/tarkustech.com/wp-content/uploads/2019/12/LINE_P20191219_110250680.jpg?fit=1024%2C768&amp;ssl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79232" y="10242262"/>
            <a:ext cx="3936590" cy="2952442"/>
          </a:xfrm>
          <a:prstGeom prst="rect">
            <a:avLst/>
          </a:prstGeom>
          <a:noFill/>
        </p:spPr>
      </p:pic>
      <p:pic>
        <p:nvPicPr>
          <p:cNvPr id="1042" name="Picture 18" descr="https://i1.wp.com/tarkustech.com/wp-content/uploads/2019/06/201903-5c8f66bd20b83.jpg?w=1140&amp;ssl=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2728" y="7073910"/>
            <a:ext cx="4380308" cy="2954787"/>
          </a:xfrm>
          <a:prstGeom prst="rect">
            <a:avLst/>
          </a:prstGeom>
          <a:noFill/>
        </p:spPr>
      </p:pic>
      <p:pic>
        <p:nvPicPr>
          <p:cNvPr id="1044" name="Picture 20" descr="https://i1.wp.com/tarkustech.com/wp-content/uploads/2019/06/120833.jpg?w=1140&amp;ssl=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191448" y="6923524"/>
            <a:ext cx="4809864" cy="6413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65" name="Picture 5" descr="C:\Users\user\Downloads\48051.jpg"/>
          <p:cNvPicPr>
            <a:picLocks noChangeAspect="1" noChangeArrowheads="1"/>
          </p:cNvPicPr>
          <p:nvPr/>
        </p:nvPicPr>
        <p:blipFill>
          <a:blip r:embed="rId2" cstate="print"/>
          <a:srcRect t="11890" r="388" b="12334"/>
          <a:stretch>
            <a:fillRect/>
          </a:stretch>
        </p:blipFill>
        <p:spPr bwMode="auto">
          <a:xfrm>
            <a:off x="17448584" y="5135148"/>
            <a:ext cx="6228184" cy="8419596"/>
          </a:xfrm>
          <a:prstGeom prst="rect">
            <a:avLst/>
          </a:prstGeom>
          <a:noFill/>
        </p:spPr>
      </p:pic>
      <p:pic>
        <p:nvPicPr>
          <p:cNvPr id="655366" name="Picture 6" descr="C:\Users\user\Downloads\48050.jpg"/>
          <p:cNvPicPr>
            <a:picLocks noChangeAspect="1" noChangeArrowheads="1"/>
          </p:cNvPicPr>
          <p:nvPr/>
        </p:nvPicPr>
        <p:blipFill>
          <a:blip r:embed="rId3" cstate="print"/>
          <a:srcRect t="12333" r="1176" b="13220"/>
          <a:stretch>
            <a:fillRect/>
          </a:stretch>
        </p:blipFill>
        <p:spPr bwMode="auto">
          <a:xfrm>
            <a:off x="10736354" y="5201816"/>
            <a:ext cx="6198575" cy="8298160"/>
          </a:xfrm>
          <a:prstGeom prst="rect">
            <a:avLst/>
          </a:prstGeom>
          <a:noFill/>
        </p:spPr>
      </p:pic>
      <p:pic>
        <p:nvPicPr>
          <p:cNvPr id="655367" name="Picture 7" descr="C:\Users\user\Downloads\48049.jpg"/>
          <p:cNvPicPr>
            <a:picLocks noChangeAspect="1" noChangeArrowheads="1"/>
          </p:cNvPicPr>
          <p:nvPr/>
        </p:nvPicPr>
        <p:blipFill>
          <a:blip r:embed="rId4" cstate="print"/>
          <a:srcRect t="12408" r="1564" b="13589"/>
          <a:stretch>
            <a:fillRect/>
          </a:stretch>
        </p:blipFill>
        <p:spPr bwMode="auto">
          <a:xfrm>
            <a:off x="3910218" y="5129808"/>
            <a:ext cx="6252192" cy="8352928"/>
          </a:xfrm>
          <a:prstGeom prst="rect">
            <a:avLst/>
          </a:prstGeom>
          <a:noFill/>
        </p:spPr>
      </p:pic>
      <p:pic>
        <p:nvPicPr>
          <p:cNvPr id="655369" name="Picture 9" descr="https://i1.wp.com/tarkustech.com/wp-content/uploads/2019/12/29142.jpg?fit=1024%2C576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95784" y="106959"/>
            <a:ext cx="8673480" cy="4878833"/>
          </a:xfrm>
          <a:prstGeom prst="rect">
            <a:avLst/>
          </a:prstGeom>
          <a:noFill/>
        </p:spPr>
      </p:pic>
      <p:pic>
        <p:nvPicPr>
          <p:cNvPr id="655373" name="Picture 13" descr="https://i0.wp.com/tarkustech.com/wp-content/uploads/2019/12/20191130-HKEDA-2019%E5%85%A9%E5%B2%B8%E5%9B%9B%E5%9C%B0STEM%E6%99%BA%E8%83%BD%E8%BB%8A%E5%A4%A7%E8%B3%BD_191203_0012.jpg?fit=1024%2C576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11480" y="831830"/>
            <a:ext cx="7128792" cy="4009946"/>
          </a:xfrm>
          <a:prstGeom prst="rect">
            <a:avLst/>
          </a:prstGeom>
          <a:noFill/>
        </p:spPr>
      </p:pic>
      <p:pic>
        <p:nvPicPr>
          <p:cNvPr id="655374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0760" y="809327"/>
            <a:ext cx="6375020" cy="3978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zh-TW" altLang="en-US" sz="8000" cap="none" dirty="0" smtClean="0">
                <a:solidFill>
                  <a:schemeClr val="bg1"/>
                </a:solidFill>
              </a:rPr>
              <a:t>未來方案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/>
          <p:cNvSpPr/>
          <p:nvPr/>
        </p:nvSpPr>
        <p:spPr bwMode="auto">
          <a:xfrm>
            <a:off x="0" y="1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graphicFrame>
        <p:nvGraphicFramePr>
          <p:cNvPr id="4" name="Table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79431139"/>
              </p:ext>
            </p:extLst>
          </p:nvPr>
        </p:nvGraphicFramePr>
        <p:xfrm>
          <a:off x="346842" y="2737925"/>
          <a:ext cx="23371940" cy="1056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9856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</a:tblGrid>
              <a:tr h="538665">
                <a:tc rowSpan="2">
                  <a:txBody>
                    <a:bodyPr/>
                    <a:lstStyle/>
                    <a:p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2019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5386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BeeCar01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</a:t>
                      </a: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Extending Projects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Farmie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Aquaponics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Magic Lamp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Writing machine</a:t>
                      </a:r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AutoShape 131"/>
          <p:cNvSpPr>
            <a:spLocks/>
          </p:cNvSpPr>
          <p:nvPr/>
        </p:nvSpPr>
        <p:spPr bwMode="auto">
          <a:xfrm>
            <a:off x="4248222" y="7039579"/>
            <a:ext cx="4919442" cy="32247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7" name="AutoShape 140"/>
          <p:cNvSpPr>
            <a:spLocks/>
          </p:cNvSpPr>
          <p:nvPr/>
        </p:nvSpPr>
        <p:spPr bwMode="auto">
          <a:xfrm>
            <a:off x="9955306" y="9720402"/>
            <a:ext cx="7183293" cy="3700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9" name="AutoShape 142"/>
          <p:cNvSpPr>
            <a:spLocks/>
          </p:cNvSpPr>
          <p:nvPr/>
        </p:nvSpPr>
        <p:spPr bwMode="auto">
          <a:xfrm>
            <a:off x="17075538" y="970135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0" name="AutoShape 134"/>
          <p:cNvSpPr>
            <a:spLocks/>
          </p:cNvSpPr>
          <p:nvPr/>
        </p:nvSpPr>
        <p:spPr bwMode="auto">
          <a:xfrm>
            <a:off x="2997051" y="5747542"/>
            <a:ext cx="2876556" cy="3826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" name="AutoShape 134"/>
          <p:cNvSpPr>
            <a:spLocks/>
          </p:cNvSpPr>
          <p:nvPr/>
        </p:nvSpPr>
        <p:spPr bwMode="auto">
          <a:xfrm>
            <a:off x="5873608" y="5727862"/>
            <a:ext cx="17845164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3" name="AutoShape 136"/>
          <p:cNvSpPr>
            <a:spLocks/>
          </p:cNvSpPr>
          <p:nvPr/>
        </p:nvSpPr>
        <p:spPr bwMode="auto">
          <a:xfrm>
            <a:off x="14091925" y="572786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2" name="AutoShape 134"/>
          <p:cNvSpPr>
            <a:spLocks/>
          </p:cNvSpPr>
          <p:nvPr/>
        </p:nvSpPr>
        <p:spPr bwMode="auto">
          <a:xfrm>
            <a:off x="9396160" y="8412927"/>
            <a:ext cx="14317120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3" name="AutoShape 136"/>
          <p:cNvSpPr>
            <a:spLocks/>
          </p:cNvSpPr>
          <p:nvPr/>
        </p:nvSpPr>
        <p:spPr bwMode="auto">
          <a:xfrm>
            <a:off x="13376501" y="836680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5" name="AutoShape 134"/>
          <p:cNvSpPr>
            <a:spLocks/>
          </p:cNvSpPr>
          <p:nvPr/>
        </p:nvSpPr>
        <p:spPr bwMode="auto">
          <a:xfrm>
            <a:off x="15018072" y="11200857"/>
            <a:ext cx="8700710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6" name="AutoShape 136"/>
          <p:cNvSpPr>
            <a:spLocks/>
          </p:cNvSpPr>
          <p:nvPr/>
        </p:nvSpPr>
        <p:spPr bwMode="auto">
          <a:xfrm>
            <a:off x="20127547" y="112049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1" name="AutoShape 26"/>
          <p:cNvSpPr>
            <a:spLocks/>
          </p:cNvSpPr>
          <p:nvPr/>
        </p:nvSpPr>
        <p:spPr bwMode="auto">
          <a:xfrm>
            <a:off x="15293222" y="9030414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Magic Lamp</a:t>
            </a:r>
          </a:p>
        </p:txBody>
      </p:sp>
      <p:sp>
        <p:nvSpPr>
          <p:cNvPr id="32" name="AutoShape 26"/>
          <p:cNvSpPr>
            <a:spLocks/>
          </p:cNvSpPr>
          <p:nvPr/>
        </p:nvSpPr>
        <p:spPr bwMode="auto">
          <a:xfrm>
            <a:off x="4487144" y="6930669"/>
            <a:ext cx="4392488" cy="5217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altLang="zh-TW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AutoShape 26"/>
          <p:cNvSpPr>
            <a:spLocks/>
          </p:cNvSpPr>
          <p:nvPr/>
        </p:nvSpPr>
        <p:spPr bwMode="auto">
          <a:xfrm>
            <a:off x="9603237" y="9640013"/>
            <a:ext cx="7549644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AutoShape 136"/>
          <p:cNvSpPr>
            <a:spLocks/>
          </p:cNvSpPr>
          <p:nvPr/>
        </p:nvSpPr>
        <p:spPr bwMode="auto">
          <a:xfrm>
            <a:off x="679316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8" name="AutoShape 136"/>
          <p:cNvSpPr>
            <a:spLocks/>
          </p:cNvSpPr>
          <p:nvPr/>
        </p:nvSpPr>
        <p:spPr bwMode="auto">
          <a:xfrm>
            <a:off x="10533523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5" name="AutoShape 131"/>
          <p:cNvSpPr>
            <a:spLocks/>
          </p:cNvSpPr>
          <p:nvPr/>
        </p:nvSpPr>
        <p:spPr bwMode="auto">
          <a:xfrm>
            <a:off x="2997051" y="7039579"/>
            <a:ext cx="1251171" cy="31821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9" name="AutoShape 132"/>
          <p:cNvSpPr>
            <a:spLocks/>
          </p:cNvSpPr>
          <p:nvPr/>
        </p:nvSpPr>
        <p:spPr bwMode="auto">
          <a:xfrm>
            <a:off x="3903735" y="7013303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6" name="AutoShape 26"/>
          <p:cNvSpPr>
            <a:spLocks/>
          </p:cNvSpPr>
          <p:nvPr/>
        </p:nvSpPr>
        <p:spPr bwMode="auto">
          <a:xfrm>
            <a:off x="1585825" y="6867607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Prot.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AutoShape 131"/>
          <p:cNvSpPr>
            <a:spLocks/>
          </p:cNvSpPr>
          <p:nvPr/>
        </p:nvSpPr>
        <p:spPr bwMode="auto">
          <a:xfrm>
            <a:off x="5406714" y="9714458"/>
            <a:ext cx="5849182" cy="3839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8" name="AutoShape 26"/>
          <p:cNvSpPr>
            <a:spLocks/>
          </p:cNvSpPr>
          <p:nvPr/>
        </p:nvSpPr>
        <p:spPr bwMode="auto">
          <a:xfrm>
            <a:off x="5189331" y="9574017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9" name="AutoShape 141"/>
          <p:cNvSpPr>
            <a:spLocks/>
          </p:cNvSpPr>
          <p:nvPr/>
        </p:nvSpPr>
        <p:spPr bwMode="auto">
          <a:xfrm>
            <a:off x="5128163" y="97106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8" name="AutoShape 141"/>
          <p:cNvSpPr>
            <a:spLocks/>
          </p:cNvSpPr>
          <p:nvPr/>
        </p:nvSpPr>
        <p:spPr bwMode="auto">
          <a:xfrm>
            <a:off x="10983417" y="971594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0" name="AutoShape 131"/>
          <p:cNvSpPr>
            <a:spLocks/>
          </p:cNvSpPr>
          <p:nvPr/>
        </p:nvSpPr>
        <p:spPr bwMode="auto">
          <a:xfrm>
            <a:off x="12375923" y="12530654"/>
            <a:ext cx="4754999" cy="3760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1" name="AutoShape 26"/>
          <p:cNvSpPr>
            <a:spLocks/>
          </p:cNvSpPr>
          <p:nvPr/>
        </p:nvSpPr>
        <p:spPr bwMode="auto">
          <a:xfrm>
            <a:off x="12375923" y="1236908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AutoShape 141"/>
          <p:cNvSpPr>
            <a:spLocks/>
          </p:cNvSpPr>
          <p:nvPr/>
        </p:nvSpPr>
        <p:spPr bwMode="auto">
          <a:xfrm>
            <a:off x="12091295" y="125268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6" name="AutoShape 140"/>
          <p:cNvSpPr>
            <a:spLocks/>
          </p:cNvSpPr>
          <p:nvPr/>
        </p:nvSpPr>
        <p:spPr bwMode="auto">
          <a:xfrm>
            <a:off x="17420025" y="12516066"/>
            <a:ext cx="6298746" cy="370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5" name="AutoShape 138"/>
          <p:cNvSpPr>
            <a:spLocks/>
          </p:cNvSpPr>
          <p:nvPr/>
        </p:nvSpPr>
        <p:spPr bwMode="auto">
          <a:xfrm>
            <a:off x="17075538" y="1251606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3" name="AutoShape 142"/>
          <p:cNvSpPr>
            <a:spLocks/>
          </p:cNvSpPr>
          <p:nvPr/>
        </p:nvSpPr>
        <p:spPr bwMode="auto">
          <a:xfrm>
            <a:off x="22935049" y="1251754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4" name="AutoShape 26"/>
          <p:cNvSpPr>
            <a:spLocks/>
          </p:cNvSpPr>
          <p:nvPr/>
        </p:nvSpPr>
        <p:spPr bwMode="auto">
          <a:xfrm>
            <a:off x="18981683" y="12393145"/>
            <a:ext cx="4015327" cy="5135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sz="54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5" name="AutoShape 26"/>
          <p:cNvSpPr>
            <a:spLocks/>
          </p:cNvSpPr>
          <p:nvPr/>
        </p:nvSpPr>
        <p:spPr bwMode="auto">
          <a:xfrm>
            <a:off x="17505599" y="12402616"/>
            <a:ext cx="5650166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9" name="AutoShape 26"/>
          <p:cNvSpPr>
            <a:spLocks/>
          </p:cNvSpPr>
          <p:nvPr/>
        </p:nvSpPr>
        <p:spPr bwMode="auto">
          <a:xfrm>
            <a:off x="4775176" y="5076221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Robot Arm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0" name="AutoShape 26"/>
          <p:cNvSpPr>
            <a:spLocks/>
          </p:cNvSpPr>
          <p:nvPr/>
        </p:nvSpPr>
        <p:spPr bwMode="auto">
          <a:xfrm>
            <a:off x="12183113" y="7619096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Aquaponics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1235242" y="822054"/>
            <a:ext cx="157577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產品研發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Roadmap</a:t>
            </a:r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2019~2021</a:t>
            </a:r>
            <a:endParaRPr lang="zh-TW" altLang="en-US" sz="8000" b="1" dirty="0" smtClean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0" name="AutoShape 133"/>
          <p:cNvSpPr>
            <a:spLocks/>
          </p:cNvSpPr>
          <p:nvPr/>
        </p:nvSpPr>
        <p:spPr bwMode="auto">
          <a:xfrm>
            <a:off x="9023648" y="700201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7" name="AutoShape 131"/>
          <p:cNvSpPr>
            <a:spLocks/>
          </p:cNvSpPr>
          <p:nvPr/>
        </p:nvSpPr>
        <p:spPr bwMode="auto">
          <a:xfrm>
            <a:off x="2974977" y="8412927"/>
            <a:ext cx="6072562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1" name="AutoShape 133"/>
          <p:cNvSpPr>
            <a:spLocks/>
          </p:cNvSpPr>
          <p:nvPr/>
        </p:nvSpPr>
        <p:spPr bwMode="auto">
          <a:xfrm>
            <a:off x="9037178" y="839015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8" name="AutoShape 26"/>
          <p:cNvSpPr>
            <a:spLocks/>
          </p:cNvSpPr>
          <p:nvPr/>
        </p:nvSpPr>
        <p:spPr bwMode="auto">
          <a:xfrm>
            <a:off x="9082842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Truck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4" name="AutoShape 26"/>
          <p:cNvSpPr>
            <a:spLocks/>
          </p:cNvSpPr>
          <p:nvPr/>
        </p:nvSpPr>
        <p:spPr bwMode="auto">
          <a:xfrm>
            <a:off x="13175721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Sweeping Disc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5" name="AutoShape 26"/>
          <p:cNvSpPr>
            <a:spLocks/>
          </p:cNvSpPr>
          <p:nvPr/>
        </p:nvSpPr>
        <p:spPr bwMode="auto">
          <a:xfrm>
            <a:off x="16944890" y="5081476"/>
            <a:ext cx="3534652" cy="6660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Writing Machine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6" name="AutoShape 136"/>
          <p:cNvSpPr>
            <a:spLocks/>
          </p:cNvSpPr>
          <p:nvPr/>
        </p:nvSpPr>
        <p:spPr bwMode="auto">
          <a:xfrm>
            <a:off x="1755508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7" name="AutoShape 26"/>
          <p:cNvSpPr>
            <a:spLocks/>
          </p:cNvSpPr>
          <p:nvPr/>
        </p:nvSpPr>
        <p:spPr bwMode="auto">
          <a:xfrm>
            <a:off x="18421999" y="10591258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Smart Home</a:t>
            </a:r>
          </a:p>
        </p:txBody>
      </p:sp>
      <p:sp>
        <p:nvSpPr>
          <p:cNvPr id="68" name="AutoShape 26"/>
          <p:cNvSpPr>
            <a:spLocks/>
          </p:cNvSpPr>
          <p:nvPr/>
        </p:nvSpPr>
        <p:spPr bwMode="auto">
          <a:xfrm>
            <a:off x="3911080" y="8265482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9" name="AutoShape 131"/>
          <p:cNvSpPr>
            <a:spLocks/>
          </p:cNvSpPr>
          <p:nvPr/>
        </p:nvSpPr>
        <p:spPr bwMode="auto">
          <a:xfrm>
            <a:off x="9955307" y="11220430"/>
            <a:ext cx="5262950" cy="359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0" name="AutoShape 26"/>
          <p:cNvSpPr>
            <a:spLocks/>
          </p:cNvSpPr>
          <p:nvPr/>
        </p:nvSpPr>
        <p:spPr bwMode="auto">
          <a:xfrm>
            <a:off x="10242540" y="1111152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71" name="AutoShape 142"/>
          <p:cNvSpPr>
            <a:spLocks/>
          </p:cNvSpPr>
          <p:nvPr/>
        </p:nvSpPr>
        <p:spPr bwMode="auto">
          <a:xfrm>
            <a:off x="15052299" y="112095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2" name="AutoShape 142"/>
          <p:cNvSpPr>
            <a:spLocks/>
          </p:cNvSpPr>
          <p:nvPr/>
        </p:nvSpPr>
        <p:spPr bwMode="auto">
          <a:xfrm>
            <a:off x="9623712" y="11235861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1" name="AutoShape 136"/>
          <p:cNvSpPr>
            <a:spLocks/>
          </p:cNvSpPr>
          <p:nvPr/>
        </p:nvSpPr>
        <p:spPr bwMode="auto">
          <a:xfrm>
            <a:off x="16440472" y="837016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3" name="AutoShape 26"/>
          <p:cNvSpPr>
            <a:spLocks/>
          </p:cNvSpPr>
          <p:nvPr/>
        </p:nvSpPr>
        <p:spPr bwMode="auto">
          <a:xfrm>
            <a:off x="15288344" y="7650088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Advanced </a:t>
            </a:r>
            <a:r>
              <a:rPr lang="en-US" altLang="zh-TW" sz="2400" dirty="0" err="1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IoT</a:t>
            </a:r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 Kits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81336"/>
            <a:ext cx="10961643" cy="1323435"/>
          </a:xfrm>
        </p:spPr>
        <p:txBody>
          <a:bodyPr/>
          <a:lstStyle/>
          <a:p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課程包</a:t>
            </a:r>
            <a:r>
              <a:rPr lang="en-US" altLang="zh-TW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 教學資源與服務</a:t>
            </a:r>
            <a:endParaRPr lang="zh-TW" altLang="en-US" sz="8000" dirty="0">
              <a:solidFill>
                <a:schemeClr val="bg1">
                  <a:lumMod val="25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10683" y="2772833"/>
          <a:ext cx="21354141" cy="1049023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5916"/>
                <a:gridCol w="3507645"/>
                <a:gridCol w="3507645"/>
                <a:gridCol w="3507645"/>
                <a:gridCol w="3507645"/>
                <a:gridCol w="3507645"/>
              </a:tblGrid>
              <a:tr h="1267583">
                <a:tc>
                  <a:txBody>
                    <a:bodyPr/>
                    <a:lstStyle/>
                    <a:p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支援服務下載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線上課程 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(Coming Soon)</a:t>
                      </a:r>
                      <a:endParaRPr lang="en-US" altLang="zh-TW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教師資源網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(http://tarkus.co)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教育通路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雲端資源</a:t>
                      </a: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課程大綱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教學投影片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課程示範檔案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附屬小工具下載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及使用介紹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課程內容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導讀及說明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課程規劃參考教案</a:t>
                      </a: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教學步驟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marL="0" marR="0" indent="0" algn="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學生參考素材</a:t>
                      </a:r>
                      <a:b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講義材料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專題分享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測驗題目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工作紙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b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及解答示範檔案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/>
              <a:t>現行示範教學場域與學校社團</a:t>
            </a:r>
            <a:endParaRPr lang="zh-TW" altLang="en-US" sz="80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155" y="2643161"/>
            <a:ext cx="3140717" cy="20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文字方塊 5"/>
          <p:cNvSpPr txBox="1"/>
          <p:nvPr/>
        </p:nvSpPr>
        <p:spPr>
          <a:xfrm>
            <a:off x="2902968" y="4985792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新竹市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光武國中社團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575376" y="4985792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臺北市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忠孝國小社團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 cstate="print"/>
          <a:srcRect t="6841"/>
          <a:stretch>
            <a:fillRect/>
          </a:stretch>
        </p:blipFill>
        <p:spPr bwMode="auto">
          <a:xfrm>
            <a:off x="17664608" y="2609528"/>
            <a:ext cx="3140723" cy="219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字方塊 9"/>
          <p:cNvSpPr txBox="1"/>
          <p:nvPr/>
        </p:nvSpPr>
        <p:spPr>
          <a:xfrm>
            <a:off x="18096656" y="4985792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自強國中社團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/>
          <a:srcRect t="9599" r="2469"/>
          <a:stretch>
            <a:fillRect/>
          </a:stretch>
        </p:blipFill>
        <p:spPr bwMode="auto">
          <a:xfrm>
            <a:off x="13920192" y="2609528"/>
            <a:ext cx="3129204" cy="217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文字方塊 11"/>
          <p:cNvSpPr txBox="1"/>
          <p:nvPr/>
        </p:nvSpPr>
        <p:spPr>
          <a:xfrm>
            <a:off x="14424248" y="4985792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中和國中社團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3" name="Picture 9" descr="https://i0.wp.com/tarkustech.com/wp-content/uploads/2019/09/more_5d94b59fdadf7.jpg?fit=300%2C200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336" y="2609528"/>
            <a:ext cx="3261521" cy="2174347"/>
          </a:xfrm>
          <a:prstGeom prst="rect">
            <a:avLst/>
          </a:prstGeom>
          <a:noFill/>
        </p:spPr>
      </p:pic>
      <p:sp>
        <p:nvSpPr>
          <p:cNvPr id="14" name="文字方塊 13"/>
          <p:cNvSpPr txBox="1"/>
          <p:nvPr/>
        </p:nvSpPr>
        <p:spPr>
          <a:xfrm>
            <a:off x="3046984" y="8298161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香港教育發展協會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5" name="Picture 11" descr="https://i0.wp.com/tarkustech.com/wp-content/uploads/2019/06/201903-5c9b9a27edf9f.jpg?w=1140&amp;ssl=1"/>
          <p:cNvPicPr>
            <a:picLocks noChangeAspect="1" noChangeArrowheads="1"/>
          </p:cNvPicPr>
          <p:nvPr/>
        </p:nvPicPr>
        <p:blipFill>
          <a:blip r:embed="rId6" cstate="print"/>
          <a:srcRect b="49192"/>
          <a:stretch>
            <a:fillRect/>
          </a:stretch>
        </p:blipFill>
        <p:spPr bwMode="auto">
          <a:xfrm>
            <a:off x="10103768" y="2609528"/>
            <a:ext cx="3208203" cy="2174347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10535816" y="4985792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臺北市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關渡國中社團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6258" name="Picture 2" descr="https://i1.wp.com/tarkustech.com/wp-content/uploads/2019/12/WeChat-%E5%9C%96%E7%89%87_201912021510124.jpg?fit=1024%2C576&amp;ssl=1"/>
          <p:cNvPicPr>
            <a:picLocks noChangeAspect="1" noChangeArrowheads="1"/>
          </p:cNvPicPr>
          <p:nvPr/>
        </p:nvPicPr>
        <p:blipFill>
          <a:blip r:embed="rId7" cstate="print"/>
          <a:srcRect l="14655"/>
          <a:stretch>
            <a:fillRect/>
          </a:stretch>
        </p:blipFill>
        <p:spPr bwMode="auto">
          <a:xfrm>
            <a:off x="2470920" y="6065913"/>
            <a:ext cx="3282957" cy="2163756"/>
          </a:xfrm>
          <a:prstGeom prst="rect">
            <a:avLst/>
          </a:prstGeom>
          <a:noFill/>
        </p:spPr>
      </p:pic>
      <p:pic>
        <p:nvPicPr>
          <p:cNvPr id="1026" name="Picture 2" descr="https://i2.wp.com/tarkustech.com/wp-content/uploads/2019/12/c1eb404f16bfa6e9a9ba3291f2577d895_49978304_191223_0010-1.jpg?fit=750%2C481&amp;ssl=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7345" y="6065914"/>
            <a:ext cx="3251738" cy="2088232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6647384" y="8331260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正德國中社團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8" name="Picture 4" descr="https://i1.wp.com/tarkustech.com/wp-content/uploads/2019/07/more_5d370f5949c19-1.jpg?fit=300%2C200&amp;ssl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03768" y="6065912"/>
            <a:ext cx="3168352" cy="2112235"/>
          </a:xfrm>
          <a:prstGeom prst="rect">
            <a:avLst/>
          </a:prstGeom>
          <a:noFill/>
        </p:spPr>
      </p:pic>
      <p:sp>
        <p:nvSpPr>
          <p:cNvPr id="18" name="文字方塊 17"/>
          <p:cNvSpPr txBox="1"/>
          <p:nvPr/>
        </p:nvSpPr>
        <p:spPr>
          <a:xfrm>
            <a:off x="10556100" y="8331260"/>
            <a:ext cx="221196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臺北市 台科大推廣中心營隊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398912" y="9450288"/>
            <a:ext cx="18866096" cy="3539430"/>
          </a:xfrm>
          <a:prstGeom prst="rect">
            <a:avLst/>
          </a:prstGeom>
          <a:noFill/>
        </p:spPr>
        <p:txBody>
          <a:bodyPr wrap="square" numCol="6" rtlCol="0">
            <a:spAutoFit/>
          </a:bodyPr>
          <a:lstStyle/>
          <a:p>
            <a:pPr algn="l"/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2020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洽談中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u="sng" dirty="0" smtClean="0">
                <a:latin typeface="微軟正黑體" pitchFamily="34" charset="-120"/>
                <a:ea typeface="微軟正黑體" pitchFamily="34" charset="-120"/>
              </a:rPr>
              <a:t>台北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萬芳高中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仁愛國中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淡水國中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竹圍國中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三芝國中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新莊國中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頭前國中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新莊國小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思賢國小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昌平國小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中港國小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榮富國小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文化國小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u="sng" dirty="0" smtClean="0">
                <a:latin typeface="微軟正黑體" pitchFamily="34" charset="-120"/>
                <a:ea typeface="微軟正黑體" pitchFamily="34" charset="-120"/>
              </a:rPr>
              <a:t>新竹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培英中學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東興國中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竹光國中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東興國小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五龍國小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清華附小 	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u="sng" dirty="0" smtClean="0">
                <a:latin typeface="微軟正黑體" pitchFamily="34" charset="-120"/>
                <a:ea typeface="微軟正黑體" pitchFamily="34" charset="-120"/>
              </a:rPr>
              <a:t>花蓮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海星高中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西寶國小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u="sng" dirty="0" smtClean="0">
                <a:latin typeface="微軟正黑體" pitchFamily="34" charset="-120"/>
                <a:ea typeface="微軟正黑體" pitchFamily="34" charset="-120"/>
              </a:rPr>
              <a:t>台中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崇倫國中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 bwMode="auto">
          <a:xfrm>
            <a:off x="12624048" y="10233702"/>
            <a:ext cx="9217024" cy="953452"/>
          </a:xfrm>
          <a:prstGeom prst="roundRect">
            <a:avLst/>
          </a:prstGeom>
          <a:solidFill>
            <a:srgbClr val="FF9999">
              <a:alpha val="29804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5" name="圓角矩形 14"/>
          <p:cNvSpPr/>
          <p:nvPr/>
        </p:nvSpPr>
        <p:spPr bwMode="auto">
          <a:xfrm>
            <a:off x="2182888" y="10161694"/>
            <a:ext cx="9217024" cy="953452"/>
          </a:xfrm>
          <a:prstGeom prst="roundRect">
            <a:avLst/>
          </a:prstGeom>
          <a:solidFill>
            <a:srgbClr val="00B05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4" name="圓角矩形 13"/>
          <p:cNvSpPr/>
          <p:nvPr/>
        </p:nvSpPr>
        <p:spPr bwMode="auto">
          <a:xfrm>
            <a:off x="12696056" y="5193142"/>
            <a:ext cx="9217024" cy="953452"/>
          </a:xfrm>
          <a:prstGeom prst="roundRect">
            <a:avLst/>
          </a:prstGeom>
          <a:solidFill>
            <a:srgbClr val="7030A0">
              <a:alpha val="12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2" name="圓角矩形 11"/>
          <p:cNvSpPr/>
          <p:nvPr/>
        </p:nvSpPr>
        <p:spPr bwMode="auto">
          <a:xfrm>
            <a:off x="2182888" y="5193142"/>
            <a:ext cx="9217024" cy="953452"/>
          </a:xfrm>
          <a:prstGeom prst="roundRect">
            <a:avLst/>
          </a:prstGeom>
          <a:solidFill>
            <a:srgbClr val="FFC00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/>
              <a:t>Tarkustech</a:t>
            </a:r>
            <a:r>
              <a:rPr lang="zh-TW" altLang="en-US" sz="8000" dirty="0" smtClean="0"/>
              <a:t>未來五年核心技術與專利方向</a:t>
            </a:r>
            <a:endParaRPr lang="zh-TW" altLang="en-US" sz="8000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936" y="4481736"/>
            <a:ext cx="9433048" cy="3024336"/>
          </a:xfrm>
        </p:spPr>
        <p:txBody>
          <a:bodyPr/>
          <a:lstStyle/>
          <a:p>
            <a:r>
              <a:rPr kumimoji="1" lang="zh-TW" altLang="en-US" sz="4400" b="1" dirty="0" smtClean="0"/>
              <a:t>軟硬體套件整合</a:t>
            </a:r>
            <a:r>
              <a:rPr kumimoji="1" lang="en-US" altLang="zh-TW" sz="4400" b="1" dirty="0" smtClean="0"/>
              <a:t>AI</a:t>
            </a:r>
            <a:r>
              <a:rPr kumimoji="1" lang="zh-TW" altLang="en-US" sz="4400" b="1" dirty="0" smtClean="0"/>
              <a:t>資源</a:t>
            </a:r>
            <a:endParaRPr kumimoji="1" lang="en-US" altLang="zh-TW" sz="4400" b="1" dirty="0"/>
          </a:p>
          <a:p>
            <a:r>
              <a:rPr kumimoji="1" lang="en-US" altLang="zh-TW" sz="3200" dirty="0"/>
              <a:t>	</a:t>
            </a:r>
            <a:r>
              <a:rPr kumimoji="1" lang="en-US" altLang="zh-TW" sz="3200" dirty="0" smtClean="0"/>
              <a:t>A.I. Service integration </a:t>
            </a:r>
            <a:endParaRPr kumimoji="1" lang="en-US" altLang="zh-TW" sz="3200" dirty="0"/>
          </a:p>
          <a:p>
            <a:r>
              <a:rPr kumimoji="1" lang="en-US" altLang="zh-TW" sz="3200" dirty="0"/>
              <a:t>	Realtime device data status monitor</a:t>
            </a:r>
          </a:p>
          <a:p>
            <a:r>
              <a:rPr kumimoji="1" lang="en-US" altLang="zh-TW" sz="3200" dirty="0"/>
              <a:t>	History data query and </a:t>
            </a:r>
            <a:r>
              <a:rPr kumimoji="1" lang="en-US" altLang="zh-TW" sz="3200" dirty="0" smtClean="0"/>
              <a:t>access</a:t>
            </a:r>
            <a:endParaRPr kumimoji="1" lang="en-US" altLang="zh-TW" sz="3200" dirty="0"/>
          </a:p>
          <a:p>
            <a:endParaRPr kumimoji="1" lang="en-US" altLang="zh-CN" sz="3200" dirty="0"/>
          </a:p>
          <a:p>
            <a:endParaRPr kumimoji="1" lang="en-US" altLang="zh-CN" sz="3200" dirty="0"/>
          </a:p>
          <a:p>
            <a:endParaRPr kumimoji="1" lang="zh-TW" altLang="en-US" sz="3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128104" y="4490445"/>
            <a:ext cx="8663608" cy="298543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流程整合工具</a:t>
            </a:r>
            <a:r>
              <a:rPr kumimoji="1" lang="en-US" altLang="zh-TW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介面</a:t>
            </a:r>
            <a:endParaRPr kumimoji="1" lang="en-US" altLang="zh-TW" sz="4400" b="1" dirty="0">
              <a:solidFill>
                <a:srgbClr val="535353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TW" sz="3200" dirty="0" smtClean="0"/>
              <a:t>	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</a:rPr>
              <a:t>Tarkus VP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Solution </a:t>
            </a:r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Device Input 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Portal and middleware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endParaRPr kumimoji="1" lang="en-US" altLang="zh-CN" sz="4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 txBox="1">
            <a:spLocks/>
          </p:cNvSpPr>
          <p:nvPr/>
        </p:nvSpPr>
        <p:spPr>
          <a:xfrm>
            <a:off x="2614936" y="9450288"/>
            <a:ext cx="8136904" cy="2736304"/>
          </a:xfrm>
          <a:prstGeom prst="rect">
            <a:avLst/>
          </a:prstGeom>
        </p:spPr>
        <p:txBody>
          <a:bodyPr lIns="91440" tIns="45720" rIns="91440" bIns="45720"/>
          <a:lstStyle/>
          <a:p>
            <a:pPr algn="l" defTabSz="457200">
              <a:defRPr/>
            </a:pP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雲伺服器</a:t>
            </a:r>
            <a:r>
              <a:rPr kumimoji="1" lang="en-US" altLang="zh-TW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API</a:t>
            </a: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串接</a:t>
            </a:r>
            <a:endParaRPr kumimoji="1" lang="en-US" altLang="zh-TW" sz="4400" b="1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connector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middleware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management service</a:t>
            </a:r>
          </a:p>
          <a:p>
            <a:pPr algn="l" defTabSz="457200">
              <a:defRPr/>
            </a:pPr>
            <a:endParaRPr kumimoji="1" lang="en-US" altLang="zh-TW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zh-TW" altLang="en-US" sz="3200" kern="0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056096" y="9522296"/>
            <a:ext cx="9505056" cy="175432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rgbClr val="535353"/>
                </a:solidFill>
                <a:latin typeface="微軟正黑體" pitchFamily="34" charset="-120"/>
                <a:ea typeface="微軟正黑體" pitchFamily="34" charset="-120"/>
              </a:rPr>
              <a:t>即時影像及數據處理</a:t>
            </a:r>
            <a:endParaRPr kumimoji="1" lang="en-US" altLang="zh-CN" sz="4400" b="1" dirty="0">
              <a:solidFill>
                <a:srgbClr val="535353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streaming data processing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data monitor</a:t>
            </a:r>
          </a:p>
        </p:txBody>
      </p:sp>
      <p:pic>
        <p:nvPicPr>
          <p:cNvPr id="17" name="Picture 5" descr="E:\Tarkus 資料整理\07. 網頁\SUNIX\icon-multicloud-2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023651" y="8658203"/>
            <a:ext cx="1949202" cy="1949202"/>
          </a:xfrm>
          <a:prstGeom prst="rect">
            <a:avLst/>
          </a:prstGeom>
          <a:noFill/>
        </p:spPr>
      </p:pic>
      <p:pic>
        <p:nvPicPr>
          <p:cNvPr id="18" name="Picture 8" descr="E:\Tarkus 資料整理\07. 網頁\SUNIX\下載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040875" y="3833665"/>
            <a:ext cx="1495054" cy="1495054"/>
          </a:xfrm>
          <a:prstGeom prst="rect">
            <a:avLst/>
          </a:prstGeom>
          <a:noFill/>
        </p:spPr>
      </p:pic>
      <p:pic>
        <p:nvPicPr>
          <p:cNvPr id="19" name="Picture 3" descr="E:\Tarkus 資料整理\07. 網頁\SUNIX\images (6)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67664" y="3833664"/>
            <a:ext cx="1584176" cy="1584176"/>
          </a:xfrm>
          <a:prstGeom prst="rect">
            <a:avLst/>
          </a:prstGeom>
          <a:noFill/>
        </p:spPr>
      </p:pic>
      <p:pic>
        <p:nvPicPr>
          <p:cNvPr id="20" name="Picture 2" descr="E:\Tarkus 資料整理\07. 網頁\SUNIX\image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968864" y="8658200"/>
            <a:ext cx="1656184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91680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Learning Map &amp; Application Links</a:t>
            </a:r>
            <a:endParaRPr lang="zh-TW" altLang="en-US" sz="80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22848" y="2774572"/>
          <a:ext cx="21962442" cy="101321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82754"/>
                <a:gridCol w="4694922"/>
                <a:gridCol w="4694922"/>
                <a:gridCol w="4694922"/>
                <a:gridCol w="4694922"/>
              </a:tblGrid>
              <a:tr h="799794">
                <a:tc>
                  <a:txBody>
                    <a:bodyPr/>
                    <a:lstStyle/>
                    <a:p>
                      <a:pPr algn="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1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Foundations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2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Multiple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Systems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3 Communications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4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 &amp; </a:t>
                      </a:r>
                      <a:r>
                        <a:rPr lang="en-US" altLang="zh-TW" sz="32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IoT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Beginner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Automobile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HC-06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CMUCAM5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Mechanics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Sensors</a:t>
                      </a:r>
                    </a:p>
                    <a:p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Robotic Foundations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Color Recognition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Recognition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Face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Machine learning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Deep Learning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Processing &amp; </a:t>
                      </a: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OpenCV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Tensorflow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Smart Farm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Smart Farm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QuickBLE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nRF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51822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r>
                        <a:rPr lang="zh-TW" altLang="en-US" sz="36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Automated Farm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Sensing System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Aquaponics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Photo Capture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Object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Cloud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Computing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Big data fundamental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Node-Red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3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 Magic Lamp</a:t>
                      </a:r>
                      <a:endParaRPr lang="zh-TW" altLang="en-US" sz="36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CubexUS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ESP8266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Mix-Color Bulb &amp; Sensor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Chromatics Foundations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WiFi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Mesh Network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Voice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Recognition/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Voice Translation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向右箭號 3"/>
          <p:cNvSpPr/>
          <p:nvPr/>
        </p:nvSpPr>
        <p:spPr bwMode="auto">
          <a:xfrm>
            <a:off x="909565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5" name="向右箭號 4"/>
          <p:cNvSpPr/>
          <p:nvPr/>
        </p:nvSpPr>
        <p:spPr bwMode="auto">
          <a:xfrm>
            <a:off x="1377617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6" name="向右箭號 5"/>
          <p:cNvSpPr/>
          <p:nvPr/>
        </p:nvSpPr>
        <p:spPr bwMode="auto">
          <a:xfrm>
            <a:off x="1845669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7" name="向右箭號 6"/>
          <p:cNvSpPr/>
          <p:nvPr/>
        </p:nvSpPr>
        <p:spPr bwMode="auto">
          <a:xfrm>
            <a:off x="909565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8" name="向右箭號 7"/>
          <p:cNvSpPr/>
          <p:nvPr/>
        </p:nvSpPr>
        <p:spPr bwMode="auto">
          <a:xfrm>
            <a:off x="1377617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9" name="向右箭號 8"/>
          <p:cNvSpPr/>
          <p:nvPr/>
        </p:nvSpPr>
        <p:spPr bwMode="auto">
          <a:xfrm>
            <a:off x="1845669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909565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845669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3776176" y="10314384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D:\下載資料\2020Farmie rendering_200220_0010.jpg"/>
          <p:cNvPicPr>
            <a:picLocks noChangeAspect="1" noChangeArrowheads="1"/>
          </p:cNvPicPr>
          <p:nvPr/>
        </p:nvPicPr>
        <p:blipFill>
          <a:blip r:embed="rId3" cstate="print"/>
          <a:srcRect l="17513"/>
          <a:stretch>
            <a:fillRect/>
          </a:stretch>
        </p:blipFill>
        <p:spPr bwMode="auto">
          <a:xfrm>
            <a:off x="-1" y="2393504"/>
            <a:ext cx="10819533" cy="8496944"/>
          </a:xfrm>
          <a:prstGeom prst="rect">
            <a:avLst/>
          </a:prstGeom>
          <a:noFill/>
        </p:spPr>
      </p:pic>
      <p:sp>
        <p:nvSpPr>
          <p:cNvPr id="3" name="圓角矩形 2"/>
          <p:cNvSpPr/>
          <p:nvPr/>
        </p:nvSpPr>
        <p:spPr bwMode="auto">
          <a:xfrm>
            <a:off x="8779681" y="3876066"/>
            <a:ext cx="4898098" cy="2500644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779680" y="6491201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21078" y="6626455"/>
            <a:ext cx="44604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空氣溫濕度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dht11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土壤濕度感測器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soil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光敏電阻模組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水位感測器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雨滴感測器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RGB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指示燈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蜂鳴器模組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196558" y="3999416"/>
            <a:ext cx="4024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電扇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抽水幫浦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USB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植物生長燈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電池電量偵測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4630400" y="54178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風扇模組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4638422" y="634958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4638422" y="723992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植物生長燈模組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14638422" y="817690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溫濕度感測模組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14622381" y="9075262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土壤濕感測模組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14638422" y="999768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光線感測模組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14622381" y="1089044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雨滴感測模組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4630403" y="358922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彩色警示燈模組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4630403" y="450362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蜂鳴器模組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4967284" y="2704183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農場基礎套件</a:t>
            </a:r>
          </a:p>
        </p:txBody>
      </p:sp>
      <p:sp>
        <p:nvSpPr>
          <p:cNvPr id="45" name="標題 1"/>
          <p:cNvSpPr txBox="1">
            <a:spLocks/>
          </p:cNvSpPr>
          <p:nvPr/>
        </p:nvSpPr>
        <p:spPr>
          <a:xfrm>
            <a:off x="1318792" y="874148"/>
            <a:ext cx="125626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416139" y="603631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讀取模組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9424161" y="697241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影像監控模組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424161" y="790852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數據儲存模組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19408120" y="884462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時鐘模組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19416142" y="978073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匯出資料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19408120" y="5065876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9680832" y="4049688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IOT</a:t>
            </a:r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延伸套件</a:t>
            </a:r>
          </a:p>
        </p:txBody>
      </p:sp>
      <p:sp>
        <p:nvSpPr>
          <p:cNvPr id="46" name="矩形 45"/>
          <p:cNvSpPr/>
          <p:nvPr/>
        </p:nvSpPr>
        <p:spPr bwMode="auto">
          <a:xfrm>
            <a:off x="19430038" y="1068468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電池電量模組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圓角矩形 46"/>
          <p:cNvSpPr/>
          <p:nvPr/>
        </p:nvSpPr>
        <p:spPr bwMode="auto">
          <a:xfrm>
            <a:off x="8779680" y="9932238"/>
            <a:ext cx="4898099" cy="297443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9107148" y="10095280"/>
            <a:ext cx="45706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IOT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ESP32+CAM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物聯網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時鐘模組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SD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卡存儲模組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9" name="Picture 3" descr="D:\下載資料\2020Farmie rendering_200220_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0436" y="2611820"/>
            <a:ext cx="13343564" cy="8643944"/>
          </a:xfrm>
          <a:prstGeom prst="rect">
            <a:avLst/>
          </a:prstGeom>
          <a:noFill/>
        </p:spPr>
      </p:pic>
      <p:pic>
        <p:nvPicPr>
          <p:cNvPr id="418820" name="Picture 4" descr="D:\下載資料\2020Farmie rendering_200220_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64" y="2611820"/>
            <a:ext cx="13343564" cy="8643944"/>
          </a:xfrm>
          <a:prstGeom prst="rect">
            <a:avLst/>
          </a:prstGeom>
          <a:noFill/>
        </p:spPr>
      </p:pic>
      <p:sp>
        <p:nvSpPr>
          <p:cNvPr id="9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83088" y="12042576"/>
            <a:ext cx="1684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/>
              <a:t>Windmill Module (Sensor with </a:t>
            </a:r>
            <a:r>
              <a:rPr lang="en-US" altLang="zh-TW" sz="4800" dirty="0" err="1" smtClean="0"/>
              <a:t>mainboard</a:t>
            </a:r>
            <a:r>
              <a:rPr lang="en-US" altLang="zh-TW" sz="4800" dirty="0" smtClean="0"/>
              <a:t>)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43" name="Picture 3" descr="D:\下載資料\2020Farmie rendering_200220_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0436" y="2611820"/>
            <a:ext cx="13343564" cy="8643944"/>
          </a:xfrm>
          <a:prstGeom prst="rect">
            <a:avLst/>
          </a:prstGeom>
          <a:noFill/>
        </p:spPr>
      </p:pic>
      <p:pic>
        <p:nvPicPr>
          <p:cNvPr id="419842" name="Picture 2" descr="D:\下載資料\2020Farmie rendering_200220_00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64" y="2611820"/>
            <a:ext cx="13343564" cy="8643944"/>
          </a:xfrm>
          <a:prstGeom prst="rect">
            <a:avLst/>
          </a:prstGeom>
          <a:noFill/>
        </p:spPr>
      </p:pic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457200" hangingPunct="1">
              <a:defRPr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  <a:cs typeface="Helvetica"/>
                <a:sym typeface="Helvetica" panose="020B0604020202020204" pitchFamily="34" charset="0"/>
              </a:rPr>
              <a:t>Farmie consumer version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  <a:cs typeface="Helvetica"/>
              <a:sym typeface="Helvetica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83088" y="12042576"/>
            <a:ext cx="1836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/>
              <a:t>Electronic Module (water pump system/ light for plant growing)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 bwMode="auto">
          <a:xfrm>
            <a:off x="8779681" y="3876066"/>
            <a:ext cx="4898098" cy="2500644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779680" y="6491201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21078" y="6626455"/>
            <a:ext cx="446044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Board2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水中溫度感測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ds18b20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水溶氧量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TDS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EC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196558" y="3999416"/>
            <a:ext cx="40240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打氣幫浦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室內電源開關模組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定時飼料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9703988" y="313916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室內電源模組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9712010" y="403751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打氣幫浦模組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9712010" y="492785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定時飼料模組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19679090" y="582165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水溫感測模組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19667625" y="960129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溶氧量感測模組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675647" y="1052371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9675647" y="1143007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TDS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659606" y="1235249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EC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9659606" y="863876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20040872" y="2167606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魚菜共生套件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19932318" y="7622572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水質延伸套件</a:t>
            </a:r>
          </a:p>
        </p:txBody>
      </p:sp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10469533" cy="1323439"/>
          </a:xfrm>
        </p:spPr>
        <p:txBody>
          <a:bodyPr/>
          <a:lstStyle/>
          <a:p>
            <a:pPr>
              <a:defRPr/>
            </a:pPr>
            <a:r>
              <a:rPr lang="en-US" altLang="zh-TW" sz="8000" dirty="0" smtClean="0"/>
              <a:t>Aquaponics function</a:t>
            </a:r>
            <a:endParaRPr lang="zh-TW" altLang="en-US" sz="8000" dirty="0"/>
          </a:p>
        </p:txBody>
      </p:sp>
      <p:sp>
        <p:nvSpPr>
          <p:cNvPr id="33" name="矩形 32"/>
          <p:cNvSpPr/>
          <p:nvPr/>
        </p:nvSpPr>
        <p:spPr bwMode="auto">
          <a:xfrm>
            <a:off x="14570040" y="586015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土壤氮磷鉀模組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14519595" y="775424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</a:t>
            </a:r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511576" y="492186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14784288" y="3905672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農場延伸套件</a:t>
            </a:r>
          </a:p>
        </p:txBody>
      </p:sp>
      <p:sp>
        <p:nvSpPr>
          <p:cNvPr id="49" name="矩形 48"/>
          <p:cNvSpPr/>
          <p:nvPr/>
        </p:nvSpPr>
        <p:spPr bwMode="auto">
          <a:xfrm>
            <a:off x="14532802" y="68181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土壤鹽鹼度模組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14532802" y="868570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數位顯示模組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1" name="矩形 50"/>
          <p:cNvSpPr/>
          <p:nvPr/>
        </p:nvSpPr>
        <p:spPr bwMode="auto">
          <a:xfrm>
            <a:off x="14532802" y="960456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按鈕模組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圓角矩形 51"/>
          <p:cNvSpPr/>
          <p:nvPr/>
        </p:nvSpPr>
        <p:spPr bwMode="auto">
          <a:xfrm>
            <a:off x="8768188" y="9935318"/>
            <a:ext cx="4898099" cy="29744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9095656" y="10098360"/>
            <a:ext cx="45706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Board3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土壤氮磷鉀模組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土壤鹽鹼度模組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七段數位顯示器模組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按鈕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pic>
        <p:nvPicPr>
          <p:cNvPr id="40" name="Picture 3" descr="C:\Users\123\Documents\21165.jpg"/>
          <p:cNvPicPr>
            <a:picLocks noChangeAspect="1" noChangeArrowheads="1"/>
          </p:cNvPicPr>
          <p:nvPr/>
        </p:nvPicPr>
        <p:blipFill>
          <a:blip r:embed="rId2" cstate="print"/>
          <a:srcRect l="10873" t="10156" r="26260" b="12500"/>
          <a:stretch>
            <a:fillRect/>
          </a:stretch>
        </p:blipFill>
        <p:spPr bwMode="auto">
          <a:xfrm>
            <a:off x="958752" y="4409728"/>
            <a:ext cx="7215238" cy="4995165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 bwMode="auto">
          <a:xfrm>
            <a:off x="19680832" y="673586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/>
              <a:t>BeeCar</a:t>
            </a:r>
            <a:r>
              <a:rPr lang="en-US" altLang="zh-TW" sz="8000" dirty="0" smtClean="0"/>
              <a:t>/</a:t>
            </a:r>
            <a:r>
              <a:rPr lang="en-US" altLang="zh-TW" sz="8000" dirty="0" err="1" smtClean="0"/>
              <a:t>MelaCake</a:t>
            </a:r>
            <a:r>
              <a:rPr lang="en-US" altLang="zh-TW" sz="8000" dirty="0" smtClean="0"/>
              <a:t> IMR model</a:t>
            </a:r>
            <a:endParaRPr lang="zh-TW" altLang="en-US" sz="8000" dirty="0"/>
          </a:p>
        </p:txBody>
      </p:sp>
      <p:sp>
        <p:nvSpPr>
          <p:cNvPr id="5" name="矩形 4"/>
          <p:cNvSpPr/>
          <p:nvPr/>
        </p:nvSpPr>
        <p:spPr>
          <a:xfrm>
            <a:off x="1030760" y="2502962"/>
            <a:ext cx="2239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8638" indent="-528638" algn="l">
              <a:buFont typeface="Wingdings" pitchFamily="2" charset="2"/>
              <a:buChar char="ü"/>
            </a:pP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MelaCake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 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Image Recognitions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with ESP32</a:t>
            </a: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Video streaming</a:t>
            </a: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顏色辨識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條碼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標誌辨識</a:t>
            </a:r>
            <a:endParaRPr lang="en-US" altLang="zh-TW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C / C ++</a:t>
            </a:r>
            <a:r>
              <a:rPr lang="zh-TW" altLang="en-US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Python</a:t>
            </a:r>
          </a:p>
          <a:p>
            <a:pPr marL="990600" indent="-361950" algn="l">
              <a:buFont typeface="Arial"/>
              <a:buChar char="•"/>
            </a:pPr>
            <a:r>
              <a:rPr lang="en-US" altLang="zh-TW" sz="3200" dirty="0" smtClean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UART interface</a:t>
            </a: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90600" indent="-361950" algn="l">
              <a:buFont typeface="Arial"/>
              <a:buChar char="•"/>
            </a:pPr>
            <a:endParaRPr lang="zh-TW" altLang="en-US" sz="3200" dirty="0" smtClean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638" indent="-528638" algn="l">
              <a:buFont typeface="Wingdings" pitchFamily="2" charset="2"/>
              <a:buChar char="ü"/>
            </a:pP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66" name="Picture 6" descr="Pixy 2 CMUcam5 å½±åè¾¨è­æ¨¡çµ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6864" y="7650088"/>
            <a:ext cx="5112568" cy="3152752"/>
          </a:xfrm>
          <a:prstGeom prst="rect">
            <a:avLst/>
          </a:prstGeom>
          <a:noFill/>
        </p:spPr>
      </p:pic>
      <p:pic>
        <p:nvPicPr>
          <p:cNvPr id="9" name="Picture 10" descr="https://i0.wp.com/randomnerdtutorials.com/wp-content/uploads/2019/03/esp32-cam-face-recognition-detection.jpg?w=812&amp;ssl=1"/>
          <p:cNvPicPr>
            <a:picLocks noChangeAspect="1" noChangeArrowheads="1"/>
          </p:cNvPicPr>
          <p:nvPr/>
        </p:nvPicPr>
        <p:blipFill>
          <a:blip r:embed="rId4" cstate="print"/>
          <a:srcRect t="15625"/>
          <a:stretch>
            <a:fillRect/>
          </a:stretch>
        </p:blipFill>
        <p:spPr bwMode="auto">
          <a:xfrm>
            <a:off x="7943528" y="7002016"/>
            <a:ext cx="13259781" cy="583264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68064" y="2249488"/>
            <a:ext cx="518093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1582167929420.jpg"/>
          <p:cNvPicPr>
            <a:picLocks noChangeAspect="1" noChangeArrowheads="1"/>
          </p:cNvPicPr>
          <p:nvPr/>
        </p:nvPicPr>
        <p:blipFill>
          <a:blip r:embed="rId2" cstate="print"/>
          <a:srcRect l="22626"/>
          <a:stretch>
            <a:fillRect/>
          </a:stretch>
        </p:blipFill>
        <p:spPr bwMode="auto">
          <a:xfrm>
            <a:off x="0" y="2968326"/>
            <a:ext cx="12840072" cy="1074767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Jubilee</a:t>
            </a:r>
            <a:endParaRPr lang="zh-TW" altLang="en-US" sz="8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8447584" y="1961456"/>
            <a:ext cx="11737304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70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年代</a:t>
            </a: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JukeBox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為發想的起點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製作出自帶編程功能的</a:t>
            </a:r>
            <a:r>
              <a:rPr lang="en-US" altLang="zh-TW" sz="4000" dirty="0" err="1" smtClean="0">
                <a:latin typeface="微軟正黑體" pitchFamily="34" charset="-120"/>
                <a:ea typeface="微軟正黑體" pitchFamily="34" charset="-120"/>
              </a:rPr>
              <a:t>IoT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學習機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學習年齡層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K~K3</a:t>
            </a: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學習目標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以聲音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顏色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影像為輸入裝置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理解輸入與輸出的因果關係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CubePia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系列結合中加入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”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動作錄製功能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”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方塊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在每有軟體介面中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也能透過實際動作理解輸入與輸出的因果關係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Wingdings" pitchFamily="2" charset="2"/>
              <a:buChar char="ü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錄製動作可反饋為電腦流程介面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銜接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K4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進入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VP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學習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內建輸入模組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麥克風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+SD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卡作為聲音輸入及儲存裝置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顏色辨識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錄製按鈕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內部輸出模組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音效模組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+Speaker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燈條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x2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LED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照明燈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x1</a:t>
            </a: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連線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基礎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BLE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藍芽連線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延伸模組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功能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WiFi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網路連線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990600" indent="-457200" algn="l">
              <a:buFont typeface="Arial" pitchFamily="34" charset="0"/>
              <a:buChar char="•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Papacode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motor sets</a:t>
            </a:r>
          </a:p>
          <a:p>
            <a:pPr marL="990600" indent="-457200" algn="l">
              <a:buFont typeface="Arial" pitchFamily="34" charset="0"/>
              <a:buChar char="•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Link to </a:t>
            </a: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</a:rPr>
              <a:t>CubePia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Bricks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Jubilee</a:t>
            </a:r>
            <a:endParaRPr lang="zh-TW" altLang="en-US" dirty="0"/>
          </a:p>
        </p:txBody>
      </p:sp>
      <p:pic>
        <p:nvPicPr>
          <p:cNvPr id="2050" name="Picture 2" descr="C:\Users\user\Downloads\15821679294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4197737"/>
            <a:ext cx="10896600" cy="7057251"/>
          </a:xfrm>
          <a:prstGeom prst="rect">
            <a:avLst/>
          </a:prstGeom>
          <a:noFill/>
        </p:spPr>
      </p:pic>
      <p:pic>
        <p:nvPicPr>
          <p:cNvPr id="2051" name="Picture 3" descr="C:\Users\user\Downloads\15821679294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68200" y="4197737"/>
            <a:ext cx="10896600" cy="7057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 清華大學教育與學習科技學系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27304" y="3200403"/>
            <a:ext cx="17237496" cy="9051926"/>
          </a:xfrm>
        </p:spPr>
        <p:txBody>
          <a:bodyPr/>
          <a:lstStyle/>
          <a:p>
            <a:r>
              <a:rPr lang="zh-TW" altLang="en-US" b="1" dirty="0" smtClean="0"/>
              <a:t>邱富源 副教授</a:t>
            </a:r>
            <a:r>
              <a:rPr lang="en-US" altLang="zh-TW" b="1" dirty="0" smtClean="0"/>
              <a:t>(Dr. Chiu, Fu-Yuan)</a:t>
            </a:r>
          </a:p>
          <a:p>
            <a:r>
              <a:rPr lang="zh-TW" altLang="en-US" b="1" dirty="0" smtClean="0"/>
              <a:t>研究室          綜合教學大樓</a:t>
            </a:r>
            <a:r>
              <a:rPr lang="en-US" altLang="zh-TW" b="1" dirty="0" smtClean="0"/>
              <a:t>7</a:t>
            </a:r>
            <a:r>
              <a:rPr lang="zh-TW" altLang="en-US" b="1" dirty="0" smtClean="0"/>
              <a:t>樓</a:t>
            </a:r>
            <a:r>
              <a:rPr lang="en-US" altLang="zh-TW" b="1" dirty="0" smtClean="0"/>
              <a:t>714</a:t>
            </a:r>
            <a:r>
              <a:rPr lang="zh-TW" altLang="en-US" b="1" dirty="0" smtClean="0"/>
              <a:t>室</a:t>
            </a:r>
            <a:endParaRPr lang="zh-TW" altLang="en-US" dirty="0" smtClean="0"/>
          </a:p>
          <a:p>
            <a:r>
              <a:rPr lang="zh-TW" altLang="en-US" b="1" dirty="0" smtClean="0"/>
              <a:t>分機             </a:t>
            </a:r>
            <a:r>
              <a:rPr lang="en-US" altLang="zh-TW" b="1" dirty="0" smtClean="0"/>
              <a:t>73034 / 76253</a:t>
            </a:r>
            <a:endParaRPr lang="zh-TW" altLang="en-US" dirty="0" smtClean="0"/>
          </a:p>
          <a:p>
            <a:r>
              <a:rPr lang="en-US" altLang="zh-TW" b="1" dirty="0" smtClean="0"/>
              <a:t>E-mail          chiu.fy@mx.nthu.edu.tw</a:t>
            </a:r>
            <a:endParaRPr lang="zh-TW" altLang="en-US" dirty="0" smtClean="0"/>
          </a:p>
          <a:p>
            <a:r>
              <a:rPr lang="zh-TW" altLang="en-US" b="1" dirty="0" smtClean="0"/>
              <a:t>最高學歷　   國立成功大學工業設計系博士</a:t>
            </a:r>
            <a:endParaRPr lang="zh-TW" altLang="en-US" dirty="0" smtClean="0"/>
          </a:p>
          <a:p>
            <a:r>
              <a:rPr lang="zh-TW" altLang="en-US" b="1" dirty="0" smtClean="0"/>
              <a:t>研究專長　   </a:t>
            </a:r>
            <a:r>
              <a:rPr lang="en-US" altLang="zh-TW" b="1" dirty="0" smtClean="0"/>
              <a:t>VR/AR</a:t>
            </a:r>
            <a:r>
              <a:rPr lang="zh-TW" altLang="en-US" b="1" dirty="0" smtClean="0"/>
              <a:t>教育遊戲設計、</a:t>
            </a:r>
            <a:r>
              <a:rPr lang="en-US" altLang="zh-TW" b="1" dirty="0" smtClean="0"/>
              <a:t>STEAM</a:t>
            </a:r>
            <a:r>
              <a:rPr lang="zh-TW" altLang="en-US" b="1" dirty="0" smtClean="0"/>
              <a:t>機器人程式教育、</a:t>
            </a:r>
            <a:r>
              <a:rPr lang="en-US" altLang="zh-TW" b="1" dirty="0" smtClean="0"/>
              <a:t>3D</a:t>
            </a:r>
            <a:r>
              <a:rPr lang="zh-TW" altLang="en-US" b="1" dirty="0" smtClean="0"/>
              <a:t>列印</a:t>
            </a:r>
            <a:endParaRPr lang="zh-TW" altLang="en-US" dirty="0" smtClean="0"/>
          </a:p>
          <a:p>
            <a:pPr algn="r"/>
            <a:r>
              <a:rPr lang="en-US" altLang="zh-TW" dirty="0" smtClean="0">
                <a:hlinkClick r:id="rId3"/>
              </a:rPr>
              <a:t>http://delt.web.nthu.edu.tw/files/11-1990-115-1.php?Lang=zh-tw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r>
              <a:rPr lang="en-US" altLang="zh-TW" dirty="0" smtClean="0"/>
              <a:t>:</a:t>
            </a:r>
          </a:p>
          <a:p>
            <a:pPr marL="742950" indent="-742950">
              <a:buAutoNum type="arabicPeriod"/>
            </a:pPr>
            <a:r>
              <a:rPr lang="zh-TW" altLang="en-US" dirty="0" smtClean="0"/>
              <a:t>新竹市光武國中場域對接</a:t>
            </a:r>
            <a:r>
              <a:rPr lang="en-US" altLang="zh-TW" dirty="0" smtClean="0"/>
              <a:t>:</a:t>
            </a:r>
            <a:r>
              <a:rPr lang="zh-TW" altLang="en-US" dirty="0" smtClean="0"/>
              <a:t> 梁宏鳴主任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產品定位建議與顧問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產品開發顧問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smtClean="0"/>
              <a:t>Arduino</a:t>
            </a:r>
            <a:r>
              <a:rPr lang="zh-TW" altLang="en-US" dirty="0" smtClean="0"/>
              <a:t>教學內容建議</a:t>
            </a:r>
            <a:endParaRPr lang="zh-TW" altLang="en-US" dirty="0"/>
          </a:p>
        </p:txBody>
      </p:sp>
      <p:pic>
        <p:nvPicPr>
          <p:cNvPr id="171010" name="Picture 2" descr="http://delt.web.nthu.edu.tw/ezfiles/990/1990/img/728/FuYuanChiu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8792" y="3617640"/>
            <a:ext cx="4104456" cy="5222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臺灣科技大學應用科技研究所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83288" y="3200403"/>
            <a:ext cx="17381512" cy="9051926"/>
          </a:xfrm>
        </p:spPr>
        <p:txBody>
          <a:bodyPr/>
          <a:lstStyle/>
          <a:p>
            <a:r>
              <a:rPr lang="zh-TW" altLang="en-US" dirty="0" smtClean="0"/>
              <a:t>姓名：侯惠澤 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Huei-Tse</a:t>
            </a:r>
            <a:r>
              <a:rPr lang="en-US" altLang="zh-TW" dirty="0" smtClean="0"/>
              <a:t> Hou)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系所：應用科技研究所 科學教育與數字學習組</a:t>
            </a:r>
            <a:br>
              <a:rPr lang="zh-TW" altLang="en-US" dirty="0" smtClean="0"/>
            </a:br>
            <a:r>
              <a:rPr lang="zh-TW" altLang="en-US" dirty="0" smtClean="0"/>
              <a:t>職稱：教授</a:t>
            </a:r>
            <a:r>
              <a:rPr lang="en-US" altLang="zh-TW" dirty="0" smtClean="0"/>
              <a:t>(</a:t>
            </a:r>
            <a:r>
              <a:rPr lang="zh-TW" altLang="en-US" dirty="0" smtClean="0"/>
              <a:t>特聘教授</a:t>
            </a:r>
            <a:r>
              <a:rPr lang="en-US" altLang="zh-TW" dirty="0" smtClean="0"/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個人辦公室：</a:t>
            </a:r>
            <a:r>
              <a:rPr lang="en-US" altLang="zh-TW" dirty="0" smtClean="0"/>
              <a:t>TR-1023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個人網頁：</a:t>
            </a:r>
            <a:r>
              <a:rPr lang="en-US" altLang="zh-TW" dirty="0" smtClean="0">
                <a:hlinkClick r:id="rId3"/>
              </a:rPr>
              <a:t>https://sites.google.com/view/hthou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研究實驗室：</a:t>
            </a:r>
            <a:r>
              <a:rPr lang="en-US" altLang="zh-TW" dirty="0" smtClean="0">
                <a:hlinkClick r:id="rId4"/>
              </a:rPr>
              <a:t>NTUST MEG GROUP (</a:t>
            </a:r>
            <a:r>
              <a:rPr lang="zh-TW" altLang="en-US" dirty="0" smtClean="0">
                <a:hlinkClick r:id="rId4"/>
              </a:rPr>
              <a:t>迷你教育遊戲設計研究團隊</a:t>
            </a:r>
            <a:r>
              <a:rPr lang="en-US" altLang="zh-TW" dirty="0" smtClean="0">
                <a:hlinkClick r:id="rId4"/>
              </a:rPr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電子信箱：</a:t>
            </a:r>
            <a:r>
              <a:rPr lang="en-US" altLang="zh-TW" dirty="0" smtClean="0">
                <a:hlinkClick r:id="rId5"/>
              </a:rPr>
              <a:t>hthou@mail.ntust.edu.tw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聯絡電話：</a:t>
            </a:r>
            <a:r>
              <a:rPr lang="en-US" altLang="zh-TW" dirty="0" smtClean="0"/>
              <a:t>02-27333141-3769</a:t>
            </a:r>
            <a:r>
              <a:rPr lang="zh-TW" altLang="en-US" dirty="0" smtClean="0"/>
              <a:t> 、</a:t>
            </a:r>
            <a:r>
              <a:rPr lang="en-US" altLang="zh-TW" dirty="0" smtClean="0"/>
              <a:t>02-27303776</a:t>
            </a:r>
          </a:p>
          <a:p>
            <a:pPr algn="r"/>
            <a:r>
              <a:rPr lang="en-US" altLang="zh-TW" dirty="0" smtClean="0">
                <a:hlinkClick r:id="rId6"/>
              </a:rPr>
              <a:t>https://homepage.ntust.edu.tw/hthou/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臺灣科技大學遊戲教育產學合作合約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產品遊戲學習內容顧問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err="1" smtClean="0"/>
              <a:t>BeeCar</a:t>
            </a:r>
            <a:r>
              <a:rPr lang="zh-TW" altLang="en-US" dirty="0" smtClean="0"/>
              <a:t>比賽賽程內容及賽制顧問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endParaRPr lang="zh-TW" altLang="en-US" dirty="0"/>
          </a:p>
        </p:txBody>
      </p:sp>
      <p:pic>
        <p:nvPicPr>
          <p:cNvPr id="172034" name="Picture 2" descr="æä¸ä¸æ¾å¤§ç§çï¼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0801" y="3113584"/>
            <a:ext cx="406290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defTabSz="617875" fontAlgn="base" hangingPunct="0">
              <a:spcBef>
                <a:spcPct val="0"/>
              </a:spcBef>
              <a:spcAft>
                <a:spcPct val="0"/>
              </a:spcAft>
            </a:pPr>
            <a:endParaRPr lang="zh-TW" altLang="zh-TW" sz="4300" dirty="0">
              <a:solidFill>
                <a:srgbClr val="333333"/>
              </a:solidFill>
              <a:latin typeface="Lato" pitchFamily="34" charset="0"/>
              <a:sym typeface="Lato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</a:rPr>
            </a:br>
            <a:r>
              <a:rPr lang="en-US" altLang="zh-TW" sz="8000" cap="none" dirty="0" smtClean="0">
                <a:solidFill>
                  <a:schemeClr val="bg1"/>
                </a:solidFill>
              </a:rPr>
              <a:t>Coding Class</a:t>
            </a:r>
            <a:r>
              <a:rPr lang="en-US" altLang="zh-TW" sz="9600" dirty="0" smtClean="0">
                <a:solidFill>
                  <a:schemeClr val="bg1"/>
                </a:solidFill>
              </a:rPr>
              <a:t/>
            </a:r>
            <a:br>
              <a:rPr lang="en-US" altLang="zh-TW" sz="9600" dirty="0" smtClean="0">
                <a:solidFill>
                  <a:schemeClr val="bg1"/>
                </a:solidFill>
              </a:rPr>
            </a:br>
            <a:r>
              <a:rPr lang="en-US" altLang="zh-TW" sz="6600" dirty="0" smtClean="0">
                <a:solidFill>
                  <a:schemeClr val="bg1"/>
                </a:solidFill>
              </a:rPr>
              <a:t>Flow</a:t>
            </a:r>
            <a:r>
              <a:rPr lang="zh-TW" altLang="en-US" sz="6600" dirty="0" smtClean="0">
                <a:solidFill>
                  <a:schemeClr val="bg1"/>
                </a:solidFill>
              </a:rPr>
              <a:t>概念介紹</a:t>
            </a:r>
            <a:endParaRPr lang="zh-TW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5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1.xml><?xml version="1.0" encoding="utf-8"?>
<a:theme xmlns:a="http://schemas.openxmlformats.org/drawingml/2006/main" name="6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2.xml><?xml version="1.0" encoding="utf-8"?>
<a:theme xmlns:a="http://schemas.openxmlformats.org/drawingml/2006/main" name="7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3.xml><?xml version="1.0" encoding="utf-8"?>
<a:theme xmlns:a="http://schemas.openxmlformats.org/drawingml/2006/main" name="8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4.xml><?xml version="1.0" encoding="utf-8"?>
<a:theme xmlns:a="http://schemas.openxmlformats.org/drawingml/2006/main" name="9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5.xml><?xml version="1.0" encoding="utf-8"?>
<a:theme xmlns:a="http://schemas.openxmlformats.org/drawingml/2006/main" name="10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6.xml><?xml version="1.0" encoding="utf-8"?>
<a:theme xmlns:a="http://schemas.openxmlformats.org/drawingml/2006/main" name="11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7.xml><?xml version="1.0" encoding="utf-8"?>
<a:theme xmlns:a="http://schemas.openxmlformats.org/drawingml/2006/main" name="13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8.xml><?xml version="1.0" encoding="utf-8"?>
<a:theme xmlns:a="http://schemas.openxmlformats.org/drawingml/2006/main" name="1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9.xml><?xml version="1.0" encoding="utf-8"?>
<a:theme xmlns:a="http://schemas.openxmlformats.org/drawingml/2006/main" name="1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0.xml><?xml version="1.0" encoding="utf-8"?>
<a:theme xmlns:a="http://schemas.openxmlformats.org/drawingml/2006/main" name="16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1.xml><?xml version="1.0" encoding="utf-8"?>
<a:theme xmlns:a="http://schemas.openxmlformats.org/drawingml/2006/main" name="1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2.xml><?xml version="1.0" encoding="utf-8"?>
<a:theme xmlns:a="http://schemas.openxmlformats.org/drawingml/2006/main" name="1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3.xml><?xml version="1.0" encoding="utf-8"?>
<a:theme xmlns:a="http://schemas.openxmlformats.org/drawingml/2006/main" name="18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24.xml><?xml version="1.0" encoding="utf-8"?>
<a:theme xmlns:a="http://schemas.openxmlformats.org/drawingml/2006/main" name="2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5.xml><?xml version="1.0" encoding="utf-8"?>
<a:theme xmlns:a="http://schemas.openxmlformats.org/drawingml/2006/main" name="3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2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12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1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8.xml><?xml version="1.0" encoding="utf-8"?>
<a:theme xmlns:a="http://schemas.openxmlformats.org/drawingml/2006/main" name="2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9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chemeClr val="bg1">
              <a:lumMod val="25000"/>
            </a:schemeClr>
          </a:solidFill>
          <a:prstDash val="solid"/>
          <a:miter lim="0"/>
          <a:headEnd type="none" w="med" len="med"/>
          <a:tailEnd type="arrow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99441</TotalTime>
  <Words>7620</Words>
  <Application>Microsoft Office PowerPoint</Application>
  <PresentationFormat>自訂</PresentationFormat>
  <Paragraphs>1883</Paragraphs>
  <Slides>68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25</vt:i4>
      </vt:variant>
      <vt:variant>
        <vt:lpstr>投影片標題</vt:lpstr>
      </vt:variant>
      <vt:variant>
        <vt:i4>68</vt:i4>
      </vt:variant>
    </vt:vector>
  </HeadingPairs>
  <TitlesOfParts>
    <vt:vector size="93" baseType="lpstr">
      <vt:lpstr>Regular Theme</vt:lpstr>
      <vt:lpstr>Regular Theme - 空白 拷貝</vt:lpstr>
      <vt:lpstr>1_Regular Theme</vt:lpstr>
      <vt:lpstr>2_Regular Theme</vt:lpstr>
      <vt:lpstr>3_Regular Theme</vt:lpstr>
      <vt:lpstr>12_Regular Theme</vt:lpstr>
      <vt:lpstr>1_Regular Theme - 空白 拷貝</vt:lpstr>
      <vt:lpstr>2_Regular Theme - 空白 拷貝</vt:lpstr>
      <vt:lpstr>4_Regular Theme</vt:lpstr>
      <vt:lpstr>5_Regular Theme</vt:lpstr>
      <vt:lpstr>6_Regular Theme</vt:lpstr>
      <vt:lpstr>7_Regular Theme</vt:lpstr>
      <vt:lpstr>8_Regular Theme</vt:lpstr>
      <vt:lpstr>9_Regular Theme</vt:lpstr>
      <vt:lpstr>10_Regular Theme</vt:lpstr>
      <vt:lpstr>11_Regular Theme</vt:lpstr>
      <vt:lpstr>13_Regular Theme</vt:lpstr>
      <vt:lpstr>14_Regular Theme</vt:lpstr>
      <vt:lpstr>15_Regular Theme</vt:lpstr>
      <vt:lpstr>16_Regular Theme</vt:lpstr>
      <vt:lpstr>17_Regular Theme</vt:lpstr>
      <vt:lpstr>1_Regular Theme - 1_Empty 拷貝</vt:lpstr>
      <vt:lpstr>18_Regular Theme</vt:lpstr>
      <vt:lpstr>2_Regular Theme - 1_Empty 拷貝</vt:lpstr>
      <vt:lpstr>3_Regular Theme - 空白 拷貝</vt:lpstr>
      <vt:lpstr>投影片 1</vt:lpstr>
      <vt:lpstr>投影片 2</vt:lpstr>
      <vt:lpstr>拓可思品牌的源起</vt:lpstr>
      <vt:lpstr>拓可思的願景</vt:lpstr>
      <vt:lpstr>TarkusVP 合作夥伴:</vt:lpstr>
      <vt:lpstr>現行示範教學場域與學校社團</vt:lpstr>
      <vt:lpstr> 清華大學教育與學習科技學系</vt:lpstr>
      <vt:lpstr>臺灣科技大學應用科技研究所</vt:lpstr>
      <vt:lpstr>Tarkus  Coding Class Flow概念介紹</vt:lpstr>
      <vt:lpstr>什麼是演算法</vt:lpstr>
      <vt:lpstr>Design Thinking Process</vt:lpstr>
      <vt:lpstr>演算法與Coding語法的差異</vt:lpstr>
      <vt:lpstr>演算法與Coding語法的差異</vt:lpstr>
      <vt:lpstr>Coding學習工具比較</vt:lpstr>
      <vt:lpstr>Blockly VP流程圖描述邏輯 (Scratch Flow Chart)</vt:lpstr>
      <vt:lpstr>Flow-based VP描述邏輯 (FBP Flow Chart)</vt:lpstr>
      <vt:lpstr>目前教育市場基於FBP概念開發的產品</vt:lpstr>
      <vt:lpstr>不同型式的編程介面 因paradigms &amp; methodologies 而有所不同</vt:lpstr>
      <vt:lpstr>投影片 19</vt:lpstr>
      <vt:lpstr>投影片 20</vt:lpstr>
      <vt:lpstr>Coding語法示範: 疊代(Iteration)</vt:lpstr>
      <vt:lpstr>Coding語法示範: For迴圈</vt:lpstr>
      <vt:lpstr>Coding語法示範: 無窮迴圈</vt:lpstr>
      <vt:lpstr>Coding語法示範: 切換正反For迴圈 (示範擋案5-2)</vt:lpstr>
      <vt:lpstr>紅外線循跡走黑線 範例</vt:lpstr>
      <vt:lpstr>Coding語法示範: 紅外線循跡 (示範檔4-6-2, 教材說明)</vt:lpstr>
      <vt:lpstr>投影片 27</vt:lpstr>
      <vt:lpstr>Tarkustech Innovations 主課程介紹</vt:lpstr>
      <vt:lpstr>               Coding課程內容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Tarkus  After Class 課程策略</vt:lpstr>
      <vt:lpstr>投影片 43</vt:lpstr>
      <vt:lpstr>社團課程內容</vt:lpstr>
      <vt:lpstr>投影片 45</vt:lpstr>
      <vt:lpstr>Tarkus  After Class 社團內容</vt:lpstr>
      <vt:lpstr>課程社團規劃(微課程)</vt:lpstr>
      <vt:lpstr>課程社團規劃(每周課程)</vt:lpstr>
      <vt:lpstr>學生測驗題目與問題解決</vt:lpstr>
      <vt:lpstr>Tarkus  After Class 營隊內容</vt:lpstr>
      <vt:lpstr>投影片 51</vt:lpstr>
      <vt:lpstr>投影片 52</vt:lpstr>
      <vt:lpstr>投影片 53</vt:lpstr>
      <vt:lpstr>Tarkus  After Class 延伸活動</vt:lpstr>
      <vt:lpstr>投影片 55</vt:lpstr>
      <vt:lpstr>投影片 56</vt:lpstr>
      <vt:lpstr>Tarkus  After Class 未來方案</vt:lpstr>
      <vt:lpstr>投影片 58</vt:lpstr>
      <vt:lpstr>課程包: 教學資源與服務</vt:lpstr>
      <vt:lpstr>Tarkustech未來五年核心技術與專利方向</vt:lpstr>
      <vt:lpstr>Learning Map &amp; Application Links</vt:lpstr>
      <vt:lpstr>投影片 62</vt:lpstr>
      <vt:lpstr>Farmie consumer version</vt:lpstr>
      <vt:lpstr>Farmie consumer version</vt:lpstr>
      <vt:lpstr>Aquaponics function</vt:lpstr>
      <vt:lpstr>BeeCar/MelaCake IMR model</vt:lpstr>
      <vt:lpstr>Jubilee</vt:lpstr>
      <vt:lpstr>Jubilee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77</cp:revision>
  <dcterms:modified xsi:type="dcterms:W3CDTF">2020-04-16T17:05:34Z</dcterms:modified>
</cp:coreProperties>
</file>