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heme/themeOverride12.xml" ContentType="application/vnd.openxmlformats-officedocument.themeOverride+xml"/>
  <Override PartName="/ppt/theme/themeOverride30.xml" ContentType="application/vnd.openxmlformats-officedocument.themeOverr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Override5.xml" ContentType="application/vnd.openxmlformats-officedocument.themeOverr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heme/themeOverride39.xml" ContentType="application/vnd.openxmlformats-officedocument.themeOverride+xml"/>
  <Override PartName="/ppt/theme/themeOverride57.xml" ContentType="application/vnd.openxmlformats-officedocument.themeOverride+xml"/>
  <Override PartName="/ppt/theme/themeOverride17.xml" ContentType="application/vnd.openxmlformats-officedocument.themeOverride+xml"/>
  <Override PartName="/ppt/theme/themeOverride28.xml" ContentType="application/vnd.openxmlformats-officedocument.themeOverride+xml"/>
  <Override PartName="/ppt/theme/themeOverride46.xml" ContentType="application/vnd.openxmlformats-officedocument.themeOverride+xml"/>
  <Override PartName="/ppt/theme/themeOverride24.xml" ContentType="application/vnd.openxmlformats-officedocument.themeOverride+xml"/>
  <Override PartName="/ppt/theme/themeOverride35.xml" ContentType="application/vnd.openxmlformats-officedocument.themeOverride+xml"/>
  <Override PartName="/ppt/theme/themeOverride53.xml" ContentType="application/vnd.openxmlformats-officedocument.themeOverr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theme/themeOverride13.xml" ContentType="application/vnd.openxmlformats-officedocument.themeOverride+xml"/>
  <Override PartName="/ppt/theme/themeOverride42.xml" ContentType="application/vnd.openxmlformats-officedocument.themeOverr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theme/themeOverride20.xml" ContentType="application/vnd.openxmlformats-officedocument.themeOverride+xml"/>
  <Override PartName="/ppt/theme/themeOverride31.xml" ContentType="application/vnd.openxmlformats-officedocument.themeOverr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theme/themeOverride29.xml" ContentType="application/vnd.openxmlformats-officedocument.themeOverride+xml"/>
  <Override PartName="/ppt/theme/themeOverride47.xml" ContentType="application/vnd.openxmlformats-officedocument.themeOverride+xml"/>
  <Override PartName="/ppt/slideLayouts/slideLayout10.xml" ContentType="application/vnd.openxmlformats-officedocument.presentationml.slideLayout+xml"/>
  <Override PartName="/ppt/theme/themeOverride18.xml" ContentType="application/vnd.openxmlformats-officedocument.themeOverride+xml"/>
  <Override PartName="/ppt/theme/themeOverride36.xml" ContentType="application/vnd.openxmlformats-officedocument.themeOverride+xml"/>
  <Override PartName="/ppt/theme/themeOverride16.xml" ContentType="application/vnd.openxmlformats-officedocument.themeOverride+xml"/>
  <Override PartName="/ppt/theme/themeOverride25.xml" ContentType="application/vnd.openxmlformats-officedocument.themeOverride+xml"/>
  <Override PartName="/ppt/theme/themeOverride34.xml" ContentType="application/vnd.openxmlformats-officedocument.themeOverride+xml"/>
  <Override PartName="/ppt/theme/themeOverride43.xml" ContentType="application/vnd.openxmlformats-officedocument.themeOverride+xml"/>
  <Override PartName="/ppt/theme/themeOverride54.xml" ContentType="application/vnd.openxmlformats-officedocument.themeOverride+xml"/>
  <Override PartName="/ppt/slides/slide8.xml" ContentType="application/vnd.openxmlformats-officedocument.presentationml.slide+xml"/>
  <Override PartName="/ppt/slides/slide49.xml" ContentType="application/vnd.openxmlformats-officedocument.presentationml.slide+xml"/>
  <Override PartName="/ppt/theme/themeOverride9.xml" ContentType="application/vnd.openxmlformats-officedocument.themeOverride+xml"/>
  <Override PartName="/ppt/theme/themeOverride14.xml" ContentType="application/vnd.openxmlformats-officedocument.themeOverride+xml"/>
  <Override PartName="/ppt/theme/themeOverride23.xml" ContentType="application/vnd.openxmlformats-officedocument.themeOverride+xml"/>
  <Override PartName="/ppt/theme/themeOverride32.xml" ContentType="application/vnd.openxmlformats-officedocument.themeOverride+xml"/>
  <Override PartName="/ppt/theme/themeOverride41.xml" ContentType="application/vnd.openxmlformats-officedocument.themeOverride+xml"/>
  <Override PartName="/ppt/theme/themeOverride52.xml" ContentType="application/vnd.openxmlformats-officedocument.themeOverr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Override7.xml" ContentType="application/vnd.openxmlformats-officedocument.themeOverride+xml"/>
  <Override PartName="/ppt/theme/themeOverride21.xml" ContentType="application/vnd.openxmlformats-officedocument.themeOverride+xml"/>
  <Override PartName="/ppt/theme/themeOverride50.xml" ContentType="application/vnd.openxmlformats-officedocument.themeOverr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theme/themeOverride10.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Override19.xml" ContentType="application/vnd.openxmlformats-officedocument.themeOverride+xml"/>
  <Override PartName="/ppt/theme/themeOverride48.xml" ContentType="application/vnd.openxmlformats-officedocument.themeOverride+xml"/>
  <Override PartName="/ppt/theme/themeOverride37.xml" ContentType="application/vnd.openxmlformats-officedocument.themeOverride+xml"/>
  <Override PartName="/ppt/theme/themeOverride55.xml" ContentType="application/vnd.openxmlformats-officedocument.themeOverride+xml"/>
  <Override PartName="/ppt/theme/themeOverride15.xml" ContentType="application/vnd.openxmlformats-officedocument.themeOverride+xml"/>
  <Override PartName="/ppt/theme/themeOverride26.xml" ContentType="application/vnd.openxmlformats-officedocument.themeOverride+xml"/>
  <Override PartName="/ppt/theme/themeOverride44.xml" ContentType="application/vnd.openxmlformats-officedocument.themeOverride+xml"/>
  <Override PartName="/ppt/slides/slide7.xml" ContentType="application/vnd.openxmlformats-officedocument.presentationml.slide+xml"/>
  <Override PartName="/ppt/slideLayouts/slideLayout9.xml" ContentType="application/vnd.openxmlformats-officedocument.presentationml.slideLayout+xml"/>
  <Override PartName="/ppt/theme/themeOverride22.xml" ContentType="application/vnd.openxmlformats-officedocument.themeOverride+xml"/>
  <Override PartName="/ppt/theme/themeOverride33.xml" ContentType="application/vnd.openxmlformats-officedocument.themeOverride+xml"/>
  <Override PartName="/ppt/theme/themeOverride51.xml" ContentType="application/vnd.openxmlformats-officedocument.themeOverr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theme/themeOverride8.xml" ContentType="application/vnd.openxmlformats-officedocument.themeOverride+xml"/>
  <Override PartName="/ppt/theme/themeOverride11.xml" ContentType="application/vnd.openxmlformats-officedocument.themeOverride+xml"/>
  <Override PartName="/ppt/theme/themeOverride40.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theme/themeOverride4.xml" ContentType="application/vnd.openxmlformats-officedocument.themeOverr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heme/themeOverride38.xml" ContentType="application/vnd.openxmlformats-officedocument.themeOverride+xml"/>
  <Override PartName="/ppt/theme/themeOverride49.xml" ContentType="application/vnd.openxmlformats-officedocument.themeOverride+xml"/>
  <Override PartName="/ppt/theme/themeOverride27.xml" ContentType="application/vnd.openxmlformats-officedocument.themeOverride+xml"/>
  <Override PartName="/ppt/theme/themeOverride45.xml" ContentType="application/vnd.openxmlformats-officedocument.themeOverride+xml"/>
  <Override PartName="/ppt/theme/themeOverride56.xml" ContentType="application/vnd.openxmlformats-officedocument.themeOverr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71"/>
  </p:notesMasterIdLst>
  <p:sldIdLst>
    <p:sldId id="325" r:id="rId4"/>
    <p:sldId id="300" r:id="rId5"/>
    <p:sldId id="291" r:id="rId6"/>
    <p:sldId id="292" r:id="rId7"/>
    <p:sldId id="293" r:id="rId8"/>
    <p:sldId id="294" r:id="rId9"/>
    <p:sldId id="295" r:id="rId10"/>
    <p:sldId id="296" r:id="rId11"/>
    <p:sldId id="297" r:id="rId12"/>
    <p:sldId id="298" r:id="rId13"/>
    <p:sldId id="257" r:id="rId14"/>
    <p:sldId id="258" r:id="rId15"/>
    <p:sldId id="324"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9" r:id="rId46"/>
    <p:sldId id="290" r:id="rId47"/>
    <p:sldId id="288" r:id="rId48"/>
    <p:sldId id="301" r:id="rId49"/>
    <p:sldId id="302" r:id="rId50"/>
    <p:sldId id="303" r:id="rId51"/>
    <p:sldId id="308" r:id="rId52"/>
    <p:sldId id="305" r:id="rId53"/>
    <p:sldId id="306" r:id="rId54"/>
    <p:sldId id="309" r:id="rId55"/>
    <p:sldId id="307" r:id="rId56"/>
    <p:sldId id="310" r:id="rId57"/>
    <p:sldId id="311" r:id="rId58"/>
    <p:sldId id="312" r:id="rId59"/>
    <p:sldId id="313" r:id="rId60"/>
    <p:sldId id="314" r:id="rId61"/>
    <p:sldId id="316" r:id="rId62"/>
    <p:sldId id="315" r:id="rId63"/>
    <p:sldId id="317" r:id="rId64"/>
    <p:sldId id="319" r:id="rId65"/>
    <p:sldId id="318" r:id="rId66"/>
    <p:sldId id="320" r:id="rId67"/>
    <p:sldId id="321" r:id="rId68"/>
    <p:sldId id="322" r:id="rId69"/>
    <p:sldId id="323" r:id="rId7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DF833F-4981-41C8-8525-B07BD84B40E4}" type="datetimeFigureOut">
              <a:rPr lang="zh-TW" altLang="en-US" smtClean="0"/>
              <a:pPr/>
              <a:t>2020/3/18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147EB6-4D61-4F76-88BD-2DE51DA1C7E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9FFA4BD8-7BAA-4AF5-B434-947174510E68}" type="slidenum">
              <a:rPr lang="zh-TW" altLang="en-US" smtClean="0"/>
              <a:pPr/>
              <a:t>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F00E0E24-5F43-42B4-90AA-DEB36761747D}" type="datetimeFigureOut">
              <a:rPr lang="zh-TW" altLang="en-US" smtClean="0"/>
              <a:pPr/>
              <a:t>2020/3/18</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A4F4E7BE-E182-4B28-BB95-16435805211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標題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grpSp>
        <p:nvGrpSpPr>
          <p:cNvPr id="2" name="群組 1"/>
          <p:cNvGrpSpPr/>
          <p:nvPr/>
        </p:nvGrpSpPr>
        <p:grpSpPr>
          <a:xfrm>
            <a:off x="-3765" y="4953000"/>
            <a:ext cx="9147765" cy="1912088"/>
            <a:chOff x="-3765" y="4832896"/>
            <a:chExt cx="9147765" cy="2032192"/>
          </a:xfrm>
        </p:grpSpPr>
        <p:sp>
          <p:nvSpPr>
            <p:cNvPr id="7" name="手繪多邊形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手繪多邊形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手繪多邊形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直線接點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期版面配置區 29"/>
          <p:cNvSpPr>
            <a:spLocks noGrp="1"/>
          </p:cNvSpPr>
          <p:nvPr>
            <p:ph type="dt" sz="half" idx="10"/>
          </p:nvPr>
        </p:nvSpPr>
        <p:spPr/>
        <p:txBody>
          <a:bodyPr/>
          <a:lstStyle>
            <a:lvl1pPr>
              <a:defRPr>
                <a:solidFill>
                  <a:srgbClr val="FFFFFF"/>
                </a:solidFill>
              </a:defRPr>
            </a:lvl1pPr>
            <a:extLst/>
          </a:lstStyle>
          <a:p>
            <a:fld id="{F00E0E24-5F43-42B4-90AA-DEB36761747D}" type="datetimeFigureOut">
              <a:rPr lang="zh-TW" altLang="en-US" smtClean="0"/>
              <a:pPr/>
              <a:t>2020/3/18</a:t>
            </a:fld>
            <a:endParaRPr lang="zh-TW" altLang="en-US"/>
          </a:p>
        </p:txBody>
      </p:sp>
      <p:sp>
        <p:nvSpPr>
          <p:cNvPr id="19" name="頁尾版面配置區 18"/>
          <p:cNvSpPr>
            <a:spLocks noGrp="1"/>
          </p:cNvSpPr>
          <p:nvPr>
            <p:ph type="ftr" sz="quarter" idx="11"/>
          </p:nvPr>
        </p:nvSpPr>
        <p:spPr/>
        <p:txBody>
          <a:bodyPr/>
          <a:lstStyle>
            <a:lvl1pPr>
              <a:defRPr>
                <a:solidFill>
                  <a:schemeClr val="accent1">
                    <a:tint val="20000"/>
                  </a:schemeClr>
                </a:solidFill>
              </a:defRPr>
            </a:lvl1pPr>
            <a:extLst/>
          </a:lstStyle>
          <a:p>
            <a:endParaRPr lang="zh-TW" altLang="en-US"/>
          </a:p>
        </p:txBody>
      </p:sp>
      <p:sp>
        <p:nvSpPr>
          <p:cNvPr id="27" name="投影片編號版面配置區 26"/>
          <p:cNvSpPr>
            <a:spLocks noGrp="1"/>
          </p:cNvSpPr>
          <p:nvPr>
            <p:ph type="sldNum" sz="quarter" idx="12"/>
          </p:nvPr>
        </p:nvSpPr>
        <p:spPr/>
        <p:txBody>
          <a:bodyPr/>
          <a:lstStyle>
            <a:lvl1pPr>
              <a:defRPr>
                <a:solidFill>
                  <a:srgbClr val="FFFFFF"/>
                </a:solidFill>
              </a:defRPr>
            </a:lvl1pPr>
            <a:extLst/>
          </a:lstStyle>
          <a:p>
            <a:fld id="{A4F4E7BE-E182-4B28-BB95-16435805211E}"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bg>
      <p:bgRef idx="1002">
        <a:schemeClr val="bg1"/>
      </p:bgRef>
    </p:bg>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2">
        <a:schemeClr val="bg1"/>
      </p:bgRef>
    </p:bg>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1"/>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7" name="標題 6"/>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bg>
      <p:bgRef idx="1002">
        <a:schemeClr val="bg1"/>
      </p:bgRef>
    </p:bg>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A4F4E7BE-E182-4B28-BB95-16435805211E}"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1481329"/>
            <a:ext cx="8229600" cy="4386071"/>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41"/>
            <a:ext cx="6324600" cy="5592760"/>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lIns="38405" tIns="19202" rIns="38405" bIns="19202"/>
          <a:lstStyle>
            <a:lvl1pPr marL="0" indent="0" algn="ctr">
              <a:buNone/>
              <a:defRPr>
                <a:latin typeface="微軟正黑體" pitchFamily="34" charset="-120"/>
                <a:ea typeface="微軟正黑體" pitchFamily="34" charset="-120"/>
              </a:defRPr>
            </a:lvl1pPr>
            <a:lvl2pPr marL="192024" indent="0" algn="ctr">
              <a:buNone/>
              <a:defRPr/>
            </a:lvl2pPr>
            <a:lvl3pPr marL="384048" indent="0" algn="ctr">
              <a:buNone/>
              <a:defRPr/>
            </a:lvl3pPr>
            <a:lvl4pPr marL="576072" indent="0" algn="ctr">
              <a:buNone/>
              <a:defRPr/>
            </a:lvl4pPr>
            <a:lvl5pPr marL="768096" indent="0" algn="ctr">
              <a:buNone/>
              <a:defRPr/>
            </a:lvl5pPr>
            <a:lvl6pPr marL="960120" indent="0" algn="ctr">
              <a:buNone/>
              <a:defRPr/>
            </a:lvl6pPr>
            <a:lvl7pPr marL="1152144" indent="0" algn="ctr">
              <a:buNone/>
              <a:defRPr/>
            </a:lvl7pPr>
            <a:lvl8pPr marL="1344168" indent="0" algn="ctr">
              <a:buNone/>
              <a:defRPr/>
            </a:lvl8pPr>
            <a:lvl9pPr marL="1536192"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lIns="38405" tIns="19202" rIns="38405" bIns="19202"/>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114" y="4406900"/>
            <a:ext cx="7772400" cy="1362075"/>
          </a:xfrm>
        </p:spPr>
        <p:txBody>
          <a:bodyPr/>
          <a:lstStyle>
            <a:lvl1pPr algn="l">
              <a:defRPr sz="17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114" y="2906712"/>
            <a:ext cx="7772400" cy="1500188"/>
          </a:xfrm>
          <a:prstGeom prst="rect">
            <a:avLst/>
          </a:prstGeom>
        </p:spPr>
        <p:txBody>
          <a:bodyPr lIns="38405" tIns="19202" rIns="38405" bIns="19202" anchor="b"/>
          <a:lstStyle>
            <a:lvl1pPr marL="0" indent="0">
              <a:buNone/>
              <a:defRPr sz="800">
                <a:latin typeface="微軟正黑體" pitchFamily="34" charset="-120"/>
                <a:ea typeface="微軟正黑體" pitchFamily="34" charset="-120"/>
              </a:defRPr>
            </a:lvl1pPr>
            <a:lvl2pPr marL="192024" indent="0">
              <a:buNone/>
              <a:defRPr sz="800"/>
            </a:lvl2pPr>
            <a:lvl3pPr marL="384048" indent="0">
              <a:buNone/>
              <a:defRPr sz="700"/>
            </a:lvl3pPr>
            <a:lvl4pPr marL="576072" indent="0">
              <a:buNone/>
              <a:defRPr sz="600"/>
            </a:lvl4pPr>
            <a:lvl5pPr marL="768096" indent="0">
              <a:buNone/>
              <a:defRPr sz="600"/>
            </a:lvl5pPr>
            <a:lvl6pPr marL="960120" indent="0">
              <a:buNone/>
              <a:defRPr sz="600"/>
            </a:lvl6pPr>
            <a:lvl7pPr marL="1152144" indent="0">
              <a:buNone/>
              <a:defRPr sz="600"/>
            </a:lvl7pPr>
            <a:lvl8pPr marL="1344168" indent="0">
              <a:buNone/>
              <a:defRPr sz="600"/>
            </a:lvl8pPr>
            <a:lvl9pPr marL="1536192" indent="0">
              <a:buNone/>
              <a:defRPr sz="6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86225" cy="4525963"/>
          </a:xfrm>
          <a:prstGeom prst="rect">
            <a:avLst/>
          </a:prstGeom>
        </p:spPr>
        <p:txBody>
          <a:bodyPr lIns="38405" tIns="19202" rIns="38405" bIns="19202"/>
          <a:lstStyle>
            <a:lvl1pPr>
              <a:defRPr sz="1200">
                <a:latin typeface="微軟正黑體" pitchFamily="34" charset="-120"/>
                <a:ea typeface="微軟正黑體" pitchFamily="34" charset="-120"/>
              </a:defRPr>
            </a:lvl1pPr>
            <a:lvl2pPr>
              <a:defRPr sz="1000">
                <a:latin typeface="微軟正黑體" pitchFamily="34" charset="-120"/>
                <a:ea typeface="微軟正黑體" pitchFamily="34" charset="-120"/>
              </a:defRPr>
            </a:lvl2pPr>
            <a:lvl3pPr>
              <a:defRPr sz="800">
                <a:latin typeface="微軟正黑體" pitchFamily="34" charset="-120"/>
                <a:ea typeface="微軟正黑體" pitchFamily="34" charset="-120"/>
              </a:defRPr>
            </a:lvl3pPr>
            <a:lvl4pPr>
              <a:defRPr sz="800">
                <a:latin typeface="微軟正黑體" pitchFamily="34" charset="-120"/>
                <a:ea typeface="微軟正黑體" pitchFamily="34" charset="-120"/>
              </a:defRPr>
            </a:lvl4pPr>
            <a:lvl5pPr>
              <a:defRPr sz="800">
                <a:latin typeface="微軟正黑體" pitchFamily="34" charset="-120"/>
                <a:ea typeface="微軟正黑體" pitchFamily="34" charset="-120"/>
              </a:defRPr>
            </a:lvl5pPr>
            <a:lvl6pPr>
              <a:defRPr sz="800"/>
            </a:lvl6pPr>
            <a:lvl7pPr>
              <a:defRPr sz="800"/>
            </a:lvl7pPr>
            <a:lvl8pPr>
              <a:defRPr sz="800"/>
            </a:lvl8pPr>
            <a:lvl9pPr>
              <a:defRPr sz="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00575" y="1600200"/>
            <a:ext cx="4086225" cy="4525963"/>
          </a:xfrm>
          <a:prstGeom prst="rect">
            <a:avLst/>
          </a:prstGeom>
        </p:spPr>
        <p:txBody>
          <a:bodyPr lIns="38405" tIns="19202" rIns="38405" bIns="19202"/>
          <a:lstStyle>
            <a:lvl1pPr>
              <a:defRPr sz="1200">
                <a:latin typeface="微軟正黑體" pitchFamily="34" charset="-120"/>
                <a:ea typeface="微軟正黑體" pitchFamily="34" charset="-120"/>
              </a:defRPr>
            </a:lvl1pPr>
            <a:lvl2pPr>
              <a:defRPr sz="1000">
                <a:latin typeface="微軟正黑體" pitchFamily="34" charset="-120"/>
                <a:ea typeface="微軟正黑體" pitchFamily="34" charset="-120"/>
              </a:defRPr>
            </a:lvl2pPr>
            <a:lvl3pPr>
              <a:defRPr sz="800">
                <a:latin typeface="微軟正黑體" pitchFamily="34" charset="-120"/>
                <a:ea typeface="微軟正黑體" pitchFamily="34" charset="-120"/>
              </a:defRPr>
            </a:lvl3pPr>
            <a:lvl4pPr>
              <a:defRPr sz="800">
                <a:latin typeface="微軟正黑體" pitchFamily="34" charset="-120"/>
                <a:ea typeface="微軟正黑體" pitchFamily="34" charset="-120"/>
              </a:defRPr>
            </a:lvl4pPr>
            <a:lvl5pPr>
              <a:defRPr sz="800">
                <a:latin typeface="微軟正黑體" pitchFamily="34" charset="-120"/>
                <a:ea typeface="微軟正黑體" pitchFamily="34" charset="-120"/>
              </a:defRPr>
            </a:lvl5pPr>
            <a:lvl6pPr>
              <a:defRPr sz="800"/>
            </a:lvl6pPr>
            <a:lvl7pPr>
              <a:defRPr sz="800"/>
            </a:lvl7pPr>
            <a:lvl8pPr>
              <a:defRPr sz="800"/>
            </a:lvl8pPr>
            <a:lvl9pPr>
              <a:defRPr sz="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2"/>
            <a:ext cx="4040386" cy="639763"/>
          </a:xfrm>
          <a:prstGeom prst="rect">
            <a:avLst/>
          </a:prstGeom>
        </p:spPr>
        <p:txBody>
          <a:bodyPr lIns="38405" tIns="19202" rIns="38405" bIns="19202" anchor="b"/>
          <a:lstStyle>
            <a:lvl1pPr marL="0" indent="0">
              <a:buNone/>
              <a:defRPr sz="1000" b="1">
                <a:latin typeface="微軟正黑體" pitchFamily="34" charset="-120"/>
                <a:ea typeface="微軟正黑體" pitchFamily="34" charset="-120"/>
              </a:defRPr>
            </a:lvl1pPr>
            <a:lvl2pPr marL="192024" indent="0">
              <a:buNone/>
              <a:defRPr sz="800" b="1"/>
            </a:lvl2pPr>
            <a:lvl3pPr marL="384048" indent="0">
              <a:buNone/>
              <a:defRPr sz="800" b="1"/>
            </a:lvl3pPr>
            <a:lvl4pPr marL="576072" indent="0">
              <a:buNone/>
              <a:defRPr sz="700" b="1"/>
            </a:lvl4pPr>
            <a:lvl5pPr marL="768096" indent="0">
              <a:buNone/>
              <a:defRPr sz="700" b="1"/>
            </a:lvl5pPr>
            <a:lvl6pPr marL="960120" indent="0">
              <a:buNone/>
              <a:defRPr sz="700" b="1"/>
            </a:lvl6pPr>
            <a:lvl7pPr marL="1152144" indent="0">
              <a:buNone/>
              <a:defRPr sz="700" b="1"/>
            </a:lvl7pPr>
            <a:lvl8pPr marL="1344168" indent="0">
              <a:buNone/>
              <a:defRPr sz="700" b="1"/>
            </a:lvl8pPr>
            <a:lvl9pPr marL="1536192" indent="0">
              <a:buNone/>
              <a:defRPr sz="7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386" cy="3951288"/>
          </a:xfrm>
          <a:prstGeom prst="rect">
            <a:avLst/>
          </a:prstGeom>
        </p:spPr>
        <p:txBody>
          <a:bodyPr lIns="38405" tIns="19202" rIns="38405" bIns="19202"/>
          <a:lstStyle>
            <a:lvl1pPr>
              <a:defRPr sz="1000">
                <a:latin typeface="微軟正黑體" pitchFamily="34" charset="-120"/>
                <a:ea typeface="微軟正黑體" pitchFamily="34" charset="-120"/>
              </a:defRPr>
            </a:lvl1pPr>
            <a:lvl2pPr>
              <a:defRPr sz="800">
                <a:latin typeface="微軟正黑體" pitchFamily="34" charset="-120"/>
                <a:ea typeface="微軟正黑體" pitchFamily="34" charset="-120"/>
              </a:defRPr>
            </a:lvl2pPr>
            <a:lvl3pPr>
              <a:defRPr sz="800">
                <a:latin typeface="微軟正黑體" pitchFamily="34" charset="-120"/>
                <a:ea typeface="微軟正黑體" pitchFamily="34" charset="-120"/>
              </a:defRPr>
            </a:lvl3pPr>
            <a:lvl4pPr>
              <a:defRPr sz="700">
                <a:latin typeface="微軟正黑體" pitchFamily="34" charset="-120"/>
                <a:ea typeface="微軟正黑體" pitchFamily="34" charset="-120"/>
              </a:defRPr>
            </a:lvl4pPr>
            <a:lvl5pPr>
              <a:defRPr sz="700">
                <a:latin typeface="微軟正黑體" pitchFamily="34" charset="-120"/>
                <a:ea typeface="微軟正黑體" pitchFamily="34" charset="-120"/>
              </a:defRPr>
            </a:lvl5pPr>
            <a:lvl6pPr>
              <a:defRPr sz="700"/>
            </a:lvl6pPr>
            <a:lvl7pPr>
              <a:defRPr sz="700"/>
            </a:lvl7pPr>
            <a:lvl8pPr>
              <a:defRPr sz="700"/>
            </a:lvl8pPr>
            <a:lvl9pPr>
              <a:defRPr sz="7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224" y="1535112"/>
            <a:ext cx="4041576" cy="639763"/>
          </a:xfrm>
          <a:prstGeom prst="rect">
            <a:avLst/>
          </a:prstGeom>
        </p:spPr>
        <p:txBody>
          <a:bodyPr lIns="38405" tIns="19202" rIns="38405" bIns="19202" anchor="b"/>
          <a:lstStyle>
            <a:lvl1pPr marL="0" indent="0">
              <a:buNone/>
              <a:defRPr sz="1000" b="1">
                <a:latin typeface="微軟正黑體" pitchFamily="34" charset="-120"/>
                <a:ea typeface="微軟正黑體" pitchFamily="34" charset="-120"/>
              </a:defRPr>
            </a:lvl1pPr>
            <a:lvl2pPr marL="192024" indent="0">
              <a:buNone/>
              <a:defRPr sz="800" b="1"/>
            </a:lvl2pPr>
            <a:lvl3pPr marL="384048" indent="0">
              <a:buNone/>
              <a:defRPr sz="800" b="1"/>
            </a:lvl3pPr>
            <a:lvl4pPr marL="576072" indent="0">
              <a:buNone/>
              <a:defRPr sz="700" b="1"/>
            </a:lvl4pPr>
            <a:lvl5pPr marL="768096" indent="0">
              <a:buNone/>
              <a:defRPr sz="700" b="1"/>
            </a:lvl5pPr>
            <a:lvl6pPr marL="960120" indent="0">
              <a:buNone/>
              <a:defRPr sz="700" b="1"/>
            </a:lvl6pPr>
            <a:lvl7pPr marL="1152144" indent="0">
              <a:buNone/>
              <a:defRPr sz="700" b="1"/>
            </a:lvl7pPr>
            <a:lvl8pPr marL="1344168" indent="0">
              <a:buNone/>
              <a:defRPr sz="700" b="1"/>
            </a:lvl8pPr>
            <a:lvl9pPr marL="1536192" indent="0">
              <a:buNone/>
              <a:defRPr sz="7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224" y="2174875"/>
            <a:ext cx="4041576" cy="3951288"/>
          </a:xfrm>
          <a:prstGeom prst="rect">
            <a:avLst/>
          </a:prstGeom>
        </p:spPr>
        <p:txBody>
          <a:bodyPr lIns="38405" tIns="19202" rIns="38405" bIns="19202"/>
          <a:lstStyle>
            <a:lvl1pPr>
              <a:defRPr sz="1000">
                <a:latin typeface="微軟正黑體" pitchFamily="34" charset="-120"/>
                <a:ea typeface="微軟正黑體" pitchFamily="34" charset="-120"/>
              </a:defRPr>
            </a:lvl1pPr>
            <a:lvl2pPr>
              <a:defRPr sz="800">
                <a:latin typeface="微軟正黑體" pitchFamily="34" charset="-120"/>
                <a:ea typeface="微軟正黑體" pitchFamily="34" charset="-120"/>
              </a:defRPr>
            </a:lvl2pPr>
            <a:lvl3pPr>
              <a:defRPr sz="800">
                <a:latin typeface="微軟正黑體" pitchFamily="34" charset="-120"/>
                <a:ea typeface="微軟正黑體" pitchFamily="34" charset="-120"/>
              </a:defRPr>
            </a:lvl3pPr>
            <a:lvl4pPr>
              <a:defRPr sz="700">
                <a:latin typeface="微軟正黑體" pitchFamily="34" charset="-120"/>
                <a:ea typeface="微軟正黑體" pitchFamily="34" charset="-120"/>
              </a:defRPr>
            </a:lvl4pPr>
            <a:lvl5pPr>
              <a:defRPr sz="700">
                <a:latin typeface="微軟正黑體" pitchFamily="34" charset="-120"/>
                <a:ea typeface="微軟正黑體" pitchFamily="34" charset="-120"/>
              </a:defRPr>
            </a:lvl5pPr>
            <a:lvl6pPr>
              <a:defRPr sz="700"/>
            </a:lvl6pPr>
            <a:lvl7pPr>
              <a:defRPr sz="700"/>
            </a:lvl7pPr>
            <a:lvl8pPr>
              <a:defRPr sz="700"/>
            </a:lvl8pPr>
            <a:lvl9pPr>
              <a:defRPr sz="7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7" name="＞形箭號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形箭號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114" cy="1162050"/>
          </a:xfrm>
        </p:spPr>
        <p:txBody>
          <a:bodyPr anchor="b"/>
          <a:lstStyle>
            <a:lvl1pPr algn="l">
              <a:defRPr sz="8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4852" y="273050"/>
            <a:ext cx="5111948" cy="5853113"/>
          </a:xfrm>
          <a:prstGeom prst="rect">
            <a:avLst/>
          </a:prstGeom>
        </p:spPr>
        <p:txBody>
          <a:bodyPr lIns="38405" tIns="19202" rIns="38405" bIns="19202"/>
          <a:lstStyle>
            <a:lvl1pPr>
              <a:defRPr sz="1300">
                <a:latin typeface="微軟正黑體" pitchFamily="34" charset="-120"/>
                <a:ea typeface="微軟正黑體" pitchFamily="34" charset="-120"/>
              </a:defRPr>
            </a:lvl1pPr>
            <a:lvl2pPr>
              <a:defRPr sz="1200">
                <a:latin typeface="微軟正黑體" pitchFamily="34" charset="-120"/>
                <a:ea typeface="微軟正黑體" pitchFamily="34" charset="-120"/>
              </a:defRPr>
            </a:lvl2pPr>
            <a:lvl3pPr>
              <a:defRPr sz="1000">
                <a:latin typeface="微軟正黑體" pitchFamily="34" charset="-120"/>
                <a:ea typeface="微軟正黑體" pitchFamily="34" charset="-120"/>
              </a:defRPr>
            </a:lvl3pPr>
            <a:lvl4pPr>
              <a:defRPr sz="800">
                <a:latin typeface="微軟正黑體" pitchFamily="34" charset="-120"/>
                <a:ea typeface="微軟正黑體" pitchFamily="34" charset="-120"/>
              </a:defRPr>
            </a:lvl4pPr>
            <a:lvl5pPr>
              <a:defRPr sz="800">
                <a:latin typeface="微軟正黑體" pitchFamily="34" charset="-120"/>
                <a:ea typeface="微軟正黑體" pitchFamily="34" charset="-120"/>
              </a:defRPr>
            </a:lvl5pPr>
            <a:lvl6pPr>
              <a:defRPr sz="800"/>
            </a:lvl6pPr>
            <a:lvl7pPr>
              <a:defRPr sz="800"/>
            </a:lvl7pPr>
            <a:lvl8pPr>
              <a:defRPr sz="800"/>
            </a:lvl8pPr>
            <a:lvl9pPr>
              <a:defRPr sz="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114" cy="4691063"/>
          </a:xfrm>
          <a:prstGeom prst="rect">
            <a:avLst/>
          </a:prstGeom>
        </p:spPr>
        <p:txBody>
          <a:bodyPr lIns="38405" tIns="19202" rIns="38405" bIns="19202"/>
          <a:lstStyle>
            <a:lvl1pPr marL="0" indent="0">
              <a:buNone/>
              <a:defRPr sz="600">
                <a:latin typeface="微軟正黑體" pitchFamily="34" charset="-120"/>
                <a:ea typeface="微軟正黑體" pitchFamily="34" charset="-120"/>
              </a:defRPr>
            </a:lvl1pPr>
            <a:lvl2pPr marL="192024" indent="0">
              <a:buNone/>
              <a:defRPr sz="500"/>
            </a:lvl2pPr>
            <a:lvl3pPr marL="384048" indent="0">
              <a:buNone/>
              <a:defRPr sz="400"/>
            </a:lvl3pPr>
            <a:lvl4pPr marL="576072" indent="0">
              <a:buNone/>
              <a:defRPr sz="400"/>
            </a:lvl4pPr>
            <a:lvl5pPr marL="768096" indent="0">
              <a:buNone/>
              <a:defRPr sz="400"/>
            </a:lvl5pPr>
            <a:lvl6pPr marL="960120" indent="0">
              <a:buNone/>
              <a:defRPr sz="400"/>
            </a:lvl6pPr>
            <a:lvl7pPr marL="1152144" indent="0">
              <a:buNone/>
              <a:defRPr sz="400"/>
            </a:lvl7pPr>
            <a:lvl8pPr marL="1344168" indent="0">
              <a:buNone/>
              <a:defRPr sz="400"/>
            </a:lvl8pPr>
            <a:lvl9pPr marL="1536192" indent="0">
              <a:buNone/>
              <a:defRPr sz="4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486" y="4800600"/>
            <a:ext cx="5486400" cy="566738"/>
          </a:xfrm>
        </p:spPr>
        <p:txBody>
          <a:bodyPr anchor="b"/>
          <a:lstStyle>
            <a:lvl1pPr algn="l">
              <a:defRPr sz="8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486" y="612775"/>
            <a:ext cx="5486400" cy="4114800"/>
          </a:xfrm>
          <a:prstGeom prst="rect">
            <a:avLst/>
          </a:prstGeom>
        </p:spPr>
        <p:txBody>
          <a:bodyPr lIns="38405" tIns="19202" rIns="38405" bIns="19202"/>
          <a:lstStyle>
            <a:lvl1pPr marL="0" indent="0">
              <a:buNone/>
              <a:defRPr sz="1300"/>
            </a:lvl1pPr>
            <a:lvl2pPr marL="192024" indent="0">
              <a:buNone/>
              <a:defRPr sz="1200"/>
            </a:lvl2pPr>
            <a:lvl3pPr marL="384048" indent="0">
              <a:buNone/>
              <a:defRPr sz="1000"/>
            </a:lvl3pPr>
            <a:lvl4pPr marL="576072" indent="0">
              <a:buNone/>
              <a:defRPr sz="800"/>
            </a:lvl4pPr>
            <a:lvl5pPr marL="768096" indent="0">
              <a:buNone/>
              <a:defRPr sz="800"/>
            </a:lvl5pPr>
            <a:lvl6pPr marL="960120" indent="0">
              <a:buNone/>
              <a:defRPr sz="800"/>
            </a:lvl6pPr>
            <a:lvl7pPr marL="1152144" indent="0">
              <a:buNone/>
              <a:defRPr sz="800"/>
            </a:lvl7pPr>
            <a:lvl8pPr marL="1344168" indent="0">
              <a:buNone/>
              <a:defRPr sz="800"/>
            </a:lvl8pPr>
            <a:lvl9pPr marL="1536192" indent="0">
              <a:buNone/>
              <a:defRPr sz="800"/>
            </a:lvl9pPr>
          </a:lstStyle>
          <a:p>
            <a:endParaRPr lang="zh-TW" altLang="en-US"/>
          </a:p>
        </p:txBody>
      </p:sp>
      <p:sp>
        <p:nvSpPr>
          <p:cNvPr id="4" name="文字版面配置區 3"/>
          <p:cNvSpPr>
            <a:spLocks noGrp="1"/>
          </p:cNvSpPr>
          <p:nvPr>
            <p:ph type="body" sz="half" idx="2"/>
          </p:nvPr>
        </p:nvSpPr>
        <p:spPr>
          <a:xfrm>
            <a:off x="1792486" y="5367338"/>
            <a:ext cx="5486400" cy="804863"/>
          </a:xfrm>
          <a:prstGeom prst="rect">
            <a:avLst/>
          </a:prstGeom>
        </p:spPr>
        <p:txBody>
          <a:bodyPr lIns="38405" tIns="19202" rIns="38405" bIns="19202"/>
          <a:lstStyle>
            <a:lvl1pPr marL="0" indent="0">
              <a:buNone/>
              <a:defRPr sz="600">
                <a:latin typeface="微軟正黑體" pitchFamily="34" charset="-120"/>
                <a:ea typeface="微軟正黑體" pitchFamily="34" charset="-120"/>
              </a:defRPr>
            </a:lvl1pPr>
            <a:lvl2pPr marL="192024" indent="0">
              <a:buNone/>
              <a:defRPr sz="500"/>
            </a:lvl2pPr>
            <a:lvl3pPr marL="384048" indent="0">
              <a:buNone/>
              <a:defRPr sz="400"/>
            </a:lvl3pPr>
            <a:lvl4pPr marL="576072" indent="0">
              <a:buNone/>
              <a:defRPr sz="400"/>
            </a:lvl4pPr>
            <a:lvl5pPr marL="768096" indent="0">
              <a:buNone/>
              <a:defRPr sz="400"/>
            </a:lvl5pPr>
            <a:lvl6pPr marL="960120" indent="0">
              <a:buNone/>
              <a:defRPr sz="400"/>
            </a:lvl6pPr>
            <a:lvl7pPr marL="1152144" indent="0">
              <a:buNone/>
              <a:defRPr sz="400"/>
            </a:lvl7pPr>
            <a:lvl8pPr marL="1344168" indent="0">
              <a:buNone/>
              <a:defRPr sz="400"/>
            </a:lvl8pPr>
            <a:lvl9pPr marL="1536192" indent="0">
              <a:buNone/>
              <a:defRPr sz="4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lIns="38405" tIns="19202" rIns="38405" bIns="19202"/>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10375" y="380207"/>
            <a:ext cx="2117527" cy="5745956"/>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380207"/>
            <a:ext cx="6296025" cy="5745956"/>
          </a:xfrm>
          <a:prstGeom prst="rect">
            <a:avLst/>
          </a:prstGeom>
        </p:spPr>
        <p:txBody>
          <a:bodyPr vert="eaVert" lIns="38405" tIns="19202" rIns="38405" bIns="19202"/>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494548" y="437075"/>
            <a:ext cx="3046315" cy="638943"/>
          </a:xfrm>
          <a:prstGeom prst="rect">
            <a:avLst/>
          </a:prstGeom>
        </p:spPr>
        <p:txBody>
          <a:bodyPr wrap="none" lIns="38402" tIns="19202" rIns="38402" bIns="19202">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5041900"/>
            <a:ext cx="9144000" cy="181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21336" tIns="21336" rIns="21336" bIns="21336" numCol="1" spcCol="0" rtlCol="0" fromWordArt="0" anchor="ctr" anchorCtr="0" forceAA="0" compatLnSpc="1">
            <a:prstTxWarp prst="textNoShape">
              <a:avLst/>
            </a:prstTxWarp>
            <a:noAutofit/>
          </a:bodyPr>
          <a:lstStyle/>
          <a:p>
            <a:pPr marL="144009" defTabSz="346686"/>
            <a:endParaRPr lang="en-US" sz="24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8" name="標題 7"/>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8229600" cy="1143000"/>
          </a:xfrm>
        </p:spPr>
        <p:txBody>
          <a:bodyPr anchor="ct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
        <p:nvSpPr>
          <p:cNvPr id="6" name="標題 5"/>
          <p:cNvSpPr>
            <a:spLocks noGrp="1"/>
          </p:cNvSpPr>
          <p:nvPr>
            <p:ph type="title"/>
          </p:nvPr>
        </p:nvSpPr>
        <p:spPr/>
        <p:txBody>
          <a:bodyPr rtlCol="0"/>
          <a:lstStyle>
            <a:extLst/>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extLst/>
          </a:lstStyle>
          <a:p>
            <a:fld id="{F00E0E24-5F43-42B4-90AA-DEB36761747D}" type="datetimeFigureOut">
              <a:rPr lang="zh-TW" altLang="en-US" smtClean="0"/>
              <a:pPr/>
              <a:t>2020/3/18</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a:xfrm>
            <a:off x="6727032" y="6407944"/>
            <a:ext cx="1920240" cy="365760"/>
          </a:xfrm>
        </p:spPr>
        <p:txBody>
          <a:bodyPr/>
          <a:lstStyle>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A4F4E7BE-E182-4B28-BB95-16435805211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4" name="文字版面配置區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zh-TW" altLang="en-US" smtClean="0"/>
              <a:t>按一下圖示以新增圖片</a:t>
            </a:r>
            <a:endParaRPr kumimoji="0" lang="en-US" dirty="0"/>
          </a:p>
        </p:txBody>
      </p:sp>
      <p:sp>
        <p:nvSpPr>
          <p:cNvPr id="5" name="日期版面配置區 4"/>
          <p:cNvSpPr>
            <a:spLocks noGrp="1"/>
          </p:cNvSpPr>
          <p:nvPr>
            <p:ph type="dt" sz="half" idx="10"/>
          </p:nvPr>
        </p:nvSpPr>
        <p:spPr/>
        <p:txBody>
          <a:bodyPr/>
          <a:lstStyle>
            <a:lvl1pPr>
              <a:defRPr>
                <a:solidFill>
                  <a:schemeClr val="tx1"/>
                </a:solidFill>
              </a:defRPr>
            </a:lvl1pPr>
            <a:extLst/>
          </a:lstStyle>
          <a:p>
            <a:fld id="{F00E0E24-5F43-42B4-90AA-DEB36761747D}" type="datetimeFigureOut">
              <a:rPr lang="zh-TW" altLang="en-US" smtClean="0"/>
              <a:pPr/>
              <a:t>2020/3/18</a:t>
            </a:fld>
            <a:endParaRPr lang="zh-TW" altLang="en-US"/>
          </a:p>
        </p:txBody>
      </p:sp>
      <p:sp>
        <p:nvSpPr>
          <p:cNvPr id="6" name="頁尾版面配置區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zh-TW" altLang="en-US"/>
          </a:p>
        </p:txBody>
      </p:sp>
      <p:sp>
        <p:nvSpPr>
          <p:cNvPr id="7" name="投影片編號版面配置區 6"/>
          <p:cNvSpPr>
            <a:spLocks noGrp="1"/>
          </p:cNvSpPr>
          <p:nvPr>
            <p:ph type="sldNum" sz="quarter" idx="12"/>
          </p:nvPr>
        </p:nvSpPr>
        <p:spPr/>
        <p:txBody>
          <a:bodyPr/>
          <a:lstStyle>
            <a:lvl1pPr>
              <a:defRPr>
                <a:solidFill>
                  <a:schemeClr val="tx1"/>
                </a:solidFill>
              </a:defRPr>
            </a:lvl1pPr>
            <a:extLst/>
          </a:lstStyle>
          <a:p>
            <a:fld id="{A4F4E7BE-E182-4B28-BB95-16435805211E}" type="slidenum">
              <a:rPr lang="zh-TW" altLang="en-US" smtClean="0"/>
              <a:pPr/>
              <a:t>‹#›</a:t>
            </a:fld>
            <a:endParaRPr lang="zh-TW" altLang="en-US"/>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zh-TW" altLang="en-US" smtClean="0"/>
              <a:t>按一下以編輯母片標題樣式</a:t>
            </a:r>
            <a:endParaRPr kumimoji="0" lang="en-US"/>
          </a:p>
        </p:txBody>
      </p:sp>
      <p:sp>
        <p:nvSpPr>
          <p:cNvPr id="8" name="手繪多邊形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手繪多邊形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直線接點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形箭號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形箭號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3" name="手繪多邊形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00E0E24-5F43-42B4-90AA-DEB36761747D}" type="datetimeFigureOut">
              <a:rPr lang="zh-TW" altLang="en-US" smtClean="0"/>
              <a:pPr/>
              <a:t>2020/3/18</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F4E7BE-E182-4B28-BB95-16435805211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手繪多邊形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手繪多邊形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00E0E24-5F43-42B4-90AA-DEB36761747D}" type="datetimeFigureOut">
              <a:rPr lang="zh-TW" altLang="en-US" smtClean="0"/>
              <a:pPr/>
              <a:t>2020/3/18</a:t>
            </a:fld>
            <a:endParaRPr lang="zh-TW" altLang="en-US"/>
          </a:p>
        </p:txBody>
      </p:sp>
      <p:sp>
        <p:nvSpPr>
          <p:cNvPr id="22" name="頁尾版面配置區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zh-TW" altLang="en-US"/>
          </a:p>
        </p:txBody>
      </p:sp>
      <p:sp>
        <p:nvSpPr>
          <p:cNvPr id="18" name="投影片編號版面配置區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4F4E7BE-E182-4B28-BB95-16435805211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673299" y="380207"/>
            <a:ext cx="8254603" cy="76835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4" cstate="print"/>
          <a:srcRect/>
          <a:stretch>
            <a:fillRect/>
          </a:stretch>
        </p:blipFill>
        <p:spPr bwMode="auto">
          <a:xfrm>
            <a:off x="8139113" y="6214269"/>
            <a:ext cx="817364" cy="454819"/>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436365" y="706438"/>
            <a:ext cx="143470" cy="191294"/>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346043"/>
            <a:endParaRPr lang="zh-TW" altLang="zh-TW" sz="2400"/>
          </a:p>
        </p:txBody>
      </p:sp>
      <p:sp>
        <p:nvSpPr>
          <p:cNvPr id="3076" name="Rectangle 4"/>
          <p:cNvSpPr>
            <a:spLocks noGrp="1"/>
          </p:cNvSpPr>
          <p:nvPr>
            <p:ph type="sldNum" sz="quarter" idx="2"/>
          </p:nvPr>
        </p:nvSpPr>
        <p:spPr bwMode="auto">
          <a:xfrm>
            <a:off x="3505200" y="6495257"/>
            <a:ext cx="2133600" cy="368300"/>
          </a:xfrm>
          <a:prstGeom prst="rect">
            <a:avLst/>
          </a:prstGeom>
          <a:noFill/>
          <a:ln w="12700" cap="flat" cmpd="sng">
            <a:noFill/>
            <a:prstDash val="solid"/>
            <a:miter lim="400000"/>
            <a:headEnd type="none" w="med" len="med"/>
            <a:tailEnd type="none" w="med" len="med"/>
          </a:ln>
          <a:effectLst/>
        </p:spPr>
        <p:txBody>
          <a:bodyPr vert="horz" wrap="none" lIns="19202" tIns="19202" rIns="19202" bIns="19202" numCol="1" anchor="ctr" anchorCtr="0" compatLnSpc="1">
            <a:prstTxWarp prst="textNoShape">
              <a:avLst/>
            </a:prstTxWarp>
          </a:bodyPr>
          <a:lstStyle>
            <a:lvl1pPr defTabSz="346043">
              <a:defRPr sz="9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192024" rtl="0" fontAlgn="base" hangingPunct="0">
        <a:spcBef>
          <a:spcPct val="0"/>
        </a:spcBef>
        <a:spcAft>
          <a:spcPct val="0"/>
        </a:spcAft>
        <a:defRPr sz="3900" b="1">
          <a:solidFill>
            <a:srgbClr val="4D4D4D"/>
          </a:solidFill>
          <a:latin typeface="微軟正黑體" pitchFamily="34" charset="-120"/>
          <a:ea typeface="微軟正黑體" pitchFamily="34" charset="-120"/>
          <a:cs typeface="+mj-cs"/>
          <a:sym typeface="Aleo" pitchFamily="34" charset="0"/>
        </a:defRPr>
      </a:lvl1pPr>
      <a:lvl2pPr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2pPr>
      <a:lvl3pPr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3pPr>
      <a:lvl4pPr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4pPr>
      <a:lvl5pPr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5pPr>
      <a:lvl6pPr marL="192024"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6pPr>
      <a:lvl7pPr marL="384048"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7pPr>
      <a:lvl8pPr marL="576072"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8pPr>
      <a:lvl9pPr marL="768096" algn="l" defTabSz="192024" rtl="0" fontAlgn="base" hangingPunct="0">
        <a:spcBef>
          <a:spcPct val="0"/>
        </a:spcBef>
        <a:spcAft>
          <a:spcPct val="0"/>
        </a:spcAft>
        <a:defRPr sz="3900" b="1">
          <a:solidFill>
            <a:srgbClr val="4D4D4D"/>
          </a:solidFill>
          <a:latin typeface="Aleo" pitchFamily="34" charset="0"/>
          <a:ea typeface="Aleo" pitchFamily="34" charset="0"/>
          <a:cs typeface="Aleo" pitchFamily="34" charset="0"/>
          <a:sym typeface="Aleo" pitchFamily="34" charset="0"/>
        </a:defRPr>
      </a:lvl9pPr>
    </p:titleStyle>
    <p:bodyStyle>
      <a:lvl1pPr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1pPr>
      <a:lvl2pPr indent="96012"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2pPr>
      <a:lvl3pPr indent="192024"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3pPr>
      <a:lvl4pPr indent="288036"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4pPr>
      <a:lvl5pPr indent="384048"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5pPr>
      <a:lvl6pPr marL="192024" indent="384048"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6pPr>
      <a:lvl7pPr marL="384048" indent="384048"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7pPr>
      <a:lvl8pPr marL="576072" indent="384048"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8pPr>
      <a:lvl9pPr marL="768096" indent="384048" algn="l" defTabSz="192024" rtl="0" fontAlgn="base" hangingPunct="0">
        <a:spcBef>
          <a:spcPct val="0"/>
        </a:spcBef>
        <a:spcAft>
          <a:spcPct val="0"/>
        </a:spcAft>
        <a:defRPr sz="1500">
          <a:solidFill>
            <a:srgbClr val="4D4D4D"/>
          </a:solidFill>
          <a:latin typeface="+mn-lt"/>
          <a:ea typeface="+mn-ea"/>
          <a:cs typeface="+mn-cs"/>
          <a:sym typeface="Lato Light" pitchFamily="34" charset="0"/>
        </a:defRPr>
      </a:lvl9pPr>
    </p:bodyStyle>
    <p:otherStyle>
      <a:defPPr>
        <a:defRPr lang="zh-TW"/>
      </a:defPPr>
      <a:lvl1pPr marL="0" algn="l" defTabSz="384048" rtl="0" eaLnBrk="1" latinLnBrk="0" hangingPunct="1">
        <a:defRPr sz="800" kern="1200">
          <a:solidFill>
            <a:schemeClr val="tx1"/>
          </a:solidFill>
          <a:latin typeface="+mn-lt"/>
          <a:ea typeface="+mn-ea"/>
          <a:cs typeface="+mn-cs"/>
        </a:defRPr>
      </a:lvl1pPr>
      <a:lvl2pPr marL="192024" algn="l" defTabSz="384048" rtl="0" eaLnBrk="1" latinLnBrk="0" hangingPunct="1">
        <a:defRPr sz="800" kern="1200">
          <a:solidFill>
            <a:schemeClr val="tx1"/>
          </a:solidFill>
          <a:latin typeface="+mn-lt"/>
          <a:ea typeface="+mn-ea"/>
          <a:cs typeface="+mn-cs"/>
        </a:defRPr>
      </a:lvl2pPr>
      <a:lvl3pPr marL="384048" algn="l" defTabSz="384048" rtl="0" eaLnBrk="1" latinLnBrk="0" hangingPunct="1">
        <a:defRPr sz="800" kern="1200">
          <a:solidFill>
            <a:schemeClr val="tx1"/>
          </a:solidFill>
          <a:latin typeface="+mn-lt"/>
          <a:ea typeface="+mn-ea"/>
          <a:cs typeface="+mn-cs"/>
        </a:defRPr>
      </a:lvl3pPr>
      <a:lvl4pPr marL="576072" algn="l" defTabSz="384048" rtl="0" eaLnBrk="1" latinLnBrk="0" hangingPunct="1">
        <a:defRPr sz="800" kern="1200">
          <a:solidFill>
            <a:schemeClr val="tx1"/>
          </a:solidFill>
          <a:latin typeface="+mn-lt"/>
          <a:ea typeface="+mn-ea"/>
          <a:cs typeface="+mn-cs"/>
        </a:defRPr>
      </a:lvl4pPr>
      <a:lvl5pPr marL="768096" algn="l" defTabSz="384048" rtl="0" eaLnBrk="1" latinLnBrk="0" hangingPunct="1">
        <a:defRPr sz="800" kern="1200">
          <a:solidFill>
            <a:schemeClr val="tx1"/>
          </a:solidFill>
          <a:latin typeface="+mn-lt"/>
          <a:ea typeface="+mn-ea"/>
          <a:cs typeface="+mn-cs"/>
        </a:defRPr>
      </a:lvl5pPr>
      <a:lvl6pPr marL="960120" algn="l" defTabSz="384048" rtl="0" eaLnBrk="1" latinLnBrk="0" hangingPunct="1">
        <a:defRPr sz="800" kern="1200">
          <a:solidFill>
            <a:schemeClr val="tx1"/>
          </a:solidFill>
          <a:latin typeface="+mn-lt"/>
          <a:ea typeface="+mn-ea"/>
          <a:cs typeface="+mn-cs"/>
        </a:defRPr>
      </a:lvl6pPr>
      <a:lvl7pPr marL="1152144" algn="l" defTabSz="384048" rtl="0" eaLnBrk="1" latinLnBrk="0" hangingPunct="1">
        <a:defRPr sz="800" kern="1200">
          <a:solidFill>
            <a:schemeClr val="tx1"/>
          </a:solidFill>
          <a:latin typeface="+mn-lt"/>
          <a:ea typeface="+mn-ea"/>
          <a:cs typeface="+mn-cs"/>
        </a:defRPr>
      </a:lvl7pPr>
      <a:lvl8pPr marL="1344168" algn="l" defTabSz="384048" rtl="0" eaLnBrk="1" latinLnBrk="0" hangingPunct="1">
        <a:defRPr sz="800" kern="1200">
          <a:solidFill>
            <a:schemeClr val="tx1"/>
          </a:solidFill>
          <a:latin typeface="+mn-lt"/>
          <a:ea typeface="+mn-ea"/>
          <a:cs typeface="+mn-cs"/>
        </a:defRPr>
      </a:lvl8pPr>
      <a:lvl9pPr marL="1536192" algn="l" defTabSz="384048" rtl="0" eaLnBrk="1" latinLnBrk="0" hangingPunct="1">
        <a:defRPr sz="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hemeOverride" Target="../theme/themeOverride11.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4.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hemeOverride" Target="../theme/themeOverride15.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hemeOverride" Target="../theme/themeOverride1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hemeOverride" Target="../theme/themeOverride2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hemeOverride" Target="../theme/themeOverr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hemeOverride" Target="../theme/themeOverr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hemeOverride" Target="../theme/themeOverride29.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hemeOverride" Target="../theme/themeOverride30.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1.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themeOverride" Target="../theme/themeOverride33.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hemeOverride" Target="../theme/themeOverride34.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2.xml"/><Relationship Id="rId1" Type="http://schemas.openxmlformats.org/officeDocument/2006/relationships/themeOverride" Target="../theme/themeOverride35.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themeOverride" Target="../theme/themeOverride3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themeOverride" Target="../theme/themeOverride37.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hemeOverride" Target="../theme/themeOverride38.xml"/><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hemeOverride" Target="../theme/themeOverride39.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hemeOverride" Target="../theme/themeOverride40.xml"/></Relationships>
</file>

<file path=ppt/slides/_rels/slide4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hemeOverride" Target="../theme/themeOverride4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hemeOverride" Target="../theme/themeOverride42.xml"/><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hemeOverride" Target="../theme/themeOverride43.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slideLayout" Target="../slideLayouts/slideLayout2.xml"/><Relationship Id="rId1" Type="http://schemas.openxmlformats.org/officeDocument/2006/relationships/themeOverride" Target="../theme/themeOverride44.xml"/></Relationships>
</file>

<file path=ppt/slides/_rels/slide4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2.xml"/><Relationship Id="rId1" Type="http://schemas.openxmlformats.org/officeDocument/2006/relationships/themeOverride" Target="../theme/themeOverride4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6.xml"/></Relationships>
</file>

<file path=ppt/slides/_rels/slide5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xml"/><Relationship Id="rId1" Type="http://schemas.openxmlformats.org/officeDocument/2006/relationships/themeOverride" Target="../theme/themeOverride47.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themeOverride" Target="../theme/themeOverride4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9.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0.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1.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themeOverride" Target="../theme/themeOverride52.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3.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4.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Layout" Target="../slideLayouts/slideLayout2.xml"/><Relationship Id="rId1" Type="http://schemas.openxmlformats.org/officeDocument/2006/relationships/themeOverride" Target="../theme/themeOverride55.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6.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8.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 name="平行四邊形 42"/>
          <p:cNvSpPr/>
          <p:nvPr/>
        </p:nvSpPr>
        <p:spPr>
          <a:xfrm>
            <a:off x="288032" y="5229200"/>
            <a:ext cx="8676456" cy="1008112"/>
          </a:xfrm>
          <a:prstGeom prst="parallelogram">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直角三角形 44"/>
          <p:cNvSpPr/>
          <p:nvPr/>
        </p:nvSpPr>
        <p:spPr>
          <a:xfrm flipH="1">
            <a:off x="1259632" y="5085184"/>
            <a:ext cx="7884368" cy="1772816"/>
          </a:xfrm>
          <a:prstGeom prst="rtTriangl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4" name="圖片 43" descr="WeChat 圖片_20190807150353.jpg"/>
          <p:cNvPicPr>
            <a:picLocks noChangeAspect="1"/>
          </p:cNvPicPr>
          <p:nvPr/>
        </p:nvPicPr>
        <p:blipFill>
          <a:blip r:embed="rId4" cstate="print"/>
          <a:stretch>
            <a:fillRect/>
          </a:stretch>
        </p:blipFill>
        <p:spPr>
          <a:xfrm>
            <a:off x="5357818" y="3786190"/>
            <a:ext cx="3524275" cy="2643206"/>
          </a:xfrm>
          <a:prstGeom prst="rect">
            <a:avLst/>
          </a:prstGeom>
          <a:ln>
            <a:noFill/>
          </a:ln>
          <a:effectLst>
            <a:softEdge rad="112500"/>
          </a:effectLst>
        </p:spPr>
      </p:pic>
      <p:sp>
        <p:nvSpPr>
          <p:cNvPr id="5" name="橢圓 4"/>
          <p:cNvSpPr/>
          <p:nvPr/>
        </p:nvSpPr>
        <p:spPr>
          <a:xfrm>
            <a:off x="785786" y="857232"/>
            <a:ext cx="2214578" cy="2084308"/>
          </a:xfrm>
          <a:prstGeom prst="ellipse">
            <a:avLst/>
          </a:prstGeom>
          <a:solidFill>
            <a:schemeClr val="lt1">
              <a:alpha val="38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b="1" dirty="0">
              <a:ln w="12700">
                <a:solidFill>
                  <a:schemeClr val="tx2">
                    <a:satMod val="155000"/>
                  </a:schemeClr>
                </a:solidFill>
                <a:prstDash val="solid"/>
              </a:ln>
              <a:solidFill>
                <a:schemeClr val="accent4">
                  <a:lumMod val="40000"/>
                  <a:lumOff val="60000"/>
                </a:schemeClr>
              </a:solidFill>
              <a:effectLst>
                <a:outerShdw blurRad="41275" dist="20320" dir="1800000" algn="tl" rotWithShape="0">
                  <a:srgbClr val="000000">
                    <a:alpha val="40000"/>
                  </a:srgbClr>
                </a:outerShdw>
              </a:effectLst>
            </a:endParaRPr>
          </a:p>
        </p:txBody>
      </p:sp>
      <p:sp>
        <p:nvSpPr>
          <p:cNvPr id="8" name="橢圓 7"/>
          <p:cNvSpPr/>
          <p:nvPr/>
        </p:nvSpPr>
        <p:spPr>
          <a:xfrm>
            <a:off x="1785918" y="2500306"/>
            <a:ext cx="1071570" cy="1071570"/>
          </a:xfrm>
          <a:prstGeom prst="ellipse">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ctrTitle"/>
          </p:nvPr>
        </p:nvSpPr>
        <p:spPr>
          <a:xfrm>
            <a:off x="-1057260" y="1527801"/>
            <a:ext cx="8058152" cy="1829761"/>
          </a:xfrm>
        </p:spPr>
        <p:txBody>
          <a:bodyPr>
            <a:noAutofit/>
          </a:bodyPr>
          <a:lstStyle/>
          <a:p>
            <a:r>
              <a:rPr lang="zh-TW" altLang="en-US" sz="6600" dirty="0" smtClean="0">
                <a:solidFill>
                  <a:schemeClr val="accent3">
                    <a:lumMod val="75000"/>
                  </a:schemeClr>
                </a:solidFill>
                <a:latin typeface="Bodoni MT Black" pitchFamily="18" charset="0"/>
              </a:rPr>
              <a:t>用</a:t>
            </a:r>
            <a:r>
              <a:rPr lang="en-US" altLang="zh-TW" sz="6600" dirty="0" err="1" smtClean="0">
                <a:solidFill>
                  <a:schemeClr val="accent3">
                    <a:lumMod val="75000"/>
                  </a:schemeClr>
                </a:solidFill>
                <a:latin typeface="Bodoni MT Black" pitchFamily="18" charset="0"/>
              </a:rPr>
              <a:t>TarkusVP</a:t>
            </a:r>
            <a:r>
              <a:rPr lang="en-US" altLang="zh-TW" sz="6600" dirty="0" smtClean="0">
                <a:solidFill>
                  <a:schemeClr val="accent3">
                    <a:lumMod val="75000"/>
                  </a:schemeClr>
                </a:solidFill>
                <a:latin typeface="Bodoni MT Black" pitchFamily="18" charset="0"/>
              </a:rPr>
              <a:t> </a:t>
            </a:r>
            <a:br>
              <a:rPr lang="en-US" altLang="zh-TW" sz="6600" dirty="0" smtClean="0">
                <a:solidFill>
                  <a:schemeClr val="accent3">
                    <a:lumMod val="75000"/>
                  </a:schemeClr>
                </a:solidFill>
                <a:latin typeface="Bodoni MT Black" pitchFamily="18" charset="0"/>
              </a:rPr>
            </a:br>
            <a:r>
              <a:rPr lang="zh-TW" altLang="en-US" sz="6600" dirty="0" smtClean="0">
                <a:solidFill>
                  <a:schemeClr val="accent3">
                    <a:lumMod val="75000"/>
                  </a:schemeClr>
                </a:solidFill>
                <a:latin typeface="Bodoni MT Black" pitchFamily="18" charset="0"/>
              </a:rPr>
              <a:t>玩</a:t>
            </a:r>
            <a:r>
              <a:rPr lang="en-US" altLang="zh-TW" sz="6600" dirty="0" smtClean="0">
                <a:solidFill>
                  <a:schemeClr val="accent3">
                    <a:lumMod val="75000"/>
                  </a:schemeClr>
                </a:solidFill>
                <a:latin typeface="Bodoni MT Black" pitchFamily="18" charset="0"/>
              </a:rPr>
              <a:t>Coding</a:t>
            </a:r>
            <a:endParaRPr lang="zh-TW" altLang="en-US" sz="6600" dirty="0">
              <a:solidFill>
                <a:schemeClr val="accent3">
                  <a:lumMod val="75000"/>
                </a:schemeClr>
              </a:solidFill>
              <a:latin typeface="Bodoni MT Black" pitchFamily="18" charset="0"/>
            </a:endParaRPr>
          </a:p>
        </p:txBody>
      </p:sp>
      <p:sp>
        <p:nvSpPr>
          <p:cNvPr id="3" name="副標題 2"/>
          <p:cNvSpPr>
            <a:spLocks noGrp="1"/>
          </p:cNvSpPr>
          <p:nvPr>
            <p:ph type="subTitle" idx="1"/>
          </p:nvPr>
        </p:nvSpPr>
        <p:spPr>
          <a:xfrm>
            <a:off x="-1143040" y="3214686"/>
            <a:ext cx="7772400" cy="1199704"/>
          </a:xfrm>
        </p:spPr>
        <p:txBody>
          <a:bodyPr>
            <a:normAutofit/>
          </a:bodyPr>
          <a:lstStyle/>
          <a:p>
            <a:r>
              <a:rPr lang="en-US" altLang="zh-TW" sz="2800" b="1" dirty="0" err="1" smtClean="0">
                <a:solidFill>
                  <a:schemeClr val="tx1">
                    <a:lumMod val="85000"/>
                    <a:lumOff val="15000"/>
                  </a:schemeClr>
                </a:solidFill>
              </a:rPr>
              <a:t>Melacake</a:t>
            </a:r>
            <a:r>
              <a:rPr lang="zh-TW" altLang="en-US" sz="2800" b="1" dirty="0" smtClean="0">
                <a:solidFill>
                  <a:schemeClr val="tx1">
                    <a:lumMod val="85000"/>
                    <a:lumOff val="15000"/>
                  </a:schemeClr>
                </a:solidFill>
              </a:rPr>
              <a:t>主題課程</a:t>
            </a:r>
            <a:endParaRPr lang="zh-TW" altLang="en-US" sz="2800" b="1" dirty="0">
              <a:solidFill>
                <a:schemeClr val="tx1">
                  <a:lumMod val="85000"/>
                  <a:lumOff val="15000"/>
                </a:schemeClr>
              </a:solidFill>
            </a:endParaRPr>
          </a:p>
        </p:txBody>
      </p:sp>
      <p:sp>
        <p:nvSpPr>
          <p:cNvPr id="7" name="橢圓 6"/>
          <p:cNvSpPr/>
          <p:nvPr/>
        </p:nvSpPr>
        <p:spPr>
          <a:xfrm>
            <a:off x="8927976" y="3501008"/>
            <a:ext cx="216024" cy="216024"/>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p:cNvSpPr/>
          <p:nvPr/>
        </p:nvSpPr>
        <p:spPr>
          <a:xfrm>
            <a:off x="5220072" y="4293096"/>
            <a:ext cx="288032" cy="288032"/>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8001024" y="3000372"/>
            <a:ext cx="504056" cy="504056"/>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p:cNvSpPr/>
          <p:nvPr/>
        </p:nvSpPr>
        <p:spPr>
          <a:xfrm>
            <a:off x="6876256" y="3429000"/>
            <a:ext cx="144016" cy="144016"/>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p:cNvSpPr/>
          <p:nvPr/>
        </p:nvSpPr>
        <p:spPr>
          <a:xfrm>
            <a:off x="4427984" y="4077072"/>
            <a:ext cx="288032" cy="288032"/>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p:cNvSpPr/>
          <p:nvPr/>
        </p:nvSpPr>
        <p:spPr>
          <a:xfrm>
            <a:off x="7429520" y="3286124"/>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p:cNvSpPr/>
          <p:nvPr/>
        </p:nvSpPr>
        <p:spPr>
          <a:xfrm>
            <a:off x="5724128" y="4149080"/>
            <a:ext cx="279648" cy="279648"/>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橢圓 14"/>
          <p:cNvSpPr/>
          <p:nvPr/>
        </p:nvSpPr>
        <p:spPr>
          <a:xfrm>
            <a:off x="8715404" y="3357562"/>
            <a:ext cx="144016" cy="14401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橢圓 15"/>
          <p:cNvSpPr/>
          <p:nvPr/>
        </p:nvSpPr>
        <p:spPr>
          <a:xfrm>
            <a:off x="7643834" y="3071810"/>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p:cNvSpPr/>
          <p:nvPr/>
        </p:nvSpPr>
        <p:spPr>
          <a:xfrm>
            <a:off x="4724400" y="3861048"/>
            <a:ext cx="279648" cy="279648"/>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橢圓 17"/>
          <p:cNvSpPr/>
          <p:nvPr/>
        </p:nvSpPr>
        <p:spPr>
          <a:xfrm>
            <a:off x="6084168" y="4005064"/>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p:cNvSpPr/>
          <p:nvPr/>
        </p:nvSpPr>
        <p:spPr>
          <a:xfrm>
            <a:off x="5148064" y="4005064"/>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橢圓 19"/>
          <p:cNvSpPr/>
          <p:nvPr/>
        </p:nvSpPr>
        <p:spPr>
          <a:xfrm>
            <a:off x="8572528" y="3143248"/>
            <a:ext cx="144016" cy="14401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橢圓 20"/>
          <p:cNvSpPr/>
          <p:nvPr/>
        </p:nvSpPr>
        <p:spPr>
          <a:xfrm>
            <a:off x="7020272" y="2996952"/>
            <a:ext cx="360040" cy="360040"/>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p:cNvSpPr/>
          <p:nvPr/>
        </p:nvSpPr>
        <p:spPr>
          <a:xfrm>
            <a:off x="5868144" y="3789040"/>
            <a:ext cx="216024" cy="216024"/>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p:cNvSpPr/>
          <p:nvPr/>
        </p:nvSpPr>
        <p:spPr>
          <a:xfrm>
            <a:off x="6372200" y="3645024"/>
            <a:ext cx="360040" cy="360040"/>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橢圓 23"/>
          <p:cNvSpPr/>
          <p:nvPr/>
        </p:nvSpPr>
        <p:spPr>
          <a:xfrm>
            <a:off x="4139952" y="3861048"/>
            <a:ext cx="144016" cy="14401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p:cNvSpPr/>
          <p:nvPr/>
        </p:nvSpPr>
        <p:spPr>
          <a:xfrm>
            <a:off x="3851920" y="4149080"/>
            <a:ext cx="504056" cy="50405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橢圓 25"/>
          <p:cNvSpPr/>
          <p:nvPr/>
        </p:nvSpPr>
        <p:spPr>
          <a:xfrm>
            <a:off x="3491880" y="3933056"/>
            <a:ext cx="288032" cy="288032"/>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橢圓 26"/>
          <p:cNvSpPr/>
          <p:nvPr/>
        </p:nvSpPr>
        <p:spPr>
          <a:xfrm>
            <a:off x="3563888" y="4293096"/>
            <a:ext cx="144016" cy="144016"/>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橢圓 27"/>
          <p:cNvSpPr/>
          <p:nvPr/>
        </p:nvSpPr>
        <p:spPr>
          <a:xfrm>
            <a:off x="3131840" y="4077072"/>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橢圓 31"/>
          <p:cNvSpPr/>
          <p:nvPr/>
        </p:nvSpPr>
        <p:spPr>
          <a:xfrm>
            <a:off x="2771800" y="3861048"/>
            <a:ext cx="288032" cy="288032"/>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橢圓 32"/>
          <p:cNvSpPr/>
          <p:nvPr/>
        </p:nvSpPr>
        <p:spPr>
          <a:xfrm>
            <a:off x="2483768" y="4077072"/>
            <a:ext cx="216024" cy="216024"/>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橢圓 33"/>
          <p:cNvSpPr/>
          <p:nvPr/>
        </p:nvSpPr>
        <p:spPr>
          <a:xfrm>
            <a:off x="1763688" y="4077072"/>
            <a:ext cx="504056" cy="50405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橢圓 34"/>
          <p:cNvSpPr/>
          <p:nvPr/>
        </p:nvSpPr>
        <p:spPr>
          <a:xfrm>
            <a:off x="1331640" y="3861048"/>
            <a:ext cx="432048" cy="432048"/>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橢圓 35"/>
          <p:cNvSpPr/>
          <p:nvPr/>
        </p:nvSpPr>
        <p:spPr>
          <a:xfrm>
            <a:off x="827584" y="4077072"/>
            <a:ext cx="216024" cy="216024"/>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橢圓 36"/>
          <p:cNvSpPr/>
          <p:nvPr/>
        </p:nvSpPr>
        <p:spPr>
          <a:xfrm>
            <a:off x="1115616" y="4293096"/>
            <a:ext cx="144016" cy="14401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橢圓 37"/>
          <p:cNvSpPr/>
          <p:nvPr/>
        </p:nvSpPr>
        <p:spPr>
          <a:xfrm>
            <a:off x="179512" y="3645024"/>
            <a:ext cx="360040" cy="360040"/>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橢圓 38"/>
          <p:cNvSpPr/>
          <p:nvPr/>
        </p:nvSpPr>
        <p:spPr>
          <a:xfrm>
            <a:off x="107504" y="4077072"/>
            <a:ext cx="216024" cy="216024"/>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橢圓 40"/>
          <p:cNvSpPr/>
          <p:nvPr/>
        </p:nvSpPr>
        <p:spPr>
          <a:xfrm>
            <a:off x="611560" y="4221088"/>
            <a:ext cx="144016" cy="144016"/>
          </a:xfrm>
          <a:prstGeom prst="ellipse">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直角三角形 41"/>
          <p:cNvSpPr/>
          <p:nvPr/>
        </p:nvSpPr>
        <p:spPr>
          <a:xfrm>
            <a:off x="0" y="4941168"/>
            <a:ext cx="9144000" cy="1916832"/>
          </a:xfrm>
          <a:prstGeom prst="rtTriangl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橢圓 45"/>
          <p:cNvSpPr/>
          <p:nvPr/>
        </p:nvSpPr>
        <p:spPr>
          <a:xfrm>
            <a:off x="611560" y="3861048"/>
            <a:ext cx="144016" cy="144016"/>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橢圓 46"/>
          <p:cNvSpPr/>
          <p:nvPr/>
        </p:nvSpPr>
        <p:spPr>
          <a:xfrm>
            <a:off x="2339752" y="4293096"/>
            <a:ext cx="144016" cy="144016"/>
          </a:xfrm>
          <a:prstGeom prst="ellipse">
            <a:avLst/>
          </a:prstGeom>
          <a:solidFill>
            <a:srgbClr val="26863D">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descr="tarkus29.png"/>
          <p:cNvPicPr>
            <a:picLocks noChangeAspect="1"/>
          </p:cNvPicPr>
          <p:nvPr/>
        </p:nvPicPr>
        <p:blipFill>
          <a:blip r:embed="rId3" cstate="print"/>
          <a:stretch>
            <a:fillRect/>
          </a:stretch>
        </p:blipFill>
        <p:spPr>
          <a:xfrm>
            <a:off x="3887147" y="3501008"/>
            <a:ext cx="3240360" cy="1739414"/>
          </a:xfrm>
          <a:prstGeom prst="rect">
            <a:avLst/>
          </a:prstGeom>
        </p:spPr>
      </p:pic>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500034" y="1071546"/>
            <a:ext cx="2031325"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基礎圖形工具</a:t>
            </a:r>
            <a:endParaRPr lang="zh-TW" altLang="en-US" sz="2400" b="1" dirty="0">
              <a:solidFill>
                <a:schemeClr val="accent5">
                  <a:lumMod val="75000"/>
                </a:schemeClr>
              </a:solidFill>
              <a:latin typeface="+mj-ea"/>
              <a:ea typeface="+mj-ea"/>
            </a:endParaRPr>
          </a:p>
        </p:txBody>
      </p:sp>
      <p:pic>
        <p:nvPicPr>
          <p:cNvPr id="13" name="內容版面配置區 12" descr="tarkus27.png"/>
          <p:cNvPicPr>
            <a:picLocks noGrp="1" noChangeAspect="1"/>
          </p:cNvPicPr>
          <p:nvPr>
            <p:ph idx="1"/>
          </p:nvPr>
        </p:nvPicPr>
        <p:blipFill>
          <a:blip r:embed="rId4" cstate="print"/>
          <a:srcRect r="2470"/>
          <a:stretch>
            <a:fillRect/>
          </a:stretch>
        </p:blipFill>
        <p:spPr>
          <a:xfrm>
            <a:off x="539552" y="1484784"/>
            <a:ext cx="1421529" cy="4353533"/>
          </a:xfrm>
        </p:spPr>
      </p:pic>
      <p:sp>
        <p:nvSpPr>
          <p:cNvPr id="14" name="文字方塊 13"/>
          <p:cNvSpPr txBox="1"/>
          <p:nvPr/>
        </p:nvSpPr>
        <p:spPr>
          <a:xfrm>
            <a:off x="2915816" y="620688"/>
            <a:ext cx="5760640" cy="923330"/>
          </a:xfrm>
          <a:prstGeom prst="rect">
            <a:avLst/>
          </a:prstGeom>
          <a:noFill/>
        </p:spPr>
        <p:txBody>
          <a:bodyPr wrap="square" rtlCol="0">
            <a:spAutoFit/>
          </a:bodyPr>
          <a:lstStyle/>
          <a:p>
            <a:r>
              <a:rPr lang="zh-TW" altLang="en-US" dirty="0" smtClean="0"/>
              <a:t>◆ 本篇介紹：數字運算、變數設定、功能指令</a:t>
            </a:r>
            <a:endParaRPr lang="en-US" altLang="zh-TW" dirty="0" smtClean="0"/>
          </a:p>
          <a:p>
            <a:r>
              <a:rPr lang="zh-TW" altLang="en-US" dirty="0" smtClean="0"/>
              <a:t>◆ </a:t>
            </a:r>
            <a:r>
              <a:rPr lang="zh-TW" altLang="en-US" b="1" dirty="0" smtClean="0">
                <a:solidFill>
                  <a:srgbClr val="FF6600"/>
                </a:solidFill>
              </a:rPr>
              <a:t>基礎指令</a:t>
            </a:r>
            <a:r>
              <a:rPr lang="zh-TW" altLang="en-US" dirty="0" smtClean="0"/>
              <a:t>為一般編程所需要的邏輯，將與</a:t>
            </a:r>
            <a:r>
              <a:rPr lang="zh-TW" altLang="en-US" b="1" dirty="0" smtClean="0">
                <a:solidFill>
                  <a:srgbClr val="0070C0"/>
                </a:solidFill>
              </a:rPr>
              <a:t>元件模組</a:t>
            </a:r>
            <a:r>
              <a:rPr lang="zh-TW" altLang="en-US" dirty="0" smtClean="0"/>
              <a:t>一同在後續課程中介紹</a:t>
            </a:r>
            <a:endParaRPr lang="en-US" altLang="zh-TW" dirty="0" smtClean="0"/>
          </a:p>
        </p:txBody>
      </p:sp>
      <p:cxnSp>
        <p:nvCxnSpPr>
          <p:cNvPr id="32" name="肘形接點 31"/>
          <p:cNvCxnSpPr/>
          <p:nvPr/>
        </p:nvCxnSpPr>
        <p:spPr>
          <a:xfrm flipV="1">
            <a:off x="1979712" y="1700808"/>
            <a:ext cx="1800200" cy="1440160"/>
          </a:xfrm>
          <a:prstGeom prst="bentConnector3">
            <a:avLst>
              <a:gd name="adj1" fmla="val 50000"/>
            </a:avLst>
          </a:prstGeom>
          <a:ln w="254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3" name="肘形接點 62"/>
          <p:cNvCxnSpPr/>
          <p:nvPr/>
        </p:nvCxnSpPr>
        <p:spPr>
          <a:xfrm>
            <a:off x="1979712" y="3645024"/>
            <a:ext cx="1800200" cy="864096"/>
          </a:xfrm>
          <a:prstGeom prst="bentConnector3">
            <a:avLst>
              <a:gd name="adj1" fmla="val 50000"/>
            </a:avLst>
          </a:prstGeom>
          <a:ln w="254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78" name="圖片 77" descr="tarkus28.png"/>
          <p:cNvPicPr>
            <a:picLocks noChangeAspect="1"/>
          </p:cNvPicPr>
          <p:nvPr/>
        </p:nvPicPr>
        <p:blipFill>
          <a:blip r:embed="rId5" cstate="print"/>
          <a:stretch>
            <a:fillRect/>
          </a:stretch>
        </p:blipFill>
        <p:spPr>
          <a:xfrm>
            <a:off x="3923928" y="1484784"/>
            <a:ext cx="3855619" cy="1080120"/>
          </a:xfrm>
          <a:prstGeom prst="rect">
            <a:avLst/>
          </a:prstGeom>
        </p:spPr>
      </p:pic>
      <p:pic>
        <p:nvPicPr>
          <p:cNvPr id="79" name="圖片 78" descr="tarkus31.png"/>
          <p:cNvPicPr>
            <a:picLocks noChangeAspect="1"/>
          </p:cNvPicPr>
          <p:nvPr/>
        </p:nvPicPr>
        <p:blipFill>
          <a:blip r:embed="rId6" cstate="print"/>
          <a:stretch>
            <a:fillRect/>
          </a:stretch>
        </p:blipFill>
        <p:spPr>
          <a:xfrm>
            <a:off x="3452789" y="2636912"/>
            <a:ext cx="5295675" cy="936104"/>
          </a:xfrm>
          <a:prstGeom prst="rect">
            <a:avLst/>
          </a:prstGeom>
        </p:spPr>
      </p:pic>
      <p:pic>
        <p:nvPicPr>
          <p:cNvPr id="81" name="圖片 80" descr="tarkus32.png"/>
          <p:cNvPicPr>
            <a:picLocks noChangeAspect="1"/>
          </p:cNvPicPr>
          <p:nvPr/>
        </p:nvPicPr>
        <p:blipFill>
          <a:blip r:embed="rId7" cstate="print"/>
          <a:stretch>
            <a:fillRect/>
          </a:stretch>
        </p:blipFill>
        <p:spPr>
          <a:xfrm>
            <a:off x="4022155" y="5503800"/>
            <a:ext cx="4320480" cy="1273529"/>
          </a:xfrm>
          <a:prstGeom prst="rect">
            <a:avLst/>
          </a:prstGeom>
        </p:spPr>
      </p:pic>
      <p:pic>
        <p:nvPicPr>
          <p:cNvPr id="82" name="圖片 81" descr="tarkus30.png"/>
          <p:cNvPicPr>
            <a:picLocks noChangeAspect="1"/>
          </p:cNvPicPr>
          <p:nvPr/>
        </p:nvPicPr>
        <p:blipFill>
          <a:blip r:embed="rId8" cstate="print"/>
          <a:stretch>
            <a:fillRect/>
          </a:stretch>
        </p:blipFill>
        <p:spPr>
          <a:xfrm>
            <a:off x="3347864" y="3530813"/>
            <a:ext cx="3747971" cy="1224136"/>
          </a:xfrm>
          <a:prstGeom prst="rect">
            <a:avLst/>
          </a:prstGeom>
        </p:spPr>
      </p:pic>
      <p:cxnSp>
        <p:nvCxnSpPr>
          <p:cNvPr id="83" name="直線單箭頭接點 82"/>
          <p:cNvCxnSpPr/>
          <p:nvPr/>
        </p:nvCxnSpPr>
        <p:spPr>
          <a:xfrm>
            <a:off x="1979712" y="4149080"/>
            <a:ext cx="1224136" cy="0"/>
          </a:xfrm>
          <a:prstGeom prst="straightConnector1">
            <a:avLst/>
          </a:prstGeom>
          <a:ln w="25400">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84" name="圖片 83" descr="tarkus33.png"/>
          <p:cNvPicPr>
            <a:picLocks noChangeAspect="1"/>
          </p:cNvPicPr>
          <p:nvPr/>
        </p:nvPicPr>
        <p:blipFill>
          <a:blip r:embed="rId9" cstate="print"/>
          <a:stretch>
            <a:fillRect/>
          </a:stretch>
        </p:blipFill>
        <p:spPr>
          <a:xfrm>
            <a:off x="2627784" y="4941168"/>
            <a:ext cx="5616624" cy="10771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78"/>
                                        </p:tgtEl>
                                      </p:cBhvr>
                                    </p:animEffect>
                                    <p:set>
                                      <p:cBhvr>
                                        <p:cTn id="7" dur="1" fill="hold">
                                          <p:stCondLst>
                                            <p:cond delay="499"/>
                                          </p:stCondLst>
                                        </p:cTn>
                                        <p:tgtEl>
                                          <p:spTgt spid="78"/>
                                        </p:tgtEl>
                                        <p:attrNameLst>
                                          <p:attrName>style.visibility</p:attrName>
                                        </p:attrNameLst>
                                      </p:cBhvr>
                                      <p:to>
                                        <p:strVal val="hidden"/>
                                      </p:to>
                                    </p:set>
                                  </p:childTnLst>
                                </p:cTn>
                              </p:par>
                              <p:par>
                                <p:cTn id="8" presetID="4" presetClass="exit" presetSubtype="16" fill="hold" nodeType="withEffect">
                                  <p:stCondLst>
                                    <p:cond delay="0"/>
                                  </p:stCondLst>
                                  <p:childTnLst>
                                    <p:animEffect transition="out" filter="box(in)">
                                      <p:cBhvr>
                                        <p:cTn id="9" dur="500"/>
                                        <p:tgtEl>
                                          <p:spTgt spid="79"/>
                                        </p:tgtEl>
                                      </p:cBhvr>
                                    </p:animEffect>
                                    <p:set>
                                      <p:cBhvr>
                                        <p:cTn id="10" dur="1" fill="hold">
                                          <p:stCondLst>
                                            <p:cond delay="499"/>
                                          </p:stCondLst>
                                        </p:cTn>
                                        <p:tgtEl>
                                          <p:spTgt spid="79"/>
                                        </p:tgtEl>
                                        <p:attrNameLst>
                                          <p:attrName>style.visibility</p:attrName>
                                        </p:attrNameLst>
                                      </p:cBhvr>
                                      <p:to>
                                        <p:strVal val="hidden"/>
                                      </p:to>
                                    </p:set>
                                  </p:childTnLst>
                                </p:cTn>
                              </p:par>
                              <p:par>
                                <p:cTn id="11" presetID="4" presetClass="exit" presetSubtype="16" fill="hold" nodeType="withEffect">
                                  <p:stCondLst>
                                    <p:cond delay="0"/>
                                  </p:stCondLst>
                                  <p:childTnLst>
                                    <p:animEffect transition="out" filter="box(in)">
                                      <p:cBhvr>
                                        <p:cTn id="12" dur="500"/>
                                        <p:tgtEl>
                                          <p:spTgt spid="81"/>
                                        </p:tgtEl>
                                      </p:cBhvr>
                                    </p:animEffect>
                                    <p:set>
                                      <p:cBhvr>
                                        <p:cTn id="13" dur="1" fill="hold">
                                          <p:stCondLst>
                                            <p:cond delay="499"/>
                                          </p:stCondLst>
                                        </p:cTn>
                                        <p:tgtEl>
                                          <p:spTgt spid="81"/>
                                        </p:tgtEl>
                                        <p:attrNameLst>
                                          <p:attrName>style.visibility</p:attrName>
                                        </p:attrNameLst>
                                      </p:cBhvr>
                                      <p:to>
                                        <p:strVal val="hidden"/>
                                      </p:to>
                                    </p:set>
                                  </p:childTnLst>
                                </p:cTn>
                              </p:par>
                              <p:par>
                                <p:cTn id="14" presetID="4" presetClass="exit" presetSubtype="16" fill="hold" nodeType="withEffect">
                                  <p:stCondLst>
                                    <p:cond delay="0"/>
                                  </p:stCondLst>
                                  <p:childTnLst>
                                    <p:animEffect transition="out" filter="box(in)">
                                      <p:cBhvr>
                                        <p:cTn id="15" dur="500"/>
                                        <p:tgtEl>
                                          <p:spTgt spid="63"/>
                                        </p:tgtEl>
                                      </p:cBhvr>
                                    </p:animEffect>
                                    <p:set>
                                      <p:cBhvr>
                                        <p:cTn id="16" dur="1" fill="hold">
                                          <p:stCondLst>
                                            <p:cond delay="499"/>
                                          </p:stCondLst>
                                        </p:cTn>
                                        <p:tgtEl>
                                          <p:spTgt spid="63"/>
                                        </p:tgtEl>
                                        <p:attrNameLst>
                                          <p:attrName>style.visibility</p:attrName>
                                        </p:attrNameLst>
                                      </p:cBhvr>
                                      <p:to>
                                        <p:strVal val="hidden"/>
                                      </p:to>
                                    </p:set>
                                  </p:childTnLst>
                                </p:cTn>
                              </p:par>
                              <p:par>
                                <p:cTn id="17" presetID="4" presetClass="exit" presetSubtype="16" fill="hold" nodeType="withEffect">
                                  <p:stCondLst>
                                    <p:cond delay="0"/>
                                  </p:stCondLst>
                                  <p:childTnLst>
                                    <p:animEffect transition="out" filter="box(in)">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par>
                                <p:cTn id="20" presetID="4" presetClass="exit" presetSubtype="16" fill="hold" nodeType="withEffect">
                                  <p:stCondLst>
                                    <p:cond delay="0"/>
                                  </p:stCondLst>
                                  <p:childTnLst>
                                    <p:animEffect transition="out" filter="box(in)">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2"/>
                                        </p:tgtEl>
                                        <p:attrNameLst>
                                          <p:attrName>style.visibility</p:attrName>
                                        </p:attrNameLst>
                                      </p:cBhvr>
                                      <p:to>
                                        <p:strVal val="visible"/>
                                      </p:to>
                                    </p:set>
                                    <p:animEffect transition="in" filter="box(in)">
                                      <p:cBhvr>
                                        <p:cTn id="27" dur="500"/>
                                        <p:tgtEl>
                                          <p:spTgt spid="82"/>
                                        </p:tgtEl>
                                      </p:cBhvr>
                                    </p:animEffect>
                                  </p:childTnLst>
                                </p:cTn>
                              </p:par>
                              <p:par>
                                <p:cTn id="28" presetID="4" presetClass="entr" presetSubtype="16" fill="hold" nodeType="with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box(in)">
                                      <p:cBhvr>
                                        <p:cTn id="30" dur="500"/>
                                        <p:tgtEl>
                                          <p:spTgt spid="84"/>
                                        </p:tgtEl>
                                      </p:cBhvr>
                                    </p:animEffect>
                                  </p:childTnLst>
                                </p:cTn>
                              </p:par>
                              <p:par>
                                <p:cTn id="31" presetID="4" presetClass="entr" presetSubtype="16" fill="hold" nodeType="withEffect">
                                  <p:stCondLst>
                                    <p:cond delay="0"/>
                                  </p:stCondLst>
                                  <p:childTnLst>
                                    <p:set>
                                      <p:cBhvr>
                                        <p:cTn id="32" dur="1" fill="hold">
                                          <p:stCondLst>
                                            <p:cond delay="0"/>
                                          </p:stCondLst>
                                        </p:cTn>
                                        <p:tgtEl>
                                          <p:spTgt spid="83"/>
                                        </p:tgtEl>
                                        <p:attrNameLst>
                                          <p:attrName>style.visibility</p:attrName>
                                        </p:attrNameLst>
                                      </p:cBhvr>
                                      <p:to>
                                        <p:strVal val="visible"/>
                                      </p:to>
                                    </p:set>
                                    <p:animEffect transition="in" filter="box(in)">
                                      <p:cBhvr>
                                        <p:cTn id="33"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DF55F"/>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2520280" y="3140968"/>
            <a:ext cx="5940152" cy="1323439"/>
          </a:xfrm>
          <a:prstGeom prst="rect">
            <a:avLst/>
          </a:prstGeom>
          <a:noFill/>
        </p:spPr>
        <p:txBody>
          <a:bodyPr wrap="square" rtlCol="0">
            <a:spAutoFit/>
          </a:bodyPr>
          <a:lstStyle/>
          <a:p>
            <a:r>
              <a:rPr lang="zh-TW" altLang="en-US" sz="8000" b="1" dirty="0" smtClean="0">
                <a:solidFill>
                  <a:schemeClr val="tx1">
                    <a:lumMod val="75000"/>
                    <a:lumOff val="25000"/>
                  </a:schemeClr>
                </a:solidFill>
              </a:rPr>
              <a:t>馬達控制</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功能介紹與基本操作</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GetNewsRptjpg.jfif"/>
          <p:cNvPicPr>
            <a:picLocks noChangeAspect="1"/>
          </p:cNvPicPr>
          <p:nvPr/>
        </p:nvPicPr>
        <p:blipFill>
          <a:blip r:embed="rId3">
            <a:lum bright="40000"/>
          </a:blip>
          <a:stretch>
            <a:fillRect/>
          </a:stretch>
        </p:blipFill>
        <p:spPr>
          <a:xfrm>
            <a:off x="3827170" y="3714752"/>
            <a:ext cx="5010571" cy="2843208"/>
          </a:xfrm>
          <a:prstGeom prst="rect">
            <a:avLst/>
          </a:prstGeom>
          <a:ln>
            <a:noFill/>
          </a:ln>
          <a:effectLst>
            <a:softEdge rad="112500"/>
          </a:effectLst>
        </p:spPr>
      </p:pic>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5" name="文字方塊 4"/>
          <p:cNvSpPr txBox="1"/>
          <p:nvPr/>
        </p:nvSpPr>
        <p:spPr>
          <a:xfrm>
            <a:off x="571472" y="1214422"/>
            <a:ext cx="8143932" cy="4154984"/>
          </a:xfrm>
          <a:prstGeom prst="rect">
            <a:avLst/>
          </a:prstGeom>
          <a:noFill/>
        </p:spPr>
        <p:txBody>
          <a:bodyPr wrap="square" rtlCol="0">
            <a:spAutoFit/>
          </a:bodyPr>
          <a:lstStyle/>
          <a:p>
            <a:r>
              <a:rPr lang="zh-TW" altLang="en-US" sz="2200" b="1" dirty="0" smtClean="0"/>
              <a:t>電動馬達：</a:t>
            </a:r>
            <a:endParaRPr lang="en-US" altLang="zh-TW" sz="2200" b="1" dirty="0" smtClean="0"/>
          </a:p>
          <a:p>
            <a:r>
              <a:rPr lang="zh-TW" altLang="en-US" sz="2200" dirty="0"/>
              <a:t>現在流行的電動車以電動馬達作為動力</a:t>
            </a:r>
            <a:r>
              <a:rPr lang="zh-TW" altLang="en-US" sz="2200" dirty="0" smtClean="0"/>
              <a:t>來源。</a:t>
            </a:r>
            <a:endParaRPr lang="en-US" altLang="zh-TW" sz="2200" dirty="0" smtClean="0"/>
          </a:p>
          <a:p>
            <a:r>
              <a:rPr lang="zh-TW" altLang="en-US" sz="2200" dirty="0"/>
              <a:t>傳統汽車引擎在發動機轉數不配合</a:t>
            </a:r>
            <a:r>
              <a:rPr lang="zh-TW" altLang="en-US" sz="2200" dirty="0" smtClean="0"/>
              <a:t>下，反應會變得遲鈍無力，但電動馬達的加速是及時的，扭力輸出平均，即使在任何時間都能表現出雷霆一般的反應速度。</a:t>
            </a:r>
            <a:endParaRPr lang="en-US" altLang="zh-TW" sz="2200" dirty="0" smtClean="0"/>
          </a:p>
          <a:p>
            <a:r>
              <a:rPr lang="zh-TW" altLang="en-US" sz="2200" dirty="0" smtClean="0"/>
              <a:t>電動車所有部件都採用了電子部件，電子傳動速度比機械傳動快很多，所以無論是加速、減速或式排檔變速，反應都比傳統燃料汽車更快。</a:t>
            </a:r>
            <a:endParaRPr lang="en-US" altLang="zh-TW" sz="2200" dirty="0" smtClean="0"/>
          </a:p>
          <a:p>
            <a:r>
              <a:rPr lang="zh-TW" altLang="en-US" sz="2200" dirty="0"/>
              <a:t>電動車沒有發動機，所以噪音和諧</a:t>
            </a:r>
            <a:r>
              <a:rPr lang="zh-TW" altLang="en-US" sz="2200" dirty="0" smtClean="0"/>
              <a:t>震也大大減低，連行車舒適性的調整也變得輕鬆許多，不用去考慮如何阻隔發動機噪音、不用怕發動機後一會霸佔車廂空間等等，所以在同樣條件下，電動車比燃料汽車更好開且更舒適喔。</a:t>
            </a:r>
            <a:endParaRPr lang="zh-TW" altLang="en-US" sz="22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tarkus91.png"/>
          <p:cNvPicPr>
            <a:picLocks noGrp="1" noChangeAspect="1"/>
          </p:cNvPicPr>
          <p:nvPr>
            <p:ph idx="1"/>
          </p:nvPr>
        </p:nvPicPr>
        <p:blipFill>
          <a:blip r:embed="rId3" cstate="print"/>
          <a:srcRect l="2574" t="7998" r="5663" b="9997"/>
          <a:stretch>
            <a:fillRect/>
          </a:stretch>
        </p:blipFill>
        <p:spPr>
          <a:xfrm>
            <a:off x="2843808" y="908720"/>
            <a:ext cx="3816424" cy="1756352"/>
          </a:xfrm>
        </p:spPr>
      </p:pic>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5" name="文字方塊 4"/>
          <p:cNvSpPr txBox="1"/>
          <p:nvPr/>
        </p:nvSpPr>
        <p:spPr>
          <a:xfrm>
            <a:off x="539552" y="2852936"/>
            <a:ext cx="7056784" cy="769441"/>
          </a:xfrm>
          <a:prstGeom prst="rect">
            <a:avLst/>
          </a:prstGeom>
          <a:noFill/>
        </p:spPr>
        <p:txBody>
          <a:bodyPr wrap="square" rtlCol="0">
            <a:spAutoFit/>
          </a:bodyPr>
          <a:lstStyle/>
          <a:p>
            <a:r>
              <a:rPr lang="zh-TW" altLang="en-US" sz="2200" dirty="0" smtClean="0"/>
              <a:t>隨著現在電動車概念即將取代傳統汽車的流行</a:t>
            </a:r>
            <a:endParaRPr lang="en-US" altLang="zh-TW" sz="2200" dirty="0" smtClean="0"/>
          </a:p>
          <a:p>
            <a:r>
              <a:rPr lang="en-US" altLang="zh-TW" sz="2200" dirty="0" err="1" smtClean="0"/>
              <a:t>BeeCar</a:t>
            </a:r>
            <a:r>
              <a:rPr lang="zh-TW" altLang="en-US" sz="2200" dirty="0" smtClean="0"/>
              <a:t>使用的是電動馬達來做為動力，象徵未來的趨勢。</a:t>
            </a:r>
            <a:endParaRPr lang="zh-TW" altLang="en-US" sz="2200" dirty="0"/>
          </a:p>
        </p:txBody>
      </p:sp>
      <p:graphicFrame>
        <p:nvGraphicFramePr>
          <p:cNvPr id="6" name="表格 5"/>
          <p:cNvGraphicFramePr>
            <a:graphicFrameLocks noGrp="1"/>
          </p:cNvGraphicFramePr>
          <p:nvPr/>
        </p:nvGraphicFramePr>
        <p:xfrm>
          <a:off x="539552" y="4077072"/>
          <a:ext cx="7992888" cy="1846695"/>
        </p:xfrm>
        <a:graphic>
          <a:graphicData uri="http://schemas.openxmlformats.org/drawingml/2006/table">
            <a:tbl>
              <a:tblPr firstRow="1" bandRow="1">
                <a:tableStyleId>{5C22544A-7EE6-4342-B048-85BDC9FD1C3A}</a:tableStyleId>
              </a:tblPr>
              <a:tblGrid>
                <a:gridCol w="2304256"/>
                <a:gridCol w="2736304"/>
                <a:gridCol w="2952328"/>
              </a:tblGrid>
              <a:tr h="383655">
                <a:tc>
                  <a:txBody>
                    <a:bodyPr/>
                    <a:lstStyle/>
                    <a:p>
                      <a:endParaRPr lang="zh-TW" altLang="en-US" dirty="0"/>
                    </a:p>
                  </a:txBody>
                  <a:tcPr/>
                </a:tc>
                <a:tc>
                  <a:txBody>
                    <a:bodyPr/>
                    <a:lstStyle/>
                    <a:p>
                      <a:pPr algn="ctr"/>
                      <a:r>
                        <a:rPr lang="zh-TW" altLang="en-US" dirty="0" smtClean="0">
                          <a:solidFill>
                            <a:schemeClr val="tx1"/>
                          </a:solidFill>
                        </a:rPr>
                        <a:t>傳統引擎</a:t>
                      </a:r>
                      <a:endParaRPr lang="zh-TW" altLang="en-US" dirty="0">
                        <a:solidFill>
                          <a:schemeClr val="tx1"/>
                        </a:solidFill>
                      </a:endParaRPr>
                    </a:p>
                  </a:txBody>
                  <a:tcPr/>
                </a:tc>
                <a:tc>
                  <a:txBody>
                    <a:bodyPr/>
                    <a:lstStyle/>
                    <a:p>
                      <a:pPr algn="ctr"/>
                      <a:r>
                        <a:rPr lang="zh-TW" altLang="en-US" dirty="0" smtClean="0">
                          <a:solidFill>
                            <a:schemeClr val="tx1"/>
                          </a:solidFill>
                        </a:rPr>
                        <a:t>電動馬達</a:t>
                      </a:r>
                      <a:endParaRPr lang="zh-TW" altLang="en-US" dirty="0">
                        <a:solidFill>
                          <a:schemeClr val="tx1"/>
                        </a:solidFill>
                      </a:endParaRPr>
                    </a:p>
                  </a:txBody>
                  <a:tcPr/>
                </a:tc>
              </a:tr>
              <a:tr h="353611">
                <a:tc>
                  <a:txBody>
                    <a:bodyPr/>
                    <a:lstStyle/>
                    <a:p>
                      <a:pPr algn="ctr"/>
                      <a:r>
                        <a:rPr lang="zh-TW" altLang="en-US" sz="1600" dirty="0" smtClean="0"/>
                        <a:t>傳動</a:t>
                      </a:r>
                      <a:endParaRPr lang="zh-TW" altLang="en-US" sz="1600" dirty="0"/>
                    </a:p>
                  </a:txBody>
                  <a:tcPr/>
                </a:tc>
                <a:tc>
                  <a:txBody>
                    <a:bodyPr/>
                    <a:lstStyle/>
                    <a:p>
                      <a:pPr algn="ctr"/>
                      <a:r>
                        <a:rPr lang="zh-TW" altLang="en-US" dirty="0" smtClean="0"/>
                        <a:t>慢</a:t>
                      </a:r>
                      <a:r>
                        <a:rPr lang="en-US" altLang="zh-TW" dirty="0" smtClean="0"/>
                        <a:t>(</a:t>
                      </a:r>
                      <a:r>
                        <a:rPr lang="zh-TW" altLang="en-US" dirty="0" smtClean="0"/>
                        <a:t>機械</a:t>
                      </a:r>
                      <a:r>
                        <a:rPr lang="en-US" altLang="zh-TW" dirty="0" smtClean="0"/>
                        <a:t>)</a:t>
                      </a:r>
                      <a:endParaRPr lang="zh-TW" altLang="en-US" dirty="0"/>
                    </a:p>
                  </a:txBody>
                  <a:tcPr/>
                </a:tc>
                <a:tc>
                  <a:txBody>
                    <a:bodyPr/>
                    <a:lstStyle/>
                    <a:p>
                      <a:pPr algn="ctr"/>
                      <a:r>
                        <a:rPr lang="zh-TW" altLang="en-US" dirty="0" smtClean="0"/>
                        <a:t>快</a:t>
                      </a:r>
                      <a:r>
                        <a:rPr lang="en-US" altLang="zh-TW" dirty="0" smtClean="0"/>
                        <a:t>(</a:t>
                      </a:r>
                      <a:r>
                        <a:rPr lang="zh-TW" altLang="en-US" dirty="0" smtClean="0"/>
                        <a:t>電子</a:t>
                      </a:r>
                      <a:r>
                        <a:rPr lang="en-US" altLang="zh-TW" dirty="0" smtClean="0"/>
                        <a:t>)</a:t>
                      </a:r>
                      <a:endParaRPr lang="zh-TW" altLang="en-US" dirty="0"/>
                    </a:p>
                  </a:txBody>
                  <a:tcPr/>
                </a:tc>
              </a:tr>
              <a:tr h="353611">
                <a:tc>
                  <a:txBody>
                    <a:bodyPr/>
                    <a:lstStyle/>
                    <a:p>
                      <a:pPr algn="ctr"/>
                      <a:r>
                        <a:rPr lang="zh-TW" altLang="en-US" sz="1600" dirty="0" smtClean="0"/>
                        <a:t>成本</a:t>
                      </a:r>
                      <a:endParaRPr lang="zh-TW" altLang="en-US" sz="1600" dirty="0"/>
                    </a:p>
                  </a:txBody>
                  <a:tcPr/>
                </a:tc>
                <a:tc>
                  <a:txBody>
                    <a:bodyPr/>
                    <a:lstStyle/>
                    <a:p>
                      <a:pPr algn="ctr"/>
                      <a:r>
                        <a:rPr lang="zh-TW" altLang="en-US" dirty="0" smtClean="0"/>
                        <a:t>高</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低</a:t>
                      </a:r>
                    </a:p>
                  </a:txBody>
                  <a:tcPr/>
                </a:tc>
              </a:tr>
              <a:tr h="353611">
                <a:tc>
                  <a:txBody>
                    <a:bodyPr/>
                    <a:lstStyle/>
                    <a:p>
                      <a:pPr algn="ctr"/>
                      <a:r>
                        <a:rPr lang="zh-TW" altLang="en-US" sz="1600" dirty="0" smtClean="0"/>
                        <a:t>噪音</a:t>
                      </a:r>
                      <a:endParaRPr lang="zh-TW" altLang="en-US" sz="1600" dirty="0"/>
                    </a:p>
                  </a:txBody>
                  <a:tcPr/>
                </a:tc>
                <a:tc>
                  <a:txBody>
                    <a:bodyPr/>
                    <a:lstStyle/>
                    <a:p>
                      <a:pPr algn="ctr"/>
                      <a:r>
                        <a:rPr lang="zh-TW" altLang="en-US" dirty="0" smtClean="0"/>
                        <a:t>高</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低</a:t>
                      </a:r>
                    </a:p>
                  </a:txBody>
                  <a:tcPr/>
                </a:tc>
              </a:tr>
              <a:tr h="353611">
                <a:tc>
                  <a:txBody>
                    <a:bodyPr/>
                    <a:lstStyle/>
                    <a:p>
                      <a:pPr algn="ctr"/>
                      <a:r>
                        <a:rPr lang="zh-TW" altLang="en-US" sz="1600" dirty="0" smtClean="0"/>
                        <a:t>舒適度</a:t>
                      </a:r>
                      <a:endParaRPr lang="zh-TW" altLang="en-US" sz="1600" dirty="0"/>
                    </a:p>
                  </a:txBody>
                  <a:tcPr/>
                </a:tc>
                <a:tc>
                  <a:txBody>
                    <a:bodyPr/>
                    <a:lstStyle/>
                    <a:p>
                      <a:pPr algn="ctr"/>
                      <a:r>
                        <a:rPr lang="zh-TW" altLang="en-US" dirty="0" smtClean="0"/>
                        <a:t>低</a:t>
                      </a:r>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dirty="0" smtClean="0"/>
                        <a:t>高</a:t>
                      </a:r>
                    </a:p>
                  </a:txBody>
                  <a:tcPr/>
                </a:tc>
              </a:tr>
            </a:tbl>
          </a:graphicData>
        </a:graphic>
      </p:graphicFrame>
      <p:pic>
        <p:nvPicPr>
          <p:cNvPr id="7" name="圖片 6" descr="9f6ba62f687e633d56eba05cae1efb41.jpg"/>
          <p:cNvPicPr>
            <a:picLocks noChangeAspect="1"/>
          </p:cNvPicPr>
          <p:nvPr/>
        </p:nvPicPr>
        <p:blipFill>
          <a:blip r:embed="rId4" cstate="print"/>
          <a:srcRect l="15700" t="11297" r="2181" b="11297"/>
          <a:stretch>
            <a:fillRect/>
          </a:stretch>
        </p:blipFill>
        <p:spPr>
          <a:xfrm rot="536424">
            <a:off x="7724435" y="3260259"/>
            <a:ext cx="999397" cy="799987"/>
          </a:xfrm>
          <a:prstGeom prst="rect">
            <a:avLst/>
          </a:prstGeom>
        </p:spPr>
      </p:pic>
      <p:sp>
        <p:nvSpPr>
          <p:cNvPr id="8" name="橢圓 7"/>
          <p:cNvSpPr/>
          <p:nvPr/>
        </p:nvSpPr>
        <p:spPr>
          <a:xfrm>
            <a:off x="6156176" y="3933056"/>
            <a:ext cx="1800200" cy="540060"/>
          </a:xfrm>
          <a:prstGeom prst="ellipse">
            <a:avLst/>
          </a:prstGeom>
          <a:noFill/>
          <a:ln w="28575" cmpd="sng">
            <a:solidFill>
              <a:srgbClr val="FF0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p:cNvSpPr/>
          <p:nvPr/>
        </p:nvSpPr>
        <p:spPr>
          <a:xfrm rot="389387">
            <a:off x="7613611" y="4900846"/>
            <a:ext cx="579892" cy="3385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chorCtr="1">
            <a:spAutoFit/>
          </a:bodyPr>
          <a:lstStyle/>
          <a:p>
            <a:pPr algn="ctr"/>
            <a:r>
              <a:rPr lang="en-US" altLang="zh-TW" sz="1600" b="1" dirty="0" smtClean="0">
                <a:solidFill>
                  <a:srgbClr val="FF0000"/>
                </a:solidFill>
              </a:rPr>
              <a:t>WIN</a:t>
            </a:r>
            <a:endParaRPr lang="zh-TW" altLang="en-US" sz="1600" b="1" dirty="0">
              <a:solidFill>
                <a:srgbClr val="FF0000"/>
              </a:solidFill>
            </a:endParaRPr>
          </a:p>
        </p:txBody>
      </p:sp>
      <p:sp>
        <p:nvSpPr>
          <p:cNvPr id="25" name="矩形 24"/>
          <p:cNvSpPr/>
          <p:nvPr/>
        </p:nvSpPr>
        <p:spPr>
          <a:xfrm rot="389387">
            <a:off x="7647241" y="4468799"/>
            <a:ext cx="579892" cy="3385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chorCtr="1">
            <a:spAutoFit/>
          </a:bodyPr>
          <a:lstStyle/>
          <a:p>
            <a:pPr algn="ctr"/>
            <a:r>
              <a:rPr lang="en-US" altLang="zh-TW" sz="1600" b="1" dirty="0" smtClean="0">
                <a:solidFill>
                  <a:srgbClr val="FF0000"/>
                </a:solidFill>
              </a:rPr>
              <a:t>WIN</a:t>
            </a:r>
            <a:endParaRPr lang="zh-TW" altLang="en-US" sz="1600" b="1" dirty="0">
              <a:solidFill>
                <a:srgbClr val="FF0000"/>
              </a:solidFill>
            </a:endParaRPr>
          </a:p>
        </p:txBody>
      </p:sp>
      <p:sp>
        <p:nvSpPr>
          <p:cNvPr id="26" name="矩形 25"/>
          <p:cNvSpPr/>
          <p:nvPr/>
        </p:nvSpPr>
        <p:spPr>
          <a:xfrm rot="389387">
            <a:off x="7575233" y="5332895"/>
            <a:ext cx="579892" cy="3385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chorCtr="1">
            <a:spAutoFit/>
          </a:bodyPr>
          <a:lstStyle/>
          <a:p>
            <a:pPr algn="ctr"/>
            <a:r>
              <a:rPr lang="en-US" altLang="zh-TW" sz="1600" b="1" dirty="0" smtClean="0">
                <a:solidFill>
                  <a:srgbClr val="FF0000"/>
                </a:solidFill>
              </a:rPr>
              <a:t>WIN</a:t>
            </a:r>
            <a:endParaRPr lang="zh-TW" altLang="en-US" sz="1600" b="1" dirty="0">
              <a:solidFill>
                <a:srgbClr val="FF0000"/>
              </a:solidFill>
            </a:endParaRPr>
          </a:p>
        </p:txBody>
      </p:sp>
      <p:sp>
        <p:nvSpPr>
          <p:cNvPr id="27" name="矩形 26"/>
          <p:cNvSpPr/>
          <p:nvPr/>
        </p:nvSpPr>
        <p:spPr>
          <a:xfrm rot="389387">
            <a:off x="7541603" y="5764943"/>
            <a:ext cx="579892" cy="3385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ctr" anchorCtr="1">
            <a:spAutoFit/>
          </a:bodyPr>
          <a:lstStyle/>
          <a:p>
            <a:pPr algn="ctr"/>
            <a:r>
              <a:rPr lang="en-US" altLang="zh-TW" sz="1600" b="1" dirty="0" smtClean="0">
                <a:solidFill>
                  <a:srgbClr val="FF0000"/>
                </a:solidFill>
              </a:rPr>
              <a:t>WIN</a:t>
            </a:r>
            <a:endParaRPr lang="zh-TW" altLang="en-US" sz="1600"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772816"/>
            <a:ext cx="2376264" cy="592906"/>
          </a:xfrm>
        </p:spPr>
        <p:txBody>
          <a:bodyPr/>
          <a:lstStyle/>
          <a:p>
            <a:pPr>
              <a:buNone/>
            </a:pPr>
            <a:r>
              <a:rPr lang="zh-TW" altLang="en-US" b="1" dirty="0" smtClean="0">
                <a:solidFill>
                  <a:srgbClr val="002060"/>
                </a:solidFill>
              </a:rPr>
              <a:t>◎ 能量轉換</a:t>
            </a:r>
            <a:endParaRPr lang="en-US" altLang="zh-TW" b="1" dirty="0" smtClean="0">
              <a:solidFill>
                <a:srgbClr val="002060"/>
              </a:solidFill>
            </a:endParaRPr>
          </a:p>
          <a:p>
            <a:pPr>
              <a:buNone/>
            </a:pPr>
            <a:endParaRPr lang="zh-TW" altLang="en-US" b="1" dirty="0">
              <a:solidFill>
                <a:srgbClr val="002060"/>
              </a:solidFill>
            </a:endParaRPr>
          </a:p>
        </p:txBody>
      </p:sp>
      <p:sp>
        <p:nvSpPr>
          <p:cNvPr id="3" name="標題 2"/>
          <p:cNvSpPr>
            <a:spLocks noGrp="1"/>
          </p:cNvSpPr>
          <p:nvPr>
            <p:ph type="title"/>
          </p:nvPr>
        </p:nvSpPr>
        <p:spPr/>
        <p:txBody>
          <a:bodyPr/>
          <a:lstStyle/>
          <a:p>
            <a:r>
              <a:rPr lang="zh-TW" altLang="en-US" dirty="0" smtClean="0"/>
              <a:t>介紹知識</a:t>
            </a:r>
            <a:endParaRPr lang="zh-TW" altLang="en-US" dirty="0"/>
          </a:p>
        </p:txBody>
      </p:sp>
      <p:grpSp>
        <p:nvGrpSpPr>
          <p:cNvPr id="4" name="群組 30"/>
          <p:cNvGrpSpPr/>
          <p:nvPr/>
        </p:nvGrpSpPr>
        <p:grpSpPr>
          <a:xfrm>
            <a:off x="2267744" y="1296292"/>
            <a:ext cx="2344496" cy="1772668"/>
            <a:chOff x="2267744" y="1080268"/>
            <a:chExt cx="2344496" cy="1772668"/>
          </a:xfrm>
        </p:grpSpPr>
        <p:grpSp>
          <p:nvGrpSpPr>
            <p:cNvPr id="5" name="群組 15"/>
            <p:cNvGrpSpPr/>
            <p:nvPr/>
          </p:nvGrpSpPr>
          <p:grpSpPr>
            <a:xfrm>
              <a:off x="2267744" y="1080268"/>
              <a:ext cx="914925" cy="1543936"/>
              <a:chOff x="2699792" y="1124744"/>
              <a:chExt cx="1152128" cy="1944216"/>
            </a:xfrm>
          </p:grpSpPr>
          <p:cxnSp>
            <p:nvCxnSpPr>
              <p:cNvPr id="13" name="直線接點 12"/>
              <p:cNvCxnSpPr/>
              <p:nvPr/>
            </p:nvCxnSpPr>
            <p:spPr>
              <a:xfrm>
                <a:off x="3131840" y="2060848"/>
                <a:ext cx="72008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7" name="群組 14"/>
              <p:cNvGrpSpPr/>
              <p:nvPr/>
            </p:nvGrpSpPr>
            <p:grpSpPr>
              <a:xfrm>
                <a:off x="2699792" y="1124744"/>
                <a:ext cx="1152128" cy="1944216"/>
                <a:chOff x="2699792" y="1124744"/>
                <a:chExt cx="1152128" cy="1944216"/>
              </a:xfrm>
            </p:grpSpPr>
            <p:cxnSp>
              <p:nvCxnSpPr>
                <p:cNvPr id="6" name="直線接點 5"/>
                <p:cNvCxnSpPr/>
                <p:nvPr/>
              </p:nvCxnSpPr>
              <p:spPr>
                <a:xfrm>
                  <a:off x="2699792" y="2060848"/>
                  <a:ext cx="43204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3131840" y="1124744"/>
                  <a:ext cx="0" cy="194421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3131840" y="1124744"/>
                  <a:ext cx="72008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3131840" y="3068960"/>
                  <a:ext cx="720080"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19" name="文字方塊 18"/>
            <p:cNvSpPr txBox="1"/>
            <p:nvPr/>
          </p:nvSpPr>
          <p:spPr>
            <a:xfrm>
              <a:off x="3125486" y="1649099"/>
              <a:ext cx="1486754" cy="403278"/>
            </a:xfrm>
            <a:prstGeom prst="rect">
              <a:avLst/>
            </a:prstGeom>
            <a:noFill/>
          </p:spPr>
          <p:txBody>
            <a:bodyPr wrap="square" rtlCol="0">
              <a:spAutoFit/>
            </a:bodyPr>
            <a:lstStyle/>
            <a:p>
              <a:r>
                <a:rPr lang="zh-TW" altLang="en-US" sz="2700" b="1" dirty="0" smtClean="0">
                  <a:solidFill>
                    <a:srgbClr val="002060"/>
                  </a:solidFill>
                </a:rPr>
                <a:t>消耗</a:t>
              </a:r>
              <a:endParaRPr lang="zh-TW" altLang="en-US" sz="2700" b="1" dirty="0">
                <a:solidFill>
                  <a:srgbClr val="002060"/>
                </a:solidFill>
              </a:endParaRPr>
            </a:p>
          </p:txBody>
        </p:sp>
        <p:sp>
          <p:nvSpPr>
            <p:cNvPr id="20" name="文字方塊 19"/>
            <p:cNvSpPr txBox="1"/>
            <p:nvPr/>
          </p:nvSpPr>
          <p:spPr>
            <a:xfrm>
              <a:off x="3125486" y="2449658"/>
              <a:ext cx="1486754" cy="403278"/>
            </a:xfrm>
            <a:prstGeom prst="rect">
              <a:avLst/>
            </a:prstGeom>
            <a:noFill/>
          </p:spPr>
          <p:txBody>
            <a:bodyPr wrap="square" rtlCol="0">
              <a:spAutoFit/>
            </a:bodyPr>
            <a:lstStyle/>
            <a:p>
              <a:r>
                <a:rPr lang="zh-TW" altLang="en-US" sz="2700" b="1" dirty="0" smtClean="0">
                  <a:solidFill>
                    <a:srgbClr val="002060"/>
                  </a:solidFill>
                </a:rPr>
                <a:t>轉換</a:t>
              </a:r>
              <a:endParaRPr lang="zh-TW" altLang="en-US" sz="2700" b="1" dirty="0">
                <a:solidFill>
                  <a:srgbClr val="002060"/>
                </a:solidFill>
              </a:endParaRPr>
            </a:p>
          </p:txBody>
        </p:sp>
      </p:grpSp>
      <p:sp>
        <p:nvSpPr>
          <p:cNvPr id="21" name="內容版面配置區 1"/>
          <p:cNvSpPr txBox="1">
            <a:spLocks/>
          </p:cNvSpPr>
          <p:nvPr/>
        </p:nvSpPr>
        <p:spPr>
          <a:xfrm>
            <a:off x="4355976" y="1814316"/>
            <a:ext cx="2088232" cy="592906"/>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能量種類</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sp>
        <p:nvSpPr>
          <p:cNvPr id="41" name="文字方塊 40"/>
          <p:cNvSpPr txBox="1"/>
          <p:nvPr/>
        </p:nvSpPr>
        <p:spPr>
          <a:xfrm>
            <a:off x="3125486" y="1152276"/>
            <a:ext cx="1486754" cy="403278"/>
          </a:xfrm>
          <a:prstGeom prst="rect">
            <a:avLst/>
          </a:prstGeom>
          <a:noFill/>
        </p:spPr>
        <p:txBody>
          <a:bodyPr wrap="square" rtlCol="0">
            <a:spAutoFit/>
          </a:bodyPr>
          <a:lstStyle/>
          <a:p>
            <a:r>
              <a:rPr lang="zh-TW" altLang="en-US" sz="2700" b="1" dirty="0" smtClean="0">
                <a:solidFill>
                  <a:srgbClr val="002060"/>
                </a:solidFill>
              </a:rPr>
              <a:t>儲存</a:t>
            </a:r>
            <a:endParaRPr lang="zh-TW" altLang="en-US" sz="2700" b="1" dirty="0">
              <a:solidFill>
                <a:srgbClr val="002060"/>
              </a:solidFill>
            </a:endParaRPr>
          </a:p>
        </p:txBody>
      </p:sp>
      <p:grpSp>
        <p:nvGrpSpPr>
          <p:cNvPr id="8" name="群組 47"/>
          <p:cNvGrpSpPr/>
          <p:nvPr/>
        </p:nvGrpSpPr>
        <p:grpSpPr>
          <a:xfrm>
            <a:off x="6300192" y="761580"/>
            <a:ext cx="2016224" cy="3315492"/>
            <a:chOff x="6372200" y="0"/>
            <a:chExt cx="2376264" cy="4311141"/>
          </a:xfrm>
        </p:grpSpPr>
        <p:cxnSp>
          <p:nvCxnSpPr>
            <p:cNvPr id="24" name="直線接點 23"/>
            <p:cNvCxnSpPr/>
            <p:nvPr/>
          </p:nvCxnSpPr>
          <p:spPr>
            <a:xfrm>
              <a:off x="6736476" y="1700808"/>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p:nvPr/>
          </p:nvCxnSpPr>
          <p:spPr>
            <a:xfrm>
              <a:off x="6372200" y="1700808"/>
              <a:ext cx="343097"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6732240" y="188640"/>
              <a:ext cx="0" cy="3888432"/>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8" name="直線接點 27"/>
            <p:cNvCxnSpPr/>
            <p:nvPr/>
          </p:nvCxnSpPr>
          <p:spPr>
            <a:xfrm>
              <a:off x="6736476" y="980728"/>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a:off x="6736476" y="2452656"/>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a:off x="6732240" y="3212976"/>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6732240" y="188640"/>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p:nvPr/>
          </p:nvCxnSpPr>
          <p:spPr>
            <a:xfrm>
              <a:off x="6732240" y="4077072"/>
              <a:ext cx="571828" cy="0"/>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42" name="文字方塊 41"/>
            <p:cNvSpPr txBox="1"/>
            <p:nvPr/>
          </p:nvSpPr>
          <p:spPr>
            <a:xfrm>
              <a:off x="7236296" y="1484784"/>
              <a:ext cx="1486754" cy="507831"/>
            </a:xfrm>
            <a:prstGeom prst="rect">
              <a:avLst/>
            </a:prstGeom>
            <a:noFill/>
          </p:spPr>
          <p:txBody>
            <a:bodyPr wrap="square" rtlCol="0">
              <a:spAutoFit/>
            </a:bodyPr>
            <a:lstStyle/>
            <a:p>
              <a:r>
                <a:rPr lang="zh-TW" altLang="en-US" sz="2700" b="1" dirty="0" smtClean="0">
                  <a:solidFill>
                    <a:srgbClr val="002060"/>
                  </a:solidFill>
                </a:rPr>
                <a:t>光能</a:t>
              </a:r>
              <a:endParaRPr lang="zh-TW" altLang="en-US" sz="2700" b="1" dirty="0">
                <a:solidFill>
                  <a:srgbClr val="002060"/>
                </a:solidFill>
              </a:endParaRPr>
            </a:p>
          </p:txBody>
        </p:sp>
        <p:sp>
          <p:nvSpPr>
            <p:cNvPr id="43" name="文字方塊 42"/>
            <p:cNvSpPr txBox="1"/>
            <p:nvPr/>
          </p:nvSpPr>
          <p:spPr>
            <a:xfrm>
              <a:off x="7236296" y="692696"/>
              <a:ext cx="1486754" cy="507831"/>
            </a:xfrm>
            <a:prstGeom prst="rect">
              <a:avLst/>
            </a:prstGeom>
            <a:noFill/>
          </p:spPr>
          <p:txBody>
            <a:bodyPr wrap="square" rtlCol="0">
              <a:spAutoFit/>
            </a:bodyPr>
            <a:lstStyle/>
            <a:p>
              <a:r>
                <a:rPr lang="zh-TW" altLang="en-US" sz="2700" b="1" dirty="0" smtClean="0">
                  <a:solidFill>
                    <a:srgbClr val="002060"/>
                  </a:solidFill>
                </a:rPr>
                <a:t>動能</a:t>
              </a:r>
              <a:endParaRPr lang="zh-TW" altLang="en-US" sz="2700" b="1" dirty="0">
                <a:solidFill>
                  <a:srgbClr val="002060"/>
                </a:solidFill>
              </a:endParaRPr>
            </a:p>
          </p:txBody>
        </p:sp>
        <p:sp>
          <p:nvSpPr>
            <p:cNvPr id="44" name="文字方塊 43"/>
            <p:cNvSpPr txBox="1"/>
            <p:nvPr/>
          </p:nvSpPr>
          <p:spPr>
            <a:xfrm>
              <a:off x="7236296" y="0"/>
              <a:ext cx="1486754" cy="507831"/>
            </a:xfrm>
            <a:prstGeom prst="rect">
              <a:avLst/>
            </a:prstGeom>
            <a:noFill/>
          </p:spPr>
          <p:txBody>
            <a:bodyPr wrap="square" rtlCol="0">
              <a:spAutoFit/>
            </a:bodyPr>
            <a:lstStyle/>
            <a:p>
              <a:r>
                <a:rPr lang="zh-TW" altLang="en-US" sz="2700" b="1" dirty="0" smtClean="0">
                  <a:solidFill>
                    <a:srgbClr val="002060"/>
                  </a:solidFill>
                </a:rPr>
                <a:t>位能</a:t>
              </a:r>
              <a:endParaRPr lang="zh-TW" altLang="en-US" sz="2700" b="1" dirty="0">
                <a:solidFill>
                  <a:srgbClr val="002060"/>
                </a:solidFill>
              </a:endParaRPr>
            </a:p>
          </p:txBody>
        </p:sp>
        <p:sp>
          <p:nvSpPr>
            <p:cNvPr id="45" name="文字方塊 44"/>
            <p:cNvSpPr txBox="1"/>
            <p:nvPr/>
          </p:nvSpPr>
          <p:spPr>
            <a:xfrm>
              <a:off x="7261710" y="2273097"/>
              <a:ext cx="1486754" cy="507831"/>
            </a:xfrm>
            <a:prstGeom prst="rect">
              <a:avLst/>
            </a:prstGeom>
            <a:noFill/>
          </p:spPr>
          <p:txBody>
            <a:bodyPr wrap="square" rtlCol="0">
              <a:spAutoFit/>
            </a:bodyPr>
            <a:lstStyle/>
            <a:p>
              <a:r>
                <a:rPr lang="zh-TW" altLang="en-US" sz="2700" b="1" dirty="0" smtClean="0">
                  <a:solidFill>
                    <a:srgbClr val="002060"/>
                  </a:solidFill>
                </a:rPr>
                <a:t>熱能</a:t>
              </a:r>
              <a:endParaRPr lang="zh-TW" altLang="en-US" sz="2700" b="1" dirty="0">
                <a:solidFill>
                  <a:srgbClr val="002060"/>
                </a:solidFill>
              </a:endParaRPr>
            </a:p>
          </p:txBody>
        </p:sp>
        <p:sp>
          <p:nvSpPr>
            <p:cNvPr id="46" name="文字方塊 45"/>
            <p:cNvSpPr txBox="1"/>
            <p:nvPr/>
          </p:nvSpPr>
          <p:spPr>
            <a:xfrm>
              <a:off x="7220866" y="3014584"/>
              <a:ext cx="1486754" cy="507830"/>
            </a:xfrm>
            <a:prstGeom prst="rect">
              <a:avLst/>
            </a:prstGeom>
            <a:noFill/>
          </p:spPr>
          <p:txBody>
            <a:bodyPr wrap="square" rtlCol="0">
              <a:spAutoFit/>
            </a:bodyPr>
            <a:lstStyle/>
            <a:p>
              <a:r>
                <a:rPr lang="zh-TW" altLang="en-US" sz="2700" b="1" dirty="0" smtClean="0">
                  <a:solidFill>
                    <a:srgbClr val="002060"/>
                  </a:solidFill>
                </a:rPr>
                <a:t>化學能</a:t>
              </a:r>
              <a:endParaRPr lang="zh-TW" altLang="en-US" sz="2700" b="1" dirty="0">
                <a:solidFill>
                  <a:srgbClr val="002060"/>
                </a:solidFill>
              </a:endParaRPr>
            </a:p>
          </p:txBody>
        </p:sp>
        <p:sp>
          <p:nvSpPr>
            <p:cNvPr id="47" name="文字方塊 46"/>
            <p:cNvSpPr txBox="1"/>
            <p:nvPr/>
          </p:nvSpPr>
          <p:spPr>
            <a:xfrm>
              <a:off x="7220866" y="3803311"/>
              <a:ext cx="1486754" cy="507830"/>
            </a:xfrm>
            <a:prstGeom prst="rect">
              <a:avLst/>
            </a:prstGeom>
            <a:noFill/>
          </p:spPr>
          <p:txBody>
            <a:bodyPr wrap="square" rtlCol="0">
              <a:spAutoFit/>
            </a:bodyPr>
            <a:lstStyle/>
            <a:p>
              <a:r>
                <a:rPr lang="zh-TW" altLang="en-US" sz="2700" b="1" dirty="0" smtClean="0">
                  <a:solidFill>
                    <a:srgbClr val="002060"/>
                  </a:solidFill>
                </a:rPr>
                <a:t>電能</a:t>
              </a:r>
              <a:endParaRPr lang="zh-TW" altLang="en-US" sz="2700" b="1" dirty="0">
                <a:solidFill>
                  <a:srgbClr val="002060"/>
                </a:solidFill>
              </a:endParaRPr>
            </a:p>
          </p:txBody>
        </p:sp>
      </p:grpSp>
      <p:pic>
        <p:nvPicPr>
          <p:cNvPr id="49" name="圖片 48" descr="tarkus92.png"/>
          <p:cNvPicPr>
            <a:picLocks noChangeAspect="1"/>
          </p:cNvPicPr>
          <p:nvPr/>
        </p:nvPicPr>
        <p:blipFill>
          <a:blip r:embed="rId3" cstate="print"/>
          <a:srcRect b="5726"/>
          <a:stretch>
            <a:fillRect/>
          </a:stretch>
        </p:blipFill>
        <p:spPr>
          <a:xfrm>
            <a:off x="2771800" y="4005064"/>
            <a:ext cx="6095322" cy="2376265"/>
          </a:xfrm>
          <a:prstGeom prst="rect">
            <a:avLst/>
          </a:prstGeom>
        </p:spPr>
      </p:pic>
      <p:sp>
        <p:nvSpPr>
          <p:cNvPr id="50" name="內容版面配置區 1"/>
          <p:cNvSpPr txBox="1">
            <a:spLocks/>
          </p:cNvSpPr>
          <p:nvPr/>
        </p:nvSpPr>
        <p:spPr>
          <a:xfrm>
            <a:off x="0" y="3573016"/>
            <a:ext cx="3347864" cy="592906"/>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右手開掌定則</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179512"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簡易直流馬達</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pic>
        <p:nvPicPr>
          <p:cNvPr id="5" name="圖片 4" descr="tarkus93.png"/>
          <p:cNvPicPr>
            <a:picLocks noChangeAspect="1"/>
          </p:cNvPicPr>
          <p:nvPr/>
        </p:nvPicPr>
        <p:blipFill>
          <a:blip r:embed="rId3" cstate="print"/>
          <a:srcRect l="8238" t="2794" r="9267" b="3493"/>
          <a:stretch>
            <a:fillRect/>
          </a:stretch>
        </p:blipFill>
        <p:spPr>
          <a:xfrm>
            <a:off x="3203848" y="1340768"/>
            <a:ext cx="5472608" cy="4582232"/>
          </a:xfrm>
          <a:prstGeom prst="rect">
            <a:avLst/>
          </a:prstGeom>
        </p:spPr>
      </p:pic>
      <p:sp>
        <p:nvSpPr>
          <p:cNvPr id="6" name="文字方塊 5"/>
          <p:cNvSpPr txBox="1"/>
          <p:nvPr/>
        </p:nvSpPr>
        <p:spPr>
          <a:xfrm>
            <a:off x="179512" y="2708920"/>
            <a:ext cx="3384376" cy="1323439"/>
          </a:xfrm>
          <a:prstGeom prst="rect">
            <a:avLst/>
          </a:prstGeom>
          <a:noFill/>
        </p:spPr>
        <p:txBody>
          <a:bodyPr wrap="square" rtlCol="0">
            <a:spAutoFit/>
          </a:bodyPr>
          <a:lstStyle/>
          <a:p>
            <a:r>
              <a:rPr lang="zh-TW" altLang="en-US" sz="2000" dirty="0" smtClean="0"/>
              <a:t>線圈做為載流導線</a:t>
            </a:r>
            <a:endParaRPr lang="en-US" altLang="zh-TW" sz="2000" dirty="0" smtClean="0"/>
          </a:p>
          <a:p>
            <a:r>
              <a:rPr lang="en-US" altLang="zh-TW" sz="2000" dirty="0" smtClean="0"/>
              <a:t>(</a:t>
            </a:r>
            <a:r>
              <a:rPr lang="zh-TW" altLang="en-US" sz="2000" dirty="0" smtClean="0"/>
              <a:t>負載電流、可導電的電線</a:t>
            </a:r>
            <a:r>
              <a:rPr lang="en-US" altLang="zh-TW" sz="2000" dirty="0" smtClean="0"/>
              <a:t>)</a:t>
            </a:r>
          </a:p>
          <a:p>
            <a:r>
              <a:rPr lang="zh-TW" altLang="en-US" sz="2000" dirty="0" smtClean="0"/>
              <a:t>電池提供電流</a:t>
            </a:r>
            <a:endParaRPr lang="en-US" altLang="zh-TW" sz="2000" dirty="0" smtClean="0"/>
          </a:p>
          <a:p>
            <a:r>
              <a:rPr lang="zh-TW" altLang="en-US" sz="2000" dirty="0" smtClean="0"/>
              <a:t>磁鐵提供磁場</a:t>
            </a:r>
            <a:endParaRPr lang="en-US" altLang="zh-TW" sz="20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179512"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簡易直流馬達</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pic>
        <p:nvPicPr>
          <p:cNvPr id="7" name="圖片 6" descr="tarkus94.png"/>
          <p:cNvPicPr>
            <a:picLocks noChangeAspect="1"/>
          </p:cNvPicPr>
          <p:nvPr/>
        </p:nvPicPr>
        <p:blipFill>
          <a:blip r:embed="rId3" cstate="print"/>
          <a:srcRect l="8460" t="7267" r="18049" b="8479"/>
          <a:stretch>
            <a:fillRect/>
          </a:stretch>
        </p:blipFill>
        <p:spPr>
          <a:xfrm>
            <a:off x="0" y="1772816"/>
            <a:ext cx="4499992" cy="2402657"/>
          </a:xfrm>
          <a:prstGeom prst="rect">
            <a:avLst/>
          </a:prstGeom>
        </p:spPr>
      </p:pic>
      <p:pic>
        <p:nvPicPr>
          <p:cNvPr id="8" name="圖片 7" descr="tarkus95.png"/>
          <p:cNvPicPr>
            <a:picLocks noChangeAspect="1"/>
          </p:cNvPicPr>
          <p:nvPr/>
        </p:nvPicPr>
        <p:blipFill>
          <a:blip r:embed="rId4" cstate="print"/>
          <a:srcRect l="7520" t="15257" r="12534" b="8215"/>
          <a:stretch>
            <a:fillRect/>
          </a:stretch>
        </p:blipFill>
        <p:spPr>
          <a:xfrm>
            <a:off x="4741612" y="1844824"/>
            <a:ext cx="4366892" cy="2232248"/>
          </a:xfrm>
          <a:prstGeom prst="rect">
            <a:avLst/>
          </a:prstGeom>
        </p:spPr>
      </p:pic>
      <p:sp>
        <p:nvSpPr>
          <p:cNvPr id="14" name="向上箭號圖說文字 13"/>
          <p:cNvSpPr/>
          <p:nvPr/>
        </p:nvSpPr>
        <p:spPr>
          <a:xfrm>
            <a:off x="251520" y="4077072"/>
            <a:ext cx="4104456" cy="1944216"/>
          </a:xfrm>
          <a:prstGeom prst="upArrowCallout">
            <a:avLst>
              <a:gd name="adj1" fmla="val 25000"/>
              <a:gd name="adj2" fmla="val 25000"/>
              <a:gd name="adj3" fmla="val 25000"/>
              <a:gd name="adj4" fmla="val 64977"/>
            </a:avLst>
          </a:prstGeom>
          <a:noFill/>
          <a:ln w="7620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rgbClr val="002060"/>
                </a:solidFill>
              </a:rPr>
              <a:t>(1)</a:t>
            </a:r>
            <a:r>
              <a:rPr lang="zh-TW" altLang="en-US" dirty="0" smtClean="0">
                <a:solidFill>
                  <a:srgbClr val="002060"/>
                </a:solidFill>
              </a:rPr>
              <a:t>線圈轉到</a:t>
            </a:r>
            <a:r>
              <a:rPr lang="en-US" altLang="zh-TW" dirty="0" smtClean="0">
                <a:solidFill>
                  <a:srgbClr val="002060"/>
                </a:solidFill>
              </a:rPr>
              <a:t>0</a:t>
            </a:r>
            <a:r>
              <a:rPr lang="zh-TW" altLang="en-US" dirty="0" smtClean="0">
                <a:solidFill>
                  <a:srgbClr val="002060"/>
                </a:solidFill>
              </a:rPr>
              <a:t>度與磁場方向平行的導線不受力</a:t>
            </a:r>
            <a:r>
              <a:rPr lang="en-US" altLang="zh-TW" dirty="0" smtClean="0">
                <a:solidFill>
                  <a:srgbClr val="002060"/>
                </a:solidFill>
              </a:rPr>
              <a:t>;</a:t>
            </a:r>
            <a:r>
              <a:rPr lang="zh-TW" altLang="en-US" dirty="0" smtClean="0">
                <a:solidFill>
                  <a:srgbClr val="002060"/>
                </a:solidFill>
              </a:rPr>
              <a:t>與磁場方向垂直的導線受力。</a:t>
            </a:r>
            <a:endParaRPr lang="en-US" altLang="zh-TW" dirty="0" smtClean="0">
              <a:solidFill>
                <a:srgbClr val="002060"/>
              </a:solidFill>
            </a:endParaRPr>
          </a:p>
          <a:p>
            <a:r>
              <a:rPr lang="zh-TW" altLang="en-US" dirty="0" smtClean="0">
                <a:solidFill>
                  <a:srgbClr val="002060"/>
                </a:solidFill>
              </a:rPr>
              <a:t>上圖的線圈會是順時鐘轉</a:t>
            </a:r>
            <a:endParaRPr lang="zh-TW" altLang="en-US" dirty="0">
              <a:solidFill>
                <a:srgbClr val="002060"/>
              </a:solidFill>
            </a:endParaRPr>
          </a:p>
        </p:txBody>
      </p:sp>
      <p:sp>
        <p:nvSpPr>
          <p:cNvPr id="15" name="向上箭號圖說文字 14"/>
          <p:cNvSpPr/>
          <p:nvPr/>
        </p:nvSpPr>
        <p:spPr>
          <a:xfrm>
            <a:off x="4860032" y="4077072"/>
            <a:ext cx="4104456" cy="1944216"/>
          </a:xfrm>
          <a:prstGeom prst="upArrowCallout">
            <a:avLst>
              <a:gd name="adj1" fmla="val 25000"/>
              <a:gd name="adj2" fmla="val 25000"/>
              <a:gd name="adj3" fmla="val 25000"/>
              <a:gd name="adj4" fmla="val 64977"/>
            </a:avLst>
          </a:prstGeom>
          <a:noFill/>
          <a:ln w="7620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rgbClr val="002060"/>
                </a:solidFill>
              </a:rPr>
              <a:t>(2)</a:t>
            </a:r>
            <a:r>
              <a:rPr lang="zh-TW" altLang="en-US" dirty="0" smtClean="0">
                <a:solidFill>
                  <a:srgbClr val="002060"/>
                </a:solidFill>
              </a:rPr>
              <a:t>線圈轉</a:t>
            </a:r>
            <a:r>
              <a:rPr lang="en-US" altLang="zh-TW" dirty="0" smtClean="0">
                <a:solidFill>
                  <a:srgbClr val="002060"/>
                </a:solidFill>
              </a:rPr>
              <a:t>90</a:t>
            </a:r>
            <a:r>
              <a:rPr lang="zh-TW" altLang="en-US" dirty="0" smtClean="0">
                <a:solidFill>
                  <a:srgbClr val="002060"/>
                </a:solidFill>
              </a:rPr>
              <a:t>度轉至電刷中間的空隙時，線圈接腳並沒有碰到電刷，故沒有電流。</a:t>
            </a:r>
            <a:endParaRPr lang="en-US" altLang="zh-TW" dirty="0" smtClean="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tarkus97.png"/>
          <p:cNvPicPr>
            <a:picLocks noChangeAspect="1"/>
          </p:cNvPicPr>
          <p:nvPr/>
        </p:nvPicPr>
        <p:blipFill>
          <a:blip r:embed="rId3" cstate="print"/>
          <a:srcRect l="5557" t="9567" r="6947" b="11959"/>
          <a:stretch>
            <a:fillRect/>
          </a:stretch>
        </p:blipFill>
        <p:spPr>
          <a:xfrm>
            <a:off x="4788024" y="1844824"/>
            <a:ext cx="4176463" cy="2175875"/>
          </a:xfrm>
          <a:prstGeom prst="rect">
            <a:avLst/>
          </a:prstGeom>
        </p:spPr>
      </p:pic>
      <p:pic>
        <p:nvPicPr>
          <p:cNvPr id="9" name="圖片 8" descr="tarkus96.png"/>
          <p:cNvPicPr>
            <a:picLocks noChangeAspect="1"/>
          </p:cNvPicPr>
          <p:nvPr/>
        </p:nvPicPr>
        <p:blipFill>
          <a:blip r:embed="rId4" cstate="print"/>
          <a:srcRect l="7520" t="8702" r="12534" b="9945"/>
          <a:stretch>
            <a:fillRect/>
          </a:stretch>
        </p:blipFill>
        <p:spPr>
          <a:xfrm>
            <a:off x="76759" y="1844824"/>
            <a:ext cx="4351225" cy="2232248"/>
          </a:xfrm>
          <a:prstGeom prst="rect">
            <a:avLst/>
          </a:prstGeom>
        </p:spPr>
      </p:pic>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0"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簡易直流馬達</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sp>
        <p:nvSpPr>
          <p:cNvPr id="14" name="向上箭號圖說文字 13"/>
          <p:cNvSpPr/>
          <p:nvPr/>
        </p:nvSpPr>
        <p:spPr>
          <a:xfrm>
            <a:off x="251520" y="4077072"/>
            <a:ext cx="4104456" cy="1944216"/>
          </a:xfrm>
          <a:prstGeom prst="upArrowCallout">
            <a:avLst>
              <a:gd name="adj1" fmla="val 25000"/>
              <a:gd name="adj2" fmla="val 25000"/>
              <a:gd name="adj3" fmla="val 25000"/>
              <a:gd name="adj4" fmla="val 64977"/>
            </a:avLst>
          </a:prstGeom>
          <a:noFill/>
          <a:ln w="7620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dirty="0">
              <a:solidFill>
                <a:srgbClr val="002060"/>
              </a:solidFill>
            </a:endParaRPr>
          </a:p>
        </p:txBody>
      </p:sp>
      <p:sp>
        <p:nvSpPr>
          <p:cNvPr id="15" name="向上箭號圖說文字 14"/>
          <p:cNvSpPr/>
          <p:nvPr/>
        </p:nvSpPr>
        <p:spPr>
          <a:xfrm>
            <a:off x="4788024" y="4077072"/>
            <a:ext cx="4104456" cy="1944216"/>
          </a:xfrm>
          <a:prstGeom prst="upArrowCallout">
            <a:avLst>
              <a:gd name="adj1" fmla="val 25000"/>
              <a:gd name="adj2" fmla="val 25000"/>
              <a:gd name="adj3" fmla="val 25000"/>
              <a:gd name="adj4" fmla="val 64977"/>
            </a:avLst>
          </a:prstGeom>
          <a:noFill/>
          <a:ln w="7620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dirty="0" smtClean="0">
              <a:solidFill>
                <a:srgbClr val="002060"/>
              </a:solidFill>
            </a:endParaRPr>
          </a:p>
        </p:txBody>
      </p:sp>
      <p:sp>
        <p:nvSpPr>
          <p:cNvPr id="11" name="文字方塊 10"/>
          <p:cNvSpPr txBox="1"/>
          <p:nvPr/>
        </p:nvSpPr>
        <p:spPr>
          <a:xfrm>
            <a:off x="251520" y="4797152"/>
            <a:ext cx="4176464" cy="1200329"/>
          </a:xfrm>
          <a:prstGeom prst="rect">
            <a:avLst/>
          </a:prstGeom>
          <a:noFill/>
        </p:spPr>
        <p:txBody>
          <a:bodyPr wrap="square" rtlCol="0">
            <a:spAutoFit/>
          </a:bodyPr>
          <a:lstStyle/>
          <a:p>
            <a:r>
              <a:rPr lang="en-US" altLang="zh-TW" dirty="0" smtClean="0">
                <a:solidFill>
                  <a:srgbClr val="002060"/>
                </a:solidFill>
                <a:latin typeface="+mn-ea"/>
              </a:rPr>
              <a:t>(3)</a:t>
            </a:r>
            <a:r>
              <a:rPr lang="zh-TW" altLang="en-US" dirty="0" smtClean="0">
                <a:solidFill>
                  <a:srgbClr val="002060"/>
                </a:solidFill>
                <a:latin typeface="+mn-ea"/>
              </a:rPr>
              <a:t>線圈轉</a:t>
            </a:r>
            <a:r>
              <a:rPr lang="en-US" altLang="zh-TW" dirty="0" smtClean="0">
                <a:solidFill>
                  <a:srgbClr val="002060"/>
                </a:solidFill>
                <a:latin typeface="+mn-ea"/>
              </a:rPr>
              <a:t>180</a:t>
            </a:r>
            <a:r>
              <a:rPr lang="zh-TW" altLang="en-US" dirty="0" smtClean="0">
                <a:solidFill>
                  <a:srgbClr val="002060"/>
                </a:solidFill>
                <a:latin typeface="+mn-ea"/>
              </a:rPr>
              <a:t>度</a:t>
            </a:r>
            <a:r>
              <a:rPr lang="en-US" altLang="zh-TW" dirty="0" smtClean="0">
                <a:solidFill>
                  <a:srgbClr val="002060"/>
                </a:solidFill>
                <a:latin typeface="+mn-ea"/>
              </a:rPr>
              <a:t>:</a:t>
            </a:r>
            <a:r>
              <a:rPr lang="zh-TW" altLang="en-US" dirty="0" smtClean="0">
                <a:solidFill>
                  <a:srgbClr val="002060"/>
                </a:solidFill>
                <a:latin typeface="+mn-ea"/>
              </a:rPr>
              <a:t>此時線圈轉半圈，但因為電刷固定，因此電流方向與</a:t>
            </a:r>
            <a:r>
              <a:rPr lang="en-US" altLang="zh-TW" dirty="0" smtClean="0">
                <a:solidFill>
                  <a:srgbClr val="002060"/>
                </a:solidFill>
                <a:latin typeface="+mn-ea"/>
              </a:rPr>
              <a:t>(1)</a:t>
            </a:r>
            <a:r>
              <a:rPr lang="zh-TW" altLang="en-US" dirty="0" smtClean="0">
                <a:solidFill>
                  <a:srgbClr val="002060"/>
                </a:solidFill>
                <a:latin typeface="+mn-ea"/>
              </a:rPr>
              <a:t>相同，並不會因為線圈轉動而改變電流方向，依然延順時針轉動。</a:t>
            </a:r>
            <a:endParaRPr lang="zh-TW" altLang="en-US" dirty="0">
              <a:solidFill>
                <a:srgbClr val="002060"/>
              </a:solidFill>
              <a:latin typeface="+mn-ea"/>
            </a:endParaRPr>
          </a:p>
        </p:txBody>
      </p:sp>
      <p:sp>
        <p:nvSpPr>
          <p:cNvPr id="12" name="文字方塊 11"/>
          <p:cNvSpPr txBox="1"/>
          <p:nvPr/>
        </p:nvSpPr>
        <p:spPr>
          <a:xfrm>
            <a:off x="4788024" y="5085184"/>
            <a:ext cx="4176464" cy="646331"/>
          </a:xfrm>
          <a:prstGeom prst="rect">
            <a:avLst/>
          </a:prstGeom>
          <a:noFill/>
        </p:spPr>
        <p:txBody>
          <a:bodyPr wrap="square" rtlCol="0">
            <a:spAutoFit/>
          </a:bodyPr>
          <a:lstStyle/>
          <a:p>
            <a:r>
              <a:rPr lang="en-US" altLang="zh-TW" dirty="0" smtClean="0">
                <a:solidFill>
                  <a:srgbClr val="002060"/>
                </a:solidFill>
                <a:latin typeface="+mn-ea"/>
              </a:rPr>
              <a:t>(4)</a:t>
            </a:r>
            <a:r>
              <a:rPr lang="zh-TW" altLang="en-US" dirty="0" smtClean="0">
                <a:solidFill>
                  <a:srgbClr val="002060"/>
                </a:solidFill>
                <a:latin typeface="+mn-ea"/>
              </a:rPr>
              <a:t>線圈轉</a:t>
            </a:r>
            <a:r>
              <a:rPr lang="en-US" altLang="zh-TW" dirty="0" smtClean="0">
                <a:solidFill>
                  <a:srgbClr val="002060"/>
                </a:solidFill>
                <a:latin typeface="+mn-ea"/>
              </a:rPr>
              <a:t>270</a:t>
            </a:r>
            <a:r>
              <a:rPr lang="zh-TW" altLang="en-US" dirty="0" smtClean="0">
                <a:solidFill>
                  <a:srgbClr val="002060"/>
                </a:solidFill>
                <a:latin typeface="+mn-ea"/>
              </a:rPr>
              <a:t>度</a:t>
            </a:r>
            <a:r>
              <a:rPr lang="en-US" altLang="zh-TW" dirty="0" smtClean="0">
                <a:solidFill>
                  <a:srgbClr val="002060"/>
                </a:solidFill>
                <a:latin typeface="+mn-ea"/>
              </a:rPr>
              <a:t>:</a:t>
            </a:r>
            <a:r>
              <a:rPr lang="zh-TW" altLang="en-US" dirty="0" smtClean="0">
                <a:solidFill>
                  <a:srgbClr val="002060"/>
                </a:solidFill>
                <a:latin typeface="+mn-ea"/>
              </a:rPr>
              <a:t>此時與</a:t>
            </a:r>
            <a:r>
              <a:rPr lang="en-US" altLang="zh-TW" dirty="0" smtClean="0">
                <a:solidFill>
                  <a:srgbClr val="002060"/>
                </a:solidFill>
                <a:latin typeface="+mn-ea"/>
              </a:rPr>
              <a:t>(2)</a:t>
            </a:r>
            <a:r>
              <a:rPr lang="zh-TW" altLang="en-US" dirty="0" smtClean="0">
                <a:solidFill>
                  <a:srgbClr val="002060"/>
                </a:solidFill>
                <a:latin typeface="+mn-ea"/>
              </a:rPr>
              <a:t>相同，一樣因慣性滑行。</a:t>
            </a:r>
            <a:endParaRPr lang="en-US" altLang="zh-TW" dirty="0" smtClean="0">
              <a:solidFill>
                <a:srgbClr val="002060"/>
              </a:solidFill>
              <a:latin typeface="+mn-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0"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a:t>
            </a:r>
            <a:r>
              <a:rPr kumimoji="0" lang="en-US" altLang="zh-TW" sz="2700" b="1" i="0" u="none" strike="noStrike" kern="1200" cap="none" spc="0" normalizeH="0" baseline="0" noProof="0" dirty="0" smtClean="0">
                <a:ln>
                  <a:noFill/>
                </a:ln>
                <a:solidFill>
                  <a:srgbClr val="002060"/>
                </a:solidFill>
                <a:effectLst/>
                <a:uLnTx/>
                <a:uFillTx/>
                <a:latin typeface="+mn-lt"/>
                <a:ea typeface="+mn-ea"/>
                <a:cs typeface="+mn-cs"/>
              </a:rPr>
              <a:t>H</a:t>
            </a: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橋</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pic>
        <p:nvPicPr>
          <p:cNvPr id="13" name="圖片 12" descr="tarkus98.png"/>
          <p:cNvPicPr>
            <a:picLocks noChangeAspect="1"/>
          </p:cNvPicPr>
          <p:nvPr/>
        </p:nvPicPr>
        <p:blipFill>
          <a:blip r:embed="rId3" cstate="print"/>
          <a:stretch>
            <a:fillRect/>
          </a:stretch>
        </p:blipFill>
        <p:spPr>
          <a:xfrm>
            <a:off x="971600" y="1772816"/>
            <a:ext cx="7097116" cy="3743848"/>
          </a:xfrm>
          <a:prstGeom prst="rect">
            <a:avLst/>
          </a:prstGeom>
        </p:spPr>
      </p:pic>
      <p:sp>
        <p:nvSpPr>
          <p:cNvPr id="16" name="文字方塊 15"/>
          <p:cNvSpPr txBox="1"/>
          <p:nvPr/>
        </p:nvSpPr>
        <p:spPr>
          <a:xfrm>
            <a:off x="3347864" y="5589240"/>
            <a:ext cx="4968552" cy="400110"/>
          </a:xfrm>
          <a:prstGeom prst="rect">
            <a:avLst/>
          </a:prstGeom>
          <a:noFill/>
        </p:spPr>
        <p:txBody>
          <a:bodyPr wrap="square" rtlCol="0">
            <a:spAutoFit/>
          </a:bodyPr>
          <a:lstStyle/>
          <a:p>
            <a:r>
              <a:rPr lang="zh-TW" altLang="en-US" sz="2000" dirty="0" smtClean="0"/>
              <a:t>利用特殊的電子元件「</a:t>
            </a:r>
            <a:r>
              <a:rPr lang="en-US" altLang="zh-TW" sz="2000" dirty="0" smtClean="0"/>
              <a:t>H</a:t>
            </a:r>
            <a:r>
              <a:rPr lang="zh-TW" altLang="en-US" sz="2000" dirty="0" smtClean="0"/>
              <a:t>橋」去改變電路</a:t>
            </a:r>
            <a:endParaRPr lang="zh-TW" altLang="en-US" sz="2000" dirty="0"/>
          </a:p>
        </p:txBody>
      </p:sp>
      <p:cxnSp>
        <p:nvCxnSpPr>
          <p:cNvPr id="23" name="直線接點 22"/>
          <p:cNvCxnSpPr/>
          <p:nvPr/>
        </p:nvCxnSpPr>
        <p:spPr>
          <a:xfrm>
            <a:off x="3419872" y="5949280"/>
            <a:ext cx="4608512" cy="0"/>
          </a:xfrm>
          <a:prstGeom prst="line">
            <a:avLst/>
          </a:prstGeom>
          <a:ln w="25400">
            <a:solidFill>
              <a:srgbClr val="D09E00"/>
            </a:solidFill>
          </a:ln>
        </p:spPr>
        <p:style>
          <a:lnRef idx="1">
            <a:schemeClr val="accent1"/>
          </a:lnRef>
          <a:fillRef idx="0">
            <a:schemeClr val="accent1"/>
          </a:fillRef>
          <a:effectRef idx="0">
            <a:schemeClr val="accent1"/>
          </a:effectRef>
          <a:fontRef idx="minor">
            <a:schemeClr val="tx1"/>
          </a:fontRef>
        </p:style>
      </p:cxnSp>
      <p:cxnSp>
        <p:nvCxnSpPr>
          <p:cNvPr id="28" name="弧形接點 27"/>
          <p:cNvCxnSpPr/>
          <p:nvPr/>
        </p:nvCxnSpPr>
        <p:spPr>
          <a:xfrm rot="16200000" flipV="1">
            <a:off x="6300192" y="4005064"/>
            <a:ext cx="2016224" cy="1440160"/>
          </a:xfrm>
          <a:prstGeom prst="curvedConnector3">
            <a:avLst>
              <a:gd name="adj1" fmla="val 50000"/>
            </a:avLst>
          </a:prstGeom>
          <a:ln w="25400">
            <a:solidFill>
              <a:srgbClr val="D09E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0"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a:t>
            </a:r>
            <a:r>
              <a:rPr kumimoji="0" lang="en-US" altLang="zh-TW" sz="2700" b="1" i="0" u="none" strike="noStrike" kern="1200" cap="none" spc="0" normalizeH="0" baseline="0" noProof="0" dirty="0" smtClean="0">
                <a:ln>
                  <a:noFill/>
                </a:ln>
                <a:solidFill>
                  <a:srgbClr val="002060"/>
                </a:solidFill>
                <a:effectLst/>
                <a:uLnTx/>
                <a:uFillTx/>
                <a:latin typeface="+mn-lt"/>
                <a:ea typeface="+mn-ea"/>
                <a:cs typeface="+mn-cs"/>
              </a:rPr>
              <a:t>H</a:t>
            </a: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橋</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pic>
        <p:nvPicPr>
          <p:cNvPr id="8" name="圖片 7" descr="tarkus99.png"/>
          <p:cNvPicPr>
            <a:picLocks noChangeAspect="1"/>
          </p:cNvPicPr>
          <p:nvPr/>
        </p:nvPicPr>
        <p:blipFill>
          <a:blip r:embed="rId3" cstate="print"/>
          <a:srcRect l="3472" t="5607" r="5455" b="8971"/>
          <a:stretch>
            <a:fillRect/>
          </a:stretch>
        </p:blipFill>
        <p:spPr>
          <a:xfrm>
            <a:off x="117047" y="1988840"/>
            <a:ext cx="9026953" cy="374441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FDF55F"/>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2051720" y="2636912"/>
            <a:ext cx="5616624" cy="1569660"/>
          </a:xfrm>
          <a:prstGeom prst="rect">
            <a:avLst/>
          </a:prstGeom>
          <a:noFill/>
        </p:spPr>
        <p:txBody>
          <a:bodyPr wrap="square" rtlCol="0">
            <a:spAutoFit/>
          </a:bodyPr>
          <a:lstStyle/>
          <a:p>
            <a:r>
              <a:rPr lang="zh-TW" altLang="en-US" sz="9600" b="1" dirty="0" smtClean="0">
                <a:solidFill>
                  <a:schemeClr val="tx1">
                    <a:lumMod val="75000"/>
                    <a:lumOff val="25000"/>
                  </a:schemeClr>
                </a:solidFill>
              </a:rPr>
              <a:t>基礎介紹</a:t>
            </a:r>
            <a:endParaRPr lang="en-US" altLang="zh-TW" sz="9600" b="1" dirty="0" smtClean="0">
              <a:solidFill>
                <a:schemeClr val="tx1">
                  <a:lumMod val="75000"/>
                  <a:lumOff val="25000"/>
                </a:schemeClr>
              </a:solidFill>
            </a:endParaRPr>
          </a:p>
        </p:txBody>
      </p:sp>
      <p:grpSp>
        <p:nvGrpSpPr>
          <p:cNvPr id="3" name="群組 11"/>
          <p:cNvGrpSpPr/>
          <p:nvPr/>
        </p:nvGrpSpPr>
        <p:grpSpPr>
          <a:xfrm>
            <a:off x="4732" y="-58148"/>
            <a:ext cx="2183647" cy="2183647"/>
            <a:chOff x="4732" y="-58148"/>
            <a:chExt cx="2183647" cy="2183647"/>
          </a:xfrm>
        </p:grpSpPr>
        <p:grpSp>
          <p:nvGrpSpPr>
            <p:cNvPr id="4"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矩形 10"/>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介紹知識</a:t>
            </a:r>
            <a:endParaRPr lang="zh-TW" altLang="en-US" dirty="0"/>
          </a:p>
        </p:txBody>
      </p:sp>
      <p:sp>
        <p:nvSpPr>
          <p:cNvPr id="4" name="內容版面配置區 1"/>
          <p:cNvSpPr txBox="1">
            <a:spLocks noGrp="1"/>
          </p:cNvSpPr>
          <p:nvPr>
            <p:ph idx="1"/>
          </p:nvPr>
        </p:nvSpPr>
        <p:spPr>
          <a:xfrm>
            <a:off x="0" y="1268760"/>
            <a:ext cx="8229600" cy="4525963"/>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a:t>
            </a:r>
            <a:r>
              <a:rPr kumimoji="0" lang="en-US" altLang="zh-TW" sz="2700" b="1" i="0" u="none" strike="noStrike" kern="1200" cap="none" spc="0" normalizeH="0" baseline="0" noProof="0" dirty="0" smtClean="0">
                <a:ln>
                  <a:noFill/>
                </a:ln>
                <a:solidFill>
                  <a:srgbClr val="002060"/>
                </a:solidFill>
                <a:effectLst/>
                <a:uLnTx/>
                <a:uFillTx/>
                <a:latin typeface="+mn-lt"/>
                <a:ea typeface="+mn-ea"/>
                <a:cs typeface="+mn-cs"/>
              </a:rPr>
              <a:t>H</a:t>
            </a:r>
            <a:r>
              <a:rPr kumimoji="0" lang="zh-TW" altLang="en-US" sz="2700" b="1" i="0" u="none" strike="noStrike" kern="1200" cap="none" spc="0" normalizeH="0" baseline="0" noProof="0" dirty="0" smtClean="0">
                <a:ln>
                  <a:noFill/>
                </a:ln>
                <a:solidFill>
                  <a:srgbClr val="002060"/>
                </a:solidFill>
                <a:effectLst/>
                <a:uLnTx/>
                <a:uFillTx/>
                <a:latin typeface="+mn-lt"/>
                <a:ea typeface="+mn-ea"/>
                <a:cs typeface="+mn-cs"/>
              </a:rPr>
              <a:t> 橋</a:t>
            </a:r>
            <a:endParaRPr kumimoji="0" lang="en-US" altLang="zh-TW" sz="2700" b="1" i="0" u="none" strike="noStrike" kern="1200" cap="none" spc="0" normalizeH="0" baseline="0" noProof="0" dirty="0" smtClean="0">
              <a:ln>
                <a:noFill/>
              </a:ln>
              <a:solidFill>
                <a:srgbClr val="002060"/>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zh-TW" altLang="en-US" sz="2700" b="1" i="0" u="none" strike="noStrike" kern="1200" cap="none" spc="0" normalizeH="0" baseline="0" noProof="0" dirty="0">
              <a:ln>
                <a:noFill/>
              </a:ln>
              <a:solidFill>
                <a:srgbClr val="002060"/>
              </a:solidFill>
              <a:effectLst/>
              <a:uLnTx/>
              <a:uFillTx/>
              <a:latin typeface="+mn-lt"/>
              <a:ea typeface="+mn-ea"/>
              <a:cs typeface="+mn-cs"/>
            </a:endParaRPr>
          </a:p>
        </p:txBody>
      </p:sp>
      <p:pic>
        <p:nvPicPr>
          <p:cNvPr id="5" name="圖片 4" descr="tarkus100.png"/>
          <p:cNvPicPr>
            <a:picLocks noChangeAspect="1"/>
          </p:cNvPicPr>
          <p:nvPr/>
        </p:nvPicPr>
        <p:blipFill>
          <a:blip r:embed="rId3" cstate="print"/>
          <a:srcRect l="1559" t="2352" r="2599" b="3920"/>
          <a:stretch>
            <a:fillRect/>
          </a:stretch>
        </p:blipFill>
        <p:spPr>
          <a:xfrm>
            <a:off x="1259632" y="1700808"/>
            <a:ext cx="6637635" cy="4303678"/>
          </a:xfrm>
          <a:prstGeom prst="rect">
            <a:avLst/>
          </a:prstGeom>
        </p:spPr>
      </p:pic>
      <p:sp>
        <p:nvSpPr>
          <p:cNvPr id="6" name="文字方塊 5"/>
          <p:cNvSpPr txBox="1"/>
          <p:nvPr/>
        </p:nvSpPr>
        <p:spPr>
          <a:xfrm>
            <a:off x="3959424" y="6165304"/>
            <a:ext cx="5184576" cy="369332"/>
          </a:xfrm>
          <a:prstGeom prst="rect">
            <a:avLst/>
          </a:prstGeom>
          <a:noFill/>
        </p:spPr>
        <p:txBody>
          <a:bodyPr wrap="square" rtlCol="0">
            <a:spAutoFit/>
          </a:bodyPr>
          <a:lstStyle/>
          <a:p>
            <a:r>
              <a:rPr lang="zh-TW" altLang="en-US" dirty="0" smtClean="0"/>
              <a:t>開關閉合</a:t>
            </a:r>
            <a:r>
              <a:rPr lang="en-US" altLang="zh-TW" dirty="0" smtClean="0"/>
              <a:t>(</a:t>
            </a:r>
            <a:r>
              <a:rPr lang="zh-TW" altLang="en-US" dirty="0" smtClean="0"/>
              <a:t> 電路流通 Ｏ </a:t>
            </a:r>
            <a:r>
              <a:rPr lang="en-US" altLang="zh-TW" dirty="0" smtClean="0"/>
              <a:t>)</a:t>
            </a:r>
            <a:r>
              <a:rPr lang="zh-TW" altLang="en-US" dirty="0" smtClean="0"/>
              <a:t> 開關斷開</a:t>
            </a:r>
            <a:r>
              <a:rPr lang="en-US" altLang="zh-TW" dirty="0" smtClean="0"/>
              <a:t>(</a:t>
            </a:r>
            <a:r>
              <a:rPr lang="zh-TW" altLang="en-US" dirty="0" smtClean="0"/>
              <a:t> 此路不通 </a:t>
            </a:r>
            <a:r>
              <a:rPr lang="en-US" altLang="zh-TW" dirty="0" smtClean="0"/>
              <a:t>X</a:t>
            </a:r>
            <a:r>
              <a:rPr lang="zh-TW" altLang="en-US" dirty="0" smtClean="0"/>
              <a:t> </a:t>
            </a:r>
            <a:r>
              <a:rPr lang="en-US" altLang="zh-TW" dirty="0" smtClean="0"/>
              <a:t>)</a:t>
            </a:r>
            <a:endParaRPr lang="zh-TW" alt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sz="2400" dirty="0" smtClean="0"/>
              <a:t>圖中</a:t>
            </a:r>
            <a:r>
              <a:rPr lang="zh-TW" altLang="en-US" sz="2400" u="sng" dirty="0" smtClean="0">
                <a:solidFill>
                  <a:srgbClr val="0070C0"/>
                </a:solidFill>
              </a:rPr>
              <a:t>藍色</a:t>
            </a:r>
            <a:r>
              <a:rPr lang="en-US" altLang="zh-TW" sz="2400" u="sng" dirty="0" smtClean="0">
                <a:solidFill>
                  <a:srgbClr val="0070C0"/>
                </a:solidFill>
              </a:rPr>
              <a:t>9</a:t>
            </a:r>
            <a:r>
              <a:rPr lang="zh-TW" altLang="en-US" sz="2400" u="sng" dirty="0" smtClean="0">
                <a:solidFill>
                  <a:srgbClr val="0070C0"/>
                </a:solidFill>
              </a:rPr>
              <a:t>號</a:t>
            </a:r>
            <a:r>
              <a:rPr lang="zh-TW" altLang="en-US" sz="2400" dirty="0" smtClean="0"/>
              <a:t>位為馬達插槽，  號位為馬達電源</a:t>
            </a:r>
            <a:endParaRPr lang="zh-TW" altLang="en-US" sz="2400" dirty="0"/>
          </a:p>
        </p:txBody>
      </p:sp>
      <p:sp>
        <p:nvSpPr>
          <p:cNvPr id="3" name="標題 2"/>
          <p:cNvSpPr>
            <a:spLocks noGrp="1"/>
          </p:cNvSpPr>
          <p:nvPr>
            <p:ph type="title"/>
          </p:nvPr>
        </p:nvSpPr>
        <p:spPr/>
        <p:txBody>
          <a:bodyPr/>
          <a:lstStyle/>
          <a:p>
            <a:r>
              <a:rPr lang="zh-TW" altLang="en-US" dirty="0" smtClean="0"/>
              <a:t>硬體介紹</a:t>
            </a:r>
            <a:endParaRPr lang="zh-TW" altLang="en-US" dirty="0"/>
          </a:p>
        </p:txBody>
      </p:sp>
      <p:pic>
        <p:nvPicPr>
          <p:cNvPr id="4" name="圖片 3" descr="tarkus104.png"/>
          <p:cNvPicPr>
            <a:picLocks noChangeAspect="1"/>
          </p:cNvPicPr>
          <p:nvPr/>
        </p:nvPicPr>
        <p:blipFill>
          <a:blip r:embed="rId3" cstate="print"/>
          <a:stretch>
            <a:fillRect/>
          </a:stretch>
        </p:blipFill>
        <p:spPr>
          <a:xfrm>
            <a:off x="4693438" y="1512920"/>
            <a:ext cx="266737" cy="352474"/>
          </a:xfrm>
          <a:prstGeom prst="rect">
            <a:avLst/>
          </a:prstGeom>
        </p:spPr>
      </p:pic>
      <p:pic>
        <p:nvPicPr>
          <p:cNvPr id="5" name="圖片 4" descr="tarkus101.png"/>
          <p:cNvPicPr>
            <a:picLocks noChangeAspect="1"/>
          </p:cNvPicPr>
          <p:nvPr/>
        </p:nvPicPr>
        <p:blipFill>
          <a:blip r:embed="rId4" cstate="print"/>
          <a:srcRect l="2960" t="5005" r="3947" b="2503"/>
          <a:stretch>
            <a:fillRect/>
          </a:stretch>
        </p:blipFill>
        <p:spPr>
          <a:xfrm>
            <a:off x="671370" y="1916832"/>
            <a:ext cx="3396574" cy="2660934"/>
          </a:xfrm>
          <a:prstGeom prst="rect">
            <a:avLst/>
          </a:prstGeom>
        </p:spPr>
      </p:pic>
      <p:pic>
        <p:nvPicPr>
          <p:cNvPr id="6" name="圖片 5" descr="tarkus102.png"/>
          <p:cNvPicPr>
            <a:picLocks noChangeAspect="1"/>
          </p:cNvPicPr>
          <p:nvPr/>
        </p:nvPicPr>
        <p:blipFill>
          <a:blip r:embed="rId5" cstate="print"/>
          <a:srcRect l="2715" t="4784" r="6516" b="3827"/>
          <a:stretch>
            <a:fillRect/>
          </a:stretch>
        </p:blipFill>
        <p:spPr>
          <a:xfrm>
            <a:off x="4355976" y="1916832"/>
            <a:ext cx="4464496" cy="2550915"/>
          </a:xfrm>
          <a:prstGeom prst="rect">
            <a:avLst/>
          </a:prstGeom>
        </p:spPr>
      </p:pic>
      <p:pic>
        <p:nvPicPr>
          <p:cNvPr id="7" name="圖片 6" descr="tarkus103.png"/>
          <p:cNvPicPr>
            <a:picLocks noChangeAspect="1"/>
          </p:cNvPicPr>
          <p:nvPr/>
        </p:nvPicPr>
        <p:blipFill>
          <a:blip r:embed="rId6" cstate="print"/>
          <a:srcRect l="1491" t="4294" r="9690" b="4294"/>
          <a:stretch>
            <a:fillRect/>
          </a:stretch>
        </p:blipFill>
        <p:spPr>
          <a:xfrm>
            <a:off x="5796136" y="4437112"/>
            <a:ext cx="3224691" cy="2304256"/>
          </a:xfrm>
          <a:prstGeom prst="rect">
            <a:avLst/>
          </a:prstGeom>
          <a:ln w="60325" cmpd="dbl">
            <a:solidFill>
              <a:srgbClr val="D09E00"/>
            </a:solidFill>
          </a:ln>
        </p:spPr>
      </p:pic>
      <p:sp>
        <p:nvSpPr>
          <p:cNvPr id="8" name="文字方塊 7"/>
          <p:cNvSpPr txBox="1"/>
          <p:nvPr/>
        </p:nvSpPr>
        <p:spPr>
          <a:xfrm>
            <a:off x="1907704" y="5373216"/>
            <a:ext cx="2736304" cy="400110"/>
          </a:xfrm>
          <a:prstGeom prst="rect">
            <a:avLst/>
          </a:prstGeom>
          <a:noFill/>
        </p:spPr>
        <p:txBody>
          <a:bodyPr wrap="square" rtlCol="0">
            <a:spAutoFit/>
          </a:bodyPr>
          <a:lstStyle/>
          <a:p>
            <a:r>
              <a:rPr lang="zh-TW" altLang="en-US" sz="2000" b="1" dirty="0" smtClean="0">
                <a:solidFill>
                  <a:schemeClr val="accent1">
                    <a:lumMod val="75000"/>
                  </a:schemeClr>
                </a:solidFill>
                <a:latin typeface="標楷體" pitchFamily="65" charset="-120"/>
                <a:ea typeface="標楷體" pitchFamily="65" charset="-120"/>
              </a:rPr>
              <a:t>組裝完成後的示意圖</a:t>
            </a:r>
            <a:endParaRPr lang="zh-TW" altLang="en-US" sz="2000" b="1" dirty="0">
              <a:solidFill>
                <a:schemeClr val="accent1">
                  <a:lumMod val="75000"/>
                </a:schemeClr>
              </a:solidFill>
              <a:latin typeface="標楷體" pitchFamily="65" charset="-120"/>
              <a:ea typeface="標楷體" pitchFamily="65" charset="-120"/>
            </a:endParaRPr>
          </a:p>
        </p:txBody>
      </p:sp>
      <p:cxnSp>
        <p:nvCxnSpPr>
          <p:cNvPr id="10" name="弧形接點 9"/>
          <p:cNvCxnSpPr/>
          <p:nvPr/>
        </p:nvCxnSpPr>
        <p:spPr>
          <a:xfrm>
            <a:off x="4355976" y="5733256"/>
            <a:ext cx="1224136" cy="360040"/>
          </a:xfrm>
          <a:prstGeom prst="curvedConnector3">
            <a:avLst>
              <a:gd name="adj1" fmla="val 50000"/>
            </a:avLst>
          </a:prstGeom>
          <a:ln w="25400">
            <a:solidFill>
              <a:srgbClr val="D09E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r>
              <a:rPr lang="zh-TW" altLang="en-US" sz="2400" dirty="0" smtClean="0"/>
              <a:t>點選 左工具列中 </a:t>
            </a:r>
            <a:r>
              <a:rPr lang="zh-TW" altLang="en-US" sz="2400" b="1" dirty="0" smtClean="0">
                <a:solidFill>
                  <a:srgbClr val="0070C0"/>
                </a:solidFill>
              </a:rPr>
              <a:t>圖形工具 → 元件模組 → 馬達控制模組</a:t>
            </a:r>
            <a:endParaRPr lang="zh-TW" altLang="en-US" sz="2400" b="1" dirty="0">
              <a:solidFill>
                <a:srgbClr val="0070C0"/>
              </a:solidFill>
            </a:endParaRPr>
          </a:p>
        </p:txBody>
      </p:sp>
      <p:sp>
        <p:nvSpPr>
          <p:cNvPr id="3" name="標題 2"/>
          <p:cNvSpPr>
            <a:spLocks noGrp="1"/>
          </p:cNvSpPr>
          <p:nvPr>
            <p:ph type="title"/>
          </p:nvPr>
        </p:nvSpPr>
        <p:spPr/>
        <p:txBody>
          <a:bodyPr>
            <a:normAutofit/>
          </a:bodyPr>
          <a:lstStyle/>
          <a:p>
            <a:r>
              <a:rPr lang="zh-TW" altLang="en-US" dirty="0" smtClean="0"/>
              <a:t>軟體介紹</a:t>
            </a:r>
            <a:r>
              <a:rPr lang="en-US" altLang="zh-TW" sz="3200" dirty="0" smtClean="0"/>
              <a:t>(</a:t>
            </a:r>
            <a:r>
              <a:rPr lang="zh-TW" altLang="en-US" sz="3200" dirty="0" smtClean="0"/>
              <a:t>開啟馬達控制模組</a:t>
            </a:r>
            <a:r>
              <a:rPr lang="en-US" altLang="zh-TW" sz="3200" dirty="0" smtClean="0"/>
              <a:t>)</a:t>
            </a:r>
            <a:endParaRPr lang="zh-TW" altLang="en-US" sz="3200" dirty="0"/>
          </a:p>
        </p:txBody>
      </p:sp>
      <p:pic>
        <p:nvPicPr>
          <p:cNvPr id="4" name="圖片 3" descr="tarkus105.png"/>
          <p:cNvPicPr>
            <a:picLocks noChangeAspect="1"/>
          </p:cNvPicPr>
          <p:nvPr/>
        </p:nvPicPr>
        <p:blipFill>
          <a:blip r:embed="rId3" cstate="print"/>
          <a:stretch>
            <a:fillRect/>
          </a:stretch>
        </p:blipFill>
        <p:spPr>
          <a:xfrm>
            <a:off x="971600" y="1916832"/>
            <a:ext cx="7344816" cy="4044821"/>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軟體介紹</a:t>
            </a:r>
            <a:r>
              <a:rPr lang="en-US" altLang="zh-TW" sz="3200" dirty="0" smtClean="0"/>
              <a:t>(</a:t>
            </a:r>
            <a:r>
              <a:rPr lang="zh-TW" altLang="en-US" sz="3200" dirty="0" smtClean="0"/>
              <a:t>馬達模組功能展示</a:t>
            </a:r>
            <a:r>
              <a:rPr lang="en-US" altLang="zh-TW" sz="3200" dirty="0" smtClean="0"/>
              <a:t>)</a:t>
            </a:r>
            <a:endParaRPr lang="zh-TW" altLang="en-US" sz="3200" dirty="0"/>
          </a:p>
        </p:txBody>
      </p:sp>
      <p:pic>
        <p:nvPicPr>
          <p:cNvPr id="6" name="內容版面配置區 5" descr="tarkus106.png"/>
          <p:cNvPicPr>
            <a:picLocks noGrp="1" noChangeAspect="1"/>
          </p:cNvPicPr>
          <p:nvPr>
            <p:ph idx="1"/>
          </p:nvPr>
        </p:nvPicPr>
        <p:blipFill>
          <a:blip r:embed="rId3" cstate="print"/>
          <a:srcRect l="786" t="5450" r="2357" b="5450"/>
          <a:stretch>
            <a:fillRect/>
          </a:stretch>
        </p:blipFill>
        <p:spPr>
          <a:xfrm>
            <a:off x="179512" y="1447479"/>
            <a:ext cx="4438169" cy="1765497"/>
          </a:xfrm>
        </p:spPr>
      </p:pic>
      <p:pic>
        <p:nvPicPr>
          <p:cNvPr id="11" name="圖片 10" descr="tarkus107.png"/>
          <p:cNvPicPr>
            <a:picLocks noChangeAspect="1"/>
          </p:cNvPicPr>
          <p:nvPr/>
        </p:nvPicPr>
        <p:blipFill>
          <a:blip r:embed="rId4" cstate="print"/>
          <a:srcRect l="548" t="6797" r="7120" b="4078"/>
          <a:stretch>
            <a:fillRect/>
          </a:stretch>
        </p:blipFill>
        <p:spPr>
          <a:xfrm>
            <a:off x="3039535" y="4093051"/>
            <a:ext cx="6068969" cy="2360285"/>
          </a:xfrm>
          <a:prstGeom prst="rect">
            <a:avLst/>
          </a:prstGeom>
        </p:spPr>
      </p:pic>
      <p:pic>
        <p:nvPicPr>
          <p:cNvPr id="14" name="圖片 13" descr="tarkus108.png"/>
          <p:cNvPicPr>
            <a:picLocks noChangeAspect="1"/>
          </p:cNvPicPr>
          <p:nvPr/>
        </p:nvPicPr>
        <p:blipFill>
          <a:blip r:embed="rId5" cstate="print"/>
          <a:stretch>
            <a:fillRect/>
          </a:stretch>
        </p:blipFill>
        <p:spPr>
          <a:xfrm>
            <a:off x="4572000" y="1511402"/>
            <a:ext cx="371527" cy="333422"/>
          </a:xfrm>
          <a:prstGeom prst="rect">
            <a:avLst/>
          </a:prstGeom>
        </p:spPr>
      </p:pic>
      <p:pic>
        <p:nvPicPr>
          <p:cNvPr id="15" name="圖片 14" descr="tarkus109.png"/>
          <p:cNvPicPr>
            <a:picLocks noChangeAspect="1"/>
          </p:cNvPicPr>
          <p:nvPr/>
        </p:nvPicPr>
        <p:blipFill>
          <a:blip r:embed="rId6" cstate="print"/>
          <a:stretch>
            <a:fillRect/>
          </a:stretch>
        </p:blipFill>
        <p:spPr>
          <a:xfrm>
            <a:off x="4598618" y="1844824"/>
            <a:ext cx="333422" cy="304843"/>
          </a:xfrm>
          <a:prstGeom prst="rect">
            <a:avLst/>
          </a:prstGeom>
        </p:spPr>
      </p:pic>
      <p:sp>
        <p:nvSpPr>
          <p:cNvPr id="16" name="文字方塊 15"/>
          <p:cNvSpPr txBox="1"/>
          <p:nvPr/>
        </p:nvSpPr>
        <p:spPr>
          <a:xfrm>
            <a:off x="4860032" y="1484784"/>
            <a:ext cx="1512168" cy="369332"/>
          </a:xfrm>
          <a:prstGeom prst="rect">
            <a:avLst/>
          </a:prstGeom>
          <a:noFill/>
        </p:spPr>
        <p:txBody>
          <a:bodyPr wrap="square" rtlCol="0">
            <a:spAutoFit/>
          </a:bodyPr>
          <a:lstStyle/>
          <a:p>
            <a:r>
              <a:rPr lang="zh-TW" altLang="en-US" dirty="0" smtClean="0"/>
              <a:t>開啟馬達</a:t>
            </a:r>
            <a:endParaRPr lang="zh-TW" altLang="en-US" dirty="0"/>
          </a:p>
        </p:txBody>
      </p:sp>
      <p:sp>
        <p:nvSpPr>
          <p:cNvPr id="17" name="文字方塊 16"/>
          <p:cNvSpPr txBox="1"/>
          <p:nvPr/>
        </p:nvSpPr>
        <p:spPr>
          <a:xfrm>
            <a:off x="4860032" y="1835532"/>
            <a:ext cx="1296144" cy="369332"/>
          </a:xfrm>
          <a:prstGeom prst="rect">
            <a:avLst/>
          </a:prstGeom>
          <a:noFill/>
        </p:spPr>
        <p:txBody>
          <a:bodyPr wrap="square" rtlCol="0">
            <a:spAutoFit/>
          </a:bodyPr>
          <a:lstStyle/>
          <a:p>
            <a:r>
              <a:rPr lang="zh-TW" altLang="en-US" dirty="0" smtClean="0"/>
              <a:t>關閉馬達</a:t>
            </a:r>
            <a:endParaRPr lang="zh-TW" altLang="en-US" dirty="0"/>
          </a:p>
        </p:txBody>
      </p:sp>
      <p:sp>
        <p:nvSpPr>
          <p:cNvPr id="18" name="文字方塊 17"/>
          <p:cNvSpPr txBox="1"/>
          <p:nvPr/>
        </p:nvSpPr>
        <p:spPr>
          <a:xfrm>
            <a:off x="4644008" y="2289646"/>
            <a:ext cx="4499992" cy="1200329"/>
          </a:xfrm>
          <a:prstGeom prst="rect">
            <a:avLst/>
          </a:prstGeom>
          <a:noFill/>
        </p:spPr>
        <p:txBody>
          <a:bodyPr wrap="square" rtlCol="0">
            <a:spAutoFit/>
          </a:bodyPr>
          <a:lstStyle/>
          <a:p>
            <a:r>
              <a:rPr lang="zh-TW" altLang="en-US" b="1" dirty="0" smtClean="0">
                <a:solidFill>
                  <a:srgbClr val="FF6600"/>
                </a:solidFill>
              </a:rPr>
              <a:t>方向</a:t>
            </a:r>
            <a:r>
              <a:rPr lang="en-US" altLang="zh-TW" b="1" dirty="0" smtClean="0">
                <a:solidFill>
                  <a:srgbClr val="FF6600"/>
                </a:solidFill>
              </a:rPr>
              <a:t>:</a:t>
            </a:r>
            <a:r>
              <a:rPr lang="zh-TW" altLang="en-US" dirty="0" smtClean="0"/>
              <a:t>正轉／反轉</a:t>
            </a:r>
            <a:endParaRPr lang="en-US" altLang="zh-TW" dirty="0" smtClean="0"/>
          </a:p>
          <a:p>
            <a:r>
              <a:rPr lang="zh-TW" altLang="en-US" b="1" dirty="0" smtClean="0">
                <a:solidFill>
                  <a:srgbClr val="FF6600"/>
                </a:solidFill>
              </a:rPr>
              <a:t>速度</a:t>
            </a:r>
            <a:r>
              <a:rPr lang="en-US" altLang="zh-TW" b="1" dirty="0" smtClean="0">
                <a:solidFill>
                  <a:srgbClr val="FF6600"/>
                </a:solidFill>
              </a:rPr>
              <a:t>:</a:t>
            </a:r>
            <a:r>
              <a:rPr lang="en-US" altLang="zh-TW" dirty="0" smtClean="0"/>
              <a:t>0~100</a:t>
            </a:r>
            <a:r>
              <a:rPr lang="zh-TW" altLang="en-US" dirty="0" smtClean="0"/>
              <a:t> </a:t>
            </a:r>
            <a:r>
              <a:rPr lang="en-US" altLang="zh-TW" dirty="0" smtClean="0"/>
              <a:t>/</a:t>
            </a:r>
            <a:r>
              <a:rPr lang="zh-TW" altLang="en-US" dirty="0" smtClean="0"/>
              <a:t> 選擇變數</a:t>
            </a:r>
            <a:r>
              <a:rPr lang="en-US" altLang="zh-TW" dirty="0" smtClean="0"/>
              <a:t>0~100%</a:t>
            </a:r>
          </a:p>
          <a:p>
            <a:r>
              <a:rPr lang="zh-TW" altLang="en-US" b="1" dirty="0" smtClean="0">
                <a:solidFill>
                  <a:srgbClr val="FF6600"/>
                </a:solidFill>
              </a:rPr>
              <a:t>持續時間（毫秒）</a:t>
            </a:r>
            <a:r>
              <a:rPr lang="en-US" altLang="zh-TW" b="1" dirty="0" smtClean="0">
                <a:solidFill>
                  <a:srgbClr val="FF6600"/>
                </a:solidFill>
              </a:rPr>
              <a:t>:</a:t>
            </a:r>
            <a:r>
              <a:rPr lang="en-US" altLang="zh-TW" dirty="0" smtClean="0"/>
              <a:t>0~</a:t>
            </a:r>
            <a:r>
              <a:rPr lang="zh-TW" altLang="en-US" dirty="0" smtClean="0"/>
              <a:t>不限</a:t>
            </a:r>
            <a:r>
              <a:rPr lang="en-US" altLang="zh-TW" dirty="0" smtClean="0"/>
              <a:t>/</a:t>
            </a:r>
            <a:r>
              <a:rPr lang="zh-TW" altLang="en-US" dirty="0" smtClean="0"/>
              <a:t>下拉選單選擇變數</a:t>
            </a:r>
            <a:endParaRPr lang="zh-TW" altLang="en-US" dirty="0"/>
          </a:p>
        </p:txBody>
      </p:sp>
      <p:sp>
        <p:nvSpPr>
          <p:cNvPr id="19" name="文字方塊 18"/>
          <p:cNvSpPr txBox="1"/>
          <p:nvPr/>
        </p:nvSpPr>
        <p:spPr>
          <a:xfrm>
            <a:off x="179512" y="4581128"/>
            <a:ext cx="4499992" cy="369332"/>
          </a:xfrm>
          <a:prstGeom prst="rect">
            <a:avLst/>
          </a:prstGeom>
          <a:noFill/>
        </p:spPr>
        <p:txBody>
          <a:bodyPr wrap="square" rtlCol="0">
            <a:spAutoFit/>
          </a:bodyPr>
          <a:lstStyle/>
          <a:p>
            <a:r>
              <a:rPr lang="zh-TW" altLang="en-US" dirty="0" smtClean="0"/>
              <a:t>★馬達一或馬達二至少要有一顆馬達打勾</a:t>
            </a:r>
            <a:endParaRPr lang="zh-TW" altLang="en-US" dirty="0"/>
          </a:p>
        </p:txBody>
      </p:sp>
      <p:cxnSp>
        <p:nvCxnSpPr>
          <p:cNvPr id="21" name="弧形接點 20"/>
          <p:cNvCxnSpPr/>
          <p:nvPr/>
        </p:nvCxnSpPr>
        <p:spPr>
          <a:xfrm>
            <a:off x="1835696" y="5013176"/>
            <a:ext cx="3024336" cy="504056"/>
          </a:xfrm>
          <a:prstGeom prst="curvedConnector3">
            <a:avLst>
              <a:gd name="adj1" fmla="val 50000"/>
            </a:avLst>
          </a:prstGeom>
          <a:ln w="25400">
            <a:solidFill>
              <a:srgbClr val="FF6600"/>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a:off x="467544" y="4869160"/>
            <a:ext cx="3816424" cy="0"/>
          </a:xfrm>
          <a:prstGeom prst="line">
            <a:avLst/>
          </a:prstGeom>
          <a:ln w="25400"/>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6" name="內容版面配置區 5" descr="tarkus110.png"/>
          <p:cNvPicPr>
            <a:picLocks noGrp="1" noChangeAspect="1"/>
          </p:cNvPicPr>
          <p:nvPr>
            <p:ph idx="1"/>
          </p:nvPr>
        </p:nvPicPr>
        <p:blipFill>
          <a:blip r:embed="rId3" cstate="print"/>
          <a:srcRect/>
          <a:stretch>
            <a:fillRect/>
          </a:stretch>
        </p:blipFill>
        <p:spPr>
          <a:xfrm>
            <a:off x="395536" y="1268760"/>
            <a:ext cx="8640909" cy="4536504"/>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8" name="內容版面配置區 7" descr="tarkus111.png"/>
          <p:cNvPicPr>
            <a:picLocks noGrp="1" noChangeAspect="1"/>
          </p:cNvPicPr>
          <p:nvPr>
            <p:ph idx="1"/>
          </p:nvPr>
        </p:nvPicPr>
        <p:blipFill>
          <a:blip r:embed="rId3" cstate="print"/>
          <a:stretch>
            <a:fillRect/>
          </a:stretch>
        </p:blipFill>
        <p:spPr>
          <a:xfrm>
            <a:off x="467544" y="1268760"/>
            <a:ext cx="8584012" cy="4392488"/>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8" name="內容版面配置區 7" descr="tarkus112.png"/>
          <p:cNvPicPr>
            <a:picLocks noGrp="1" noChangeAspect="1"/>
          </p:cNvPicPr>
          <p:nvPr>
            <p:ph idx="1"/>
          </p:nvPr>
        </p:nvPicPr>
        <p:blipFill>
          <a:blip r:embed="rId3" cstate="print"/>
          <a:srcRect b="1044"/>
          <a:stretch>
            <a:fillRect/>
          </a:stretch>
        </p:blipFill>
        <p:spPr>
          <a:xfrm>
            <a:off x="539552" y="1052736"/>
            <a:ext cx="8064896" cy="4823064"/>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8" name="內容版面配置區 7" descr="tarkus113.png"/>
          <p:cNvPicPr>
            <a:picLocks noGrp="1" noChangeAspect="1"/>
          </p:cNvPicPr>
          <p:nvPr>
            <p:ph idx="1"/>
          </p:nvPr>
        </p:nvPicPr>
        <p:blipFill>
          <a:blip r:embed="rId3" cstate="print"/>
          <a:srcRect t="540"/>
          <a:stretch>
            <a:fillRect/>
          </a:stretch>
        </p:blipFill>
        <p:spPr>
          <a:xfrm>
            <a:off x="467544" y="1222360"/>
            <a:ext cx="8136904" cy="472092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rmAutofit/>
          </a:bodyPr>
          <a:lstStyle/>
          <a:p>
            <a:r>
              <a:rPr lang="zh-TW" altLang="en-US" dirty="0" smtClean="0"/>
              <a:t>活動</a:t>
            </a:r>
            <a:r>
              <a:rPr lang="en-US" altLang="zh-TW" sz="2800" dirty="0" smtClean="0"/>
              <a:t>(</a:t>
            </a:r>
            <a:r>
              <a:rPr lang="zh-TW" altLang="en-US" sz="2800" dirty="0" smtClean="0"/>
              <a:t>實際試驗車子的前進與後退</a:t>
            </a:r>
            <a:r>
              <a:rPr lang="en-US" altLang="zh-TW" sz="2800" dirty="0" smtClean="0"/>
              <a:t>)</a:t>
            </a:r>
            <a:endParaRPr lang="zh-TW" altLang="en-US"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4" name="內容版面配置區 3" descr="tarkus114.png"/>
          <p:cNvPicPr>
            <a:picLocks noGrp="1" noChangeAspect="1"/>
          </p:cNvPicPr>
          <p:nvPr>
            <p:ph idx="1"/>
          </p:nvPr>
        </p:nvPicPr>
        <p:blipFill>
          <a:blip r:embed="rId3" cstate="print"/>
          <a:stretch>
            <a:fillRect/>
          </a:stretch>
        </p:blipFill>
        <p:spPr>
          <a:xfrm>
            <a:off x="611560" y="1124744"/>
            <a:ext cx="7848872" cy="4845145"/>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tarkus13.png"/>
          <p:cNvPicPr>
            <a:picLocks noGrp="1" noChangeAspect="1"/>
          </p:cNvPicPr>
          <p:nvPr>
            <p:ph idx="1"/>
          </p:nvPr>
        </p:nvPicPr>
        <p:blipFill>
          <a:blip r:embed="rId3" cstate="print"/>
          <a:stretch>
            <a:fillRect/>
          </a:stretch>
        </p:blipFill>
        <p:spPr>
          <a:xfrm>
            <a:off x="500034" y="1571611"/>
            <a:ext cx="8215370" cy="4374685"/>
          </a:xfrm>
        </p:spPr>
      </p:pic>
      <p:sp>
        <p:nvSpPr>
          <p:cNvPr id="3" name="標題 2"/>
          <p:cNvSpPr>
            <a:spLocks noGrp="1"/>
          </p:cNvSpPr>
          <p:nvPr>
            <p:ph type="title"/>
          </p:nvPr>
        </p:nvSpPr>
        <p:spPr/>
        <p:txBody>
          <a:bodyPr>
            <a:normAutofit/>
          </a:bodyPr>
          <a:lstStyle/>
          <a:p>
            <a:r>
              <a:rPr lang="zh-TW" altLang="en-US" dirty="0" smtClean="0"/>
              <a:t>軟體介紹</a:t>
            </a:r>
            <a:endParaRPr lang="zh-TW" altLang="en-US" dirty="0"/>
          </a:p>
        </p:txBody>
      </p:sp>
      <p:sp>
        <p:nvSpPr>
          <p:cNvPr id="6" name="文字方塊 5"/>
          <p:cNvSpPr txBox="1"/>
          <p:nvPr/>
        </p:nvSpPr>
        <p:spPr>
          <a:xfrm>
            <a:off x="500034" y="1071546"/>
            <a:ext cx="3786214" cy="461665"/>
          </a:xfrm>
          <a:prstGeom prst="rect">
            <a:avLst/>
          </a:prstGeom>
          <a:noFill/>
        </p:spPr>
        <p:txBody>
          <a:bodyPr wrap="square" rtlCol="0">
            <a:spAutoFit/>
          </a:bodyPr>
          <a:lstStyle/>
          <a:p>
            <a:r>
              <a:rPr lang="en-US" altLang="zh-TW" sz="2400" b="1" dirty="0" err="1" smtClean="0">
                <a:solidFill>
                  <a:schemeClr val="accent5">
                    <a:lumMod val="75000"/>
                  </a:schemeClr>
                </a:solidFill>
                <a:latin typeface="+mj-ea"/>
                <a:ea typeface="+mj-ea"/>
              </a:rPr>
              <a:t>Tarkus</a:t>
            </a:r>
            <a:r>
              <a:rPr lang="en-US" altLang="zh-TW" sz="2400" b="1" dirty="0" smtClean="0">
                <a:solidFill>
                  <a:schemeClr val="accent5">
                    <a:lumMod val="75000"/>
                  </a:schemeClr>
                </a:solidFill>
                <a:latin typeface="+mj-ea"/>
                <a:ea typeface="+mj-ea"/>
              </a:rPr>
              <a:t> VP</a:t>
            </a:r>
            <a:r>
              <a:rPr lang="zh-TW" altLang="en-US" sz="2400" b="1" dirty="0" smtClean="0">
                <a:solidFill>
                  <a:schemeClr val="accent5">
                    <a:lumMod val="75000"/>
                  </a:schemeClr>
                </a:solidFill>
                <a:latin typeface="+mj-ea"/>
                <a:ea typeface="+mj-ea"/>
              </a:rPr>
              <a:t> 軟體介面簡介</a:t>
            </a:r>
            <a:endParaRPr lang="zh-TW" altLang="en-US" sz="2400" b="1" dirty="0">
              <a:solidFill>
                <a:schemeClr val="accent5">
                  <a:lumMod val="75000"/>
                </a:schemeClr>
              </a:solidFill>
              <a:latin typeface="+mj-ea"/>
              <a:ea typeface="+mj-ea"/>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4" name="內容版面配置區 3" descr="tarkus115.png"/>
          <p:cNvPicPr>
            <a:picLocks noGrp="1" noChangeAspect="1"/>
          </p:cNvPicPr>
          <p:nvPr>
            <p:ph idx="1"/>
          </p:nvPr>
        </p:nvPicPr>
        <p:blipFill>
          <a:blip r:embed="rId3" cstate="print"/>
          <a:stretch>
            <a:fillRect/>
          </a:stretch>
        </p:blipFill>
        <p:spPr>
          <a:xfrm>
            <a:off x="467544" y="1124744"/>
            <a:ext cx="7704856" cy="4738487"/>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4" name="內容版面配置區 3" descr="tarkus116.png"/>
          <p:cNvPicPr>
            <a:picLocks noGrp="1" noChangeAspect="1"/>
          </p:cNvPicPr>
          <p:nvPr>
            <p:ph idx="1"/>
          </p:nvPr>
        </p:nvPicPr>
        <p:blipFill>
          <a:blip r:embed="rId3" cstate="print"/>
          <a:stretch>
            <a:fillRect/>
          </a:stretch>
        </p:blipFill>
        <p:spPr>
          <a:xfrm>
            <a:off x="467544" y="1124744"/>
            <a:ext cx="7776864" cy="4819832"/>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程式語法</a:t>
            </a:r>
            <a:endParaRPr lang="zh-TW" altLang="en-US" dirty="0"/>
          </a:p>
        </p:txBody>
      </p:sp>
      <p:pic>
        <p:nvPicPr>
          <p:cNvPr id="4" name="內容版面配置區 3" descr="tarkus117.png"/>
          <p:cNvPicPr>
            <a:picLocks noGrp="1" noChangeAspect="1"/>
          </p:cNvPicPr>
          <p:nvPr>
            <p:ph idx="1"/>
          </p:nvPr>
        </p:nvPicPr>
        <p:blipFill>
          <a:blip r:embed="rId3" cstate="print"/>
          <a:stretch>
            <a:fillRect/>
          </a:stretch>
        </p:blipFill>
        <p:spPr>
          <a:xfrm>
            <a:off x="539552" y="1196752"/>
            <a:ext cx="7632848" cy="4719645"/>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rmAutofit/>
          </a:bodyPr>
          <a:lstStyle/>
          <a:p>
            <a:r>
              <a:rPr lang="zh-TW" altLang="en-US" dirty="0" smtClean="0"/>
              <a:t>活動</a:t>
            </a:r>
            <a:r>
              <a:rPr lang="en-US" altLang="zh-TW" sz="2700" dirty="0" smtClean="0"/>
              <a:t>(</a:t>
            </a:r>
            <a:r>
              <a:rPr lang="zh-TW" altLang="en-US" sz="2800" dirty="0" smtClean="0"/>
              <a:t> 實際試驗車子的轉彎 </a:t>
            </a:r>
            <a:r>
              <a:rPr lang="en-US" altLang="zh-TW" sz="2700" dirty="0" smtClean="0"/>
              <a:t>)</a:t>
            </a:r>
            <a:endParaRPr lang="zh-TW" alt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a:p>
        </p:txBody>
      </p:sp>
      <p:sp>
        <p:nvSpPr>
          <p:cNvPr id="3" name="標題 2"/>
          <p:cNvSpPr>
            <a:spLocks noGrp="1"/>
          </p:cNvSpPr>
          <p:nvPr>
            <p:ph type="title"/>
          </p:nvPr>
        </p:nvSpPr>
        <p:spPr/>
        <p:txBody>
          <a:bodyPr>
            <a:normAutofit/>
          </a:bodyPr>
          <a:lstStyle/>
          <a:p>
            <a:r>
              <a:rPr lang="zh-TW" altLang="en-US" dirty="0" smtClean="0"/>
              <a:t>活動</a:t>
            </a:r>
            <a:r>
              <a:rPr lang="en-US" altLang="zh-TW" sz="2800" dirty="0" smtClean="0"/>
              <a:t>(</a:t>
            </a:r>
            <a:r>
              <a:rPr lang="zh-TW" altLang="en-US" sz="2800" dirty="0" smtClean="0"/>
              <a:t>實際試驗影響車子迴轉半徑的原因 </a:t>
            </a:r>
            <a:r>
              <a:rPr lang="en-US" altLang="zh-TW" sz="2800" dirty="0" smtClean="0"/>
              <a:t>)</a:t>
            </a:r>
            <a:endParaRPr lang="zh-TW" altLang="en-US" sz="28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944216" y="3140968"/>
            <a:ext cx="6948264" cy="1323439"/>
          </a:xfrm>
          <a:prstGeom prst="rect">
            <a:avLst/>
          </a:prstGeom>
          <a:noFill/>
        </p:spPr>
        <p:txBody>
          <a:bodyPr wrap="square" rtlCol="0">
            <a:spAutoFit/>
          </a:bodyPr>
          <a:lstStyle/>
          <a:p>
            <a:r>
              <a:rPr lang="zh-TW" altLang="en-US" sz="8000" b="1" dirty="0" smtClean="0">
                <a:solidFill>
                  <a:schemeClr val="tx1">
                    <a:lumMod val="75000"/>
                    <a:lumOff val="25000"/>
                  </a:schemeClr>
                </a:solidFill>
              </a:rPr>
              <a:t>感測器控制</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chemeClr val="accent5">
              <a:lumMod val="40000"/>
              <a:lumOff val="6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功能介紹與基本操作</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感測器</a:t>
            </a:r>
          </a:p>
        </p:txBody>
      </p:sp>
      <p:sp>
        <p:nvSpPr>
          <p:cNvPr id="6" name="內容版面配置區 5"/>
          <p:cNvSpPr>
            <a:spLocks noGrp="1"/>
          </p:cNvSpPr>
          <p:nvPr>
            <p:ph idx="1"/>
          </p:nvPr>
        </p:nvSpPr>
        <p:spPr>
          <a:xfrm>
            <a:off x="395536" y="1268760"/>
            <a:ext cx="8229600" cy="4525963"/>
          </a:xfrm>
        </p:spPr>
        <p:txBody>
          <a:bodyPr/>
          <a:lstStyle/>
          <a:p>
            <a:r>
              <a:rPr lang="zh-TW" altLang="en-US" sz="2800" dirty="0" smtClean="0"/>
              <a:t>汽車前方雷達防撞系統是用於汽車行駛、停車等的安全輔助裝置。該系統配置了進口超音波傳感器探測，能準確測知車前是否有障礙物。</a:t>
            </a:r>
            <a:endParaRPr lang="en-US" altLang="zh-TW" sz="2800" dirty="0" smtClean="0"/>
          </a:p>
          <a:p>
            <a:r>
              <a:rPr lang="zh-TW" altLang="en-US" sz="2800" dirty="0" smtClean="0"/>
              <a:t>其原理是利用微電腦系統運算的指揮和控制，通過聲音和顯示器分別提示障礙物的方向及車身與障礙物之間的距離，從而實現對碰撞防患於未然。</a:t>
            </a:r>
          </a:p>
          <a:p>
            <a:endParaRPr lang="zh-TW" altLang="en-US" dirty="0"/>
          </a:p>
        </p:txBody>
      </p:sp>
      <p:pic>
        <p:nvPicPr>
          <p:cNvPr id="7" name="圖片 6" descr="tarkus83.png"/>
          <p:cNvPicPr>
            <a:picLocks noChangeAspect="1"/>
          </p:cNvPicPr>
          <p:nvPr/>
        </p:nvPicPr>
        <p:blipFill>
          <a:blip r:embed="rId3" cstate="print"/>
          <a:stretch>
            <a:fillRect/>
          </a:stretch>
        </p:blipFill>
        <p:spPr>
          <a:xfrm>
            <a:off x="2699792" y="3933056"/>
            <a:ext cx="5832648" cy="2176592"/>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介紹知識</a:t>
            </a:r>
          </a:p>
        </p:txBody>
      </p:sp>
      <p:pic>
        <p:nvPicPr>
          <p:cNvPr id="5" name="內容版面配置區 4" descr="tarkus84.png"/>
          <p:cNvPicPr>
            <a:picLocks noGrp="1" noChangeAspect="1"/>
          </p:cNvPicPr>
          <p:nvPr>
            <p:ph idx="1"/>
          </p:nvPr>
        </p:nvPicPr>
        <p:blipFill>
          <a:blip r:embed="rId3" cstate="print"/>
          <a:stretch>
            <a:fillRect/>
          </a:stretch>
        </p:blipFill>
        <p:spPr>
          <a:xfrm>
            <a:off x="899592" y="1196752"/>
            <a:ext cx="7211432" cy="2772162"/>
          </a:xfrm>
        </p:spPr>
      </p:pic>
      <p:sp>
        <p:nvSpPr>
          <p:cNvPr id="8" name="文字方塊 7"/>
          <p:cNvSpPr txBox="1"/>
          <p:nvPr/>
        </p:nvSpPr>
        <p:spPr>
          <a:xfrm>
            <a:off x="683568" y="3861048"/>
            <a:ext cx="7776864" cy="461665"/>
          </a:xfrm>
          <a:prstGeom prst="rect">
            <a:avLst/>
          </a:prstGeom>
          <a:noFill/>
        </p:spPr>
        <p:txBody>
          <a:bodyPr wrap="square" rtlCol="0">
            <a:spAutoFit/>
          </a:bodyPr>
          <a:lstStyle/>
          <a:p>
            <a:r>
              <a:rPr lang="zh-TW" altLang="en-US" sz="2400" b="1" dirty="0" smtClean="0">
                <a:solidFill>
                  <a:schemeClr val="accent1">
                    <a:lumMod val="50000"/>
                  </a:schemeClr>
                </a:solidFill>
              </a:rPr>
              <a:t>● 原理說明</a:t>
            </a:r>
            <a:endParaRPr lang="zh-TW" altLang="en-US" sz="2400" b="1" dirty="0">
              <a:solidFill>
                <a:schemeClr val="accent1">
                  <a:lumMod val="50000"/>
                </a:schemeClr>
              </a:solidFill>
            </a:endParaRPr>
          </a:p>
        </p:txBody>
      </p:sp>
      <p:sp>
        <p:nvSpPr>
          <p:cNvPr id="9" name="文字方塊 8"/>
          <p:cNvSpPr txBox="1"/>
          <p:nvPr/>
        </p:nvSpPr>
        <p:spPr>
          <a:xfrm>
            <a:off x="755576" y="4509120"/>
            <a:ext cx="7848872" cy="1015663"/>
          </a:xfrm>
          <a:prstGeom prst="rect">
            <a:avLst/>
          </a:prstGeom>
          <a:noFill/>
        </p:spPr>
        <p:txBody>
          <a:bodyPr wrap="square" rtlCol="0">
            <a:spAutoFit/>
          </a:bodyPr>
          <a:lstStyle/>
          <a:p>
            <a:r>
              <a:rPr lang="zh-TW" altLang="en-US" sz="2000" dirty="0" smtClean="0"/>
              <a:t>超音波感測器與丟接球原理相同，感測器的右眼發出訊號，將超音波丟出，遇到障礙物時部分波反射，而感測器的左眼接收反射波。利用整個過程所花費的時間，可以推算出障礙物與反射器的距離。</a:t>
            </a:r>
            <a:endParaRPr lang="zh-TW" altLang="en-US"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介紹知識</a:t>
            </a:r>
          </a:p>
        </p:txBody>
      </p:sp>
      <p:sp>
        <p:nvSpPr>
          <p:cNvPr id="7" name="內容版面配置區 6"/>
          <p:cNvSpPr txBox="1">
            <a:spLocks noGrp="1"/>
          </p:cNvSpPr>
          <p:nvPr>
            <p:ph idx="1"/>
          </p:nvPr>
        </p:nvSpPr>
        <p:spPr>
          <a:xfrm>
            <a:off x="457200" y="1481328"/>
            <a:ext cx="8229600" cy="461665"/>
          </a:xfrm>
          <a:prstGeom prst="rect">
            <a:avLst/>
          </a:prstGeom>
          <a:noFill/>
        </p:spPr>
        <p:txBody>
          <a:bodyPr wrap="square" rtlCol="0">
            <a:spAutoFit/>
          </a:bodyPr>
          <a:lstStyle/>
          <a:p>
            <a:pPr>
              <a:buNone/>
            </a:pPr>
            <a:r>
              <a:rPr lang="zh-TW" altLang="en-US" sz="2400" b="1" dirty="0" smtClean="0">
                <a:solidFill>
                  <a:schemeClr val="accent1">
                    <a:lumMod val="50000"/>
                  </a:schemeClr>
                </a:solidFill>
              </a:rPr>
              <a:t>●  運動學</a:t>
            </a:r>
            <a:endParaRPr lang="zh-TW" altLang="en-US" sz="2400" b="1" dirty="0">
              <a:solidFill>
                <a:schemeClr val="accent1">
                  <a:lumMod val="50000"/>
                </a:schemeClr>
              </a:solidFill>
            </a:endParaRPr>
          </a:p>
        </p:txBody>
      </p:sp>
      <p:pic>
        <p:nvPicPr>
          <p:cNvPr id="10" name="圖片 9" descr="tarkus85.png"/>
          <p:cNvPicPr>
            <a:picLocks noChangeAspect="1"/>
          </p:cNvPicPr>
          <p:nvPr/>
        </p:nvPicPr>
        <p:blipFill>
          <a:blip r:embed="rId3" cstate="print"/>
          <a:stretch>
            <a:fillRect/>
          </a:stretch>
        </p:blipFill>
        <p:spPr>
          <a:xfrm>
            <a:off x="1547664" y="1844824"/>
            <a:ext cx="6408712" cy="2938251"/>
          </a:xfrm>
          <a:prstGeom prst="rect">
            <a:avLst/>
          </a:prstGeom>
        </p:spPr>
      </p:pic>
      <p:cxnSp>
        <p:nvCxnSpPr>
          <p:cNvPr id="12" name="弧形接點 11"/>
          <p:cNvCxnSpPr/>
          <p:nvPr/>
        </p:nvCxnSpPr>
        <p:spPr>
          <a:xfrm>
            <a:off x="5724128" y="4653136"/>
            <a:ext cx="720080" cy="648072"/>
          </a:xfrm>
          <a:prstGeom prst="curvedConnector3">
            <a:avLst>
              <a:gd name="adj1" fmla="val 50000"/>
            </a:avLst>
          </a:prstGeom>
          <a:ln w="25400">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6450117" y="5036234"/>
            <a:ext cx="2592288" cy="646331"/>
          </a:xfrm>
          <a:prstGeom prst="rect">
            <a:avLst/>
          </a:prstGeom>
          <a:noFill/>
          <a:ln w="19050" cmpd="dbl">
            <a:solidFill>
              <a:srgbClr val="FF6600"/>
            </a:solidFill>
          </a:ln>
        </p:spPr>
        <p:txBody>
          <a:bodyPr wrap="square" rtlCol="0">
            <a:spAutoFit/>
          </a:bodyPr>
          <a:lstStyle/>
          <a:p>
            <a:r>
              <a:rPr lang="zh-TW" altLang="en-US" dirty="0" smtClean="0"/>
              <a:t>由起點</a:t>
            </a:r>
            <a:r>
              <a:rPr lang="en-US" altLang="zh-TW" dirty="0" smtClean="0"/>
              <a:t>(</a:t>
            </a:r>
            <a:r>
              <a:rPr lang="zh-TW" altLang="en-US" dirty="0" smtClean="0"/>
              <a:t>講者</a:t>
            </a:r>
            <a:r>
              <a:rPr lang="en-US" altLang="zh-TW" dirty="0" smtClean="0"/>
              <a:t>)</a:t>
            </a:r>
            <a:r>
              <a:rPr lang="zh-TW" altLang="en-US" dirty="0" smtClean="0"/>
              <a:t>至終點</a:t>
            </a:r>
            <a:r>
              <a:rPr lang="en-US" altLang="zh-TW" dirty="0" smtClean="0"/>
              <a:t>(</a:t>
            </a:r>
            <a:r>
              <a:rPr lang="zh-TW" altLang="en-US" dirty="0" smtClean="0"/>
              <a:t>聽者耳朵</a:t>
            </a:r>
            <a:r>
              <a:rPr lang="en-US" altLang="zh-TW" dirty="0" smtClean="0"/>
              <a:t>)</a:t>
            </a:r>
            <a:r>
              <a:rPr lang="zh-TW" altLang="en-US" dirty="0" smtClean="0"/>
              <a:t>所花費的時間。</a:t>
            </a:r>
            <a:endParaRPr lang="zh-TW" altLang="en-US" dirty="0"/>
          </a:p>
        </p:txBody>
      </p:sp>
      <p:cxnSp>
        <p:nvCxnSpPr>
          <p:cNvPr id="15" name="弧形接點 14"/>
          <p:cNvCxnSpPr/>
          <p:nvPr/>
        </p:nvCxnSpPr>
        <p:spPr>
          <a:xfrm rot="5400000">
            <a:off x="3923928" y="5013176"/>
            <a:ext cx="936104" cy="216024"/>
          </a:xfrm>
          <a:prstGeom prst="curvedConnector3">
            <a:avLst>
              <a:gd name="adj1" fmla="val 50000"/>
            </a:avLst>
          </a:prstGeom>
          <a:ln w="25400">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3059832" y="5674022"/>
            <a:ext cx="2880320" cy="923330"/>
          </a:xfrm>
          <a:prstGeom prst="rect">
            <a:avLst/>
          </a:prstGeom>
          <a:noFill/>
          <a:ln>
            <a:solidFill>
              <a:srgbClr val="FF6600"/>
            </a:solidFill>
          </a:ln>
        </p:spPr>
        <p:txBody>
          <a:bodyPr wrap="square" rtlCol="0">
            <a:spAutoFit/>
          </a:bodyPr>
          <a:lstStyle/>
          <a:p>
            <a:r>
              <a:rPr lang="zh-TW" altLang="en-US" dirty="0" smtClean="0"/>
              <a:t>每單位時間所走的距離，室溫下聲速是</a:t>
            </a:r>
            <a:r>
              <a:rPr lang="en-US" altLang="zh-TW" dirty="0" smtClean="0"/>
              <a:t>340m/s(</a:t>
            </a:r>
            <a:r>
              <a:rPr lang="zh-TW" altLang="en-US" dirty="0" smtClean="0"/>
              <a:t>每秒走</a:t>
            </a:r>
            <a:r>
              <a:rPr lang="en-US" altLang="zh-TW" dirty="0" smtClean="0"/>
              <a:t>340</a:t>
            </a:r>
            <a:r>
              <a:rPr lang="zh-TW" altLang="en-US" dirty="0" smtClean="0"/>
              <a:t>公尺</a:t>
            </a:r>
            <a:r>
              <a:rPr lang="en-US" altLang="zh-TW" dirty="0" smtClean="0"/>
              <a:t>)</a:t>
            </a:r>
            <a:r>
              <a:rPr lang="zh-TW" altLang="en-US" dirty="0" smtClean="0"/>
              <a:t>。</a:t>
            </a:r>
            <a:endParaRPr lang="zh-TW" altLang="en-US" dirty="0"/>
          </a:p>
        </p:txBody>
      </p:sp>
      <p:cxnSp>
        <p:nvCxnSpPr>
          <p:cNvPr id="19" name="弧形接點 18"/>
          <p:cNvCxnSpPr/>
          <p:nvPr/>
        </p:nvCxnSpPr>
        <p:spPr>
          <a:xfrm rot="10800000">
            <a:off x="1979712" y="4293096"/>
            <a:ext cx="1224136" cy="216024"/>
          </a:xfrm>
          <a:prstGeom prst="curvedConnector3">
            <a:avLst>
              <a:gd name="adj1" fmla="val 50000"/>
            </a:avLst>
          </a:prstGeom>
          <a:ln w="25400">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89197" y="3627794"/>
            <a:ext cx="1835696" cy="1754326"/>
          </a:xfrm>
          <a:prstGeom prst="rect">
            <a:avLst/>
          </a:prstGeom>
          <a:noFill/>
          <a:ln>
            <a:solidFill>
              <a:srgbClr val="FF6600"/>
            </a:solidFill>
          </a:ln>
        </p:spPr>
        <p:txBody>
          <a:bodyPr wrap="square" rtlCol="0">
            <a:spAutoFit/>
          </a:bodyPr>
          <a:lstStyle/>
          <a:p>
            <a:r>
              <a:rPr lang="zh-TW" altLang="en-US" dirty="0" smtClean="0"/>
              <a:t>聲波傳遞的總路徑長。</a:t>
            </a:r>
            <a:endParaRPr lang="en-US" altLang="zh-TW" dirty="0" smtClean="0"/>
          </a:p>
          <a:p>
            <a:r>
              <a:rPr lang="zh-TW" altLang="en-US" dirty="0" smtClean="0"/>
              <a:t>超音波感測器適用相同原理去計算車子與障礙物之間的距離。</a:t>
            </a:r>
            <a:endParaRPr lang="zh-TW" alt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介紹知識</a:t>
            </a:r>
          </a:p>
        </p:txBody>
      </p:sp>
      <p:pic>
        <p:nvPicPr>
          <p:cNvPr id="14" name="內容版面配置區 13" descr="tarkus86.png"/>
          <p:cNvPicPr>
            <a:picLocks noGrp="1" noChangeAspect="1"/>
          </p:cNvPicPr>
          <p:nvPr>
            <p:ph idx="1"/>
          </p:nvPr>
        </p:nvPicPr>
        <p:blipFill>
          <a:blip r:embed="rId3" cstate="print"/>
          <a:stretch>
            <a:fillRect/>
          </a:stretch>
        </p:blipFill>
        <p:spPr>
          <a:xfrm>
            <a:off x="611560" y="1124744"/>
            <a:ext cx="6344536" cy="3248479"/>
          </a:xfrm>
        </p:spPr>
      </p:pic>
      <p:sp>
        <p:nvSpPr>
          <p:cNvPr id="17" name="文字方塊 16"/>
          <p:cNvSpPr txBox="1"/>
          <p:nvPr/>
        </p:nvSpPr>
        <p:spPr>
          <a:xfrm>
            <a:off x="539552" y="4149080"/>
            <a:ext cx="8280920" cy="769441"/>
          </a:xfrm>
          <a:prstGeom prst="rect">
            <a:avLst/>
          </a:prstGeom>
          <a:noFill/>
        </p:spPr>
        <p:txBody>
          <a:bodyPr wrap="square" rtlCol="0">
            <a:spAutoFit/>
          </a:bodyPr>
          <a:lstStyle/>
          <a:p>
            <a:r>
              <a:rPr lang="zh-TW" altLang="en-US" sz="2200" b="1" dirty="0" smtClean="0">
                <a:solidFill>
                  <a:schemeClr val="accent2">
                    <a:lumMod val="75000"/>
                  </a:schemeClr>
                </a:solidFill>
              </a:rPr>
              <a:t>超音波所走距離</a:t>
            </a:r>
            <a:r>
              <a:rPr lang="en-US" altLang="zh-TW" sz="2200" b="1" dirty="0" smtClean="0"/>
              <a:t>-</a:t>
            </a:r>
            <a:r>
              <a:rPr lang="zh-TW" altLang="en-US" sz="2200" b="1" dirty="0" smtClean="0">
                <a:solidFill>
                  <a:srgbClr val="FF0000"/>
                </a:solidFill>
              </a:rPr>
              <a:t>車所走距離</a:t>
            </a:r>
            <a:r>
              <a:rPr lang="en-US" altLang="zh-TW" sz="2200" b="1" dirty="0" smtClean="0">
                <a:solidFill>
                  <a:srgbClr val="FF6600"/>
                </a:solidFill>
              </a:rPr>
              <a:t>=2</a:t>
            </a:r>
            <a:r>
              <a:rPr lang="zh-TW" altLang="en-US" sz="2200" b="1" dirty="0" smtClean="0">
                <a:solidFill>
                  <a:srgbClr val="FF6600"/>
                </a:solidFill>
              </a:rPr>
              <a:t> </a:t>
            </a:r>
            <a:r>
              <a:rPr lang="en-US" altLang="zh-TW" sz="2200" b="1" dirty="0" smtClean="0">
                <a:solidFill>
                  <a:srgbClr val="FF6600"/>
                </a:solidFill>
              </a:rPr>
              <a:t>X</a:t>
            </a:r>
            <a:r>
              <a:rPr lang="zh-TW" altLang="en-US" sz="2200" b="1" dirty="0" smtClean="0">
                <a:solidFill>
                  <a:srgbClr val="FF6600"/>
                </a:solidFill>
              </a:rPr>
              <a:t> </a:t>
            </a:r>
            <a:r>
              <a:rPr lang="en-US" altLang="zh-TW" sz="2200" b="1" dirty="0" smtClean="0">
                <a:solidFill>
                  <a:srgbClr val="FF6600"/>
                </a:solidFill>
              </a:rPr>
              <a:t>(</a:t>
            </a:r>
            <a:r>
              <a:rPr lang="zh-TW" altLang="en-US" sz="2200" b="1" dirty="0" smtClean="0">
                <a:solidFill>
                  <a:srgbClr val="FF6600"/>
                </a:solidFill>
              </a:rPr>
              <a:t>之後車與障礙物的距離</a:t>
            </a:r>
            <a:r>
              <a:rPr lang="en-US" altLang="zh-TW" sz="2200" b="1" dirty="0" smtClean="0">
                <a:solidFill>
                  <a:srgbClr val="FF6600"/>
                </a:solidFill>
              </a:rPr>
              <a:t>)</a:t>
            </a:r>
          </a:p>
          <a:p>
            <a:r>
              <a:rPr lang="zh-TW" altLang="en-US" sz="2200" b="1" dirty="0" smtClean="0">
                <a:solidFill>
                  <a:srgbClr val="FF6600"/>
                </a:solidFill>
              </a:rPr>
              <a:t>　</a:t>
            </a:r>
            <a:r>
              <a:rPr lang="en-US" altLang="zh-TW" sz="2200" b="1" dirty="0" smtClean="0">
                <a:solidFill>
                  <a:srgbClr val="FF6600"/>
                </a:solidFill>
              </a:rPr>
              <a:t>(</a:t>
            </a:r>
            <a:r>
              <a:rPr lang="zh-TW" altLang="en-US" sz="2200" b="1" dirty="0" smtClean="0">
                <a:solidFill>
                  <a:srgbClr val="FF6600"/>
                </a:solidFill>
              </a:rPr>
              <a:t>波速 </a:t>
            </a:r>
            <a:r>
              <a:rPr lang="en-US" altLang="zh-TW" sz="2200" b="1" dirty="0" smtClean="0">
                <a:solidFill>
                  <a:srgbClr val="FF6600"/>
                </a:solidFill>
              </a:rPr>
              <a:t>-</a:t>
            </a:r>
            <a:r>
              <a:rPr lang="zh-TW" altLang="en-US" sz="2200" b="1" dirty="0" smtClean="0">
                <a:solidFill>
                  <a:srgbClr val="FF6600"/>
                </a:solidFill>
              </a:rPr>
              <a:t> 車速</a:t>
            </a:r>
            <a:r>
              <a:rPr lang="en-US" altLang="zh-TW" sz="2200" b="1" dirty="0" smtClean="0">
                <a:solidFill>
                  <a:srgbClr val="FF6600"/>
                </a:solidFill>
              </a:rPr>
              <a:t>)</a:t>
            </a:r>
            <a:r>
              <a:rPr lang="zh-TW" altLang="en-US" sz="2200" b="1" dirty="0" smtClean="0">
                <a:solidFill>
                  <a:srgbClr val="FF6600"/>
                </a:solidFill>
              </a:rPr>
              <a:t>    </a:t>
            </a:r>
            <a:r>
              <a:rPr lang="en-US" altLang="zh-TW" sz="2200" b="1" dirty="0" smtClean="0">
                <a:solidFill>
                  <a:srgbClr val="FF6600"/>
                </a:solidFill>
              </a:rPr>
              <a:t>X</a:t>
            </a:r>
            <a:r>
              <a:rPr lang="zh-TW" altLang="en-US" sz="2200" b="1" dirty="0" smtClean="0">
                <a:solidFill>
                  <a:srgbClr val="FF6600"/>
                </a:solidFill>
              </a:rPr>
              <a:t>   時間差</a:t>
            </a:r>
            <a:r>
              <a:rPr lang="en-US" altLang="zh-TW" sz="2200" b="1" dirty="0" smtClean="0">
                <a:solidFill>
                  <a:srgbClr val="FF6600"/>
                </a:solidFill>
              </a:rPr>
              <a:t>=2</a:t>
            </a:r>
            <a:r>
              <a:rPr lang="zh-TW" altLang="en-US" sz="2200" b="1" dirty="0" smtClean="0">
                <a:solidFill>
                  <a:srgbClr val="FF6600"/>
                </a:solidFill>
              </a:rPr>
              <a:t> </a:t>
            </a:r>
            <a:r>
              <a:rPr lang="en-US" altLang="zh-TW" sz="2200" b="1" dirty="0" smtClean="0">
                <a:solidFill>
                  <a:srgbClr val="FF6600"/>
                </a:solidFill>
              </a:rPr>
              <a:t>X</a:t>
            </a:r>
            <a:r>
              <a:rPr lang="zh-TW" altLang="en-US" sz="2200" b="1" dirty="0" smtClean="0">
                <a:solidFill>
                  <a:srgbClr val="FF6600"/>
                </a:solidFill>
              </a:rPr>
              <a:t> </a:t>
            </a:r>
            <a:r>
              <a:rPr lang="en-US" altLang="zh-TW" sz="2200" b="1" dirty="0" smtClean="0">
                <a:solidFill>
                  <a:srgbClr val="FF6600"/>
                </a:solidFill>
              </a:rPr>
              <a:t>(</a:t>
            </a:r>
            <a:r>
              <a:rPr lang="zh-TW" altLang="en-US" sz="2200" b="1" dirty="0" smtClean="0">
                <a:solidFill>
                  <a:srgbClr val="FF6600"/>
                </a:solidFill>
              </a:rPr>
              <a:t>之後車與障礙物的距離</a:t>
            </a:r>
            <a:r>
              <a:rPr lang="en-US" altLang="zh-TW" sz="2200" b="1" dirty="0" smtClean="0">
                <a:solidFill>
                  <a:srgbClr val="FF6600"/>
                </a:solidFill>
              </a:rPr>
              <a:t>)</a:t>
            </a:r>
          </a:p>
        </p:txBody>
      </p:sp>
      <p:sp>
        <p:nvSpPr>
          <p:cNvPr id="18" name="文字方塊 17"/>
          <p:cNvSpPr txBox="1"/>
          <p:nvPr/>
        </p:nvSpPr>
        <p:spPr>
          <a:xfrm>
            <a:off x="2555776" y="5229200"/>
            <a:ext cx="6300192" cy="369332"/>
          </a:xfrm>
          <a:prstGeom prst="rect">
            <a:avLst/>
          </a:prstGeom>
          <a:noFill/>
        </p:spPr>
        <p:txBody>
          <a:bodyPr wrap="square" rtlCol="0">
            <a:spAutoFit/>
          </a:bodyPr>
          <a:lstStyle/>
          <a:p>
            <a:r>
              <a:rPr lang="zh-TW" altLang="en-US" dirty="0" smtClean="0"/>
              <a:t>時間差、車速可以藉由儀器測量，聲波的速度是</a:t>
            </a:r>
            <a:r>
              <a:rPr lang="en-US" altLang="zh-TW" b="1" dirty="0" smtClean="0">
                <a:solidFill>
                  <a:srgbClr val="FF6600"/>
                </a:solidFill>
              </a:rPr>
              <a:t>340m/s</a:t>
            </a:r>
          </a:p>
        </p:txBody>
      </p:sp>
      <p:cxnSp>
        <p:nvCxnSpPr>
          <p:cNvPr id="21" name="直線接點 20"/>
          <p:cNvCxnSpPr/>
          <p:nvPr/>
        </p:nvCxnSpPr>
        <p:spPr>
          <a:xfrm>
            <a:off x="2627784" y="5517232"/>
            <a:ext cx="5688632" cy="0"/>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軟體介紹</a:t>
            </a:r>
            <a:endParaRPr lang="zh-TW" altLang="en-US" dirty="0"/>
          </a:p>
        </p:txBody>
      </p:sp>
      <p:sp>
        <p:nvSpPr>
          <p:cNvPr id="6" name="文字方塊 5"/>
          <p:cNvSpPr txBox="1"/>
          <p:nvPr/>
        </p:nvSpPr>
        <p:spPr>
          <a:xfrm>
            <a:off x="500034" y="1071546"/>
            <a:ext cx="1415772"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環境設置</a:t>
            </a:r>
            <a:endParaRPr lang="zh-TW" altLang="en-US" sz="2400" b="1" dirty="0">
              <a:solidFill>
                <a:schemeClr val="accent5">
                  <a:lumMod val="75000"/>
                </a:schemeClr>
              </a:solidFill>
              <a:latin typeface="+mj-ea"/>
              <a:ea typeface="+mj-ea"/>
            </a:endParaRPr>
          </a:p>
        </p:txBody>
      </p:sp>
      <p:sp>
        <p:nvSpPr>
          <p:cNvPr id="5" name="內容版面配置區 4"/>
          <p:cNvSpPr>
            <a:spLocks noGrp="1"/>
          </p:cNvSpPr>
          <p:nvPr>
            <p:ph idx="1"/>
          </p:nvPr>
        </p:nvSpPr>
        <p:spPr/>
        <p:txBody>
          <a:bodyPr>
            <a:normAutofit/>
          </a:bodyPr>
          <a:lstStyle/>
          <a:p>
            <a:endParaRPr lang="en-US" altLang="zh-TW" sz="2400" dirty="0" smtClean="0"/>
          </a:p>
          <a:p>
            <a:endParaRPr lang="en-US" altLang="zh-TW" sz="2200" dirty="0" smtClean="0"/>
          </a:p>
          <a:p>
            <a:r>
              <a:rPr lang="zh-TW" altLang="en-US" sz="2200" dirty="0" smtClean="0"/>
              <a:t>需要在連接網路的環境下開啟圖形化編程軟體</a:t>
            </a:r>
            <a:r>
              <a:rPr lang="en-US" altLang="zh-TW" sz="2200" dirty="0" err="1" smtClean="0"/>
              <a:t>Tarkus</a:t>
            </a:r>
            <a:r>
              <a:rPr lang="en-US" altLang="zh-TW" sz="2200" dirty="0" smtClean="0"/>
              <a:t> VP</a:t>
            </a:r>
          </a:p>
          <a:p>
            <a:endParaRPr lang="en-US" altLang="zh-TW" sz="2200" dirty="0" smtClean="0"/>
          </a:p>
          <a:p>
            <a:r>
              <a:rPr lang="zh-TW" altLang="en-US" sz="2200" dirty="0" smtClean="0"/>
              <a:t>將擴充板連接</a:t>
            </a:r>
            <a:r>
              <a:rPr lang="en-US" altLang="zh-TW" sz="2200" dirty="0" smtClean="0"/>
              <a:t>USB</a:t>
            </a:r>
            <a:r>
              <a:rPr lang="zh-TW" altLang="en-US" sz="2200" dirty="0" smtClean="0"/>
              <a:t>並連上電腦，驗證完擴充板以後可以登入</a:t>
            </a:r>
            <a:endParaRPr lang="en-US" altLang="zh-TW" sz="2200" dirty="0" smtClean="0"/>
          </a:p>
          <a:p>
            <a:pPr>
              <a:buNone/>
            </a:pPr>
            <a:endParaRPr lang="en-US" altLang="zh-TW" sz="2200" dirty="0" smtClean="0"/>
          </a:p>
          <a:p>
            <a:r>
              <a:rPr lang="zh-TW" altLang="en-US" sz="2200" dirty="0" smtClean="0"/>
              <a:t>未連接擴充板下也可以直接按登入，進入編程畫面試用</a:t>
            </a:r>
            <a:endParaRPr lang="zh-TW" altLang="en-US" sz="2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介紹知識</a:t>
            </a:r>
          </a:p>
        </p:txBody>
      </p:sp>
      <p:sp>
        <p:nvSpPr>
          <p:cNvPr id="8" name="內容版面配置區 6"/>
          <p:cNvSpPr txBox="1">
            <a:spLocks noGrp="1"/>
          </p:cNvSpPr>
          <p:nvPr>
            <p:ph idx="1"/>
          </p:nvPr>
        </p:nvSpPr>
        <p:spPr>
          <a:xfrm>
            <a:off x="457200" y="1481328"/>
            <a:ext cx="8229600" cy="461665"/>
          </a:xfrm>
          <a:prstGeom prst="rect">
            <a:avLst/>
          </a:prstGeom>
          <a:noFill/>
        </p:spPr>
        <p:txBody>
          <a:bodyPr wrap="square" rtlCol="0">
            <a:spAutoFit/>
          </a:bodyPr>
          <a:lstStyle/>
          <a:p>
            <a:pPr>
              <a:buNone/>
            </a:pPr>
            <a:r>
              <a:rPr lang="zh-TW" altLang="en-US" sz="2400" b="1" dirty="0" smtClean="0">
                <a:solidFill>
                  <a:schemeClr val="accent1">
                    <a:lumMod val="50000"/>
                  </a:schemeClr>
                </a:solidFill>
              </a:rPr>
              <a:t>●  超音波</a:t>
            </a:r>
            <a:endParaRPr lang="zh-TW" altLang="en-US" sz="2400" b="1" dirty="0">
              <a:solidFill>
                <a:schemeClr val="accent1">
                  <a:lumMod val="50000"/>
                </a:schemeClr>
              </a:solidFill>
            </a:endParaRPr>
          </a:p>
        </p:txBody>
      </p:sp>
      <p:pic>
        <p:nvPicPr>
          <p:cNvPr id="9" name="圖片 8" descr="tarkus87.png"/>
          <p:cNvPicPr>
            <a:picLocks noChangeAspect="1"/>
          </p:cNvPicPr>
          <p:nvPr/>
        </p:nvPicPr>
        <p:blipFill>
          <a:blip r:embed="rId3" cstate="print"/>
          <a:stretch>
            <a:fillRect/>
          </a:stretch>
        </p:blipFill>
        <p:spPr>
          <a:xfrm>
            <a:off x="971600" y="2132856"/>
            <a:ext cx="6535063" cy="3743848"/>
          </a:xfrm>
          <a:prstGeom prst="rect">
            <a:avLst/>
          </a:prstGeom>
        </p:spPr>
      </p:pic>
      <p:sp>
        <p:nvSpPr>
          <p:cNvPr id="10" name="文字方塊 9"/>
          <p:cNvSpPr txBox="1"/>
          <p:nvPr/>
        </p:nvSpPr>
        <p:spPr>
          <a:xfrm>
            <a:off x="2339752" y="1628800"/>
            <a:ext cx="5832648" cy="369332"/>
          </a:xfrm>
          <a:prstGeom prst="rect">
            <a:avLst/>
          </a:prstGeom>
          <a:noFill/>
        </p:spPr>
        <p:txBody>
          <a:bodyPr wrap="square" rtlCol="0">
            <a:spAutoFit/>
          </a:bodyPr>
          <a:lstStyle/>
          <a:p>
            <a:r>
              <a:rPr lang="zh-TW" altLang="en-US" dirty="0" smtClean="0"/>
              <a:t>超音波感測器是用「超音波」作為訊號發射與接收。</a:t>
            </a:r>
            <a:endParaRPr lang="zh-TW" altLang="en-US" dirty="0"/>
          </a:p>
        </p:txBody>
      </p:sp>
      <p:sp>
        <p:nvSpPr>
          <p:cNvPr id="11" name="文字方塊 10"/>
          <p:cNvSpPr txBox="1"/>
          <p:nvPr/>
        </p:nvSpPr>
        <p:spPr>
          <a:xfrm>
            <a:off x="3059832" y="6021288"/>
            <a:ext cx="5760640" cy="400110"/>
          </a:xfrm>
          <a:prstGeom prst="rect">
            <a:avLst/>
          </a:prstGeom>
          <a:noFill/>
        </p:spPr>
        <p:txBody>
          <a:bodyPr wrap="square" rtlCol="0">
            <a:spAutoFit/>
          </a:bodyPr>
          <a:lstStyle/>
          <a:p>
            <a:r>
              <a:rPr lang="zh-TW" altLang="en-US" sz="2000" b="1" dirty="0" smtClean="0">
                <a:solidFill>
                  <a:srgbClr val="FF6600"/>
                </a:solidFill>
              </a:rPr>
              <a:t>▲每種動物能聽見的聲音頻率的範圍不同</a:t>
            </a:r>
            <a:endParaRPr lang="zh-TW" altLang="en-US" sz="2000" b="1" dirty="0">
              <a:solidFill>
                <a:srgbClr val="FF66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rgbClr val="646464"/>
                </a:solidFill>
              </a:rPr>
              <a:t>硬體介紹</a:t>
            </a:r>
          </a:p>
        </p:txBody>
      </p:sp>
      <p:sp>
        <p:nvSpPr>
          <p:cNvPr id="15" name="內容版面配置區 14"/>
          <p:cNvSpPr>
            <a:spLocks noGrp="1"/>
          </p:cNvSpPr>
          <p:nvPr>
            <p:ph idx="1"/>
          </p:nvPr>
        </p:nvSpPr>
        <p:spPr/>
        <p:txBody>
          <a:bodyPr/>
          <a:lstStyle/>
          <a:p>
            <a:r>
              <a:rPr lang="zh-TW" altLang="en-US" sz="2400" dirty="0" smtClean="0"/>
              <a:t>感測器安裝位置</a:t>
            </a:r>
            <a:r>
              <a:rPr lang="en-US" altLang="zh-TW" sz="2400" dirty="0" smtClean="0"/>
              <a:t>(</a:t>
            </a:r>
            <a:r>
              <a:rPr lang="zh-TW" altLang="en-US" sz="2400" dirty="0" smtClean="0"/>
              <a:t> 圖中</a:t>
            </a:r>
            <a:r>
              <a:rPr lang="zh-TW" altLang="en-US" sz="2400" b="1" u="sng" dirty="0" smtClean="0">
                <a:solidFill>
                  <a:schemeClr val="accent2">
                    <a:lumMod val="75000"/>
                  </a:schemeClr>
                </a:solidFill>
              </a:rPr>
              <a:t>藍色</a:t>
            </a:r>
            <a:r>
              <a:rPr lang="en-US" altLang="zh-TW" sz="2400" b="1" u="sng" dirty="0" smtClean="0">
                <a:solidFill>
                  <a:schemeClr val="accent2">
                    <a:lumMod val="75000"/>
                  </a:schemeClr>
                </a:solidFill>
              </a:rPr>
              <a:t>0</a:t>
            </a:r>
            <a:r>
              <a:rPr lang="zh-TW" altLang="en-US" sz="2400" b="1" u="sng" dirty="0" smtClean="0">
                <a:solidFill>
                  <a:schemeClr val="accent2">
                    <a:lumMod val="75000"/>
                  </a:schemeClr>
                </a:solidFill>
              </a:rPr>
              <a:t>號</a:t>
            </a:r>
            <a:r>
              <a:rPr lang="zh-TW" altLang="en-US" sz="2400" dirty="0" smtClean="0"/>
              <a:t>的位置 </a:t>
            </a:r>
            <a:r>
              <a:rPr lang="en-US" altLang="zh-TW" sz="2400" dirty="0" smtClean="0"/>
              <a:t>)</a:t>
            </a:r>
            <a:endParaRPr lang="zh-TW" altLang="en-US" sz="2400" dirty="0" smtClean="0"/>
          </a:p>
          <a:p>
            <a:pPr>
              <a:buNone/>
            </a:pPr>
            <a:endParaRPr lang="zh-TW" altLang="en-US" dirty="0"/>
          </a:p>
        </p:txBody>
      </p:sp>
      <p:pic>
        <p:nvPicPr>
          <p:cNvPr id="16" name="圖片 15" descr="tarkus88.png"/>
          <p:cNvPicPr>
            <a:picLocks noChangeAspect="1"/>
          </p:cNvPicPr>
          <p:nvPr/>
        </p:nvPicPr>
        <p:blipFill>
          <a:blip r:embed="rId3" cstate="print"/>
          <a:stretch>
            <a:fillRect/>
          </a:stretch>
        </p:blipFill>
        <p:spPr>
          <a:xfrm>
            <a:off x="323528" y="1916832"/>
            <a:ext cx="3486637" cy="2753109"/>
          </a:xfrm>
          <a:prstGeom prst="rect">
            <a:avLst/>
          </a:prstGeom>
        </p:spPr>
      </p:pic>
      <p:pic>
        <p:nvPicPr>
          <p:cNvPr id="17" name="圖片 16" descr="tarkus89.png"/>
          <p:cNvPicPr>
            <a:picLocks noChangeAspect="1"/>
          </p:cNvPicPr>
          <p:nvPr/>
        </p:nvPicPr>
        <p:blipFill>
          <a:blip r:embed="rId4" cstate="print"/>
          <a:stretch>
            <a:fillRect/>
          </a:stretch>
        </p:blipFill>
        <p:spPr>
          <a:xfrm>
            <a:off x="4355976" y="1988840"/>
            <a:ext cx="3501680" cy="2520280"/>
          </a:xfrm>
          <a:prstGeom prst="rect">
            <a:avLst/>
          </a:prstGeom>
        </p:spPr>
      </p:pic>
      <p:grpSp>
        <p:nvGrpSpPr>
          <p:cNvPr id="3" name="群組 9"/>
          <p:cNvGrpSpPr/>
          <p:nvPr/>
        </p:nvGrpSpPr>
        <p:grpSpPr>
          <a:xfrm>
            <a:off x="4283968" y="4509120"/>
            <a:ext cx="4630006" cy="2160240"/>
            <a:chOff x="4283968" y="4509120"/>
            <a:chExt cx="4630006" cy="2160240"/>
          </a:xfrm>
        </p:grpSpPr>
        <p:pic>
          <p:nvPicPr>
            <p:cNvPr id="18" name="圖片 17" descr="tarkus90.png"/>
            <p:cNvPicPr>
              <a:picLocks noChangeAspect="1"/>
            </p:cNvPicPr>
            <p:nvPr/>
          </p:nvPicPr>
          <p:blipFill>
            <a:blip r:embed="rId5" cstate="print"/>
            <a:stretch>
              <a:fillRect/>
            </a:stretch>
          </p:blipFill>
          <p:spPr>
            <a:xfrm>
              <a:off x="4283968" y="4509120"/>
              <a:ext cx="4630006" cy="2160240"/>
            </a:xfrm>
            <a:prstGeom prst="rect">
              <a:avLst/>
            </a:prstGeom>
            <a:ln w="60325" cmpd="dbl">
              <a:solidFill>
                <a:schemeClr val="accent1">
                  <a:shade val="50000"/>
                </a:schemeClr>
              </a:solidFill>
            </a:ln>
          </p:spPr>
        </p:pic>
        <p:sp>
          <p:nvSpPr>
            <p:cNvPr id="20" name="矩形 19"/>
            <p:cNvSpPr/>
            <p:nvPr/>
          </p:nvSpPr>
          <p:spPr>
            <a:xfrm>
              <a:off x="4355976" y="4581128"/>
              <a:ext cx="1944216"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文字方塊 20"/>
          <p:cNvSpPr txBox="1"/>
          <p:nvPr/>
        </p:nvSpPr>
        <p:spPr>
          <a:xfrm>
            <a:off x="1115616" y="5301208"/>
            <a:ext cx="2736304" cy="400110"/>
          </a:xfrm>
          <a:prstGeom prst="rect">
            <a:avLst/>
          </a:prstGeom>
          <a:noFill/>
        </p:spPr>
        <p:txBody>
          <a:bodyPr wrap="square" rtlCol="0">
            <a:spAutoFit/>
          </a:bodyPr>
          <a:lstStyle/>
          <a:p>
            <a:r>
              <a:rPr lang="zh-TW" altLang="en-US" sz="2000" b="1" dirty="0" smtClean="0">
                <a:solidFill>
                  <a:schemeClr val="accent1">
                    <a:lumMod val="75000"/>
                  </a:schemeClr>
                </a:solidFill>
                <a:latin typeface="標楷體" pitchFamily="65" charset="-120"/>
                <a:ea typeface="標楷體" pitchFamily="65" charset="-120"/>
              </a:rPr>
              <a:t>組裝完成後的示意圖</a:t>
            </a:r>
            <a:endParaRPr lang="zh-TW" altLang="en-US" sz="2000" b="1" dirty="0">
              <a:solidFill>
                <a:schemeClr val="accent1">
                  <a:lumMod val="75000"/>
                </a:schemeClr>
              </a:solidFill>
              <a:latin typeface="標楷體" pitchFamily="65" charset="-120"/>
              <a:ea typeface="標楷體" pitchFamily="65" charset="-120"/>
            </a:endParaRPr>
          </a:p>
        </p:txBody>
      </p:sp>
      <p:cxnSp>
        <p:nvCxnSpPr>
          <p:cNvPr id="23" name="弧形接點 22"/>
          <p:cNvCxnSpPr/>
          <p:nvPr/>
        </p:nvCxnSpPr>
        <p:spPr>
          <a:xfrm>
            <a:off x="2771800" y="5733256"/>
            <a:ext cx="1368152" cy="360040"/>
          </a:xfrm>
          <a:prstGeom prst="curvedConnector3">
            <a:avLst>
              <a:gd name="adj1" fmla="val 50000"/>
            </a:avLst>
          </a:prstGeom>
          <a:ln w="254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196752"/>
            <a:ext cx="8229600" cy="4525963"/>
          </a:xfrm>
        </p:spPr>
        <p:txBody>
          <a:bodyPr/>
          <a:lstStyle/>
          <a:p>
            <a:r>
              <a:rPr lang="en-US" altLang="zh-TW" sz="2400" b="1" dirty="0" smtClean="0">
                <a:solidFill>
                  <a:srgbClr val="002060"/>
                </a:solidFill>
              </a:rPr>
              <a:t>1.</a:t>
            </a:r>
            <a:r>
              <a:rPr lang="zh-TW" altLang="en-US" sz="2400" b="1" dirty="0" smtClean="0">
                <a:solidFill>
                  <a:srgbClr val="002060"/>
                </a:solidFill>
              </a:rPr>
              <a:t>開啟距離感測器</a:t>
            </a:r>
            <a:endParaRPr lang="en-US" altLang="zh-TW" sz="2400" b="1" dirty="0" smtClean="0">
              <a:solidFill>
                <a:srgbClr val="002060"/>
              </a:solidFill>
            </a:endParaRPr>
          </a:p>
          <a:p>
            <a:pPr>
              <a:buNone/>
            </a:pPr>
            <a:r>
              <a:rPr lang="zh-TW" altLang="en-US" sz="2000" dirty="0" smtClean="0"/>
              <a:t>點選左工具列中</a:t>
            </a:r>
            <a:r>
              <a:rPr lang="zh-TW" altLang="en-US" sz="2000" b="1" dirty="0" smtClean="0">
                <a:solidFill>
                  <a:schemeClr val="accent1">
                    <a:lumMod val="75000"/>
                  </a:schemeClr>
                </a:solidFill>
              </a:rPr>
              <a:t>圖形工具 → 元件模組 →距離感測器</a:t>
            </a:r>
            <a:endParaRPr lang="en-US" altLang="zh-TW" sz="2000" b="1" dirty="0" smtClean="0">
              <a:solidFill>
                <a:schemeClr val="accent1">
                  <a:lumMod val="75000"/>
                </a:schemeClr>
              </a:solidFill>
            </a:endParaRPr>
          </a:p>
          <a:p>
            <a:pPr>
              <a:buNone/>
            </a:pPr>
            <a:endParaRPr lang="zh-TW" altLang="en-US" sz="2000" b="1" dirty="0" smtClean="0">
              <a:solidFill>
                <a:schemeClr val="accent1">
                  <a:lumMod val="75000"/>
                </a:schemeClr>
              </a:solidFill>
            </a:endParaRPr>
          </a:p>
        </p:txBody>
      </p:sp>
      <p:sp>
        <p:nvSpPr>
          <p:cNvPr id="3" name="標題 2"/>
          <p:cNvSpPr>
            <a:spLocks noGrp="1"/>
          </p:cNvSpPr>
          <p:nvPr>
            <p:ph type="title"/>
          </p:nvPr>
        </p:nvSpPr>
        <p:spPr/>
        <p:txBody>
          <a:bodyPr/>
          <a:lstStyle/>
          <a:p>
            <a:r>
              <a:rPr lang="zh-TW" altLang="en-US" dirty="0" smtClean="0">
                <a:solidFill>
                  <a:schemeClr val="tx1">
                    <a:lumMod val="65000"/>
                    <a:lumOff val="35000"/>
                  </a:schemeClr>
                </a:solidFill>
              </a:rPr>
              <a:t>軟體介紹</a:t>
            </a:r>
            <a:endParaRPr lang="zh-TW" altLang="en-US" dirty="0">
              <a:solidFill>
                <a:schemeClr val="tx1">
                  <a:lumMod val="65000"/>
                  <a:lumOff val="35000"/>
                </a:schemeClr>
              </a:solidFill>
            </a:endParaRPr>
          </a:p>
        </p:txBody>
      </p:sp>
      <p:pic>
        <p:nvPicPr>
          <p:cNvPr id="13" name="圖片 12" descr="tarkus65.png"/>
          <p:cNvPicPr>
            <a:picLocks noChangeAspect="1"/>
          </p:cNvPicPr>
          <p:nvPr/>
        </p:nvPicPr>
        <p:blipFill>
          <a:blip r:embed="rId3" cstate="print"/>
          <a:srcRect t="782" b="782"/>
          <a:stretch>
            <a:fillRect/>
          </a:stretch>
        </p:blipFill>
        <p:spPr>
          <a:xfrm>
            <a:off x="2123728" y="2022080"/>
            <a:ext cx="6456270" cy="4181993"/>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196752"/>
            <a:ext cx="8229600" cy="4525963"/>
          </a:xfrm>
        </p:spPr>
        <p:txBody>
          <a:bodyPr>
            <a:normAutofit/>
          </a:bodyPr>
          <a:lstStyle/>
          <a:p>
            <a:r>
              <a:rPr lang="en-US" altLang="zh-TW" sz="2400" b="1" dirty="0" smtClean="0">
                <a:solidFill>
                  <a:srgbClr val="002060"/>
                </a:solidFill>
              </a:rPr>
              <a:t>3.</a:t>
            </a:r>
            <a:r>
              <a:rPr lang="zh-TW" altLang="en-US" sz="2400" b="1" dirty="0" smtClean="0">
                <a:solidFill>
                  <a:srgbClr val="002060"/>
                </a:solidFill>
              </a:rPr>
              <a:t>變數設定</a:t>
            </a:r>
          </a:p>
        </p:txBody>
      </p:sp>
      <p:sp>
        <p:nvSpPr>
          <p:cNvPr id="3" name="標題 2"/>
          <p:cNvSpPr>
            <a:spLocks noGrp="1"/>
          </p:cNvSpPr>
          <p:nvPr>
            <p:ph type="title"/>
          </p:nvPr>
        </p:nvSpPr>
        <p:spPr/>
        <p:txBody>
          <a:bodyPr/>
          <a:lstStyle/>
          <a:p>
            <a:r>
              <a:rPr lang="zh-TW" altLang="en-US" dirty="0" smtClean="0">
                <a:solidFill>
                  <a:schemeClr val="tx1">
                    <a:lumMod val="65000"/>
                    <a:lumOff val="35000"/>
                  </a:schemeClr>
                </a:solidFill>
              </a:rPr>
              <a:t>軟體介紹</a:t>
            </a:r>
            <a:endParaRPr lang="zh-TW" altLang="en-US" dirty="0"/>
          </a:p>
        </p:txBody>
      </p:sp>
      <p:sp>
        <p:nvSpPr>
          <p:cNvPr id="5" name="文字方塊 4"/>
          <p:cNvSpPr txBox="1"/>
          <p:nvPr/>
        </p:nvSpPr>
        <p:spPr>
          <a:xfrm>
            <a:off x="467544" y="2708920"/>
            <a:ext cx="4968552" cy="369332"/>
          </a:xfrm>
          <a:prstGeom prst="rect">
            <a:avLst/>
          </a:prstGeom>
          <a:noFill/>
        </p:spPr>
        <p:txBody>
          <a:bodyPr wrap="square" rtlCol="0">
            <a:spAutoFit/>
          </a:bodyPr>
          <a:lstStyle/>
          <a:p>
            <a:r>
              <a:rPr lang="en-US" altLang="zh-TW" dirty="0" smtClean="0"/>
              <a:t>(1)</a:t>
            </a:r>
            <a:r>
              <a:rPr lang="zh-TW" altLang="en-US" dirty="0" smtClean="0"/>
              <a:t> 開啟變數設置</a:t>
            </a:r>
            <a:endParaRPr lang="zh-TW" altLang="en-US" dirty="0"/>
          </a:p>
        </p:txBody>
      </p:sp>
      <p:sp>
        <p:nvSpPr>
          <p:cNvPr id="6" name="文字方塊 5"/>
          <p:cNvSpPr txBox="1"/>
          <p:nvPr/>
        </p:nvSpPr>
        <p:spPr>
          <a:xfrm>
            <a:off x="4067944" y="4509120"/>
            <a:ext cx="4824536" cy="646331"/>
          </a:xfrm>
          <a:prstGeom prst="rect">
            <a:avLst/>
          </a:prstGeom>
          <a:noFill/>
        </p:spPr>
        <p:txBody>
          <a:bodyPr wrap="square" rtlCol="0">
            <a:spAutoFit/>
          </a:bodyPr>
          <a:lstStyle/>
          <a:p>
            <a:r>
              <a:rPr lang="zh-TW" altLang="en-US" dirty="0" smtClean="0"/>
              <a:t>左工具列中</a:t>
            </a:r>
            <a:endParaRPr lang="en-US" altLang="zh-TW" dirty="0" smtClean="0"/>
          </a:p>
          <a:p>
            <a:r>
              <a:rPr lang="zh-TW" altLang="en-US" b="1" dirty="0" smtClean="0">
                <a:solidFill>
                  <a:schemeClr val="accent1">
                    <a:lumMod val="75000"/>
                  </a:schemeClr>
                </a:solidFill>
              </a:rPr>
              <a:t>圖形工具 → 變數設定 → 變數設定</a:t>
            </a:r>
            <a:endParaRPr lang="zh-TW" altLang="en-US" b="1" dirty="0">
              <a:solidFill>
                <a:schemeClr val="accent1">
                  <a:lumMod val="75000"/>
                </a:schemeClr>
              </a:solidFill>
            </a:endParaRPr>
          </a:p>
        </p:txBody>
      </p:sp>
      <p:grpSp>
        <p:nvGrpSpPr>
          <p:cNvPr id="8" name="群組 7"/>
          <p:cNvGrpSpPr/>
          <p:nvPr/>
        </p:nvGrpSpPr>
        <p:grpSpPr>
          <a:xfrm>
            <a:off x="1619672" y="3212976"/>
            <a:ext cx="2168141" cy="2808312"/>
            <a:chOff x="1187624" y="3212976"/>
            <a:chExt cx="2168141" cy="2808312"/>
          </a:xfrm>
        </p:grpSpPr>
        <p:pic>
          <p:nvPicPr>
            <p:cNvPr id="4" name="圖片 3" descr="tarkus68.png"/>
            <p:cNvPicPr>
              <a:picLocks noChangeAspect="1"/>
            </p:cNvPicPr>
            <p:nvPr/>
          </p:nvPicPr>
          <p:blipFill>
            <a:blip r:embed="rId3" cstate="print"/>
            <a:srcRect t="1500" r="7634" b="4499"/>
            <a:stretch>
              <a:fillRect/>
            </a:stretch>
          </p:blipFill>
          <p:spPr>
            <a:xfrm>
              <a:off x="1187624" y="3212976"/>
              <a:ext cx="2168141" cy="2808312"/>
            </a:xfrm>
            <a:prstGeom prst="rect">
              <a:avLst/>
            </a:prstGeom>
          </p:spPr>
        </p:pic>
        <p:sp>
          <p:nvSpPr>
            <p:cNvPr id="7" name="矩形 6"/>
            <p:cNvSpPr/>
            <p:nvPr/>
          </p:nvSpPr>
          <p:spPr>
            <a:xfrm>
              <a:off x="1243894" y="4408977"/>
              <a:ext cx="2088232" cy="792088"/>
            </a:xfrm>
            <a:prstGeom prst="rect">
              <a:avLst/>
            </a:prstGeom>
            <a:noFill/>
            <a:ln w="63500" cap="rnd" cmpd="sng">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sp>
        <p:nvSpPr>
          <p:cNvPr id="9" name="文字方塊 8"/>
          <p:cNvSpPr txBox="1"/>
          <p:nvPr/>
        </p:nvSpPr>
        <p:spPr>
          <a:xfrm>
            <a:off x="323528" y="1774557"/>
            <a:ext cx="8208912" cy="646331"/>
          </a:xfrm>
          <a:prstGeom prst="rect">
            <a:avLst/>
          </a:prstGeom>
          <a:noFill/>
        </p:spPr>
        <p:txBody>
          <a:bodyPr wrap="square" rtlCol="0">
            <a:spAutoFit/>
          </a:bodyPr>
          <a:lstStyle/>
          <a:p>
            <a:r>
              <a:rPr lang="zh-TW" altLang="en-US" b="1" dirty="0" smtClean="0">
                <a:solidFill>
                  <a:srgbClr val="FF6600"/>
                </a:solidFill>
              </a:rPr>
              <a:t>變數：</a:t>
            </a:r>
            <a:r>
              <a:rPr lang="zh-TW" altLang="en-US" dirty="0" smtClean="0"/>
              <a:t>根據某些原因而改變的數字或字元。</a:t>
            </a:r>
            <a:endParaRPr lang="en-US" altLang="zh-TW" dirty="0" smtClean="0"/>
          </a:p>
          <a:p>
            <a:r>
              <a:rPr lang="en-US" altLang="zh-TW" b="1" dirty="0" smtClean="0">
                <a:solidFill>
                  <a:srgbClr val="FF6600"/>
                </a:solidFill>
              </a:rPr>
              <a:t>S_DISTANCE</a:t>
            </a:r>
            <a:r>
              <a:rPr lang="zh-TW" altLang="en-US" b="1" dirty="0" smtClean="0">
                <a:solidFill>
                  <a:srgbClr val="FF6600"/>
                </a:solidFill>
              </a:rPr>
              <a:t>：</a:t>
            </a:r>
            <a:r>
              <a:rPr lang="zh-TW" altLang="en-US" dirty="0" smtClean="0"/>
              <a:t>車子與障礙物之間的距離，輸入距離感測器所偵測的數值</a:t>
            </a:r>
            <a:r>
              <a:rPr lang="en-US" altLang="zh-TW" dirty="0" smtClean="0"/>
              <a:t>(</a:t>
            </a:r>
            <a:r>
              <a:rPr lang="zh-TW" altLang="en-US" dirty="0" smtClean="0"/>
              <a:t>公分</a:t>
            </a:r>
            <a:r>
              <a:rPr lang="en-US" altLang="zh-TW" dirty="0" smtClean="0"/>
              <a:t>)</a:t>
            </a:r>
            <a:r>
              <a:rPr lang="zh-TW" altLang="en-US" dirty="0" smtClean="0"/>
              <a:t>。</a:t>
            </a:r>
            <a:endParaRPr lang="zh-TW" alt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solidFill>
                  <a:schemeClr val="tx1">
                    <a:lumMod val="65000"/>
                    <a:lumOff val="35000"/>
                  </a:schemeClr>
                </a:solidFill>
              </a:rPr>
              <a:t>軟體介紹</a:t>
            </a:r>
            <a:endParaRPr lang="zh-TW" altLang="en-US" dirty="0"/>
          </a:p>
        </p:txBody>
      </p:sp>
      <p:sp>
        <p:nvSpPr>
          <p:cNvPr id="11" name="內容版面配置區 10"/>
          <p:cNvSpPr txBox="1">
            <a:spLocks noGrp="1"/>
          </p:cNvSpPr>
          <p:nvPr>
            <p:ph idx="1"/>
          </p:nvPr>
        </p:nvSpPr>
        <p:spPr>
          <a:xfrm>
            <a:off x="395536" y="1268760"/>
            <a:ext cx="8229600" cy="369332"/>
          </a:xfrm>
          <a:prstGeom prst="rect">
            <a:avLst/>
          </a:prstGeom>
          <a:noFill/>
        </p:spPr>
        <p:txBody>
          <a:bodyPr wrap="square" rtlCol="0">
            <a:spAutoFit/>
          </a:bodyPr>
          <a:lstStyle/>
          <a:p>
            <a:pPr>
              <a:buNone/>
            </a:pPr>
            <a:r>
              <a:rPr lang="en-US" altLang="zh-TW" sz="1800" dirty="0" smtClean="0"/>
              <a:t>(2)</a:t>
            </a:r>
            <a:r>
              <a:rPr lang="zh-TW" altLang="en-US" sz="1800" dirty="0" smtClean="0"/>
              <a:t> 變數設定功能介紹 </a:t>
            </a:r>
            <a:endParaRPr lang="zh-TW" altLang="en-US" sz="1800" dirty="0"/>
          </a:p>
        </p:txBody>
      </p:sp>
      <p:pic>
        <p:nvPicPr>
          <p:cNvPr id="12" name="圖片 11" descr="tarkus69.png"/>
          <p:cNvPicPr>
            <a:picLocks noChangeAspect="1"/>
          </p:cNvPicPr>
          <p:nvPr/>
        </p:nvPicPr>
        <p:blipFill>
          <a:blip r:embed="rId3" cstate="print"/>
          <a:srcRect b="1889"/>
          <a:stretch>
            <a:fillRect/>
          </a:stretch>
        </p:blipFill>
        <p:spPr>
          <a:xfrm>
            <a:off x="467545" y="1596834"/>
            <a:ext cx="5256584" cy="1760158"/>
          </a:xfrm>
          <a:prstGeom prst="rect">
            <a:avLst/>
          </a:prstGeom>
        </p:spPr>
      </p:pic>
      <p:grpSp>
        <p:nvGrpSpPr>
          <p:cNvPr id="2" name="群組 15"/>
          <p:cNvGrpSpPr/>
          <p:nvPr/>
        </p:nvGrpSpPr>
        <p:grpSpPr>
          <a:xfrm>
            <a:off x="6012160" y="1932569"/>
            <a:ext cx="3131839" cy="369332"/>
            <a:chOff x="6012160" y="1932569"/>
            <a:chExt cx="3131839" cy="369332"/>
          </a:xfrm>
        </p:grpSpPr>
        <p:pic>
          <p:nvPicPr>
            <p:cNvPr id="13" name="圖片 12" descr="tarkus70.png"/>
            <p:cNvPicPr>
              <a:picLocks noChangeAspect="1"/>
            </p:cNvPicPr>
            <p:nvPr/>
          </p:nvPicPr>
          <p:blipFill>
            <a:blip r:embed="rId4" cstate="print"/>
            <a:stretch>
              <a:fillRect/>
            </a:stretch>
          </p:blipFill>
          <p:spPr>
            <a:xfrm>
              <a:off x="6012160" y="1988840"/>
              <a:ext cx="219106" cy="228632"/>
            </a:xfrm>
            <a:prstGeom prst="rect">
              <a:avLst/>
            </a:prstGeom>
          </p:spPr>
        </p:pic>
        <p:sp>
          <p:nvSpPr>
            <p:cNvPr id="15" name="文字方塊 14"/>
            <p:cNvSpPr txBox="1"/>
            <p:nvPr/>
          </p:nvSpPr>
          <p:spPr>
            <a:xfrm>
              <a:off x="6228183" y="1932569"/>
              <a:ext cx="2915816" cy="369332"/>
            </a:xfrm>
            <a:prstGeom prst="rect">
              <a:avLst/>
            </a:prstGeom>
            <a:noFill/>
          </p:spPr>
          <p:txBody>
            <a:bodyPr wrap="square" rtlCol="0">
              <a:spAutoFit/>
            </a:bodyPr>
            <a:lstStyle/>
            <a:p>
              <a:r>
                <a:rPr lang="zh-TW" altLang="en-US" dirty="0" smtClean="0"/>
                <a:t>點選後，可自行增加變數</a:t>
              </a:r>
              <a:endParaRPr lang="zh-TW" altLang="en-US" dirty="0"/>
            </a:p>
          </p:txBody>
        </p:sp>
      </p:grpSp>
      <p:grpSp>
        <p:nvGrpSpPr>
          <p:cNvPr id="4" name="群組 18"/>
          <p:cNvGrpSpPr/>
          <p:nvPr/>
        </p:nvGrpSpPr>
        <p:grpSpPr>
          <a:xfrm>
            <a:off x="6012161" y="2430797"/>
            <a:ext cx="3118236" cy="369332"/>
            <a:chOff x="6012161" y="2430797"/>
            <a:chExt cx="3118236" cy="369332"/>
          </a:xfrm>
        </p:grpSpPr>
        <p:pic>
          <p:nvPicPr>
            <p:cNvPr id="14" name="圖片 13" descr="tarkus71.png"/>
            <p:cNvPicPr>
              <a:picLocks noChangeAspect="1"/>
            </p:cNvPicPr>
            <p:nvPr/>
          </p:nvPicPr>
          <p:blipFill>
            <a:blip r:embed="rId5" cstate="print"/>
            <a:stretch>
              <a:fillRect/>
            </a:stretch>
          </p:blipFill>
          <p:spPr>
            <a:xfrm>
              <a:off x="6012161" y="2464761"/>
              <a:ext cx="238158" cy="257211"/>
            </a:xfrm>
            <a:prstGeom prst="rect">
              <a:avLst/>
            </a:prstGeom>
          </p:spPr>
        </p:pic>
        <p:sp>
          <p:nvSpPr>
            <p:cNvPr id="17" name="文字方塊 16"/>
            <p:cNvSpPr txBox="1"/>
            <p:nvPr/>
          </p:nvSpPr>
          <p:spPr>
            <a:xfrm>
              <a:off x="6224104" y="2430797"/>
              <a:ext cx="2906293" cy="369332"/>
            </a:xfrm>
            <a:prstGeom prst="rect">
              <a:avLst/>
            </a:prstGeom>
            <a:noFill/>
          </p:spPr>
          <p:txBody>
            <a:bodyPr wrap="square" rtlCol="0">
              <a:spAutoFit/>
            </a:bodyPr>
            <a:lstStyle/>
            <a:p>
              <a:r>
                <a:rPr lang="zh-TW" altLang="en-US" dirty="0" smtClean="0"/>
                <a:t>點選後，可刪除變數</a:t>
              </a:r>
              <a:endParaRPr lang="zh-TW" altLang="en-US" dirty="0"/>
            </a:p>
          </p:txBody>
        </p:sp>
      </p:grpSp>
      <p:pic>
        <p:nvPicPr>
          <p:cNvPr id="29" name="圖片 28" descr="tarkus72.png"/>
          <p:cNvPicPr>
            <a:picLocks noChangeAspect="1"/>
          </p:cNvPicPr>
          <p:nvPr/>
        </p:nvPicPr>
        <p:blipFill>
          <a:blip r:embed="rId6" cstate="print"/>
          <a:srcRect t="10797" r="1889" b="10797"/>
          <a:stretch>
            <a:fillRect/>
          </a:stretch>
        </p:blipFill>
        <p:spPr>
          <a:xfrm>
            <a:off x="611560" y="3537008"/>
            <a:ext cx="2317008" cy="324040"/>
          </a:xfrm>
          <a:prstGeom prst="rect">
            <a:avLst/>
          </a:prstGeom>
        </p:spPr>
      </p:pic>
      <p:pic>
        <p:nvPicPr>
          <p:cNvPr id="30" name="圖片 29" descr="tarkus73.png"/>
          <p:cNvPicPr>
            <a:picLocks noChangeAspect="1"/>
          </p:cNvPicPr>
          <p:nvPr/>
        </p:nvPicPr>
        <p:blipFill>
          <a:blip r:embed="rId7" cstate="print"/>
          <a:srcRect l="2929" t="4246" r="2929" b="4246"/>
          <a:stretch>
            <a:fillRect/>
          </a:stretch>
        </p:blipFill>
        <p:spPr>
          <a:xfrm>
            <a:off x="611560" y="4077072"/>
            <a:ext cx="1332152" cy="893370"/>
          </a:xfrm>
          <a:prstGeom prst="rect">
            <a:avLst/>
          </a:prstGeom>
        </p:spPr>
      </p:pic>
      <p:pic>
        <p:nvPicPr>
          <p:cNvPr id="31" name="圖片 30" descr="tarkus74.png"/>
          <p:cNvPicPr>
            <a:picLocks noChangeAspect="1"/>
          </p:cNvPicPr>
          <p:nvPr/>
        </p:nvPicPr>
        <p:blipFill>
          <a:blip r:embed="rId8" cstate="print"/>
          <a:srcRect l="2588" t="9945" r="2588" b="9945"/>
          <a:stretch>
            <a:fillRect/>
          </a:stretch>
        </p:blipFill>
        <p:spPr>
          <a:xfrm>
            <a:off x="611560" y="5157192"/>
            <a:ext cx="1318845" cy="290001"/>
          </a:xfrm>
          <a:prstGeom prst="rect">
            <a:avLst/>
          </a:prstGeom>
        </p:spPr>
      </p:pic>
      <p:sp>
        <p:nvSpPr>
          <p:cNvPr id="32" name="文字方塊 31"/>
          <p:cNvSpPr txBox="1"/>
          <p:nvPr/>
        </p:nvSpPr>
        <p:spPr>
          <a:xfrm>
            <a:off x="2987824" y="3501008"/>
            <a:ext cx="5688632" cy="646331"/>
          </a:xfrm>
          <a:prstGeom prst="rect">
            <a:avLst/>
          </a:prstGeom>
          <a:noFill/>
        </p:spPr>
        <p:txBody>
          <a:bodyPr wrap="square" rtlCol="0">
            <a:spAutoFit/>
          </a:bodyPr>
          <a:lstStyle/>
          <a:p>
            <a:pPr fontAlgn="t"/>
            <a:r>
              <a:rPr lang="zh-TW" altLang="zh-TW" dirty="0" smtClean="0"/>
              <a:t>可更改名字，</a:t>
            </a:r>
            <a:r>
              <a:rPr lang="en-US" altLang="zh-TW" dirty="0" smtClean="0"/>
              <a:t>S_DISTANCE</a:t>
            </a:r>
            <a:r>
              <a:rPr lang="zh-TW" altLang="zh-TW" dirty="0" smtClean="0"/>
              <a:t>是與障礙物的距離數值。</a:t>
            </a:r>
          </a:p>
          <a:p>
            <a:endParaRPr lang="zh-TW" altLang="en-US" dirty="0"/>
          </a:p>
        </p:txBody>
      </p:sp>
      <p:sp>
        <p:nvSpPr>
          <p:cNvPr id="33" name="文字方塊 32"/>
          <p:cNvSpPr txBox="1"/>
          <p:nvPr/>
        </p:nvSpPr>
        <p:spPr>
          <a:xfrm>
            <a:off x="2987824" y="4305870"/>
            <a:ext cx="3024336" cy="923330"/>
          </a:xfrm>
          <a:prstGeom prst="rect">
            <a:avLst/>
          </a:prstGeom>
          <a:noFill/>
        </p:spPr>
        <p:txBody>
          <a:bodyPr wrap="square" rtlCol="0">
            <a:spAutoFit/>
          </a:bodyPr>
          <a:lstStyle/>
          <a:p>
            <a:r>
              <a:rPr lang="zh-TW" altLang="zh-TW" b="1" dirty="0" smtClean="0">
                <a:solidFill>
                  <a:srgbClr val="FF6600"/>
                </a:solidFill>
              </a:rPr>
              <a:t>類型</a:t>
            </a:r>
            <a:r>
              <a:rPr lang="zh-TW" altLang="zh-TW" dirty="0" smtClean="0"/>
              <a:t>可選擇</a:t>
            </a:r>
            <a:r>
              <a:rPr lang="zh-TW" altLang="zh-TW" b="1" dirty="0" smtClean="0">
                <a:solidFill>
                  <a:srgbClr val="FF6600"/>
                </a:solidFill>
              </a:rPr>
              <a:t>整數</a:t>
            </a:r>
            <a:r>
              <a:rPr lang="en-US" altLang="zh-TW" b="1" dirty="0" smtClean="0">
                <a:solidFill>
                  <a:srgbClr val="FF6600"/>
                </a:solidFill>
              </a:rPr>
              <a:t>/</a:t>
            </a:r>
            <a:r>
              <a:rPr lang="zh-TW" altLang="zh-TW" b="1" dirty="0" smtClean="0">
                <a:solidFill>
                  <a:srgbClr val="FF6600"/>
                </a:solidFill>
              </a:rPr>
              <a:t>字元</a:t>
            </a:r>
            <a:r>
              <a:rPr lang="zh-TW" altLang="zh-TW" dirty="0" smtClean="0"/>
              <a:t>格式。</a:t>
            </a:r>
          </a:p>
          <a:p>
            <a:pPr fontAlgn="t"/>
            <a:endParaRPr lang="zh-TW" altLang="zh-TW" dirty="0" smtClean="0"/>
          </a:p>
          <a:p>
            <a:endParaRPr lang="zh-TW" altLang="en-US" dirty="0"/>
          </a:p>
        </p:txBody>
      </p:sp>
      <p:sp>
        <p:nvSpPr>
          <p:cNvPr id="34" name="文字方塊 33"/>
          <p:cNvSpPr txBox="1"/>
          <p:nvPr/>
        </p:nvSpPr>
        <p:spPr>
          <a:xfrm>
            <a:off x="2987824" y="5085184"/>
            <a:ext cx="2160240" cy="646331"/>
          </a:xfrm>
          <a:prstGeom prst="rect">
            <a:avLst/>
          </a:prstGeom>
          <a:noFill/>
        </p:spPr>
        <p:txBody>
          <a:bodyPr wrap="square" rtlCol="0">
            <a:spAutoFit/>
          </a:bodyPr>
          <a:lstStyle/>
          <a:p>
            <a:r>
              <a:rPr lang="zh-TW" altLang="en-US" b="1" dirty="0" smtClean="0">
                <a:solidFill>
                  <a:srgbClr val="FF6600"/>
                </a:solidFill>
              </a:rPr>
              <a:t>值</a:t>
            </a:r>
            <a:r>
              <a:rPr lang="zh-TW" altLang="en-US" dirty="0" smtClean="0"/>
              <a:t>：可預設初始值。</a:t>
            </a:r>
          </a:p>
          <a:p>
            <a:endParaRPr lang="zh-TW" altLang="en-US" dirty="0"/>
          </a:p>
        </p:txBody>
      </p:sp>
      <p:sp>
        <p:nvSpPr>
          <p:cNvPr id="35" name="內容版面配置區 10"/>
          <p:cNvSpPr txBox="1">
            <a:spLocks/>
          </p:cNvSpPr>
          <p:nvPr/>
        </p:nvSpPr>
        <p:spPr>
          <a:xfrm>
            <a:off x="395536" y="5517232"/>
            <a:ext cx="3600400" cy="369332"/>
          </a:xfrm>
          <a:prstGeom prst="rect">
            <a:avLst/>
          </a:prstGeom>
          <a:noFill/>
        </p:spPr>
        <p:txBody>
          <a:bodyPr vert="horz" wrap="square" rtlCol="0">
            <a:spAutoFit/>
          </a:bodyPr>
          <a:lstStyle/>
          <a:p>
            <a:pPr marL="365760" lvl="0" indent="-256032">
              <a:spcBef>
                <a:spcPts val="400"/>
              </a:spcBef>
              <a:buClr>
                <a:schemeClr val="accent1"/>
              </a:buClr>
              <a:buSzPct val="68000"/>
              <a:defRPr/>
            </a:pPr>
            <a:r>
              <a:rPr kumimoji="0" lang="en-US" altLang="zh-TW" sz="1800" b="0" i="0" u="none" strike="noStrike" kern="1200" cap="none" spc="0" normalizeH="0" baseline="0" noProof="0" dirty="0" smtClean="0">
                <a:ln>
                  <a:noFill/>
                </a:ln>
                <a:solidFill>
                  <a:schemeClr val="tx1"/>
                </a:solidFill>
                <a:effectLst/>
                <a:uLnTx/>
                <a:uFillTx/>
                <a:latin typeface="+mn-lt"/>
                <a:ea typeface="+mn-ea"/>
                <a:cs typeface="+mn-cs"/>
              </a:rPr>
              <a:t>(</a:t>
            </a:r>
            <a:r>
              <a:rPr lang="en-US" altLang="zh-TW" dirty="0" smtClean="0"/>
              <a:t>3) </a:t>
            </a:r>
            <a:r>
              <a:rPr lang="zh-TW" altLang="en-US" dirty="0" smtClean="0"/>
              <a:t>其他可預設的變數</a:t>
            </a:r>
            <a:r>
              <a:rPr lang="en-US" altLang="zh-TW" b="1" dirty="0" smtClean="0">
                <a:solidFill>
                  <a:srgbClr val="FF6600"/>
                </a:solidFill>
              </a:rPr>
              <a:t>LOP_001</a:t>
            </a:r>
            <a:endParaRPr lang="en-US" altLang="zh-TW" dirty="0"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196752"/>
            <a:ext cx="8229600" cy="4525963"/>
          </a:xfrm>
        </p:spPr>
        <p:txBody>
          <a:bodyPr/>
          <a:lstStyle/>
          <a:p>
            <a:r>
              <a:rPr lang="en-US" altLang="zh-TW" sz="2400" b="1" dirty="0" smtClean="0">
                <a:solidFill>
                  <a:srgbClr val="002060"/>
                </a:solidFill>
              </a:rPr>
              <a:t>2.</a:t>
            </a:r>
            <a:r>
              <a:rPr lang="zh-TW" altLang="en-US" sz="2400" b="1" dirty="0" smtClean="0">
                <a:solidFill>
                  <a:srgbClr val="002060"/>
                </a:solidFill>
              </a:rPr>
              <a:t>距離感測器功能介紹</a:t>
            </a:r>
          </a:p>
        </p:txBody>
      </p:sp>
      <p:sp>
        <p:nvSpPr>
          <p:cNvPr id="3" name="標題 2"/>
          <p:cNvSpPr>
            <a:spLocks noGrp="1"/>
          </p:cNvSpPr>
          <p:nvPr>
            <p:ph type="title"/>
          </p:nvPr>
        </p:nvSpPr>
        <p:spPr/>
        <p:txBody>
          <a:bodyPr/>
          <a:lstStyle/>
          <a:p>
            <a:r>
              <a:rPr lang="zh-TW" altLang="en-US" dirty="0" smtClean="0">
                <a:solidFill>
                  <a:schemeClr val="tx1">
                    <a:lumMod val="65000"/>
                    <a:lumOff val="35000"/>
                  </a:schemeClr>
                </a:solidFill>
              </a:rPr>
              <a:t>軟體介紹</a:t>
            </a:r>
            <a:endParaRPr lang="zh-TW" altLang="en-US" dirty="0">
              <a:solidFill>
                <a:schemeClr val="tx1">
                  <a:lumMod val="65000"/>
                  <a:lumOff val="35000"/>
                </a:schemeClr>
              </a:solidFill>
            </a:endParaRPr>
          </a:p>
        </p:txBody>
      </p:sp>
      <p:pic>
        <p:nvPicPr>
          <p:cNvPr id="5" name="圖片 4" descr="tarkus66.png"/>
          <p:cNvPicPr>
            <a:picLocks noChangeAspect="1"/>
          </p:cNvPicPr>
          <p:nvPr/>
        </p:nvPicPr>
        <p:blipFill>
          <a:blip r:embed="rId3" cstate="print"/>
          <a:srcRect t="3669" b="7338"/>
          <a:stretch>
            <a:fillRect/>
          </a:stretch>
        </p:blipFill>
        <p:spPr>
          <a:xfrm>
            <a:off x="3131840" y="1628800"/>
            <a:ext cx="3384376" cy="1366633"/>
          </a:xfrm>
          <a:prstGeom prst="rect">
            <a:avLst/>
          </a:prstGeom>
        </p:spPr>
      </p:pic>
      <p:pic>
        <p:nvPicPr>
          <p:cNvPr id="6" name="圖片 5" descr="tarkus67.png"/>
          <p:cNvPicPr>
            <a:picLocks noChangeAspect="1"/>
          </p:cNvPicPr>
          <p:nvPr/>
        </p:nvPicPr>
        <p:blipFill>
          <a:blip r:embed="rId4" cstate="print"/>
          <a:srcRect l="512" r="512" b="931"/>
          <a:stretch>
            <a:fillRect/>
          </a:stretch>
        </p:blipFill>
        <p:spPr>
          <a:xfrm>
            <a:off x="3203848" y="3551468"/>
            <a:ext cx="5400600" cy="2973876"/>
          </a:xfrm>
          <a:prstGeom prst="rect">
            <a:avLst/>
          </a:prstGeom>
        </p:spPr>
      </p:pic>
      <p:sp>
        <p:nvSpPr>
          <p:cNvPr id="7" name="文字方塊 6"/>
          <p:cNvSpPr txBox="1"/>
          <p:nvPr/>
        </p:nvSpPr>
        <p:spPr>
          <a:xfrm>
            <a:off x="467544" y="1844824"/>
            <a:ext cx="3024336" cy="830997"/>
          </a:xfrm>
          <a:prstGeom prst="rect">
            <a:avLst/>
          </a:prstGeom>
          <a:noFill/>
        </p:spPr>
        <p:txBody>
          <a:bodyPr wrap="square" rtlCol="0">
            <a:spAutoFit/>
          </a:bodyPr>
          <a:lstStyle/>
          <a:p>
            <a:pPr marL="342900" indent="-342900">
              <a:buAutoNum type="arabicParenBoth"/>
            </a:pPr>
            <a:r>
              <a:rPr lang="zh-TW" altLang="en-US" sz="2400" dirty="0" smtClean="0"/>
              <a:t>執行距離感測器</a:t>
            </a:r>
            <a:endParaRPr lang="en-US" altLang="zh-TW" sz="2400" dirty="0" smtClean="0"/>
          </a:p>
          <a:p>
            <a:pPr marL="342900" indent="-342900">
              <a:buAutoNum type="arabicParenBoth"/>
            </a:pPr>
            <a:r>
              <a:rPr lang="zh-TW" altLang="en-US" sz="2400" dirty="0" smtClean="0"/>
              <a:t>顯示回傳訊息</a:t>
            </a:r>
            <a:endParaRPr lang="zh-TW" altLang="en-US" sz="2400" dirty="0"/>
          </a:p>
        </p:txBody>
      </p:sp>
      <p:sp>
        <p:nvSpPr>
          <p:cNvPr id="8" name="文字方塊 7"/>
          <p:cNvSpPr txBox="1"/>
          <p:nvPr/>
        </p:nvSpPr>
        <p:spPr>
          <a:xfrm>
            <a:off x="251520" y="3068960"/>
            <a:ext cx="8496944" cy="400110"/>
          </a:xfrm>
          <a:prstGeom prst="rect">
            <a:avLst/>
          </a:prstGeom>
          <a:noFill/>
        </p:spPr>
        <p:txBody>
          <a:bodyPr wrap="square" rtlCol="0">
            <a:spAutoFit/>
          </a:bodyPr>
          <a:lstStyle/>
          <a:p>
            <a:r>
              <a:rPr lang="zh-TW" altLang="en-US" sz="2000" dirty="0" smtClean="0"/>
              <a:t>開啟 顯示回傳訊息：左工具列中</a:t>
            </a:r>
            <a:r>
              <a:rPr lang="zh-TW" altLang="en-US" sz="2000" b="1" dirty="0" smtClean="0">
                <a:solidFill>
                  <a:schemeClr val="accent1">
                    <a:lumMod val="75000"/>
                  </a:schemeClr>
                </a:solidFill>
              </a:rPr>
              <a:t>圖形工具 → 元件模組 → 顯示回傳訊息</a:t>
            </a:r>
            <a:endParaRPr lang="zh-TW" altLang="en-US" sz="2000" b="1" dirty="0">
              <a:solidFill>
                <a:schemeClr val="accent1">
                  <a:lumMod val="75000"/>
                </a:schemeClr>
              </a:solidFill>
            </a:endParaRPr>
          </a:p>
        </p:txBody>
      </p:sp>
      <p:sp>
        <p:nvSpPr>
          <p:cNvPr id="9" name="橢圓 8"/>
          <p:cNvSpPr/>
          <p:nvPr/>
        </p:nvSpPr>
        <p:spPr>
          <a:xfrm>
            <a:off x="5868144" y="3429000"/>
            <a:ext cx="432048" cy="576064"/>
          </a:xfrm>
          <a:prstGeom prst="ellipse">
            <a:avLst/>
          </a:prstGeom>
          <a:noFill/>
          <a:ln w="635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 name="圖案 10"/>
          <p:cNvCxnSpPr>
            <a:stCxn id="9" idx="3"/>
          </p:cNvCxnSpPr>
          <p:nvPr/>
        </p:nvCxnSpPr>
        <p:spPr>
          <a:xfrm rot="5400000">
            <a:off x="3640254" y="2808089"/>
            <a:ext cx="1178551" cy="3403774"/>
          </a:xfrm>
          <a:prstGeom prst="curvedConnector2">
            <a:avLst/>
          </a:prstGeom>
          <a:ln w="381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2" name="文字方塊 11"/>
          <p:cNvSpPr txBox="1"/>
          <p:nvPr/>
        </p:nvSpPr>
        <p:spPr>
          <a:xfrm>
            <a:off x="1043608" y="4797152"/>
            <a:ext cx="1368152" cy="369332"/>
          </a:xfrm>
          <a:prstGeom prst="rect">
            <a:avLst/>
          </a:prstGeom>
          <a:noFill/>
        </p:spPr>
        <p:txBody>
          <a:bodyPr wrap="square" rtlCol="0">
            <a:spAutoFit/>
          </a:bodyPr>
          <a:lstStyle/>
          <a:p>
            <a:r>
              <a:rPr lang="zh-TW" altLang="en-US" dirty="0" smtClean="0"/>
              <a:t>點選這按紐</a:t>
            </a:r>
            <a:endParaRPr lang="zh-TW" alt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rgbClr val="FF9933"/>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475656" y="3140968"/>
            <a:ext cx="6768752" cy="1323439"/>
          </a:xfrm>
          <a:prstGeom prst="rect">
            <a:avLst/>
          </a:prstGeom>
          <a:noFill/>
        </p:spPr>
        <p:txBody>
          <a:bodyPr wrap="square" rtlCol="0">
            <a:spAutoFit/>
          </a:bodyPr>
          <a:lstStyle/>
          <a:p>
            <a:r>
              <a:rPr lang="zh-TW" altLang="en-US" sz="8000" b="1" dirty="0" smtClean="0">
                <a:solidFill>
                  <a:schemeClr val="tx1">
                    <a:lumMod val="75000"/>
                    <a:lumOff val="25000"/>
                  </a:schemeClr>
                </a:solidFill>
              </a:rPr>
              <a:t>自動車的原理</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rgbClr val="FF66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功能介紹與基本操作</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介紹知識</a:t>
            </a:r>
            <a:endParaRPr lang="zh-TW" altLang="en-US" dirty="0"/>
          </a:p>
        </p:txBody>
      </p:sp>
      <p:sp>
        <p:nvSpPr>
          <p:cNvPr id="3" name="內容版面配置區 2"/>
          <p:cNvSpPr>
            <a:spLocks noGrp="1"/>
          </p:cNvSpPr>
          <p:nvPr>
            <p:ph idx="1"/>
          </p:nvPr>
        </p:nvSpPr>
        <p:spPr>
          <a:xfrm>
            <a:off x="395536" y="1124744"/>
            <a:ext cx="2530624" cy="579520"/>
          </a:xfrm>
        </p:spPr>
        <p:txBody>
          <a:bodyPr>
            <a:normAutofit fontScale="92500"/>
          </a:bodyPr>
          <a:lstStyle/>
          <a:p>
            <a:r>
              <a:rPr lang="zh-TW" altLang="en-US" b="1" dirty="0" smtClean="0">
                <a:solidFill>
                  <a:srgbClr val="FF6600"/>
                </a:solidFill>
              </a:rPr>
              <a:t>自動車的原理</a:t>
            </a:r>
            <a:endParaRPr lang="zh-TW" altLang="en-US" b="1" dirty="0">
              <a:solidFill>
                <a:srgbClr val="FF6600"/>
              </a:solidFill>
            </a:endParaRPr>
          </a:p>
        </p:txBody>
      </p:sp>
      <p:pic>
        <p:nvPicPr>
          <p:cNvPr id="4" name="圖片 3" descr="tarkus138.png"/>
          <p:cNvPicPr>
            <a:picLocks noChangeAspect="1"/>
          </p:cNvPicPr>
          <p:nvPr/>
        </p:nvPicPr>
        <p:blipFill>
          <a:blip r:embed="rId3" cstate="print"/>
          <a:stretch>
            <a:fillRect/>
          </a:stretch>
        </p:blipFill>
        <p:spPr>
          <a:xfrm>
            <a:off x="467544" y="1556792"/>
            <a:ext cx="5687219" cy="3200847"/>
          </a:xfrm>
          <a:prstGeom prst="rect">
            <a:avLst/>
          </a:prstGeom>
        </p:spPr>
      </p:pic>
      <p:sp>
        <p:nvSpPr>
          <p:cNvPr id="5" name="文字方塊 4"/>
          <p:cNvSpPr txBox="1"/>
          <p:nvPr/>
        </p:nvSpPr>
        <p:spPr>
          <a:xfrm>
            <a:off x="2627784" y="5085184"/>
            <a:ext cx="6264696" cy="861774"/>
          </a:xfrm>
          <a:prstGeom prst="rect">
            <a:avLst/>
          </a:prstGeom>
          <a:noFill/>
        </p:spPr>
        <p:txBody>
          <a:bodyPr wrap="square" rtlCol="0">
            <a:spAutoFit/>
          </a:bodyPr>
          <a:lstStyle/>
          <a:p>
            <a:r>
              <a:rPr lang="zh-TW" altLang="en-US" sz="2500" dirty="0" smtClean="0"/>
              <a:t>主動車距離控制    → 「超音波感測器」</a:t>
            </a:r>
            <a:endParaRPr lang="en-US" altLang="zh-TW" sz="2500" dirty="0" smtClean="0"/>
          </a:p>
          <a:p>
            <a:r>
              <a:rPr lang="zh-TW" altLang="en-US" sz="2500" dirty="0" smtClean="0"/>
              <a:t>夜視行車輔助系統 → 「紅外線夜視鏡頭」</a:t>
            </a:r>
            <a:endParaRPr lang="zh-TW" altLang="en-US" sz="25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268760"/>
            <a:ext cx="8229600" cy="4525963"/>
          </a:xfrm>
        </p:spPr>
        <p:txBody>
          <a:bodyPr/>
          <a:lstStyle/>
          <a:p>
            <a:r>
              <a:rPr lang="zh-TW" altLang="en-US" sz="2400" dirty="0" smtClean="0"/>
              <a:t>自動煞車與車距控制</a:t>
            </a:r>
            <a:endParaRPr lang="en-US" altLang="zh-TW" sz="2400" dirty="0" smtClean="0"/>
          </a:p>
          <a:p>
            <a:pPr>
              <a:buNone/>
            </a:pPr>
            <a:r>
              <a:rPr lang="zh-TW" altLang="en-US" sz="2400" dirty="0" smtClean="0"/>
              <a:t>   </a:t>
            </a:r>
            <a:r>
              <a:rPr lang="en-US" altLang="zh-TW" sz="2400" dirty="0" smtClean="0"/>
              <a:t>FCM(Forward Collision Mitigation) </a:t>
            </a:r>
            <a:r>
              <a:rPr lang="zh-TW" altLang="en-US" sz="2400" dirty="0" smtClean="0"/>
              <a:t>智慧剎車輔助系統會自動感應前車車距，在有碰撞危險時，會發出警示音並提供煞車輔助，可發揮預警的作用，也能在碰撞風險高關鍵時刻自動煞車</a:t>
            </a:r>
            <a:r>
              <a:rPr lang="en-US" altLang="zh-TW" sz="2400" dirty="0" smtClean="0"/>
              <a:t>(</a:t>
            </a:r>
            <a:r>
              <a:rPr lang="zh-TW" altLang="en-US" sz="2400" dirty="0" smtClean="0"/>
              <a:t>在</a:t>
            </a:r>
            <a:r>
              <a:rPr lang="en-US" altLang="zh-TW" sz="2400" dirty="0" smtClean="0"/>
              <a:t>30km/hr</a:t>
            </a:r>
            <a:r>
              <a:rPr lang="zh-TW" altLang="en-US" sz="2400" dirty="0" smtClean="0"/>
              <a:t> 可以完全煞停</a:t>
            </a:r>
            <a:r>
              <a:rPr lang="en-US" altLang="zh-TW" sz="2400" dirty="0" smtClean="0"/>
              <a:t>)</a:t>
            </a:r>
            <a:r>
              <a:rPr lang="zh-TW" altLang="en-US" sz="2400" dirty="0" smtClean="0"/>
              <a:t>，以防駕駛人反應不及而造成意外。</a:t>
            </a:r>
            <a:endParaRPr lang="en-US" altLang="zh-TW" sz="2400" dirty="0" smtClean="0"/>
          </a:p>
          <a:p>
            <a:endParaRPr lang="zh-TW" altLang="en-US" dirty="0"/>
          </a:p>
        </p:txBody>
      </p:sp>
      <p:sp>
        <p:nvSpPr>
          <p:cNvPr id="3" name="標題 2"/>
          <p:cNvSpPr>
            <a:spLocks noGrp="1"/>
          </p:cNvSpPr>
          <p:nvPr>
            <p:ph type="title"/>
          </p:nvPr>
        </p:nvSpPr>
        <p:spPr/>
        <p:txBody>
          <a:bodyPr/>
          <a:lstStyle/>
          <a:p>
            <a:r>
              <a:rPr lang="zh-TW" altLang="en-US" dirty="0" smtClean="0"/>
              <a:t>介紹知識</a:t>
            </a:r>
            <a:endParaRPr lang="zh-TW" altLang="en-US" dirty="0"/>
          </a:p>
        </p:txBody>
      </p:sp>
      <p:pic>
        <p:nvPicPr>
          <p:cNvPr id="5" name="圖片 4" descr="maxresdefault.jpg"/>
          <p:cNvPicPr>
            <a:picLocks noChangeAspect="1"/>
          </p:cNvPicPr>
          <p:nvPr/>
        </p:nvPicPr>
        <p:blipFill>
          <a:blip r:embed="rId3"/>
          <a:stretch>
            <a:fillRect/>
          </a:stretch>
        </p:blipFill>
        <p:spPr>
          <a:xfrm>
            <a:off x="3714744" y="3571876"/>
            <a:ext cx="5080004" cy="2857502"/>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268760"/>
            <a:ext cx="8229600" cy="4525963"/>
          </a:xfrm>
        </p:spPr>
        <p:txBody>
          <a:bodyPr/>
          <a:lstStyle/>
          <a:p>
            <a:r>
              <a:rPr lang="zh-TW" altLang="en-US" sz="2400" dirty="0" smtClean="0"/>
              <a:t>自動煞車與車距控制</a:t>
            </a:r>
            <a:endParaRPr lang="en-US" altLang="zh-TW" sz="2400" dirty="0" smtClean="0"/>
          </a:p>
          <a:p>
            <a:endParaRPr lang="zh-TW" altLang="en-US" dirty="0"/>
          </a:p>
        </p:txBody>
      </p:sp>
      <p:sp>
        <p:nvSpPr>
          <p:cNvPr id="3" name="標題 2"/>
          <p:cNvSpPr>
            <a:spLocks noGrp="1"/>
          </p:cNvSpPr>
          <p:nvPr>
            <p:ph type="title"/>
          </p:nvPr>
        </p:nvSpPr>
        <p:spPr/>
        <p:txBody>
          <a:bodyPr/>
          <a:lstStyle/>
          <a:p>
            <a:r>
              <a:rPr lang="zh-TW" altLang="en-US" dirty="0" smtClean="0"/>
              <a:t>介紹知識</a:t>
            </a:r>
            <a:endParaRPr lang="zh-TW" altLang="en-US" dirty="0"/>
          </a:p>
        </p:txBody>
      </p:sp>
      <p:pic>
        <p:nvPicPr>
          <p:cNvPr id="4" name="圖片 3" descr="tarkus139.png"/>
          <p:cNvPicPr>
            <a:picLocks noChangeAspect="1"/>
          </p:cNvPicPr>
          <p:nvPr/>
        </p:nvPicPr>
        <p:blipFill>
          <a:blip r:embed="rId3" cstate="print"/>
          <a:stretch>
            <a:fillRect/>
          </a:stretch>
        </p:blipFill>
        <p:spPr>
          <a:xfrm>
            <a:off x="1428728" y="1857364"/>
            <a:ext cx="6480720" cy="414924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467544" y="1412776"/>
            <a:ext cx="3156762"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第一次開啟</a:t>
            </a:r>
            <a:r>
              <a:rPr lang="en-US" altLang="zh-TW" sz="2400" b="1" dirty="0" err="1" smtClean="0">
                <a:solidFill>
                  <a:schemeClr val="accent5">
                    <a:lumMod val="75000"/>
                  </a:schemeClr>
                </a:solidFill>
                <a:latin typeface="+mj-ea"/>
                <a:ea typeface="+mj-ea"/>
              </a:rPr>
              <a:t>Tarkus</a:t>
            </a:r>
            <a:r>
              <a:rPr lang="en-US" altLang="zh-TW" sz="2400" b="1" dirty="0" smtClean="0">
                <a:solidFill>
                  <a:schemeClr val="accent5">
                    <a:lumMod val="75000"/>
                  </a:schemeClr>
                </a:solidFill>
                <a:latin typeface="+mj-ea"/>
                <a:ea typeface="+mj-ea"/>
              </a:rPr>
              <a:t> VP</a:t>
            </a:r>
            <a:endParaRPr lang="zh-TW" altLang="en-US" sz="2400" b="1" dirty="0">
              <a:solidFill>
                <a:schemeClr val="accent5">
                  <a:lumMod val="75000"/>
                </a:schemeClr>
              </a:solidFill>
              <a:latin typeface="+mj-ea"/>
              <a:ea typeface="+mj-ea"/>
            </a:endParaRPr>
          </a:p>
        </p:txBody>
      </p:sp>
      <p:sp>
        <p:nvSpPr>
          <p:cNvPr id="11" name="向下箭號圖說文字 10"/>
          <p:cNvSpPr/>
          <p:nvPr/>
        </p:nvSpPr>
        <p:spPr>
          <a:xfrm>
            <a:off x="118334" y="2424878"/>
            <a:ext cx="1357322" cy="50006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sz="1600" dirty="0" smtClean="0">
                <a:latin typeface="+mj-ea"/>
                <a:ea typeface="+mj-ea"/>
              </a:rPr>
              <a:t>1.</a:t>
            </a:r>
            <a:r>
              <a:rPr lang="zh-TW" altLang="en-US" sz="1600" dirty="0" smtClean="0">
                <a:latin typeface="+mj-ea"/>
                <a:ea typeface="+mj-ea"/>
              </a:rPr>
              <a:t>點選</a:t>
            </a:r>
            <a:r>
              <a:rPr lang="en-US" altLang="zh-TW" sz="1600" dirty="0" smtClean="0">
                <a:latin typeface="+mj-ea"/>
                <a:ea typeface="+mj-ea"/>
              </a:rPr>
              <a:t>icon</a:t>
            </a:r>
            <a:endParaRPr lang="zh-TW" altLang="en-US" sz="1600" dirty="0">
              <a:latin typeface="+mj-ea"/>
              <a:ea typeface="+mj-ea"/>
            </a:endParaRPr>
          </a:p>
        </p:txBody>
      </p:sp>
      <p:sp>
        <p:nvSpPr>
          <p:cNvPr id="13" name="向下箭號圖說文字 12"/>
          <p:cNvSpPr/>
          <p:nvPr/>
        </p:nvSpPr>
        <p:spPr>
          <a:xfrm>
            <a:off x="2123728" y="2420888"/>
            <a:ext cx="1357322" cy="50006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sz="1600" dirty="0" smtClean="0">
                <a:latin typeface="+mj-ea"/>
                <a:ea typeface="+mj-ea"/>
              </a:rPr>
              <a:t>2.</a:t>
            </a:r>
            <a:r>
              <a:rPr lang="zh-TW" altLang="en-US" sz="1600" dirty="0" smtClean="0">
                <a:latin typeface="+mj-ea"/>
                <a:ea typeface="+mj-ea"/>
              </a:rPr>
              <a:t>登入</a:t>
            </a:r>
            <a:endParaRPr lang="zh-TW" altLang="en-US" sz="1600" dirty="0">
              <a:latin typeface="+mj-ea"/>
              <a:ea typeface="+mj-ea"/>
            </a:endParaRPr>
          </a:p>
        </p:txBody>
      </p:sp>
      <p:sp>
        <p:nvSpPr>
          <p:cNvPr id="14" name="向下箭號圖說文字 13"/>
          <p:cNvSpPr/>
          <p:nvPr/>
        </p:nvSpPr>
        <p:spPr>
          <a:xfrm>
            <a:off x="4355976" y="2420888"/>
            <a:ext cx="2016224" cy="50006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sz="1600" dirty="0" smtClean="0">
                <a:latin typeface="+mj-ea"/>
                <a:ea typeface="+mj-ea"/>
              </a:rPr>
              <a:t>3.</a:t>
            </a:r>
            <a:r>
              <a:rPr lang="zh-TW" altLang="en-US" sz="1600" dirty="0" smtClean="0">
                <a:latin typeface="+mj-ea"/>
                <a:ea typeface="+mj-ea"/>
              </a:rPr>
              <a:t>選擇課程主題</a:t>
            </a:r>
            <a:endParaRPr lang="zh-TW" altLang="en-US" sz="1600" dirty="0">
              <a:latin typeface="+mj-ea"/>
              <a:ea typeface="+mj-ea"/>
            </a:endParaRPr>
          </a:p>
        </p:txBody>
      </p:sp>
      <p:sp>
        <p:nvSpPr>
          <p:cNvPr id="15" name="向下箭號圖說文字 14"/>
          <p:cNvSpPr/>
          <p:nvPr/>
        </p:nvSpPr>
        <p:spPr>
          <a:xfrm>
            <a:off x="6876256" y="2420888"/>
            <a:ext cx="2040890" cy="500066"/>
          </a:xfrm>
          <a:prstGeom prst="down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TW" sz="1600" dirty="0" smtClean="0">
                <a:latin typeface="+mj-ea"/>
                <a:ea typeface="+mj-ea"/>
              </a:rPr>
              <a:t>4.</a:t>
            </a:r>
            <a:r>
              <a:rPr lang="zh-TW" altLang="en-US" sz="1600" dirty="0" smtClean="0">
                <a:latin typeface="+mj-ea"/>
                <a:ea typeface="+mj-ea"/>
              </a:rPr>
              <a:t>點選圖形工具列</a:t>
            </a:r>
            <a:endParaRPr lang="zh-TW" altLang="en-US" sz="1600" dirty="0">
              <a:latin typeface="+mj-ea"/>
              <a:ea typeface="+mj-ea"/>
            </a:endParaRPr>
          </a:p>
        </p:txBody>
      </p:sp>
      <p:pic>
        <p:nvPicPr>
          <p:cNvPr id="20" name="內容版面配置區 19" descr="tarkus14.png"/>
          <p:cNvPicPr>
            <a:picLocks noGrp="1" noChangeAspect="1"/>
          </p:cNvPicPr>
          <p:nvPr>
            <p:ph idx="1"/>
          </p:nvPr>
        </p:nvPicPr>
        <p:blipFill>
          <a:blip r:embed="rId3" cstate="print"/>
          <a:stretch>
            <a:fillRect/>
          </a:stretch>
        </p:blipFill>
        <p:spPr>
          <a:xfrm>
            <a:off x="395536" y="3140968"/>
            <a:ext cx="838317" cy="819264"/>
          </a:xfrm>
        </p:spPr>
      </p:pic>
      <p:pic>
        <p:nvPicPr>
          <p:cNvPr id="21" name="圖片 20" descr="tarkus15.png"/>
          <p:cNvPicPr>
            <a:picLocks noChangeAspect="1"/>
          </p:cNvPicPr>
          <p:nvPr/>
        </p:nvPicPr>
        <p:blipFill>
          <a:blip r:embed="rId4" cstate="print"/>
          <a:stretch>
            <a:fillRect/>
          </a:stretch>
        </p:blipFill>
        <p:spPr>
          <a:xfrm>
            <a:off x="1601391" y="3068960"/>
            <a:ext cx="2538561" cy="1944216"/>
          </a:xfrm>
          <a:prstGeom prst="rect">
            <a:avLst/>
          </a:prstGeom>
        </p:spPr>
      </p:pic>
      <p:pic>
        <p:nvPicPr>
          <p:cNvPr id="22" name="圖片 21" descr="tarkus16.png"/>
          <p:cNvPicPr>
            <a:picLocks noChangeAspect="1"/>
          </p:cNvPicPr>
          <p:nvPr/>
        </p:nvPicPr>
        <p:blipFill>
          <a:blip r:embed="rId5" cstate="print"/>
          <a:stretch>
            <a:fillRect/>
          </a:stretch>
        </p:blipFill>
        <p:spPr>
          <a:xfrm>
            <a:off x="4211960" y="3068960"/>
            <a:ext cx="2520280" cy="2705756"/>
          </a:xfrm>
          <a:prstGeom prst="rect">
            <a:avLst/>
          </a:prstGeom>
        </p:spPr>
      </p:pic>
      <p:pic>
        <p:nvPicPr>
          <p:cNvPr id="23" name="圖片 22" descr="tarkus17.png"/>
          <p:cNvPicPr>
            <a:picLocks noChangeAspect="1"/>
          </p:cNvPicPr>
          <p:nvPr/>
        </p:nvPicPr>
        <p:blipFill>
          <a:blip r:embed="rId6" cstate="print"/>
          <a:stretch>
            <a:fillRect/>
          </a:stretch>
        </p:blipFill>
        <p:spPr>
          <a:xfrm>
            <a:off x="6732240" y="3140968"/>
            <a:ext cx="2276793" cy="2514951"/>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normAutofit/>
          </a:bodyPr>
          <a:lstStyle/>
          <a:p>
            <a:r>
              <a:rPr lang="zh-TW" altLang="en-US" dirty="0" smtClean="0"/>
              <a:t>活動</a:t>
            </a:r>
            <a:r>
              <a:rPr lang="en-US" altLang="zh-TW" sz="2800" dirty="0" smtClean="0"/>
              <a:t>(</a:t>
            </a:r>
            <a:r>
              <a:rPr lang="zh-TW" altLang="en-US" sz="2800" dirty="0" smtClean="0"/>
              <a:t>做出可以遇到障礙物自動煞停或轉向 </a:t>
            </a:r>
            <a:r>
              <a:rPr lang="en-US" altLang="zh-TW" sz="2800" dirty="0" smtClean="0"/>
              <a:t>)</a:t>
            </a:r>
            <a:endParaRPr lang="zh-TW" altLang="en-US" sz="28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268760"/>
            <a:ext cx="8229600" cy="4525963"/>
          </a:xfrm>
        </p:spPr>
        <p:txBody>
          <a:bodyPr/>
          <a:lstStyle/>
          <a:p>
            <a:r>
              <a:rPr lang="zh-TW" altLang="en-US" sz="2400" dirty="0" smtClean="0"/>
              <a:t>自動跟車的控制</a:t>
            </a:r>
            <a:endParaRPr lang="en-US" altLang="zh-TW" sz="2400" dirty="0" smtClean="0"/>
          </a:p>
          <a:p>
            <a:pPr>
              <a:buNone/>
            </a:pPr>
            <a:r>
              <a:rPr lang="zh-TW" altLang="en-US" sz="2400" dirty="0" smtClean="0"/>
              <a:t>   </a:t>
            </a:r>
            <a:r>
              <a:rPr lang="en-US" altLang="zh-TW" sz="2400" dirty="0" smtClean="0"/>
              <a:t>ACC ( Adaptive Cruise Control ) </a:t>
            </a:r>
            <a:r>
              <a:rPr lang="zh-TW" altLang="en-US" sz="2400" dirty="0" smtClean="0"/>
              <a:t>主動車距控制巡航系統在行進中偵測前車車速，動態調配行進速度，保持適當行車間距。</a:t>
            </a:r>
            <a:endParaRPr lang="en-US" altLang="zh-TW" sz="2400" dirty="0" smtClean="0"/>
          </a:p>
          <a:p>
            <a:pPr>
              <a:buNone/>
            </a:pPr>
            <a:r>
              <a:rPr lang="zh-TW" altLang="en-US" sz="2400" dirty="0" smtClean="0"/>
              <a:t>   </a:t>
            </a:r>
            <a:endParaRPr lang="en-US" altLang="zh-TW" sz="2400" dirty="0" smtClean="0"/>
          </a:p>
          <a:p>
            <a:pPr>
              <a:buNone/>
            </a:pPr>
            <a:endParaRPr lang="en-US" altLang="zh-TW" sz="2400" dirty="0" smtClean="0"/>
          </a:p>
          <a:p>
            <a:pPr>
              <a:buNone/>
            </a:pPr>
            <a:r>
              <a:rPr lang="zh-TW" altLang="en-US" sz="2400" dirty="0" smtClean="0"/>
              <a:t>   若能同時裝載</a:t>
            </a:r>
            <a:r>
              <a:rPr lang="en-US" altLang="zh-TW" sz="2400" dirty="0" smtClean="0"/>
              <a:t>ACC</a:t>
            </a:r>
            <a:r>
              <a:rPr lang="zh-TW" altLang="en-US" sz="2400" dirty="0" smtClean="0"/>
              <a:t>與</a:t>
            </a:r>
            <a:r>
              <a:rPr lang="en-US" altLang="zh-TW" sz="2400" dirty="0" smtClean="0"/>
              <a:t>FCM</a:t>
            </a:r>
            <a:r>
              <a:rPr lang="zh-TW" altLang="en-US" sz="2400" dirty="0" smtClean="0"/>
              <a:t>，</a:t>
            </a:r>
            <a:endParaRPr lang="en-US" altLang="zh-TW" sz="2400" dirty="0" smtClean="0"/>
          </a:p>
          <a:p>
            <a:pPr>
              <a:buNone/>
            </a:pPr>
            <a:r>
              <a:rPr lang="zh-TW" altLang="en-US" sz="2400" dirty="0" smtClean="0"/>
              <a:t>   就能藉由偵測前車車距，同</a:t>
            </a:r>
            <a:endParaRPr lang="en-US" altLang="zh-TW" sz="2400" dirty="0" smtClean="0"/>
          </a:p>
          <a:p>
            <a:pPr>
              <a:buNone/>
            </a:pPr>
            <a:r>
              <a:rPr lang="zh-TW" altLang="en-US" sz="2400" dirty="0" smtClean="0"/>
              <a:t>   步警示與調配速度功能，達</a:t>
            </a:r>
            <a:endParaRPr lang="en-US" altLang="zh-TW" sz="2400" dirty="0" smtClean="0"/>
          </a:p>
          <a:p>
            <a:pPr>
              <a:buNone/>
            </a:pPr>
            <a:r>
              <a:rPr lang="zh-TW" altLang="en-US" sz="2400" dirty="0" smtClean="0"/>
              <a:t>   成主動防護行車安全目的。</a:t>
            </a:r>
            <a:endParaRPr lang="en-US" altLang="zh-TW" sz="2400" dirty="0" smtClean="0"/>
          </a:p>
          <a:p>
            <a:endParaRPr lang="en-US" altLang="zh-TW" sz="2400" dirty="0" smtClean="0"/>
          </a:p>
          <a:p>
            <a:endParaRPr lang="zh-TW" altLang="en-US" dirty="0"/>
          </a:p>
        </p:txBody>
      </p:sp>
      <p:sp>
        <p:nvSpPr>
          <p:cNvPr id="3" name="標題 2"/>
          <p:cNvSpPr>
            <a:spLocks noGrp="1"/>
          </p:cNvSpPr>
          <p:nvPr>
            <p:ph type="title"/>
          </p:nvPr>
        </p:nvSpPr>
        <p:spPr/>
        <p:txBody>
          <a:bodyPr/>
          <a:lstStyle/>
          <a:p>
            <a:r>
              <a:rPr lang="zh-TW" altLang="en-US" dirty="0" smtClean="0"/>
              <a:t>介紹知識</a:t>
            </a:r>
            <a:endParaRPr lang="zh-TW" altLang="en-US" dirty="0"/>
          </a:p>
        </p:txBody>
      </p:sp>
      <p:pic>
        <p:nvPicPr>
          <p:cNvPr id="6" name="圖片 5" descr="180408-9787-3-iBsAP.jpg"/>
          <p:cNvPicPr>
            <a:picLocks noChangeAspect="1"/>
          </p:cNvPicPr>
          <p:nvPr/>
        </p:nvPicPr>
        <p:blipFill>
          <a:blip r:embed="rId3"/>
          <a:stretch>
            <a:fillRect/>
          </a:stretch>
        </p:blipFill>
        <p:spPr>
          <a:xfrm>
            <a:off x="4643438" y="3000372"/>
            <a:ext cx="3854641" cy="2571768"/>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268760"/>
            <a:ext cx="8229600" cy="4525963"/>
          </a:xfrm>
        </p:spPr>
        <p:txBody>
          <a:bodyPr/>
          <a:lstStyle/>
          <a:p>
            <a:r>
              <a:rPr lang="zh-TW" altLang="en-US" sz="2400" dirty="0" smtClean="0"/>
              <a:t>自動跟車的控制</a:t>
            </a:r>
            <a:endParaRPr lang="en-US" altLang="zh-TW" sz="2400" dirty="0" smtClean="0"/>
          </a:p>
          <a:p>
            <a:endParaRPr lang="en-US" altLang="zh-TW" sz="2400" dirty="0" smtClean="0"/>
          </a:p>
          <a:p>
            <a:endParaRPr lang="zh-TW" altLang="en-US" dirty="0"/>
          </a:p>
        </p:txBody>
      </p:sp>
      <p:sp>
        <p:nvSpPr>
          <p:cNvPr id="3" name="標題 2"/>
          <p:cNvSpPr>
            <a:spLocks noGrp="1"/>
          </p:cNvSpPr>
          <p:nvPr>
            <p:ph type="title"/>
          </p:nvPr>
        </p:nvSpPr>
        <p:spPr/>
        <p:txBody>
          <a:bodyPr/>
          <a:lstStyle/>
          <a:p>
            <a:r>
              <a:rPr lang="zh-TW" altLang="en-US" dirty="0" smtClean="0"/>
              <a:t>介紹知識</a:t>
            </a:r>
            <a:endParaRPr lang="zh-TW" altLang="en-US" dirty="0"/>
          </a:p>
        </p:txBody>
      </p:sp>
      <p:pic>
        <p:nvPicPr>
          <p:cNvPr id="5" name="圖片 4" descr="tarkus140.png"/>
          <p:cNvPicPr>
            <a:picLocks noChangeAspect="1"/>
          </p:cNvPicPr>
          <p:nvPr/>
        </p:nvPicPr>
        <p:blipFill>
          <a:blip r:embed="rId3" cstate="print"/>
          <a:stretch>
            <a:fillRect/>
          </a:stretch>
        </p:blipFill>
        <p:spPr>
          <a:xfrm>
            <a:off x="1714480" y="1628800"/>
            <a:ext cx="5626333" cy="4392488"/>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normAutofit/>
          </a:bodyPr>
          <a:lstStyle/>
          <a:p>
            <a:r>
              <a:rPr lang="zh-TW" altLang="en-US" dirty="0" smtClean="0"/>
              <a:t>活動</a:t>
            </a:r>
            <a:r>
              <a:rPr lang="en-US" altLang="zh-TW" sz="2800" dirty="0" smtClean="0"/>
              <a:t>(</a:t>
            </a:r>
            <a:r>
              <a:rPr lang="zh-TW" altLang="en-US" sz="2800" dirty="0" smtClean="0"/>
              <a:t>做出偵測前方距離保持定距的跟車系統</a:t>
            </a:r>
            <a:r>
              <a:rPr lang="en-US" altLang="zh-TW" sz="2800" dirty="0" smtClean="0"/>
              <a:t>)</a:t>
            </a:r>
            <a:endParaRPr lang="zh-TW" altLang="en-US" sz="28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475656" y="3140968"/>
            <a:ext cx="6768752" cy="1323439"/>
          </a:xfrm>
          <a:prstGeom prst="rect">
            <a:avLst/>
          </a:prstGeom>
          <a:noFill/>
        </p:spPr>
        <p:txBody>
          <a:bodyPr wrap="square" rtlCol="0">
            <a:spAutoFit/>
          </a:bodyPr>
          <a:lstStyle/>
          <a:p>
            <a:pPr algn="ctr"/>
            <a:r>
              <a:rPr lang="zh-TW" altLang="en-US" sz="8000" b="1" dirty="0" smtClean="0">
                <a:solidFill>
                  <a:schemeClr val="tx1">
                    <a:lumMod val="75000"/>
                    <a:lumOff val="25000"/>
                  </a:schemeClr>
                </a:solidFill>
              </a:rPr>
              <a:t>懸崖車</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        專題發想</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2"/>
          <p:cNvSpPr txBox="1">
            <a:spLocks/>
          </p:cNvSpPr>
          <p:nvPr/>
        </p:nvSpPr>
        <p:spPr>
          <a:xfrm>
            <a:off x="609600" y="427038"/>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41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活動</a:t>
            </a:r>
            <a:r>
              <a:rPr kumimoji="0" lang="en-US" altLang="zh-TW"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r>
              <a:rPr kumimoji="0" lang="zh-TW" altLang="en-US"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做出不會掉下桌子的小車</a:t>
            </a:r>
            <a:r>
              <a:rPr kumimoji="0" lang="en-US" altLang="zh-TW"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endParaRPr kumimoji="0" lang="zh-TW" alt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7" name="文字方塊 6"/>
          <p:cNvSpPr txBox="1"/>
          <p:nvPr/>
        </p:nvSpPr>
        <p:spPr>
          <a:xfrm>
            <a:off x="714348" y="1500175"/>
            <a:ext cx="7929618" cy="1143008"/>
          </a:xfrm>
          <a:prstGeom prst="rect">
            <a:avLst/>
          </a:prstGeom>
        </p:spPr>
        <p:txBody>
          <a:bodyPr vert="horz" rtlCol="0" anchor="ctr">
            <a:normAutofit/>
            <a:scene3d>
              <a:camera prst="orthographicFront"/>
              <a:lightRig rig="soft" dir="t"/>
            </a:scene3d>
            <a:sp3d prstMaterial="softEdge">
              <a:bevelT w="25400" h="25400"/>
            </a:sp3d>
          </a:bodyPr>
          <a:lstStyle/>
          <a:p>
            <a:pPr>
              <a:spcBef>
                <a:spcPct val="0"/>
              </a:spcBef>
              <a:buFont typeface="Wingdings" pitchFamily="2" charset="2"/>
              <a:buChar char="Ø"/>
            </a:pPr>
            <a:r>
              <a:rPr lang="zh-TW" altLang="en-US" sz="2400" b="1" dirty="0" smtClean="0">
                <a:solidFill>
                  <a:schemeClr val="tx2"/>
                </a:solidFill>
                <a:effectLst>
                  <a:outerShdw blurRad="31750" dist="25400" dir="5400000" algn="tl" rotWithShape="0">
                    <a:srgbClr val="000000">
                      <a:alpha val="25000"/>
                    </a:srgbClr>
                  </a:outerShdw>
                </a:effectLst>
                <a:latin typeface="+mj-lt"/>
                <a:ea typeface="+mj-ea"/>
                <a:cs typeface="+mj-cs"/>
              </a:rPr>
              <a:t>與自動避障的原理相同，注意行進時的速度，以防小車掉下桌面。</a:t>
            </a:r>
            <a:endPar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475656" y="3140968"/>
            <a:ext cx="6768752" cy="1323439"/>
          </a:xfrm>
          <a:prstGeom prst="rect">
            <a:avLst/>
          </a:prstGeom>
          <a:noFill/>
        </p:spPr>
        <p:txBody>
          <a:bodyPr wrap="square" rtlCol="0">
            <a:spAutoFit/>
          </a:bodyPr>
          <a:lstStyle/>
          <a:p>
            <a:pPr algn="ctr"/>
            <a:r>
              <a:rPr lang="zh-TW" altLang="en-US" sz="8000" b="1" dirty="0" smtClean="0">
                <a:solidFill>
                  <a:schemeClr val="tx1">
                    <a:lumMod val="75000"/>
                    <a:lumOff val="25000"/>
                  </a:schemeClr>
                </a:solidFill>
              </a:rPr>
              <a:t>減速馬達</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        專題發想</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2"/>
          <p:cNvSpPr txBox="1">
            <a:spLocks/>
          </p:cNvSpPr>
          <p:nvPr/>
        </p:nvSpPr>
        <p:spPr>
          <a:xfrm>
            <a:off x="609600" y="427038"/>
            <a:ext cx="8229600"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41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活動</a:t>
            </a:r>
            <a:r>
              <a:rPr kumimoji="0" lang="en-US" altLang="zh-TW"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r>
              <a:rPr kumimoji="0" lang="zh-TW" altLang="en-US"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做出減速馬達效果的小車</a:t>
            </a:r>
            <a:r>
              <a:rPr kumimoji="0" lang="en-US" altLang="zh-TW" sz="28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a:t>
            </a:r>
            <a:endParaRPr kumimoji="0" lang="zh-TW" altLang="en-US" sz="28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sp>
        <p:nvSpPr>
          <p:cNvPr id="3" name="文字方塊 2"/>
          <p:cNvSpPr txBox="1"/>
          <p:nvPr/>
        </p:nvSpPr>
        <p:spPr>
          <a:xfrm>
            <a:off x="714348" y="1500175"/>
            <a:ext cx="7929618" cy="1143008"/>
          </a:xfrm>
          <a:prstGeom prst="rect">
            <a:avLst/>
          </a:prstGeom>
        </p:spPr>
        <p:txBody>
          <a:bodyPr vert="horz" rtlCol="0" anchor="ctr">
            <a:normAutofit lnSpcReduction="10000"/>
            <a:scene3d>
              <a:camera prst="orthographicFront"/>
              <a:lightRig rig="soft" dir="t"/>
            </a:scene3d>
            <a:sp3d prstMaterial="softEdge">
              <a:bevelT w="25400" h="25400"/>
            </a:sp3d>
          </a:bodyPr>
          <a:lstStyle/>
          <a:p>
            <a:pPr>
              <a:spcBef>
                <a:spcPct val="0"/>
              </a:spcBef>
              <a:buFont typeface="Wingdings" pitchFamily="2" charset="2"/>
              <a:buChar char="Ø"/>
            </a:pPr>
            <a:r>
              <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rPr>
              <a:t>當車子感應到前方障礙物時，馬達速度等量遞減</a:t>
            </a:r>
            <a:r>
              <a:rPr lang="en-US" altLang="zh-TW" sz="2400" b="1" dirty="0">
                <a:solidFill>
                  <a:schemeClr val="tx2"/>
                </a:solidFill>
                <a:effectLst>
                  <a:outerShdw blurRad="31750" dist="25400" dir="5400000" algn="tl" rotWithShape="0">
                    <a:srgbClr val="000000">
                      <a:alpha val="25000"/>
                    </a:srgbClr>
                  </a:outerShdw>
                </a:effectLst>
                <a:latin typeface="+mj-lt"/>
                <a:ea typeface="+mj-ea"/>
                <a:cs typeface="+mj-cs"/>
              </a:rPr>
              <a:t>5</a:t>
            </a:r>
            <a:r>
              <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rPr>
              <a:t>至速度為</a:t>
            </a:r>
            <a:r>
              <a:rPr lang="en-US" altLang="zh-TW" sz="2400" b="1" dirty="0">
                <a:solidFill>
                  <a:schemeClr val="tx2"/>
                </a:solidFill>
                <a:effectLst>
                  <a:outerShdw blurRad="31750" dist="25400" dir="5400000" algn="tl" rotWithShape="0">
                    <a:srgbClr val="000000">
                      <a:alpha val="25000"/>
                    </a:srgbClr>
                  </a:outerShdw>
                </a:effectLst>
                <a:latin typeface="+mj-lt"/>
                <a:ea typeface="+mj-ea"/>
                <a:cs typeface="+mj-cs"/>
              </a:rPr>
              <a:t>0</a:t>
            </a:r>
            <a:r>
              <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rPr>
              <a:t>，前方障礙物移開時，車子繼續前進</a:t>
            </a:r>
            <a:r>
              <a:rPr lang="en-US" altLang="zh-TW" sz="2400" b="1" dirty="0">
                <a:solidFill>
                  <a:schemeClr val="tx2"/>
                </a:solidFill>
                <a:effectLst>
                  <a:outerShdw blurRad="31750" dist="25400" dir="5400000" algn="tl" rotWithShape="0">
                    <a:srgbClr val="000000">
                      <a:alpha val="25000"/>
                    </a:srgbClr>
                  </a:outerShdw>
                </a:effectLst>
                <a:latin typeface="+mj-lt"/>
                <a:ea typeface="+mj-ea"/>
                <a:cs typeface="+mj-cs"/>
              </a:rPr>
              <a:t>(</a:t>
            </a:r>
            <a:r>
              <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rPr>
              <a:t>馬達速度為</a:t>
            </a:r>
            <a:r>
              <a:rPr lang="en-US" altLang="zh-TW" sz="2400" b="1" dirty="0">
                <a:solidFill>
                  <a:schemeClr val="tx2"/>
                </a:solidFill>
                <a:effectLst>
                  <a:outerShdw blurRad="31750" dist="25400" dir="5400000" algn="tl" rotWithShape="0">
                    <a:srgbClr val="000000">
                      <a:alpha val="25000"/>
                    </a:srgbClr>
                  </a:outerShdw>
                </a:effectLst>
                <a:latin typeface="+mj-lt"/>
                <a:ea typeface="+mj-ea"/>
                <a:cs typeface="+mj-cs"/>
              </a:rPr>
              <a:t>100)</a:t>
            </a:r>
            <a:r>
              <a:rPr lang="zh-TW" altLang="en-US" sz="2400" b="1" dirty="0">
                <a:solidFill>
                  <a:schemeClr val="tx2"/>
                </a:solidFill>
                <a:effectLst>
                  <a:outerShdw blurRad="31750" dist="25400" dir="5400000" algn="tl" rotWithShape="0">
                    <a:srgbClr val="000000">
                      <a:alpha val="25000"/>
                    </a:srgbClr>
                  </a:outerShdw>
                </a:effectLst>
                <a:latin typeface="+mj-lt"/>
                <a:ea typeface="+mj-ea"/>
                <a:cs typeface="+mj-cs"/>
              </a:rPr>
              <a:t>。</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rgbClr val="FDF55F"/>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500166" y="3140968"/>
            <a:ext cx="6960266" cy="1323439"/>
          </a:xfrm>
          <a:prstGeom prst="rect">
            <a:avLst/>
          </a:prstGeom>
          <a:noFill/>
        </p:spPr>
        <p:txBody>
          <a:bodyPr wrap="square" rtlCol="0">
            <a:spAutoFit/>
          </a:bodyPr>
          <a:lstStyle/>
          <a:p>
            <a:r>
              <a:rPr lang="zh-TW" altLang="en-US" sz="8000" b="1" dirty="0">
                <a:solidFill>
                  <a:schemeClr val="tx1">
                    <a:lumMod val="75000"/>
                    <a:lumOff val="25000"/>
                  </a:schemeClr>
                </a:solidFill>
              </a:rPr>
              <a:t>潛入基地任務</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        模擬訓練</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er\Downloads\1566209816977.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2910" y="762612"/>
            <a:ext cx="7726041" cy="4952404"/>
          </a:xfrm>
          <a:prstGeom prst="rect">
            <a:avLst/>
          </a:prstGeom>
          <a:noFill/>
        </p:spPr>
      </p:pic>
      <p:sp>
        <p:nvSpPr>
          <p:cNvPr id="16" name="矩形 15"/>
          <p:cNvSpPr/>
          <p:nvPr/>
        </p:nvSpPr>
        <p:spPr>
          <a:xfrm>
            <a:off x="575556" y="5072074"/>
            <a:ext cx="6561729" cy="1269885"/>
          </a:xfrm>
          <a:prstGeom prst="rect">
            <a:avLst/>
          </a:prstGeom>
        </p:spPr>
        <p:txBody>
          <a:bodyPr wrap="square" lIns="38404" tIns="19202" rIns="38404" bIns="19202">
            <a:spAutoFit/>
          </a:bodyPr>
          <a:lstStyle/>
          <a:p>
            <a:pPr algn="l"/>
            <a:r>
              <a:rPr lang="zh-TW" altLang="en-US" sz="2000" b="1" dirty="0">
                <a:latin typeface="微軟正黑體" pitchFamily="34" charset="-120"/>
                <a:ea typeface="微軟正黑體" pitchFamily="34" charset="-120"/>
              </a:rPr>
              <a:t>先比得分最多</a:t>
            </a:r>
            <a:r>
              <a:rPr lang="en-US" altLang="zh-TW" sz="2000" b="1" dirty="0">
                <a:latin typeface="微軟正黑體" pitchFamily="34" charset="-120"/>
                <a:ea typeface="微軟正黑體" pitchFamily="34" charset="-120"/>
              </a:rPr>
              <a:t>,</a:t>
            </a:r>
            <a:r>
              <a:rPr lang="zh-TW" altLang="en-US" sz="2000" b="1" dirty="0">
                <a:latin typeface="微軟正黑體" pitchFamily="34" charset="-120"/>
                <a:ea typeface="微軟正黑體" pitchFamily="34" charset="-120"/>
              </a:rPr>
              <a:t> 同分比完成時間最短</a:t>
            </a:r>
            <a:endParaRPr lang="en-US" altLang="zh-TW" sz="2000" b="1" dirty="0">
              <a:latin typeface="微軟正黑體" pitchFamily="34" charset="-120"/>
              <a:ea typeface="微軟正黑體" pitchFamily="34" charset="-120"/>
            </a:endParaRPr>
          </a:p>
          <a:p>
            <a:pPr algn="l">
              <a:buFont typeface="Arial" pitchFamily="34" charset="0"/>
              <a:buChar char="•"/>
            </a:pPr>
            <a:r>
              <a:rPr lang="zh-TW" altLang="en-US" sz="2000" dirty="0">
                <a:latin typeface="微軟正黑體" pitchFamily="34" charset="-120"/>
                <a:ea typeface="微軟正黑體" pitchFamily="34" charset="-120"/>
              </a:rPr>
              <a:t> 踩點得分制，踩一點可獲 </a:t>
            </a:r>
            <a:r>
              <a:rPr lang="en-US" altLang="zh-TW" sz="2000" dirty="0">
                <a:latin typeface="微軟正黑體" pitchFamily="34" charset="-120"/>
                <a:ea typeface="微軟正黑體" pitchFamily="34" charset="-120"/>
              </a:rPr>
              <a:t>10 </a:t>
            </a:r>
            <a:r>
              <a:rPr lang="zh-TW" altLang="en-US" sz="2000" dirty="0">
                <a:latin typeface="微軟正黑體" pitchFamily="34" charset="-120"/>
                <a:ea typeface="微軟正黑體" pitchFamily="34" charset="-120"/>
              </a:rPr>
              <a:t>分，終點 </a:t>
            </a:r>
            <a:r>
              <a:rPr lang="en-US" altLang="zh-TW" sz="2000" dirty="0">
                <a:latin typeface="微軟正黑體" pitchFamily="34" charset="-120"/>
                <a:ea typeface="微軟正黑體" pitchFamily="34" charset="-120"/>
              </a:rPr>
              <a:t>20 </a:t>
            </a:r>
            <a:r>
              <a:rPr lang="zh-TW" altLang="en-US" sz="2000" dirty="0">
                <a:latin typeface="微軟正黑體" pitchFamily="34" charset="-120"/>
                <a:ea typeface="微軟正黑體" pitchFamily="34" charset="-120"/>
              </a:rPr>
              <a:t>分，完成共得 </a:t>
            </a:r>
            <a:r>
              <a:rPr lang="en-US" altLang="zh-TW" sz="2000" dirty="0">
                <a:latin typeface="微軟正黑體" pitchFamily="34" charset="-120"/>
                <a:ea typeface="微軟正黑體" pitchFamily="34" charset="-120"/>
              </a:rPr>
              <a:t>100 </a:t>
            </a:r>
            <a:r>
              <a:rPr lang="zh-TW" altLang="en-US" sz="2000" dirty="0">
                <a:latin typeface="微軟正黑體" pitchFamily="34" charset="-120"/>
                <a:ea typeface="微軟正黑體" pitchFamily="34" charset="-120"/>
              </a:rPr>
              <a:t>分</a:t>
            </a:r>
          </a:p>
          <a:p>
            <a:pPr algn="l">
              <a:buFont typeface="Arial" pitchFamily="34" charset="0"/>
              <a:buChar char="•"/>
            </a:pPr>
            <a:r>
              <a:rPr lang="zh-TW" altLang="en-US" sz="2000" dirty="0">
                <a:latin typeface="微軟正黑體" pitchFamily="34" charset="-120"/>
                <a:ea typeface="微軟正黑體" pitchFamily="34" charset="-120"/>
              </a:rPr>
              <a:t> 於時限內利用最短時間完賽隊伍</a:t>
            </a:r>
          </a:p>
        </p:txBody>
      </p:sp>
      <p:sp>
        <p:nvSpPr>
          <p:cNvPr id="20" name="標題 2"/>
          <p:cNvSpPr>
            <a:spLocks noGrp="1"/>
          </p:cNvSpPr>
          <p:nvPr>
            <p:ph type="title"/>
          </p:nvPr>
        </p:nvSpPr>
        <p:spPr>
          <a:xfrm>
            <a:off x="714348" y="500042"/>
            <a:ext cx="1857388" cy="642942"/>
          </a:xfrm>
        </p:spPr>
        <p:txBody>
          <a:bodyPr>
            <a:normAutofit/>
          </a:bodyPr>
          <a:lstStyle/>
          <a:p>
            <a:r>
              <a:rPr lang="zh-TW" altLang="en-US" dirty="0" smtClean="0"/>
              <a:t>場地</a:t>
            </a:r>
            <a:endParaRPr lang="zh-TW" altLang="en-US" dirty="0"/>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500034" y="1239143"/>
            <a:ext cx="2031325"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軟體介面說明</a:t>
            </a:r>
            <a:endParaRPr lang="zh-TW" altLang="en-US" sz="2400" b="1" dirty="0">
              <a:solidFill>
                <a:schemeClr val="accent5">
                  <a:lumMod val="75000"/>
                </a:schemeClr>
              </a:solidFill>
              <a:latin typeface="+mj-ea"/>
              <a:ea typeface="+mj-ea"/>
            </a:endParaRPr>
          </a:p>
        </p:txBody>
      </p:sp>
      <p:pic>
        <p:nvPicPr>
          <p:cNvPr id="6" name="內容版面配置區 5" descr="tarkus18.png"/>
          <p:cNvPicPr>
            <a:picLocks noGrp="1" noChangeAspect="1"/>
          </p:cNvPicPr>
          <p:nvPr>
            <p:ph idx="1"/>
          </p:nvPr>
        </p:nvPicPr>
        <p:blipFill>
          <a:blip r:embed="rId3" cstate="print"/>
          <a:srcRect l="3942" t="2061" r="5632" b="2061"/>
          <a:stretch>
            <a:fillRect/>
          </a:stretch>
        </p:blipFill>
        <p:spPr>
          <a:xfrm>
            <a:off x="2771800" y="1124744"/>
            <a:ext cx="6048672" cy="5256831"/>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場地及設備說明</a:t>
            </a:r>
            <a:endParaRPr lang="zh-TW" altLang="en-US" dirty="0"/>
          </a:p>
        </p:txBody>
      </p:sp>
      <p:sp>
        <p:nvSpPr>
          <p:cNvPr id="5" name="文字方塊 4"/>
          <p:cNvSpPr txBox="1"/>
          <p:nvPr/>
        </p:nvSpPr>
        <p:spPr>
          <a:xfrm>
            <a:off x="714348" y="1500174"/>
            <a:ext cx="7929618" cy="4071966"/>
          </a:xfrm>
          <a:prstGeom prst="rect">
            <a:avLst/>
          </a:prstGeom>
        </p:spPr>
        <p:txBody>
          <a:bodyPr vert="horz" rtlCol="0" anchor="ctr">
            <a:noAutofit/>
            <a:scene3d>
              <a:camera prst="orthographicFront"/>
              <a:lightRig rig="soft" dir="t"/>
            </a:scene3d>
            <a:sp3d prstMaterial="softEdge">
              <a:bevelT w="25400" h="25400"/>
            </a:sp3d>
          </a:bodyPr>
          <a:lstStyle/>
          <a:p>
            <a:pPr>
              <a:lnSpc>
                <a:spcPct val="150000"/>
              </a:lnSpc>
              <a:spcBef>
                <a:spcPct val="0"/>
              </a:spcBef>
              <a:buFont typeface="Wingdings" pitchFamily="2" charset="2"/>
              <a:buChar char="Ø"/>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於比賽前可以自行設計外觀，以不影響比賽進行為主</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buFont typeface="Wingdings" pitchFamily="2" charset="2"/>
              <a:buChar char="Ø"/>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潛入路徑</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場地</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一般</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路徑為 </a:t>
            </a:r>
            <a:r>
              <a:rPr lang="en-US" altLang="zh-TW"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40cm </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寬，窄道路徑將由 </a:t>
            </a:r>
            <a:r>
              <a:rPr lang="en-US" altLang="zh-TW"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40cm </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縮短至 </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25cm </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寬全場地架高 </a:t>
            </a:r>
            <a:r>
              <a:rPr lang="en-US" altLang="zh-TW"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20cm</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，終點區架高至 </a:t>
            </a:r>
            <a:r>
              <a:rPr lang="en-US" altLang="zh-TW"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25cm</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窄</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道</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路徑為緩</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上坡</a:t>
            </a:r>
            <a:endParaRPr lang="en-US" altLang="zh-TW"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buFont typeface="Wingdings" pitchFamily="2" charset="2"/>
              <a:buChar char="Ø"/>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自走車設備：</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基礎套件</a:t>
            </a:r>
            <a:endPar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a:spcBef>
                <a:spcPct val="0"/>
              </a:spcBef>
              <a:buFont typeface="Wingdings" pitchFamily="2" charset="2"/>
              <a:buChar char="Ø"/>
            </a:pPr>
            <a:endPar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p:txBody>
      </p:sp>
      <p:pic>
        <p:nvPicPr>
          <p:cNvPr id="6" name="Picture 2" descr="C:\Users\user\Downloads\1566269357605.jpg"/>
          <p:cNvPicPr>
            <a:picLocks noChangeAspect="1" noChangeArrowheads="1"/>
          </p:cNvPicPr>
          <p:nvPr/>
        </p:nvPicPr>
        <p:blipFill>
          <a:blip r:embed="rId3" cstate="print"/>
          <a:srcRect l="14858" r="12791"/>
          <a:stretch>
            <a:fillRect/>
          </a:stretch>
        </p:blipFill>
        <p:spPr bwMode="auto">
          <a:xfrm>
            <a:off x="4143372" y="3571876"/>
            <a:ext cx="3934496" cy="2876245"/>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規則說明</a:t>
            </a:r>
            <a:endParaRPr lang="zh-TW" altLang="en-US" dirty="0"/>
          </a:p>
        </p:txBody>
      </p:sp>
      <p:sp>
        <p:nvSpPr>
          <p:cNvPr id="5" name="文字方塊 4"/>
          <p:cNvSpPr txBox="1"/>
          <p:nvPr/>
        </p:nvSpPr>
        <p:spPr>
          <a:xfrm>
            <a:off x="500034" y="1714488"/>
            <a:ext cx="8429684" cy="4071966"/>
          </a:xfrm>
          <a:prstGeom prst="rect">
            <a:avLst/>
          </a:prstGeom>
        </p:spPr>
        <p:txBody>
          <a:bodyPr vert="horz" rtlCol="0" anchor="ctr">
            <a:noAutofit/>
            <a:scene3d>
              <a:camera prst="orthographicFront"/>
              <a:lightRig rig="soft" dir="t"/>
            </a:scene3d>
            <a:sp3d prstMaterial="softEdge">
              <a:bevelT w="25400" h="25400"/>
            </a:sp3d>
          </a:bodyPr>
          <a:lstStyle/>
          <a:p>
            <a:pPr lvl="0">
              <a:lnSpc>
                <a:spcPct val="150000"/>
              </a:lnSpc>
              <a:buFont typeface="Wingdings" pitchFamily="2" charset="2"/>
              <a:buChar char="Ø"/>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比賽時間</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比賽全程計時不暫停，時限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8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分鐘</a:t>
            </a:r>
          </a:p>
          <a:p>
            <a:pPr>
              <a:lnSpc>
                <a:spcPct val="150000"/>
              </a:lnSpc>
              <a:buFont typeface="Wingdings" pitchFamily="2" charset="2"/>
              <a:buChar char="Ø"/>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規則：</a:t>
            </a:r>
          </a:p>
          <a:p>
            <a:pPr indent="-914400">
              <a:lnSpc>
                <a:spcPct val="150000"/>
              </a:lnSpc>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賽前有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30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分鐘為自走車調教時間，比賽前每個隊伍需要</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將調整完並參賽的車子交由大會工作人員保管，到該隊伍上</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場前由工作人員交回給該隊隊長。</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2.</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比賽以踩點得分制，踩一點可獲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分，終點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20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分，完成</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共得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100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a:t>
            </a:r>
          </a:p>
          <a:p>
            <a:pPr indent="-914400">
              <a:lnSpc>
                <a:spcPct val="150000"/>
              </a:lnSpc>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3.</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於時限內利用最短時間完賽隊伍獲得第一名，取前五名 </a:t>
            </a:r>
          </a:p>
          <a:p>
            <a:pPr indent="-914400">
              <a:lnSpc>
                <a:spcPct val="150000"/>
              </a:lnSpc>
            </a:pP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4.</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比賽期間任一部件掉落則扣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a:t>
            </a:r>
          </a:p>
          <a:p>
            <a:pPr>
              <a:spcBef>
                <a:spcPct val="0"/>
              </a:spcBef>
              <a:buFont typeface="Wingdings" pitchFamily="2" charset="2"/>
              <a:buChar char="Ø"/>
            </a:pPr>
            <a:endParaRPr lang="zh-TW" altLang="en-US" sz="2400" b="1" dirty="0">
              <a:solidFill>
                <a:schemeClr val="tx2"/>
              </a:solidFill>
              <a:effectLst>
                <a:outerShdw blurRad="38100" dist="38100" dir="2700000" algn="tl" rotWithShape="0">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活動</a:t>
            </a:r>
            <a:r>
              <a:rPr lang="en-US" altLang="zh-TW" sz="2700" dirty="0" smtClean="0"/>
              <a:t>(</a:t>
            </a:r>
            <a:r>
              <a:rPr lang="zh-TW" altLang="en-US" sz="2800" dirty="0" smtClean="0"/>
              <a:t> 試做出能走完全程的小車</a:t>
            </a:r>
            <a:r>
              <a:rPr lang="en-US" altLang="zh-TW" sz="2700" dirty="0" smtClean="0"/>
              <a:t>)</a:t>
            </a:r>
            <a:endParaRPr lang="zh-TW" altLang="en-US" dirty="0"/>
          </a:p>
        </p:txBody>
      </p:sp>
      <p:sp>
        <p:nvSpPr>
          <p:cNvPr id="4" name="文字方塊 3"/>
          <p:cNvSpPr txBox="1"/>
          <p:nvPr/>
        </p:nvSpPr>
        <p:spPr>
          <a:xfrm>
            <a:off x="714348" y="1500174"/>
            <a:ext cx="7929618" cy="642942"/>
          </a:xfrm>
          <a:prstGeom prst="rect">
            <a:avLst/>
          </a:prstGeom>
        </p:spPr>
        <p:txBody>
          <a:bodyPr vert="horz" rtlCol="0" anchor="ctr">
            <a:noAutofit/>
            <a:scene3d>
              <a:camera prst="orthographicFront"/>
              <a:lightRig rig="soft" dir="t"/>
            </a:scene3d>
            <a:sp3d prstMaterial="softEdge">
              <a:bevelT w="25400" h="25400"/>
            </a:sp3d>
          </a:bodyPr>
          <a:lstStyle/>
          <a:p>
            <a:pPr>
              <a:lnSpc>
                <a:spcPct val="150000"/>
              </a:lnSpc>
              <a:spcBef>
                <a:spcPct val="0"/>
              </a:spcBef>
              <a:buFont typeface="Wingdings" pitchFamily="2" charset="2"/>
              <a:buChar char="Ø"/>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小</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提示：可以多加善用變數及迴圈</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rgbClr val="FDF55F"/>
        </a:solidFill>
        <a:effectLst/>
      </p:bgPr>
    </p:bg>
    <p:spTree>
      <p:nvGrpSpPr>
        <p:cNvPr id="1" name=""/>
        <p:cNvGrpSpPr/>
        <p:nvPr/>
      </p:nvGrpSpPr>
      <p:grpSpPr>
        <a:xfrm>
          <a:off x="0" y="0"/>
          <a:ext cx="0" cy="0"/>
          <a:chOff x="0" y="0"/>
          <a:chExt cx="0" cy="0"/>
        </a:xfrm>
      </p:grpSpPr>
      <p:sp>
        <p:nvSpPr>
          <p:cNvPr id="2" name="剪去對角線角落矩形 1"/>
          <p:cNvSpPr/>
          <p:nvPr/>
        </p:nvSpPr>
        <p:spPr>
          <a:xfrm>
            <a:off x="683568" y="692696"/>
            <a:ext cx="7776864" cy="5642039"/>
          </a:xfrm>
          <a:prstGeom prst="snip2Diag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7"/>
          <p:cNvGrpSpPr/>
          <p:nvPr/>
        </p:nvGrpSpPr>
        <p:grpSpPr>
          <a:xfrm>
            <a:off x="4732" y="-58148"/>
            <a:ext cx="2183647" cy="2183647"/>
            <a:chOff x="4732" y="-58148"/>
            <a:chExt cx="2183647" cy="2183647"/>
          </a:xfrm>
        </p:grpSpPr>
        <p:pic>
          <p:nvPicPr>
            <p:cNvPr id="5" name="圖片 4" descr="40042.png"/>
            <p:cNvPicPr>
              <a:picLocks noChangeAspect="1"/>
            </p:cNvPicPr>
            <p:nvPr/>
          </p:nvPicPr>
          <p:blipFill>
            <a:blip r:embed="rId2" cstate="print"/>
            <a:stretch>
              <a:fillRect/>
            </a:stretch>
          </p:blipFill>
          <p:spPr>
            <a:xfrm rot="5140038">
              <a:off x="4732" y="-58148"/>
              <a:ext cx="2183647" cy="2183647"/>
            </a:xfrm>
            <a:prstGeom prst="rect">
              <a:avLst/>
            </a:prstGeom>
          </p:spPr>
        </p:pic>
        <p:sp>
          <p:nvSpPr>
            <p:cNvPr id="7" name="剪去單一角落矩形 6"/>
            <p:cNvSpPr/>
            <p:nvPr/>
          </p:nvSpPr>
          <p:spPr>
            <a:xfrm rot="18661906">
              <a:off x="825253" y="1112183"/>
              <a:ext cx="1202919" cy="162895"/>
            </a:xfrm>
            <a:prstGeom prst="snip1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文字方塊 8"/>
          <p:cNvSpPr txBox="1"/>
          <p:nvPr/>
        </p:nvSpPr>
        <p:spPr>
          <a:xfrm>
            <a:off x="1071538" y="3140968"/>
            <a:ext cx="6960266" cy="1323439"/>
          </a:xfrm>
          <a:prstGeom prst="rect">
            <a:avLst/>
          </a:prstGeom>
          <a:noFill/>
        </p:spPr>
        <p:txBody>
          <a:bodyPr wrap="square" rtlCol="0">
            <a:spAutoFit/>
          </a:bodyPr>
          <a:lstStyle/>
          <a:p>
            <a:pPr algn="ctr"/>
            <a:r>
              <a:rPr lang="zh-TW" altLang="en-US" sz="8000" b="1" dirty="0" smtClean="0">
                <a:solidFill>
                  <a:schemeClr val="tx1">
                    <a:lumMod val="75000"/>
                    <a:lumOff val="25000"/>
                  </a:schemeClr>
                </a:solidFill>
              </a:rPr>
              <a:t>奔走迷宮</a:t>
            </a:r>
            <a:endParaRPr lang="en-US" altLang="zh-TW" sz="8000" b="1" dirty="0" smtClean="0">
              <a:solidFill>
                <a:schemeClr val="tx1">
                  <a:lumMod val="75000"/>
                  <a:lumOff val="25000"/>
                </a:schemeClr>
              </a:solidFill>
            </a:endParaRPr>
          </a:p>
        </p:txBody>
      </p:sp>
      <p:sp>
        <p:nvSpPr>
          <p:cNvPr id="12" name="五邊形 11"/>
          <p:cNvSpPr/>
          <p:nvPr/>
        </p:nvSpPr>
        <p:spPr>
          <a:xfrm>
            <a:off x="683568" y="2348880"/>
            <a:ext cx="4104456" cy="576064"/>
          </a:xfrm>
          <a:prstGeom prst="homePlate">
            <a:avLst/>
          </a:prstGeom>
          <a:solidFill>
            <a:srgbClr val="FFFF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文字方塊 7"/>
          <p:cNvSpPr txBox="1"/>
          <p:nvPr/>
        </p:nvSpPr>
        <p:spPr>
          <a:xfrm>
            <a:off x="683568" y="2348880"/>
            <a:ext cx="5256584" cy="584775"/>
          </a:xfrm>
          <a:prstGeom prst="rect">
            <a:avLst/>
          </a:prstGeom>
          <a:noFill/>
        </p:spPr>
        <p:txBody>
          <a:bodyPr wrap="square" rtlCol="0">
            <a:spAutoFit/>
          </a:bodyPr>
          <a:lstStyle/>
          <a:p>
            <a:r>
              <a:rPr lang="zh-TW" altLang="en-US" sz="3200" b="1" dirty="0" smtClean="0">
                <a:latin typeface="Microsoft YaHei UI Light" pitchFamily="34" charset="-122"/>
                <a:ea typeface="Microsoft YaHei UI Light" pitchFamily="34" charset="-122"/>
              </a:rPr>
              <a:t>        模擬訓練</a:t>
            </a:r>
            <a:endParaRPr lang="en-US" altLang="zh-TW" sz="3200" b="1" dirty="0" smtClean="0">
              <a:latin typeface="Microsoft YaHei UI Light" pitchFamily="34" charset="-122"/>
              <a:ea typeface="Microsoft YaHei UI Light" pitchFamily="34" charset="-122"/>
            </a:endParaRPr>
          </a:p>
        </p:txBody>
      </p:sp>
      <p:sp>
        <p:nvSpPr>
          <p:cNvPr id="10" name="矩形 9"/>
          <p:cNvSpPr/>
          <p:nvPr/>
        </p:nvSpPr>
        <p:spPr>
          <a:xfrm>
            <a:off x="1691680" y="692696"/>
            <a:ext cx="216024" cy="4571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05.PNG"/>
          <p:cNvPicPr>
            <a:picLocks noChangeAspect="1"/>
          </p:cNvPicPr>
          <p:nvPr/>
        </p:nvPicPr>
        <p:blipFill>
          <a:blip r:embed="rId2"/>
          <a:stretch>
            <a:fillRect/>
          </a:stretch>
        </p:blipFill>
        <p:spPr>
          <a:xfrm>
            <a:off x="1142976" y="857232"/>
            <a:ext cx="6695904" cy="4643470"/>
          </a:xfrm>
          <a:prstGeom prst="rect">
            <a:avLst/>
          </a:prstGeom>
        </p:spPr>
      </p:pic>
      <p:sp>
        <p:nvSpPr>
          <p:cNvPr id="16" name="矩形 15"/>
          <p:cNvSpPr/>
          <p:nvPr/>
        </p:nvSpPr>
        <p:spPr>
          <a:xfrm>
            <a:off x="500034" y="5572140"/>
            <a:ext cx="6561729" cy="654332"/>
          </a:xfrm>
          <a:prstGeom prst="rect">
            <a:avLst/>
          </a:prstGeom>
        </p:spPr>
        <p:txBody>
          <a:bodyPr wrap="square" lIns="38404" tIns="19202" rIns="38404" bIns="19202">
            <a:spAutoFit/>
          </a:bodyPr>
          <a:lstStyle/>
          <a:p>
            <a:pPr algn="l"/>
            <a:r>
              <a:rPr lang="zh-TW" altLang="en-US" sz="2000" b="1" dirty="0" smtClean="0">
                <a:latin typeface="微軟正黑體" pitchFamily="34" charset="-120"/>
                <a:ea typeface="微軟正黑體" pitchFamily="34" charset="-120"/>
              </a:rPr>
              <a:t>比完成的時間</a:t>
            </a:r>
            <a:r>
              <a:rPr lang="zh-TW" altLang="en-US" sz="2000" b="1" dirty="0">
                <a:latin typeface="微軟正黑體" pitchFamily="34" charset="-120"/>
                <a:ea typeface="微軟正黑體" pitchFamily="34" charset="-120"/>
              </a:rPr>
              <a:t>最短</a:t>
            </a:r>
            <a:endParaRPr lang="en-US" altLang="zh-TW" sz="2000" b="1" dirty="0">
              <a:latin typeface="微軟正黑體" pitchFamily="34" charset="-120"/>
              <a:ea typeface="微軟正黑體" pitchFamily="34" charset="-120"/>
            </a:endParaRPr>
          </a:p>
          <a:p>
            <a:pPr algn="l">
              <a:buFont typeface="Arial" pitchFamily="34" charset="0"/>
              <a:buChar char="•"/>
            </a:pPr>
            <a:r>
              <a:rPr lang="zh-TW" altLang="en-US" sz="2000" dirty="0" smtClean="0">
                <a:latin typeface="微軟正黑體" pitchFamily="34" charset="-120"/>
                <a:ea typeface="微軟正黑體" pitchFamily="34" charset="-120"/>
              </a:rPr>
              <a:t>於</a:t>
            </a:r>
            <a:r>
              <a:rPr lang="zh-TW" altLang="en-US" sz="2000" dirty="0">
                <a:latin typeface="微軟正黑體" pitchFamily="34" charset="-120"/>
                <a:ea typeface="微軟正黑體" pitchFamily="34" charset="-120"/>
              </a:rPr>
              <a:t>時限內利用最短時間完賽隊伍</a:t>
            </a:r>
          </a:p>
        </p:txBody>
      </p:sp>
      <p:sp>
        <p:nvSpPr>
          <p:cNvPr id="20" name="標題 2"/>
          <p:cNvSpPr>
            <a:spLocks noGrp="1"/>
          </p:cNvSpPr>
          <p:nvPr>
            <p:ph type="title"/>
          </p:nvPr>
        </p:nvSpPr>
        <p:spPr>
          <a:xfrm>
            <a:off x="714348" y="500042"/>
            <a:ext cx="1857388" cy="642942"/>
          </a:xfrm>
        </p:spPr>
        <p:txBody>
          <a:bodyPr>
            <a:normAutofit/>
          </a:bodyPr>
          <a:lstStyle/>
          <a:p>
            <a:r>
              <a:rPr lang="zh-TW" altLang="en-US" dirty="0" smtClean="0"/>
              <a:t>場地</a:t>
            </a:r>
            <a:endParaRPr lang="zh-TW" altLang="en-US" dirty="0"/>
          </a:p>
        </p:txBody>
      </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場地及設備說明</a:t>
            </a:r>
            <a:endParaRPr lang="zh-TW" altLang="en-US" dirty="0"/>
          </a:p>
        </p:txBody>
      </p:sp>
      <p:sp>
        <p:nvSpPr>
          <p:cNvPr id="5" name="文字方塊 4"/>
          <p:cNvSpPr txBox="1"/>
          <p:nvPr/>
        </p:nvSpPr>
        <p:spPr>
          <a:xfrm>
            <a:off x="714348" y="1500174"/>
            <a:ext cx="7929618" cy="4071966"/>
          </a:xfrm>
          <a:prstGeom prst="rect">
            <a:avLst/>
          </a:prstGeom>
        </p:spPr>
        <p:txBody>
          <a:bodyPr vert="horz" rtlCol="0" anchor="ctr">
            <a:noAutofit/>
            <a:scene3d>
              <a:camera prst="orthographicFront"/>
              <a:lightRig rig="soft" dir="t"/>
            </a:scene3d>
            <a:sp3d prstMaterial="softEdge">
              <a:bevelT w="25400" h="25400"/>
            </a:sp3d>
          </a:bodyPr>
          <a:lstStyle/>
          <a:p>
            <a:pPr>
              <a:lnSpc>
                <a:spcPct val="150000"/>
              </a:lnSpc>
              <a:spcBef>
                <a:spcPct val="0"/>
              </a:spcBef>
              <a:buFont typeface="Wingdings" pitchFamily="2" charset="2"/>
              <a:buChar char="Ø"/>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於比賽前可以自行設計外觀，以不影響比賽進行為主</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buFont typeface="Wingdings" pitchFamily="2" charset="2"/>
              <a:buChar char="Ø"/>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迷宮走道</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場地</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 </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一般走道為 </a:t>
            </a:r>
            <a:r>
              <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35cm </a:t>
            </a: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寬</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，切勿硬性轉向導致場地損毀</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buFont typeface="Wingdings" pitchFamily="2" charset="2"/>
              <a:buChar char="Ø"/>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自走車設備：</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marL="0" lvl="2">
              <a:lnSpc>
                <a:spcPct val="150000"/>
              </a:lnSpc>
              <a:spcBef>
                <a:spcPct val="0"/>
              </a:spcBef>
            </a:pP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   基礎套件</a:t>
            </a:r>
            <a:endPar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a:p>
            <a:pPr>
              <a:spcBef>
                <a:spcPct val="0"/>
              </a:spcBef>
              <a:buFont typeface="Wingdings" pitchFamily="2" charset="2"/>
              <a:buChar char="Ø"/>
            </a:pPr>
            <a:endPar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p:txBody>
      </p:sp>
      <p:pic>
        <p:nvPicPr>
          <p:cNvPr id="7" name="圖片 6" descr="S__5914692.jpg"/>
          <p:cNvPicPr>
            <a:picLocks noChangeAspect="1"/>
          </p:cNvPicPr>
          <p:nvPr/>
        </p:nvPicPr>
        <p:blipFill>
          <a:blip r:embed="rId3" cstate="print"/>
          <a:stretch>
            <a:fillRect/>
          </a:stretch>
        </p:blipFill>
        <p:spPr>
          <a:xfrm>
            <a:off x="4786314" y="3714752"/>
            <a:ext cx="3904944" cy="2927387"/>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規則說明</a:t>
            </a:r>
            <a:endParaRPr lang="zh-TW" altLang="en-US" dirty="0"/>
          </a:p>
        </p:txBody>
      </p:sp>
      <p:sp>
        <p:nvSpPr>
          <p:cNvPr id="5" name="文字方塊 4"/>
          <p:cNvSpPr txBox="1"/>
          <p:nvPr/>
        </p:nvSpPr>
        <p:spPr>
          <a:xfrm>
            <a:off x="500034" y="1714488"/>
            <a:ext cx="8429684" cy="4071966"/>
          </a:xfrm>
          <a:prstGeom prst="rect">
            <a:avLst/>
          </a:prstGeom>
        </p:spPr>
        <p:txBody>
          <a:bodyPr vert="horz" rtlCol="0" anchor="ctr">
            <a:noAutofit/>
            <a:scene3d>
              <a:camera prst="orthographicFront"/>
              <a:lightRig rig="soft" dir="t"/>
            </a:scene3d>
            <a:sp3d prstMaterial="softEdge">
              <a:bevelT w="25400" h="25400"/>
            </a:sp3d>
          </a:bodyPr>
          <a:lstStyle/>
          <a:p>
            <a:pPr lvl="0">
              <a:lnSpc>
                <a:spcPct val="150000"/>
              </a:lnSpc>
              <a:buFont typeface="Wingdings" pitchFamily="2" charset="2"/>
              <a:buChar char="Ø"/>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比賽時間</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比賽全程計時不暫停，時限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7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分鐘</a:t>
            </a:r>
          </a:p>
          <a:p>
            <a:pPr>
              <a:lnSpc>
                <a:spcPct val="150000"/>
              </a:lnSpc>
              <a:buFont typeface="Wingdings" pitchFamily="2" charset="2"/>
              <a:buChar char="Ø"/>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規則：</a:t>
            </a:r>
          </a:p>
          <a:p>
            <a:pPr indent="-914400">
              <a:lnSpc>
                <a:spcPct val="150000"/>
              </a:lnSpc>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賽前有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30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分鐘為自走車調教時間，比賽前每個隊伍需要</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將調整完並參賽的車子交由大會工作人員保管，到該隊伍上</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場前由工作人員交回給該隊隊長。</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2.</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比賽以時間計算方式進行，時限內用時最少的隊伍獲得最</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zh-TW" altLang="en-US" sz="2400" b="1" dirty="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高分數</a:t>
            </a:r>
            <a:endPar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endParaRPr>
          </a:p>
          <a:p>
            <a:pPr indent="-914400">
              <a:lnSpc>
                <a:spcPct val="150000"/>
              </a:lnSpc>
            </a:pP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3.</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比賽期間任一部件掉落則扣 </a:t>
            </a:r>
            <a:r>
              <a:rPr lang="en-US" altLang="zh-TW"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10 </a:t>
            </a:r>
            <a:r>
              <a:rPr lang="zh-TW" altLang="en-US" sz="2400" b="1" dirty="0" smtClean="0">
                <a:solidFill>
                  <a:schemeClr val="accent2">
                    <a:lumMod val="50000"/>
                  </a:schemeClr>
                </a:solidFill>
                <a:effectLst>
                  <a:outerShdw blurRad="38100" dist="38100" dir="2700000" algn="tl">
                    <a:srgbClr val="000000">
                      <a:alpha val="43137"/>
                    </a:srgbClr>
                  </a:outerShdw>
                </a:effectLst>
                <a:latin typeface="微軟正黑體" pitchFamily="34" charset="-120"/>
                <a:ea typeface="微軟正黑體" pitchFamily="34" charset="-120"/>
              </a:rPr>
              <a:t>分</a:t>
            </a:r>
          </a:p>
          <a:p>
            <a:pPr>
              <a:spcBef>
                <a:spcPct val="0"/>
              </a:spcBef>
              <a:buFont typeface="Wingdings" pitchFamily="2" charset="2"/>
              <a:buChar char="Ø"/>
            </a:pPr>
            <a:endParaRPr lang="zh-TW" altLang="en-US" sz="2400" b="1" dirty="0">
              <a:solidFill>
                <a:schemeClr val="tx2"/>
              </a:solidFill>
              <a:effectLst>
                <a:outerShdw blurRad="38100" dist="38100" dir="2700000" algn="tl" rotWithShape="0">
                  <a:srgbClr val="000000">
                    <a:alpha val="43137"/>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normAutofit/>
          </a:bodyPr>
          <a:lstStyle/>
          <a:p>
            <a:r>
              <a:rPr lang="zh-TW" altLang="en-US" dirty="0" smtClean="0"/>
              <a:t>活動</a:t>
            </a:r>
            <a:r>
              <a:rPr lang="en-US" altLang="zh-TW" sz="2700" dirty="0" smtClean="0"/>
              <a:t>(</a:t>
            </a:r>
            <a:r>
              <a:rPr lang="zh-TW" altLang="en-US" sz="2800" dirty="0" smtClean="0"/>
              <a:t> 試做出能走完全程的小車</a:t>
            </a:r>
            <a:r>
              <a:rPr lang="en-US" altLang="zh-TW" sz="2700" dirty="0" smtClean="0"/>
              <a:t>)</a:t>
            </a:r>
            <a:endParaRPr lang="zh-TW" altLang="en-US" dirty="0"/>
          </a:p>
        </p:txBody>
      </p:sp>
      <p:sp>
        <p:nvSpPr>
          <p:cNvPr id="4" name="文字方塊 3"/>
          <p:cNvSpPr txBox="1"/>
          <p:nvPr/>
        </p:nvSpPr>
        <p:spPr>
          <a:xfrm>
            <a:off x="714348" y="1500174"/>
            <a:ext cx="7929618" cy="642942"/>
          </a:xfrm>
          <a:prstGeom prst="rect">
            <a:avLst/>
          </a:prstGeom>
        </p:spPr>
        <p:txBody>
          <a:bodyPr vert="horz" rtlCol="0" anchor="ctr">
            <a:noAutofit/>
            <a:scene3d>
              <a:camera prst="orthographicFront"/>
              <a:lightRig rig="soft" dir="t"/>
            </a:scene3d>
            <a:sp3d prstMaterial="softEdge">
              <a:bevelT w="25400" h="25400"/>
            </a:sp3d>
          </a:bodyPr>
          <a:lstStyle/>
          <a:p>
            <a:pPr>
              <a:lnSpc>
                <a:spcPct val="150000"/>
              </a:lnSpc>
              <a:spcBef>
                <a:spcPct val="0"/>
              </a:spcBef>
              <a:buFont typeface="Wingdings" pitchFamily="2" charset="2"/>
              <a:buChar char="Ø"/>
            </a:pPr>
            <a:r>
              <a:rPr lang="zh-TW" altLang="en-US" sz="2400" b="1" dirty="0">
                <a:solidFill>
                  <a:schemeClr val="accent2">
                    <a:lumMod val="50000"/>
                  </a:schemeClr>
                </a:solidFill>
                <a:effectLst>
                  <a:outerShdw blurRad="31750" dist="25400" dir="5400000" algn="tl" rotWithShape="0">
                    <a:srgbClr val="000000">
                      <a:alpha val="25000"/>
                    </a:srgbClr>
                  </a:outerShdw>
                </a:effectLst>
                <a:latin typeface="+mj-lt"/>
                <a:ea typeface="+mj-ea"/>
                <a:cs typeface="+mj-cs"/>
              </a:rPr>
              <a:t>小</a:t>
            </a:r>
            <a:r>
              <a:rPr lang="zh-TW" altLang="en-US"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rPr>
              <a:t>提示：可以多加善用變數及迴圈</a:t>
            </a:r>
            <a:endParaRPr lang="en-US" altLang="zh-TW" sz="2400" b="1" dirty="0" smtClean="0">
              <a:solidFill>
                <a:schemeClr val="accent2">
                  <a:lumMod val="50000"/>
                </a:schemeClr>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500034" y="1071546"/>
            <a:ext cx="1415772"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控制面板</a:t>
            </a:r>
            <a:endParaRPr lang="zh-TW" altLang="en-US" sz="2400" b="1" dirty="0">
              <a:solidFill>
                <a:schemeClr val="accent5">
                  <a:lumMod val="75000"/>
                </a:schemeClr>
              </a:solidFill>
              <a:latin typeface="+mj-ea"/>
              <a:ea typeface="+mj-ea"/>
            </a:endParaRPr>
          </a:p>
        </p:txBody>
      </p:sp>
      <p:pic>
        <p:nvPicPr>
          <p:cNvPr id="9" name="內容版面配置區 8" descr="tarkus19.png"/>
          <p:cNvPicPr>
            <a:picLocks noGrp="1" noChangeAspect="1"/>
          </p:cNvPicPr>
          <p:nvPr>
            <p:ph idx="1"/>
          </p:nvPr>
        </p:nvPicPr>
        <p:blipFill>
          <a:blip r:embed="rId3" cstate="print"/>
          <a:stretch>
            <a:fillRect/>
          </a:stretch>
        </p:blipFill>
        <p:spPr>
          <a:xfrm>
            <a:off x="395536" y="2636912"/>
            <a:ext cx="3888432" cy="1883973"/>
          </a:xfrm>
        </p:spPr>
      </p:pic>
      <p:pic>
        <p:nvPicPr>
          <p:cNvPr id="10" name="圖片 9" descr="tarkus26-2.png"/>
          <p:cNvPicPr>
            <a:picLocks noChangeAspect="1"/>
          </p:cNvPicPr>
          <p:nvPr/>
        </p:nvPicPr>
        <p:blipFill>
          <a:blip r:embed="rId4" cstate="print"/>
          <a:stretch>
            <a:fillRect/>
          </a:stretch>
        </p:blipFill>
        <p:spPr>
          <a:xfrm>
            <a:off x="467544" y="1700808"/>
            <a:ext cx="3024336" cy="621827"/>
          </a:xfrm>
          <a:prstGeom prst="rect">
            <a:avLst/>
          </a:prstGeom>
        </p:spPr>
      </p:pic>
      <p:pic>
        <p:nvPicPr>
          <p:cNvPr id="11" name="圖片 10" descr="tarkus26-3.png"/>
          <p:cNvPicPr>
            <a:picLocks noChangeAspect="1"/>
          </p:cNvPicPr>
          <p:nvPr/>
        </p:nvPicPr>
        <p:blipFill>
          <a:blip r:embed="rId5" cstate="print"/>
          <a:stretch>
            <a:fillRect/>
          </a:stretch>
        </p:blipFill>
        <p:spPr>
          <a:xfrm>
            <a:off x="4211960" y="1772816"/>
            <a:ext cx="2016224" cy="592178"/>
          </a:xfrm>
          <a:prstGeom prst="rect">
            <a:avLst/>
          </a:prstGeom>
        </p:spPr>
      </p:pic>
      <p:pic>
        <p:nvPicPr>
          <p:cNvPr id="12" name="圖片 11" descr="tarkus20.png"/>
          <p:cNvPicPr>
            <a:picLocks noChangeAspect="1"/>
          </p:cNvPicPr>
          <p:nvPr/>
        </p:nvPicPr>
        <p:blipFill>
          <a:blip r:embed="rId6" cstate="print"/>
          <a:stretch>
            <a:fillRect/>
          </a:stretch>
        </p:blipFill>
        <p:spPr>
          <a:xfrm>
            <a:off x="4499992" y="2276873"/>
            <a:ext cx="3259310" cy="230425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500034" y="1071546"/>
            <a:ext cx="1415772"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控制面板</a:t>
            </a:r>
            <a:endParaRPr lang="zh-TW" altLang="en-US" sz="2400" b="1" dirty="0">
              <a:solidFill>
                <a:schemeClr val="accent5">
                  <a:lumMod val="75000"/>
                </a:schemeClr>
              </a:solidFill>
              <a:latin typeface="+mj-ea"/>
              <a:ea typeface="+mj-ea"/>
            </a:endParaRPr>
          </a:p>
        </p:txBody>
      </p:sp>
      <p:pic>
        <p:nvPicPr>
          <p:cNvPr id="20" name="內容版面配置區 19" descr="tarkus26-1.png"/>
          <p:cNvPicPr>
            <a:picLocks noGrp="1" noChangeAspect="1"/>
          </p:cNvPicPr>
          <p:nvPr>
            <p:ph idx="1"/>
          </p:nvPr>
        </p:nvPicPr>
        <p:blipFill>
          <a:blip r:embed="rId3" cstate="print"/>
          <a:stretch>
            <a:fillRect/>
          </a:stretch>
        </p:blipFill>
        <p:spPr>
          <a:xfrm>
            <a:off x="323528" y="1556792"/>
            <a:ext cx="2230864" cy="648072"/>
          </a:xfrm>
        </p:spPr>
      </p:pic>
      <p:grpSp>
        <p:nvGrpSpPr>
          <p:cNvPr id="2" name="群組 22"/>
          <p:cNvGrpSpPr/>
          <p:nvPr/>
        </p:nvGrpSpPr>
        <p:grpSpPr>
          <a:xfrm>
            <a:off x="539552" y="2132856"/>
            <a:ext cx="8280920" cy="3744416"/>
            <a:chOff x="539552" y="2132856"/>
            <a:chExt cx="8280920" cy="3744416"/>
          </a:xfrm>
        </p:grpSpPr>
        <p:pic>
          <p:nvPicPr>
            <p:cNvPr id="21" name="圖片 20" descr="tarkus21.png"/>
            <p:cNvPicPr>
              <a:picLocks noChangeAspect="1"/>
            </p:cNvPicPr>
            <p:nvPr/>
          </p:nvPicPr>
          <p:blipFill>
            <a:blip r:embed="rId4" cstate="print"/>
            <a:stretch>
              <a:fillRect/>
            </a:stretch>
          </p:blipFill>
          <p:spPr>
            <a:xfrm>
              <a:off x="539552" y="2132856"/>
              <a:ext cx="8280920" cy="3688773"/>
            </a:xfrm>
            <a:prstGeom prst="rect">
              <a:avLst/>
            </a:prstGeom>
          </p:spPr>
        </p:pic>
        <p:sp>
          <p:nvSpPr>
            <p:cNvPr id="22" name="圓角化對角線角落矩形 21"/>
            <p:cNvSpPr/>
            <p:nvPr/>
          </p:nvSpPr>
          <p:spPr>
            <a:xfrm>
              <a:off x="683568" y="5373216"/>
              <a:ext cx="864096" cy="504056"/>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TW" altLang="en-US" dirty="0" smtClean="0"/>
              <a:t>軟體介紹</a:t>
            </a:r>
            <a:endParaRPr lang="zh-TW" altLang="en-US" dirty="0"/>
          </a:p>
        </p:txBody>
      </p:sp>
      <p:sp>
        <p:nvSpPr>
          <p:cNvPr id="4" name="文字方塊 3"/>
          <p:cNvSpPr txBox="1"/>
          <p:nvPr/>
        </p:nvSpPr>
        <p:spPr>
          <a:xfrm>
            <a:off x="500034" y="1071546"/>
            <a:ext cx="1415772" cy="461665"/>
          </a:xfrm>
          <a:prstGeom prst="rect">
            <a:avLst/>
          </a:prstGeom>
          <a:noFill/>
        </p:spPr>
        <p:txBody>
          <a:bodyPr wrap="none" rtlCol="0">
            <a:spAutoFit/>
          </a:bodyPr>
          <a:lstStyle/>
          <a:p>
            <a:r>
              <a:rPr lang="zh-TW" altLang="en-US" sz="2400" b="1" dirty="0" smtClean="0">
                <a:solidFill>
                  <a:schemeClr val="accent5">
                    <a:lumMod val="75000"/>
                  </a:schemeClr>
                </a:solidFill>
                <a:latin typeface="+mj-ea"/>
                <a:ea typeface="+mj-ea"/>
              </a:rPr>
              <a:t>控制面板</a:t>
            </a:r>
            <a:endParaRPr lang="zh-TW" altLang="en-US" sz="2400" b="1" dirty="0">
              <a:solidFill>
                <a:schemeClr val="accent5">
                  <a:lumMod val="75000"/>
                </a:schemeClr>
              </a:solidFill>
              <a:latin typeface="+mj-ea"/>
              <a:ea typeface="+mj-ea"/>
            </a:endParaRPr>
          </a:p>
        </p:txBody>
      </p:sp>
      <p:pic>
        <p:nvPicPr>
          <p:cNvPr id="20" name="內容版面配置區 19" descr="tarkus25.png"/>
          <p:cNvPicPr>
            <a:picLocks noGrp="1" noChangeAspect="1"/>
          </p:cNvPicPr>
          <p:nvPr>
            <p:ph idx="1"/>
          </p:nvPr>
        </p:nvPicPr>
        <p:blipFill>
          <a:blip r:embed="rId3" cstate="print"/>
          <a:stretch>
            <a:fillRect/>
          </a:stretch>
        </p:blipFill>
        <p:spPr>
          <a:xfrm>
            <a:off x="611560" y="2420888"/>
            <a:ext cx="5497219" cy="2664296"/>
          </a:xfrm>
        </p:spPr>
      </p:pic>
      <p:pic>
        <p:nvPicPr>
          <p:cNvPr id="21" name="圖片 20" descr="tarkus26.png"/>
          <p:cNvPicPr>
            <a:picLocks noChangeAspect="1"/>
          </p:cNvPicPr>
          <p:nvPr/>
        </p:nvPicPr>
        <p:blipFill>
          <a:blip r:embed="rId4" cstate="print"/>
          <a:stretch>
            <a:fillRect/>
          </a:stretch>
        </p:blipFill>
        <p:spPr>
          <a:xfrm>
            <a:off x="467544" y="1628800"/>
            <a:ext cx="1790724" cy="504056"/>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模組">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匯合">
  <a:themeElements>
    <a:clrScheme name="神韻">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匯合">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匯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模組">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0.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1.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2.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3.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4.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5.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6.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7.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8.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19.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0.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1.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2.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3.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4.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5.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6.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7.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8.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9.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0.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1.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2.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33.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4.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5.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6.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7.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8.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9.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40.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1.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2.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3.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4.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5.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6.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7.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8.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49.xml><?xml version="1.0" encoding="utf-8"?>
<a:themeOverride xmlns:a="http://schemas.openxmlformats.org/drawingml/2006/main">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5.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0.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1.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2.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3.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4.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5.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6.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57.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6.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7.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8.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9.xml><?xml version="1.0" encoding="utf-8"?>
<a:themeOverride xmlns:a="http://schemas.openxmlformats.org/drawingml/2006/main">
  <a:clrScheme name="自訂 1">
    <a:dk1>
      <a:sysClr val="windowText" lastClr="000000"/>
    </a:dk1>
    <a:lt1>
      <a:sysClr val="window" lastClr="FFFFFF"/>
    </a:lt1>
    <a:dk2>
      <a:srgbClr val="5A6378"/>
    </a:dk2>
    <a:lt2>
      <a:srgbClr val="D4D4D6"/>
    </a:lt2>
    <a:accent1>
      <a:srgbClr val="FFFF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otalTime>198</TotalTime>
  <Words>2005</Words>
  <Application>Microsoft Office PowerPoint</Application>
  <PresentationFormat>如螢幕大小 (4:3)</PresentationFormat>
  <Paragraphs>250</Paragraphs>
  <Slides>67</Slides>
  <Notes>1</Notes>
  <HiddenSlides>0</HiddenSlides>
  <MMClips>0</MMClips>
  <ScaleCrop>false</ScaleCrop>
  <HeadingPairs>
    <vt:vector size="4" baseType="variant">
      <vt:variant>
        <vt:lpstr>佈景主題</vt:lpstr>
      </vt:variant>
      <vt:variant>
        <vt:i4>3</vt:i4>
      </vt:variant>
      <vt:variant>
        <vt:lpstr>投影片標題</vt:lpstr>
      </vt:variant>
      <vt:variant>
        <vt:i4>67</vt:i4>
      </vt:variant>
    </vt:vector>
  </HeadingPairs>
  <TitlesOfParts>
    <vt:vector size="70" baseType="lpstr">
      <vt:lpstr>匯合</vt:lpstr>
      <vt:lpstr>1_匯合</vt:lpstr>
      <vt:lpstr>Regular Theme - 空白 拷貝</vt:lpstr>
      <vt:lpstr>用TarkusVP  玩Coding</vt:lpstr>
      <vt:lpstr>投影片 2</vt:lpstr>
      <vt:lpstr>軟體介紹</vt:lpstr>
      <vt:lpstr>軟體介紹</vt:lpstr>
      <vt:lpstr>軟體介紹</vt:lpstr>
      <vt:lpstr>軟體介紹</vt:lpstr>
      <vt:lpstr>軟體介紹</vt:lpstr>
      <vt:lpstr>軟體介紹</vt:lpstr>
      <vt:lpstr>軟體介紹</vt:lpstr>
      <vt:lpstr>軟體介紹</vt:lpstr>
      <vt:lpstr>投影片 11</vt:lpstr>
      <vt:lpstr>介紹知識</vt:lpstr>
      <vt:lpstr>介紹知識</vt:lpstr>
      <vt:lpstr>介紹知識</vt:lpstr>
      <vt:lpstr>介紹知識</vt:lpstr>
      <vt:lpstr>介紹知識</vt:lpstr>
      <vt:lpstr>介紹知識</vt:lpstr>
      <vt:lpstr>介紹知識</vt:lpstr>
      <vt:lpstr>介紹知識</vt:lpstr>
      <vt:lpstr>介紹知識</vt:lpstr>
      <vt:lpstr>硬體介紹</vt:lpstr>
      <vt:lpstr>軟體介紹(開啟馬達控制模組)</vt:lpstr>
      <vt:lpstr>軟體介紹(馬達模組功能展示)</vt:lpstr>
      <vt:lpstr>程式語法</vt:lpstr>
      <vt:lpstr>程式語法</vt:lpstr>
      <vt:lpstr>程式語法</vt:lpstr>
      <vt:lpstr>程式語法</vt:lpstr>
      <vt:lpstr>活動(實際試驗車子的前進與後退)</vt:lpstr>
      <vt:lpstr>程式語法</vt:lpstr>
      <vt:lpstr>程式語法</vt:lpstr>
      <vt:lpstr>程式語法</vt:lpstr>
      <vt:lpstr>程式語法</vt:lpstr>
      <vt:lpstr>活動( 實際試驗車子的轉彎 )</vt:lpstr>
      <vt:lpstr>活動(實際試驗影響車子迴轉半徑的原因 )</vt:lpstr>
      <vt:lpstr>投影片 35</vt:lpstr>
      <vt:lpstr>感測器</vt:lpstr>
      <vt:lpstr>介紹知識</vt:lpstr>
      <vt:lpstr>介紹知識</vt:lpstr>
      <vt:lpstr>介紹知識</vt:lpstr>
      <vt:lpstr>介紹知識</vt:lpstr>
      <vt:lpstr>硬體介紹</vt:lpstr>
      <vt:lpstr>軟體介紹</vt:lpstr>
      <vt:lpstr>軟體介紹</vt:lpstr>
      <vt:lpstr>軟體介紹</vt:lpstr>
      <vt:lpstr>軟體介紹</vt:lpstr>
      <vt:lpstr>投影片 46</vt:lpstr>
      <vt:lpstr>介紹知識</vt:lpstr>
      <vt:lpstr>介紹知識</vt:lpstr>
      <vt:lpstr>介紹知識</vt:lpstr>
      <vt:lpstr>活動(做出可以遇到障礙物自動煞停或轉向 )</vt:lpstr>
      <vt:lpstr>介紹知識</vt:lpstr>
      <vt:lpstr>介紹知識</vt:lpstr>
      <vt:lpstr>活動(做出偵測前方距離保持定距的跟車系統)</vt:lpstr>
      <vt:lpstr>投影片 54</vt:lpstr>
      <vt:lpstr>投影片 55</vt:lpstr>
      <vt:lpstr>投影片 56</vt:lpstr>
      <vt:lpstr>投影片 57</vt:lpstr>
      <vt:lpstr>投影片 58</vt:lpstr>
      <vt:lpstr>場地</vt:lpstr>
      <vt:lpstr>場地及設備說明</vt:lpstr>
      <vt:lpstr>規則說明</vt:lpstr>
      <vt:lpstr>活動( 試做出能走完全程的小車)</vt:lpstr>
      <vt:lpstr>投影片 63</vt:lpstr>
      <vt:lpstr>場地</vt:lpstr>
      <vt:lpstr>場地及設備說明</vt:lpstr>
      <vt:lpstr>規則說明</vt:lpstr>
      <vt:lpstr>活動( 試做出能走完全程的小車)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user</cp:lastModifiedBy>
  <cp:revision>22</cp:revision>
  <dcterms:created xsi:type="dcterms:W3CDTF">2020-03-17T03:24:02Z</dcterms:created>
  <dcterms:modified xsi:type="dcterms:W3CDTF">2020-03-18T02:17:52Z</dcterms:modified>
</cp:coreProperties>
</file>