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s/slide19.xml" ContentType="application/vnd.openxmlformats-officedocument.presentationml.slide+xml"/>
  <Default Extension="png" ContentType="image/png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12.xml" ContentType="application/vnd.openxmlformats-officedocument.theme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theme/theme17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94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14.xml" ContentType="application/vnd.openxmlformats-officedocument.theme+xml"/>
  <Override PartName="/ppt/slideLayouts/slideLayout388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theme/theme19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1.xml" ContentType="application/vnd.openxmlformats-officedocument.theme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16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13.xml" ContentType="application/vnd.openxmlformats-officedocument.theme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s/slide33.xml" ContentType="application/vnd.openxmlformats-officedocument.presentationml.slide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theme/theme15.xml" ContentType="application/vnd.openxmlformats-officedocument.theme+xml"/>
  <Override PartName="/ppt/slideLayouts/slideLayout378.xml" ContentType="application/vnd.openxmlformats-officedocument.presentationml.slideLayout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49" r:id="rId2"/>
    <p:sldMasterId id="2147483650" r:id="rId3"/>
    <p:sldMasterId id="2147483691" r:id="rId4"/>
    <p:sldMasterId id="2147483727" r:id="rId5"/>
    <p:sldMasterId id="2147483761" r:id="rId6"/>
    <p:sldMasterId id="2147483792" r:id="rId7"/>
    <p:sldMasterId id="2147483820" r:id="rId8"/>
    <p:sldMasterId id="2147483836" r:id="rId9"/>
    <p:sldMasterId id="2147483849" r:id="rId10"/>
    <p:sldMasterId id="2147483876" r:id="rId11"/>
    <p:sldMasterId id="2147483902" r:id="rId12"/>
    <p:sldMasterId id="2147483933" r:id="rId13"/>
    <p:sldMasterId id="2147483966" r:id="rId14"/>
    <p:sldMasterId id="2147484001" r:id="rId15"/>
    <p:sldMasterId id="2147484034" r:id="rId16"/>
    <p:sldMasterId id="2147484059" r:id="rId17"/>
  </p:sldMasterIdLst>
  <p:notesMasterIdLst>
    <p:notesMasterId r:id="rId52"/>
  </p:notesMasterIdLst>
  <p:handoutMasterIdLst>
    <p:handoutMasterId r:id="rId53"/>
  </p:handoutMasterIdLst>
  <p:sldIdLst>
    <p:sldId id="469" r:id="rId18"/>
    <p:sldId id="257" r:id="rId19"/>
    <p:sldId id="258" r:id="rId20"/>
    <p:sldId id="468" r:id="rId21"/>
    <p:sldId id="437" r:id="rId22"/>
    <p:sldId id="406" r:id="rId23"/>
    <p:sldId id="405" r:id="rId24"/>
    <p:sldId id="430" r:id="rId25"/>
    <p:sldId id="432" r:id="rId26"/>
    <p:sldId id="463" r:id="rId27"/>
    <p:sldId id="435" r:id="rId28"/>
    <p:sldId id="417" r:id="rId29"/>
    <p:sldId id="436" r:id="rId30"/>
    <p:sldId id="425" r:id="rId31"/>
    <p:sldId id="426" r:id="rId32"/>
    <p:sldId id="427" r:id="rId33"/>
    <p:sldId id="418" r:id="rId34"/>
    <p:sldId id="429" r:id="rId35"/>
    <p:sldId id="428" r:id="rId36"/>
    <p:sldId id="410" r:id="rId37"/>
    <p:sldId id="411" r:id="rId38"/>
    <p:sldId id="459" r:id="rId39"/>
    <p:sldId id="415" r:id="rId40"/>
    <p:sldId id="416" r:id="rId41"/>
    <p:sldId id="422" r:id="rId42"/>
    <p:sldId id="461" r:id="rId43"/>
    <p:sldId id="451" r:id="rId44"/>
    <p:sldId id="462" r:id="rId45"/>
    <p:sldId id="450" r:id="rId46"/>
    <p:sldId id="452" r:id="rId47"/>
    <p:sldId id="455" r:id="rId48"/>
    <p:sldId id="453" r:id="rId49"/>
    <p:sldId id="454" r:id="rId50"/>
    <p:sldId id="456" r:id="rId51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A200"/>
    <a:srgbClr val="8E7300"/>
    <a:srgbClr val="B89900"/>
    <a:srgbClr val="9A7200"/>
    <a:srgbClr val="FFCC00"/>
    <a:srgbClr val="FFCCFF"/>
    <a:srgbClr val="CC99FF"/>
    <a:srgbClr val="FFE885"/>
    <a:srgbClr val="FFF2B9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4660"/>
  </p:normalViewPr>
  <p:slideViewPr>
    <p:cSldViewPr>
      <p:cViewPr>
        <p:scale>
          <a:sx n="40" d="100"/>
          <a:sy n="40" d="100"/>
        </p:scale>
        <p:origin x="-798" y="-75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2020/3/17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2274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700194D-96AF-7742-89F5-07598232754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720776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182563"/>
            <a:ext cx="21945600" cy="3017837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10515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11785600" y="12344400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3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3"/>
            <a:ext cx="21945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3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4"/>
            <a:ext cx="20726400" cy="300037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3"/>
            <a:ext cx="10896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3"/>
            <a:ext cx="10896600" cy="90519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4" cy="127952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4" cy="790257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7" y="3070225"/>
            <a:ext cx="10777538" cy="1279526"/>
          </a:xfrm>
          <a:prstGeom prst="rect">
            <a:avLst/>
          </a:prstGeom>
        </p:spPr>
        <p:txBody>
          <a:bodyPr lIns="91440" tIns="45720" rIns="91440" bIns="45720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7" y="4349750"/>
            <a:ext cx="10777538" cy="790257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1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3"/>
            <a:ext cx="13631862" cy="11706226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1" y="2870203"/>
            <a:ext cx="8021638" cy="9382126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4" y="9601200"/>
            <a:ext cx="14630400" cy="1133476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4" y="1225550"/>
            <a:ext cx="14630400" cy="8229600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4" y="10734679"/>
            <a:ext cx="14630400" cy="1609726"/>
          </a:xfrm>
          <a:prstGeom prst="rect">
            <a:avLst/>
          </a:prstGeom>
        </p:spPr>
        <p:txBody>
          <a:bodyPr lIns="91440" tIns="45720" rIns="91440" bIns="45720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3"/>
            <a:ext cx="21945600" cy="9051926"/>
          </a:xfrm>
          <a:prstGeom prst="rect">
            <a:avLst/>
          </a:prstGeom>
        </p:spPr>
        <p:txBody>
          <a:bodyPr vert="eaVert"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3" y="760414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4"/>
            <a:ext cx="16789400" cy="11491912"/>
          </a:xfrm>
          <a:prstGeom prst="rect">
            <a:avLst/>
          </a:prstGeom>
        </p:spPr>
        <p:txBody>
          <a:bodyPr vert="eaVert" lIns="91440" tIns="45720" rIns="91440" bIns="45720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 bwMode="auto">
          <a:xfrm>
            <a:off x="1676839" y="730253"/>
            <a:ext cx="21030326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86" tIns="182844" rIns="365686" bIns="182844" numCol="1" anchor="ctr" anchorCtr="0" compatLnSpc="1"/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 bwMode="auto">
          <a:xfrm>
            <a:off x="1676839" y="3651250"/>
            <a:ext cx="21030326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86" tIns="182844" rIns="365686" bIns="182844" numCol="1" anchor="t" anchorCtr="0" compatLnSpc="1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75075829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2996" cy="1508106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16312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9576" y="1320801"/>
            <a:ext cx="8963024" cy="1446550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buNone/>
              <a:defRPr sz="8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40819816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 bwMode="auto">
          <a:xfrm>
            <a:off x="0" y="1241376"/>
            <a:ext cx="24384000" cy="124746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 bwMode="auto">
          <a:xfrm>
            <a:off x="0" y="1241376"/>
            <a:ext cx="24384000" cy="124746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bg>
      <p:bgPr>
        <a:solidFill>
          <a:srgbClr val="7D3C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74638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9347200" y="12974638"/>
            <a:ext cx="5689600" cy="736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0" y="0"/>
            <a:ext cx="24384000" cy="10647600"/>
          </a:xfrm>
          <a:prstGeom prst="rect">
            <a:avLst/>
          </a:prstGeom>
          <a:solidFill>
            <a:schemeClr val="tx2">
              <a:lumMod val="40000"/>
              <a:lumOff val="60000"/>
              <a:alpha val="77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1828800" y="4222246"/>
            <a:ext cx="20726400" cy="3093000"/>
          </a:xfrm>
          <a:prstGeom prst="rect">
            <a:avLst/>
          </a:prstGeom>
        </p:spPr>
        <p:txBody>
          <a:bodyPr spcFirstLastPara="1" wrap="square" lIns="217674" tIns="217674" rIns="217674" bIns="217674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14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1828800" y="7573476"/>
            <a:ext cx="20726400" cy="2092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5700" b="1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Shape 19"/>
          <p:cNvSpPr/>
          <p:nvPr/>
        </p:nvSpPr>
        <p:spPr>
          <a:xfrm>
            <a:off x="8127211" y="10647600"/>
            <a:ext cx="8127200" cy="2058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16256723" y="10647600"/>
            <a:ext cx="8127200" cy="205800"/>
          </a:xfrm>
          <a:prstGeom prst="rect">
            <a:avLst/>
          </a:prstGeom>
          <a:solidFill>
            <a:srgbClr val="FFFF00">
              <a:alpha val="79000"/>
            </a:srgb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3" y="10647600"/>
            <a:ext cx="8127200" cy="205800"/>
          </a:xfrm>
          <a:prstGeom prst="rect">
            <a:avLst/>
          </a:prstGeom>
          <a:solidFill>
            <a:schemeClr val="accent5">
              <a:lumMod val="75000"/>
              <a:alpha val="83000"/>
            </a:schemeClr>
          </a:solidFill>
          <a:ln>
            <a:noFill/>
          </a:ln>
        </p:spPr>
        <p:txBody>
          <a:bodyPr spcFirstLastPara="1" wrap="square" lIns="217674" tIns="217674" rIns="217674" bIns="217674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-333" y="12880750"/>
            <a:ext cx="24384000" cy="835800"/>
          </a:xfrm>
          <a:prstGeom prst="rect">
            <a:avLst/>
          </a:prstGeom>
        </p:spPr>
        <p:txBody>
          <a:bodyPr spcFirstLastPara="1" wrap="square" lIns="217674" tIns="217674" rIns="217674" bIns="217674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defTabSz="825444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z="5700" smtClean="0">
                <a:solidFill>
                  <a:srgbClr val="000000"/>
                </a:solidFill>
                <a:latin typeface="Gill Sans" charset="0"/>
                <a:sym typeface="Gill Sans" charset="0"/>
              </a:rPr>
              <a:pPr defTabSz="825444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 sz="5700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320843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slideLayout" Target="../slideLayouts/slideLayout193.xml"/><Relationship Id="rId18" Type="http://schemas.openxmlformats.org/officeDocument/2006/relationships/slideLayout" Target="../slideLayouts/slideLayout198.xml"/><Relationship Id="rId26" Type="http://schemas.openxmlformats.org/officeDocument/2006/relationships/theme" Target="../theme/theme10.xml"/><Relationship Id="rId3" Type="http://schemas.openxmlformats.org/officeDocument/2006/relationships/slideLayout" Target="../slideLayouts/slideLayout183.xml"/><Relationship Id="rId21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17" Type="http://schemas.openxmlformats.org/officeDocument/2006/relationships/slideLayout" Target="../slideLayouts/slideLayout197.xml"/><Relationship Id="rId25" Type="http://schemas.openxmlformats.org/officeDocument/2006/relationships/slideLayout" Target="../slideLayouts/slideLayout205.xml"/><Relationship Id="rId2" Type="http://schemas.openxmlformats.org/officeDocument/2006/relationships/slideLayout" Target="../slideLayouts/slideLayout182.xml"/><Relationship Id="rId16" Type="http://schemas.openxmlformats.org/officeDocument/2006/relationships/slideLayout" Target="../slideLayouts/slideLayout196.xml"/><Relationship Id="rId20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24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185.xml"/><Relationship Id="rId15" Type="http://schemas.openxmlformats.org/officeDocument/2006/relationships/slideLayout" Target="../slideLayouts/slideLayout195.xml"/><Relationship Id="rId23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190.xml"/><Relationship Id="rId19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slideLayout" Target="../slideLayouts/slideLayout194.xml"/><Relationship Id="rId22" Type="http://schemas.openxmlformats.org/officeDocument/2006/relationships/slideLayout" Target="../slideLayouts/slideLayout20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3.xml"/><Relationship Id="rId13" Type="http://schemas.openxmlformats.org/officeDocument/2006/relationships/slideLayout" Target="../slideLayouts/slideLayout218.xml"/><Relationship Id="rId18" Type="http://schemas.openxmlformats.org/officeDocument/2006/relationships/slideLayout" Target="../slideLayouts/slideLayout223.xml"/><Relationship Id="rId26" Type="http://schemas.openxmlformats.org/officeDocument/2006/relationships/theme" Target="../theme/theme11.xml"/><Relationship Id="rId3" Type="http://schemas.openxmlformats.org/officeDocument/2006/relationships/slideLayout" Target="../slideLayouts/slideLayout208.xml"/><Relationship Id="rId21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12.xml"/><Relationship Id="rId12" Type="http://schemas.openxmlformats.org/officeDocument/2006/relationships/slideLayout" Target="../slideLayouts/slideLayout217.xml"/><Relationship Id="rId17" Type="http://schemas.openxmlformats.org/officeDocument/2006/relationships/slideLayout" Target="../slideLayouts/slideLayout222.xml"/><Relationship Id="rId25" Type="http://schemas.openxmlformats.org/officeDocument/2006/relationships/slideLayout" Target="../slideLayouts/slideLayout230.xml"/><Relationship Id="rId2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21.xml"/><Relationship Id="rId20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216.xml"/><Relationship Id="rId24" Type="http://schemas.openxmlformats.org/officeDocument/2006/relationships/slideLayout" Target="../slideLayouts/slideLayout229.xml"/><Relationship Id="rId5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20.xml"/><Relationship Id="rId23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15.xml"/><Relationship Id="rId19" Type="http://schemas.openxmlformats.org/officeDocument/2006/relationships/slideLayout" Target="../slideLayouts/slideLayout224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Relationship Id="rId14" Type="http://schemas.openxmlformats.org/officeDocument/2006/relationships/slideLayout" Target="../slideLayouts/slideLayout219.xml"/><Relationship Id="rId22" Type="http://schemas.openxmlformats.org/officeDocument/2006/relationships/slideLayout" Target="../slideLayouts/slideLayout22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8.xml"/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" Type="http://schemas.openxmlformats.org/officeDocument/2006/relationships/slideLayout" Target="../slideLayouts/slideLayout233.xml"/><Relationship Id="rId21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37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theme" Target="../theme/theme12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13" Type="http://schemas.openxmlformats.org/officeDocument/2006/relationships/slideLayout" Target="../slideLayouts/slideLayout273.xml"/><Relationship Id="rId18" Type="http://schemas.openxmlformats.org/officeDocument/2006/relationships/slideLayout" Target="../slideLayouts/slideLayout278.xml"/><Relationship Id="rId26" Type="http://schemas.openxmlformats.org/officeDocument/2006/relationships/slideLayout" Target="../slideLayouts/slideLayout286.xml"/><Relationship Id="rId3" Type="http://schemas.openxmlformats.org/officeDocument/2006/relationships/slideLayout" Target="../slideLayouts/slideLayout263.xml"/><Relationship Id="rId21" Type="http://schemas.openxmlformats.org/officeDocument/2006/relationships/slideLayout" Target="../slideLayouts/slideLayout281.xml"/><Relationship Id="rId7" Type="http://schemas.openxmlformats.org/officeDocument/2006/relationships/slideLayout" Target="../slideLayouts/slideLayout267.xml"/><Relationship Id="rId12" Type="http://schemas.openxmlformats.org/officeDocument/2006/relationships/slideLayout" Target="../slideLayouts/slideLayout272.xml"/><Relationship Id="rId17" Type="http://schemas.openxmlformats.org/officeDocument/2006/relationships/slideLayout" Target="../slideLayouts/slideLayout277.xml"/><Relationship Id="rId25" Type="http://schemas.openxmlformats.org/officeDocument/2006/relationships/slideLayout" Target="../slideLayouts/slideLayout285.xml"/><Relationship Id="rId33" Type="http://schemas.openxmlformats.org/officeDocument/2006/relationships/theme" Target="../theme/theme13.xml"/><Relationship Id="rId2" Type="http://schemas.openxmlformats.org/officeDocument/2006/relationships/slideLayout" Target="../slideLayouts/slideLayout262.xml"/><Relationship Id="rId16" Type="http://schemas.openxmlformats.org/officeDocument/2006/relationships/slideLayout" Target="../slideLayouts/slideLayout276.xml"/><Relationship Id="rId20" Type="http://schemas.openxmlformats.org/officeDocument/2006/relationships/slideLayout" Target="../slideLayouts/slideLayout280.xml"/><Relationship Id="rId29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24" Type="http://schemas.openxmlformats.org/officeDocument/2006/relationships/slideLayout" Target="../slideLayouts/slideLayout284.xml"/><Relationship Id="rId32" Type="http://schemas.openxmlformats.org/officeDocument/2006/relationships/slideLayout" Target="../slideLayouts/slideLayout292.xml"/><Relationship Id="rId5" Type="http://schemas.openxmlformats.org/officeDocument/2006/relationships/slideLayout" Target="../slideLayouts/slideLayout265.xml"/><Relationship Id="rId15" Type="http://schemas.openxmlformats.org/officeDocument/2006/relationships/slideLayout" Target="../slideLayouts/slideLayout275.xml"/><Relationship Id="rId23" Type="http://schemas.openxmlformats.org/officeDocument/2006/relationships/slideLayout" Target="../slideLayouts/slideLayout283.xml"/><Relationship Id="rId28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70.xml"/><Relationship Id="rId19" Type="http://schemas.openxmlformats.org/officeDocument/2006/relationships/slideLayout" Target="../slideLayouts/slideLayout279.xml"/><Relationship Id="rId31" Type="http://schemas.openxmlformats.org/officeDocument/2006/relationships/slideLayout" Target="../slideLayouts/slideLayout291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Relationship Id="rId14" Type="http://schemas.openxmlformats.org/officeDocument/2006/relationships/slideLayout" Target="../slideLayouts/slideLayout274.xml"/><Relationship Id="rId22" Type="http://schemas.openxmlformats.org/officeDocument/2006/relationships/slideLayout" Target="../slideLayouts/slideLayout282.xml"/><Relationship Id="rId27" Type="http://schemas.openxmlformats.org/officeDocument/2006/relationships/slideLayout" Target="../slideLayouts/slideLayout287.xml"/><Relationship Id="rId30" Type="http://schemas.openxmlformats.org/officeDocument/2006/relationships/slideLayout" Target="../slideLayouts/slideLayout29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0.xml"/><Relationship Id="rId13" Type="http://schemas.openxmlformats.org/officeDocument/2006/relationships/slideLayout" Target="../slideLayouts/slideLayout305.xml"/><Relationship Id="rId18" Type="http://schemas.openxmlformats.org/officeDocument/2006/relationships/slideLayout" Target="../slideLayouts/slideLayout310.xml"/><Relationship Id="rId26" Type="http://schemas.openxmlformats.org/officeDocument/2006/relationships/slideLayout" Target="../slideLayouts/slideLayout318.xml"/><Relationship Id="rId3" Type="http://schemas.openxmlformats.org/officeDocument/2006/relationships/slideLayout" Target="../slideLayouts/slideLayout295.xml"/><Relationship Id="rId21" Type="http://schemas.openxmlformats.org/officeDocument/2006/relationships/slideLayout" Target="../slideLayouts/slideLayout313.xml"/><Relationship Id="rId7" Type="http://schemas.openxmlformats.org/officeDocument/2006/relationships/slideLayout" Target="../slideLayouts/slideLayout299.xml"/><Relationship Id="rId12" Type="http://schemas.openxmlformats.org/officeDocument/2006/relationships/slideLayout" Target="../slideLayouts/slideLayout304.xml"/><Relationship Id="rId17" Type="http://schemas.openxmlformats.org/officeDocument/2006/relationships/slideLayout" Target="../slideLayouts/slideLayout309.xml"/><Relationship Id="rId25" Type="http://schemas.openxmlformats.org/officeDocument/2006/relationships/slideLayout" Target="../slideLayouts/slideLayout317.xml"/><Relationship Id="rId33" Type="http://schemas.openxmlformats.org/officeDocument/2006/relationships/theme" Target="../theme/theme14.xml"/><Relationship Id="rId2" Type="http://schemas.openxmlformats.org/officeDocument/2006/relationships/slideLayout" Target="../slideLayouts/slideLayout294.xml"/><Relationship Id="rId16" Type="http://schemas.openxmlformats.org/officeDocument/2006/relationships/slideLayout" Target="../slideLayouts/slideLayout308.xml"/><Relationship Id="rId20" Type="http://schemas.openxmlformats.org/officeDocument/2006/relationships/slideLayout" Target="../slideLayouts/slideLayout312.xml"/><Relationship Id="rId29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293.xml"/><Relationship Id="rId6" Type="http://schemas.openxmlformats.org/officeDocument/2006/relationships/slideLayout" Target="../slideLayouts/slideLayout298.xml"/><Relationship Id="rId11" Type="http://schemas.openxmlformats.org/officeDocument/2006/relationships/slideLayout" Target="../slideLayouts/slideLayout303.xml"/><Relationship Id="rId24" Type="http://schemas.openxmlformats.org/officeDocument/2006/relationships/slideLayout" Target="../slideLayouts/slideLayout316.xml"/><Relationship Id="rId32" Type="http://schemas.openxmlformats.org/officeDocument/2006/relationships/slideLayout" Target="../slideLayouts/slideLayout324.xml"/><Relationship Id="rId5" Type="http://schemas.openxmlformats.org/officeDocument/2006/relationships/slideLayout" Target="../slideLayouts/slideLayout297.xml"/><Relationship Id="rId15" Type="http://schemas.openxmlformats.org/officeDocument/2006/relationships/slideLayout" Target="../slideLayouts/slideLayout307.xml"/><Relationship Id="rId23" Type="http://schemas.openxmlformats.org/officeDocument/2006/relationships/slideLayout" Target="../slideLayouts/slideLayout315.xml"/><Relationship Id="rId28" Type="http://schemas.openxmlformats.org/officeDocument/2006/relationships/slideLayout" Target="../slideLayouts/slideLayout320.xml"/><Relationship Id="rId10" Type="http://schemas.openxmlformats.org/officeDocument/2006/relationships/slideLayout" Target="../slideLayouts/slideLayout302.xml"/><Relationship Id="rId19" Type="http://schemas.openxmlformats.org/officeDocument/2006/relationships/slideLayout" Target="../slideLayouts/slideLayout311.xml"/><Relationship Id="rId31" Type="http://schemas.openxmlformats.org/officeDocument/2006/relationships/slideLayout" Target="../slideLayouts/slideLayout323.xml"/><Relationship Id="rId4" Type="http://schemas.openxmlformats.org/officeDocument/2006/relationships/slideLayout" Target="../slideLayouts/slideLayout296.xml"/><Relationship Id="rId9" Type="http://schemas.openxmlformats.org/officeDocument/2006/relationships/slideLayout" Target="../slideLayouts/slideLayout301.xml"/><Relationship Id="rId14" Type="http://schemas.openxmlformats.org/officeDocument/2006/relationships/slideLayout" Target="../slideLayouts/slideLayout306.xml"/><Relationship Id="rId22" Type="http://schemas.openxmlformats.org/officeDocument/2006/relationships/slideLayout" Target="../slideLayouts/slideLayout314.xml"/><Relationship Id="rId27" Type="http://schemas.openxmlformats.org/officeDocument/2006/relationships/slideLayout" Target="../slideLayouts/slideLayout319.xml"/><Relationship Id="rId30" Type="http://schemas.openxmlformats.org/officeDocument/2006/relationships/slideLayout" Target="../slideLayouts/slideLayout32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2.xml"/><Relationship Id="rId13" Type="http://schemas.openxmlformats.org/officeDocument/2006/relationships/slideLayout" Target="../slideLayouts/slideLayout337.xml"/><Relationship Id="rId18" Type="http://schemas.openxmlformats.org/officeDocument/2006/relationships/slideLayout" Target="../slideLayouts/slideLayout342.xml"/><Relationship Id="rId26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27.xml"/><Relationship Id="rId21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331.xml"/><Relationship Id="rId12" Type="http://schemas.openxmlformats.org/officeDocument/2006/relationships/slideLayout" Target="../slideLayouts/slideLayout336.xml"/><Relationship Id="rId17" Type="http://schemas.openxmlformats.org/officeDocument/2006/relationships/slideLayout" Target="../slideLayouts/slideLayout341.xml"/><Relationship Id="rId25" Type="http://schemas.openxmlformats.org/officeDocument/2006/relationships/slideLayout" Target="../slideLayouts/slideLayout349.xml"/><Relationship Id="rId33" Type="http://schemas.openxmlformats.org/officeDocument/2006/relationships/theme" Target="../theme/theme15.xml"/><Relationship Id="rId2" Type="http://schemas.openxmlformats.org/officeDocument/2006/relationships/slideLayout" Target="../slideLayouts/slideLayout326.xml"/><Relationship Id="rId16" Type="http://schemas.openxmlformats.org/officeDocument/2006/relationships/slideLayout" Target="../slideLayouts/slideLayout340.xml"/><Relationship Id="rId20" Type="http://schemas.openxmlformats.org/officeDocument/2006/relationships/slideLayout" Target="../slideLayouts/slideLayout344.xml"/><Relationship Id="rId29" Type="http://schemas.openxmlformats.org/officeDocument/2006/relationships/slideLayout" Target="../slideLayouts/slideLayout353.xml"/><Relationship Id="rId1" Type="http://schemas.openxmlformats.org/officeDocument/2006/relationships/slideLayout" Target="../slideLayouts/slideLayout325.xml"/><Relationship Id="rId6" Type="http://schemas.openxmlformats.org/officeDocument/2006/relationships/slideLayout" Target="../slideLayouts/slideLayout330.xml"/><Relationship Id="rId11" Type="http://schemas.openxmlformats.org/officeDocument/2006/relationships/slideLayout" Target="../slideLayouts/slideLayout335.xml"/><Relationship Id="rId24" Type="http://schemas.openxmlformats.org/officeDocument/2006/relationships/slideLayout" Target="../slideLayouts/slideLayout348.xml"/><Relationship Id="rId32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29.xml"/><Relationship Id="rId15" Type="http://schemas.openxmlformats.org/officeDocument/2006/relationships/slideLayout" Target="../slideLayouts/slideLayout339.xml"/><Relationship Id="rId23" Type="http://schemas.openxmlformats.org/officeDocument/2006/relationships/slideLayout" Target="../slideLayouts/slideLayout347.xml"/><Relationship Id="rId28" Type="http://schemas.openxmlformats.org/officeDocument/2006/relationships/slideLayout" Target="../slideLayouts/slideLayout352.xml"/><Relationship Id="rId10" Type="http://schemas.openxmlformats.org/officeDocument/2006/relationships/slideLayout" Target="../slideLayouts/slideLayout334.xml"/><Relationship Id="rId19" Type="http://schemas.openxmlformats.org/officeDocument/2006/relationships/slideLayout" Target="../slideLayouts/slideLayout343.xml"/><Relationship Id="rId31" Type="http://schemas.openxmlformats.org/officeDocument/2006/relationships/slideLayout" Target="../slideLayouts/slideLayout355.xml"/><Relationship Id="rId4" Type="http://schemas.openxmlformats.org/officeDocument/2006/relationships/slideLayout" Target="../slideLayouts/slideLayout328.xml"/><Relationship Id="rId9" Type="http://schemas.openxmlformats.org/officeDocument/2006/relationships/slideLayout" Target="../slideLayouts/slideLayout333.xml"/><Relationship Id="rId14" Type="http://schemas.openxmlformats.org/officeDocument/2006/relationships/slideLayout" Target="../slideLayouts/slideLayout338.xml"/><Relationship Id="rId22" Type="http://schemas.openxmlformats.org/officeDocument/2006/relationships/slideLayout" Target="../slideLayouts/slideLayout346.xml"/><Relationship Id="rId27" Type="http://schemas.openxmlformats.org/officeDocument/2006/relationships/slideLayout" Target="../slideLayouts/slideLayout351.xml"/><Relationship Id="rId30" Type="http://schemas.openxmlformats.org/officeDocument/2006/relationships/slideLayout" Target="../slideLayouts/slideLayout35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4.xml"/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3" Type="http://schemas.openxmlformats.org/officeDocument/2006/relationships/slideLayout" Target="../slideLayouts/slideLayout359.xml"/><Relationship Id="rId21" Type="http://schemas.openxmlformats.org/officeDocument/2006/relationships/slideLayout" Target="../slideLayouts/slideLayout377.xml"/><Relationship Id="rId7" Type="http://schemas.openxmlformats.org/officeDocument/2006/relationships/slideLayout" Target="../slideLayouts/slideLayout363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theme" Target="../theme/theme16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8.xml"/><Relationship Id="rId13" Type="http://schemas.openxmlformats.org/officeDocument/2006/relationships/slideLayout" Target="../slideLayouts/slideLayout393.xml"/><Relationship Id="rId18" Type="http://schemas.openxmlformats.org/officeDocument/2006/relationships/slideLayout" Target="../slideLayouts/slideLayout398.xml"/><Relationship Id="rId26" Type="http://schemas.openxmlformats.org/officeDocument/2006/relationships/theme" Target="../theme/theme17.xml"/><Relationship Id="rId3" Type="http://schemas.openxmlformats.org/officeDocument/2006/relationships/slideLayout" Target="../slideLayouts/slideLayout383.xml"/><Relationship Id="rId21" Type="http://schemas.openxmlformats.org/officeDocument/2006/relationships/slideLayout" Target="../slideLayouts/slideLayout401.xml"/><Relationship Id="rId7" Type="http://schemas.openxmlformats.org/officeDocument/2006/relationships/slideLayout" Target="../slideLayouts/slideLayout387.xml"/><Relationship Id="rId12" Type="http://schemas.openxmlformats.org/officeDocument/2006/relationships/slideLayout" Target="../slideLayouts/slideLayout392.xml"/><Relationship Id="rId17" Type="http://schemas.openxmlformats.org/officeDocument/2006/relationships/slideLayout" Target="../slideLayouts/slideLayout397.xml"/><Relationship Id="rId25" Type="http://schemas.openxmlformats.org/officeDocument/2006/relationships/slideLayout" Target="../slideLayouts/slideLayout405.xml"/><Relationship Id="rId2" Type="http://schemas.openxmlformats.org/officeDocument/2006/relationships/slideLayout" Target="../slideLayouts/slideLayout382.xml"/><Relationship Id="rId16" Type="http://schemas.openxmlformats.org/officeDocument/2006/relationships/slideLayout" Target="../slideLayouts/slideLayout396.xml"/><Relationship Id="rId20" Type="http://schemas.openxmlformats.org/officeDocument/2006/relationships/slideLayout" Target="../slideLayouts/slideLayout400.xml"/><Relationship Id="rId1" Type="http://schemas.openxmlformats.org/officeDocument/2006/relationships/slideLayout" Target="../slideLayouts/slideLayout381.xml"/><Relationship Id="rId6" Type="http://schemas.openxmlformats.org/officeDocument/2006/relationships/slideLayout" Target="../slideLayouts/slideLayout386.xml"/><Relationship Id="rId11" Type="http://schemas.openxmlformats.org/officeDocument/2006/relationships/slideLayout" Target="../slideLayouts/slideLayout391.xml"/><Relationship Id="rId24" Type="http://schemas.openxmlformats.org/officeDocument/2006/relationships/slideLayout" Target="../slideLayouts/slideLayout404.xml"/><Relationship Id="rId5" Type="http://schemas.openxmlformats.org/officeDocument/2006/relationships/slideLayout" Target="../slideLayouts/slideLayout385.xml"/><Relationship Id="rId15" Type="http://schemas.openxmlformats.org/officeDocument/2006/relationships/slideLayout" Target="../slideLayouts/slideLayout395.xml"/><Relationship Id="rId23" Type="http://schemas.openxmlformats.org/officeDocument/2006/relationships/slideLayout" Target="../slideLayouts/slideLayout403.xml"/><Relationship Id="rId10" Type="http://schemas.openxmlformats.org/officeDocument/2006/relationships/slideLayout" Target="../slideLayouts/slideLayout390.xml"/><Relationship Id="rId19" Type="http://schemas.openxmlformats.org/officeDocument/2006/relationships/slideLayout" Target="../slideLayouts/slideLayout399.xml"/><Relationship Id="rId4" Type="http://schemas.openxmlformats.org/officeDocument/2006/relationships/slideLayout" Target="../slideLayouts/slideLayout384.xml"/><Relationship Id="rId9" Type="http://schemas.openxmlformats.org/officeDocument/2006/relationships/slideLayout" Target="../slideLayouts/slideLayout389.xml"/><Relationship Id="rId14" Type="http://schemas.openxmlformats.org/officeDocument/2006/relationships/slideLayout" Target="../slideLayouts/slideLayout394.xml"/><Relationship Id="rId22" Type="http://schemas.openxmlformats.org/officeDocument/2006/relationships/slideLayout" Target="../slideLayouts/slideLayout40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slideLayout" Target="../slideLayouts/slideLayout113.xml"/><Relationship Id="rId26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slideLayout" Target="../slideLayouts/slideLayout112.xml"/><Relationship Id="rId25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20" Type="http://schemas.openxmlformats.org/officeDocument/2006/relationships/slideLayout" Target="../slideLayouts/slideLayout115.xml"/><Relationship Id="rId29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24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23" Type="http://schemas.openxmlformats.org/officeDocument/2006/relationships/slideLayout" Target="../slideLayouts/slideLayout118.xml"/><Relationship Id="rId28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05.xml"/><Relationship Id="rId19" Type="http://schemas.openxmlformats.org/officeDocument/2006/relationships/slideLayout" Target="../slideLayouts/slideLayout114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Relationship Id="rId22" Type="http://schemas.openxmlformats.org/officeDocument/2006/relationships/slideLayout" Target="../slideLayouts/slideLayout117.xml"/><Relationship Id="rId27" Type="http://schemas.openxmlformats.org/officeDocument/2006/relationships/slideLayout" Target="../slideLayouts/slideLayout122.xml"/><Relationship Id="rId30" Type="http://schemas.openxmlformats.org/officeDocument/2006/relationships/slideLayout" Target="../slideLayouts/slideLayout12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28.xml"/><Relationship Id="rId21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theme" Target="../theme/theme7.xm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Relationship Id="rId14" Type="http://schemas.openxmlformats.org/officeDocument/2006/relationships/slideLayout" Target="../slideLayouts/slideLayout1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  <p:sldLayoutId id="2147483920" r:id="rId18"/>
    <p:sldLayoutId id="2147483921" r:id="rId19"/>
    <p:sldLayoutId id="2147483922" r:id="rId20"/>
    <p:sldLayoutId id="2147483923" r:id="rId21"/>
    <p:sldLayoutId id="2147483924" r:id="rId22"/>
    <p:sldLayoutId id="2147483925" r:id="rId23"/>
    <p:sldLayoutId id="2147483926" r:id="rId24"/>
    <p:sldLayoutId id="2147483927" r:id="rId25"/>
    <p:sldLayoutId id="2147483928" r:id="rId26"/>
    <p:sldLayoutId id="2147483929" r:id="rId27"/>
    <p:sldLayoutId id="2147483930" r:id="rId28"/>
    <p:sldLayoutId id="2147483931" r:id="rId29"/>
    <p:sldLayoutId id="2147483932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  <p:sldLayoutId id="2147483950" r:id="rId17"/>
    <p:sldLayoutId id="2147483951" r:id="rId18"/>
    <p:sldLayoutId id="2147483952" r:id="rId19"/>
    <p:sldLayoutId id="2147483953" r:id="rId20"/>
    <p:sldLayoutId id="2147483954" r:id="rId21"/>
    <p:sldLayoutId id="2147483955" r:id="rId22"/>
    <p:sldLayoutId id="2147483956" r:id="rId23"/>
    <p:sldLayoutId id="2147483957" r:id="rId24"/>
    <p:sldLayoutId id="2147483958" r:id="rId25"/>
    <p:sldLayoutId id="2147483959" r:id="rId26"/>
    <p:sldLayoutId id="2147483960" r:id="rId27"/>
    <p:sldLayoutId id="2147483961" r:id="rId28"/>
    <p:sldLayoutId id="2147483962" r:id="rId29"/>
    <p:sldLayoutId id="2147483963" r:id="rId30"/>
    <p:sldLayoutId id="2147483964" r:id="rId31"/>
    <p:sldLayoutId id="2147483965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  <p:sldLayoutId id="2147483980" r:id="rId14"/>
    <p:sldLayoutId id="2147483981" r:id="rId15"/>
    <p:sldLayoutId id="2147483982" r:id="rId16"/>
    <p:sldLayoutId id="2147483983" r:id="rId17"/>
    <p:sldLayoutId id="2147483984" r:id="rId18"/>
    <p:sldLayoutId id="2147483985" r:id="rId19"/>
    <p:sldLayoutId id="2147483986" r:id="rId20"/>
    <p:sldLayoutId id="2147483987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3993" r:id="rId27"/>
    <p:sldLayoutId id="2147483994" r:id="rId28"/>
    <p:sldLayoutId id="2147483995" r:id="rId29"/>
    <p:sldLayoutId id="2147483996" r:id="rId30"/>
    <p:sldLayoutId id="2147483997" r:id="rId31"/>
    <p:sldLayoutId id="2147483998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  <p:sldLayoutId id="2147484013" r:id="rId12"/>
    <p:sldLayoutId id="2147484014" r:id="rId13"/>
    <p:sldLayoutId id="2147484015" r:id="rId14"/>
    <p:sldLayoutId id="2147484016" r:id="rId15"/>
    <p:sldLayoutId id="2147484017" r:id="rId16"/>
    <p:sldLayoutId id="2147484018" r:id="rId17"/>
    <p:sldLayoutId id="2147484019" r:id="rId18"/>
    <p:sldLayoutId id="2147484020" r:id="rId19"/>
    <p:sldLayoutId id="2147484021" r:id="rId20"/>
    <p:sldLayoutId id="2147484022" r:id="rId21"/>
    <p:sldLayoutId id="2147484023" r:id="rId22"/>
    <p:sldLayoutId id="2147484024" r:id="rId23"/>
    <p:sldLayoutId id="2147484025" r:id="rId24"/>
    <p:sldLayoutId id="2147484026" r:id="rId25"/>
    <p:sldLayoutId id="2147484027" r:id="rId26"/>
    <p:sldLayoutId id="2147484028" r:id="rId27"/>
    <p:sldLayoutId id="2147484029" r:id="rId28"/>
    <p:sldLayoutId id="2147484030" r:id="rId29"/>
    <p:sldLayoutId id="2147484031" r:id="rId30"/>
    <p:sldLayoutId id="2147484032" r:id="rId31"/>
    <p:sldLayoutId id="2147484033" r:id="rId32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  <p:sldLayoutId id="2147484047" r:id="rId13"/>
    <p:sldLayoutId id="2147484048" r:id="rId14"/>
    <p:sldLayoutId id="2147484049" r:id="rId15"/>
    <p:sldLayoutId id="2147484050" r:id="rId16"/>
    <p:sldLayoutId id="2147484051" r:id="rId17"/>
    <p:sldLayoutId id="2147484052" r:id="rId18"/>
    <p:sldLayoutId id="2147484053" r:id="rId19"/>
    <p:sldLayoutId id="2147484054" r:id="rId20"/>
    <p:sldLayoutId id="2147484055" r:id="rId21"/>
    <p:sldLayoutId id="2147484056" r:id="rId22"/>
    <p:sldLayoutId id="2147484057" r:id="rId23"/>
    <p:sldLayoutId id="2147484058" r:id="rId2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  <p:sldLayoutId id="2147484079" r:id="rId20"/>
    <p:sldLayoutId id="2147484080" r:id="rId21"/>
    <p:sldLayoutId id="2147484081" r:id="rId22"/>
    <p:sldLayoutId id="2147484082" r:id="rId23"/>
    <p:sldLayoutId id="2147484083" r:id="rId24"/>
    <p:sldLayoutId id="214748408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  <p:pic>
        <p:nvPicPr>
          <p:cNvPr id="4" name="Picture 4" descr="pasted-image.pdf"/>
          <p:cNvPicPr>
            <a:picLocks noChangeAspect="1"/>
          </p:cNvPicPr>
          <p:nvPr userDrawn="1"/>
        </p:nvPicPr>
        <p:blipFill>
          <a:blip r:embed="rId13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26704" y="566490"/>
            <a:ext cx="3000375" cy="125095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  <p:pic>
        <p:nvPicPr>
          <p:cNvPr id="6" name="Picture 4" descr="pasted-image.pdf"/>
          <p:cNvPicPr>
            <a:picLocks noChangeAspect="1"/>
          </p:cNvPicPr>
          <p:nvPr userDrawn="1"/>
        </p:nvPicPr>
        <p:blipFill>
          <a:blip r:embed="rId14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1553040" y="12330608"/>
            <a:ext cx="2496319" cy="1040793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60" r:id="rId12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  <p:sldLayoutId id="2147483811" r:id="rId19"/>
    <p:sldLayoutId id="2147483812" r:id="rId20"/>
    <p:sldLayoutId id="2147483813" r:id="rId21"/>
    <p:sldLayoutId id="2147483814" r:id="rId22"/>
    <p:sldLayoutId id="2147483815" r:id="rId23"/>
    <p:sldLayoutId id="2147483816" r:id="rId24"/>
    <p:sldLayoutId id="2147483817" r:id="rId25"/>
    <p:sldLayoutId id="2147483818" r:id="rId26"/>
    <p:sldLayoutId id="2147483819" r:id="rId2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4" y="760414"/>
            <a:ext cx="22012276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3075" name="Oval 3"/>
          <p:cNvSpPr>
            <a:spLocks/>
          </p:cNvSpPr>
          <p:nvPr/>
        </p:nvSpPr>
        <p:spPr bwMode="auto">
          <a:xfrm>
            <a:off x="1163638" y="1412876"/>
            <a:ext cx="382588" cy="382588"/>
          </a:xfrm>
          <a:prstGeom prst="ellipse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4"/>
            <a:endParaRPr lang="zh-TW" altLang="zh-TW" sz="5800" dirty="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4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4">
              <a:defRPr sz="22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  <p:pic>
        <p:nvPicPr>
          <p:cNvPr id="7" name="Picture 4" descr="pasted-image.pdf"/>
          <p:cNvPicPr>
            <a:picLocks noChangeAspect="1"/>
          </p:cNvPicPr>
          <p:nvPr userDrawn="1"/>
        </p:nvPicPr>
        <p:blipFill>
          <a:blip r:embed="rId16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1553040" y="12330608"/>
            <a:ext cx="2496319" cy="1040793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4" r:id="rId13"/>
    <p:sldLayoutId id="2147483835" r:id="rId14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75" r:id="rId13"/>
    <p:sldLayoutId id="2147484000" r:id="rId14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4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4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elt.web.nthu.edu.tw/files/11-1990-115-1.php?Lang=zh-t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4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view/hthou" TargetMode="External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4.xml"/><Relationship Id="rId6" Type="http://schemas.openxmlformats.org/officeDocument/2006/relationships/hyperlink" Target="https://homepage.ntust.edu.tw/hthou/" TargetMode="External"/><Relationship Id="rId5" Type="http://schemas.openxmlformats.org/officeDocument/2006/relationships/hyperlink" Target="mailto:hthou@mail.ntust.edu.tw" TargetMode="External"/><Relationship Id="rId4" Type="http://schemas.openxmlformats.org/officeDocument/2006/relationships/hyperlink" Target="http://www.ntustmeg.net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0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youtu.be/Hc0AUcstMag" TargetMode="Externa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26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59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youtu.be/Hc0AUcstMag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0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2020</a:t>
            </a:r>
            <a:r>
              <a:rPr lang="zh-TW" altLang="en-US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 公司</a:t>
            </a:r>
            <a:r>
              <a:rPr lang="zh-TW" altLang="en-US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介紹</a:t>
            </a:r>
            <a:endParaRPr lang="zh-TW" altLang="en-US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C8A2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26704" y="566490"/>
            <a:ext cx="3000375" cy="1250950"/>
          </a:xfrm>
          <a:prstGeom prst="rect">
            <a:avLst/>
          </a:prstGeom>
          <a:solidFill>
            <a:schemeClr val="bg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9254086" y="13158788"/>
            <a:ext cx="4616265" cy="384721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en-US" altLang="zh-TW" sz="1900" dirty="0" err="1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</a:t>
            </a:r>
            <a:r>
              <a:rPr lang="en-US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 Studio Limited </a:t>
            </a:r>
            <a:r>
              <a:rPr lang="zh-TW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Copyright </a:t>
            </a:r>
            <a:r>
              <a:rPr lang="en-US" altLang="zh-TW" sz="1900" dirty="0" smtClean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2020</a:t>
            </a:r>
            <a:endParaRPr lang="zh-TW" altLang="zh-TW" sz="1900" dirty="0">
              <a:solidFill>
                <a:srgbClr val="A7A7A7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</a:t>
            </a:r>
            <a:r>
              <a:rPr lang="en-US" altLang="zh-TW" sz="5900" dirty="0" err="1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arkustech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Studio Limited**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/>
          <p:cNvSpPr/>
          <p:nvPr/>
        </p:nvSpPr>
        <p:spPr bwMode="auto">
          <a:xfrm>
            <a:off x="0" y="1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graphicFrame>
        <p:nvGraphicFramePr>
          <p:cNvPr id="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9431139"/>
              </p:ext>
            </p:extLst>
          </p:nvPr>
        </p:nvGraphicFramePr>
        <p:xfrm>
          <a:off x="346842" y="2737925"/>
          <a:ext cx="23371940" cy="1056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9856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  <a:gridCol w="576169"/>
              </a:tblGrid>
              <a:tr h="538665">
                <a:tc rowSpan="2">
                  <a:txBody>
                    <a:bodyPr/>
                    <a:lstStyle/>
                    <a:p>
                      <a:endParaRPr 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2019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2020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2021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5386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3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4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5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6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7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8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9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10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11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rgbClr val="FFFFFF"/>
                          </a:solidFill>
                          <a:latin typeface="Aleo bold" panose="020F0802020204030203" pitchFamily="34" charset="0"/>
                        </a:rPr>
                        <a:t>12</a:t>
                      </a:r>
                      <a:endParaRPr lang="en-US" sz="3000" dirty="0">
                        <a:solidFill>
                          <a:srgbClr val="FFFFFF"/>
                        </a:solidFill>
                        <a:latin typeface="Aleo bold" panose="020F080202020403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BeeCar01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Basic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BeeCar</a:t>
                      </a: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Extending Projects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Farmie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err="1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Aquaponics</a:t>
                      </a: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800" b="1" kern="1200" dirty="0">
                        <a:solidFill>
                          <a:schemeClr val="bg1">
                            <a:lumMod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Magic Lamp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Smart Home</a:t>
                      </a: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  <a:tr h="1352879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b="1" dirty="0" smtClean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Writing machine</a:t>
                      </a:r>
                      <a:endParaRPr 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36000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Light" panose="020F03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dirty="0">
                        <a:latin typeface="Lato Bold" panose="020F0802020204030203" pitchFamily="34" charset="0"/>
                      </a:endParaRPr>
                    </a:p>
                  </a:txBody>
                  <a:tcPr marL="28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alpha val="4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AutoShape 131"/>
          <p:cNvSpPr>
            <a:spLocks/>
          </p:cNvSpPr>
          <p:nvPr/>
        </p:nvSpPr>
        <p:spPr bwMode="auto">
          <a:xfrm>
            <a:off x="4248222" y="7039579"/>
            <a:ext cx="4919442" cy="32247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7" name="AutoShape 140"/>
          <p:cNvSpPr>
            <a:spLocks/>
          </p:cNvSpPr>
          <p:nvPr/>
        </p:nvSpPr>
        <p:spPr bwMode="auto">
          <a:xfrm>
            <a:off x="9955306" y="9720402"/>
            <a:ext cx="7183293" cy="37007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9" name="AutoShape 142"/>
          <p:cNvSpPr>
            <a:spLocks/>
          </p:cNvSpPr>
          <p:nvPr/>
        </p:nvSpPr>
        <p:spPr bwMode="auto">
          <a:xfrm>
            <a:off x="17075538" y="9701352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0" name="AutoShape 134"/>
          <p:cNvSpPr>
            <a:spLocks/>
          </p:cNvSpPr>
          <p:nvPr/>
        </p:nvSpPr>
        <p:spPr bwMode="auto">
          <a:xfrm>
            <a:off x="2997051" y="5747542"/>
            <a:ext cx="2876556" cy="3826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" name="AutoShape 134"/>
          <p:cNvSpPr>
            <a:spLocks/>
          </p:cNvSpPr>
          <p:nvPr/>
        </p:nvSpPr>
        <p:spPr bwMode="auto">
          <a:xfrm>
            <a:off x="5873608" y="5727862"/>
            <a:ext cx="17845164" cy="39413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3" name="AutoShape 136"/>
          <p:cNvSpPr>
            <a:spLocks/>
          </p:cNvSpPr>
          <p:nvPr/>
        </p:nvSpPr>
        <p:spPr bwMode="auto">
          <a:xfrm>
            <a:off x="14091925" y="5727862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2" name="AutoShape 134"/>
          <p:cNvSpPr>
            <a:spLocks/>
          </p:cNvSpPr>
          <p:nvPr/>
        </p:nvSpPr>
        <p:spPr bwMode="auto">
          <a:xfrm>
            <a:off x="9396160" y="8412927"/>
            <a:ext cx="14317120" cy="31728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3" name="AutoShape 136"/>
          <p:cNvSpPr>
            <a:spLocks/>
          </p:cNvSpPr>
          <p:nvPr/>
        </p:nvSpPr>
        <p:spPr bwMode="auto">
          <a:xfrm>
            <a:off x="13376501" y="836680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5" name="AutoShape 134"/>
          <p:cNvSpPr>
            <a:spLocks/>
          </p:cNvSpPr>
          <p:nvPr/>
        </p:nvSpPr>
        <p:spPr bwMode="auto">
          <a:xfrm>
            <a:off x="15018072" y="11200857"/>
            <a:ext cx="8700710" cy="39413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26" name="AutoShape 136"/>
          <p:cNvSpPr>
            <a:spLocks/>
          </p:cNvSpPr>
          <p:nvPr/>
        </p:nvSpPr>
        <p:spPr bwMode="auto">
          <a:xfrm>
            <a:off x="20127547" y="1120498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31" name="AutoShape 26"/>
          <p:cNvSpPr>
            <a:spLocks/>
          </p:cNvSpPr>
          <p:nvPr/>
        </p:nvSpPr>
        <p:spPr bwMode="auto">
          <a:xfrm>
            <a:off x="15293222" y="9030414"/>
            <a:ext cx="4100069" cy="60959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Magic Lamp</a:t>
            </a:r>
          </a:p>
        </p:txBody>
      </p:sp>
      <p:sp>
        <p:nvSpPr>
          <p:cNvPr id="32" name="AutoShape 26"/>
          <p:cNvSpPr>
            <a:spLocks/>
          </p:cNvSpPr>
          <p:nvPr/>
        </p:nvSpPr>
        <p:spPr bwMode="auto">
          <a:xfrm>
            <a:off x="4487144" y="6930669"/>
            <a:ext cx="4392488" cy="52171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altLang="zh-TW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3" name="AutoShape 26"/>
          <p:cNvSpPr>
            <a:spLocks/>
          </p:cNvSpPr>
          <p:nvPr/>
        </p:nvSpPr>
        <p:spPr bwMode="auto">
          <a:xfrm>
            <a:off x="9603237" y="9640013"/>
            <a:ext cx="7549644" cy="5150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7" name="AutoShape 136"/>
          <p:cNvSpPr>
            <a:spLocks/>
          </p:cNvSpPr>
          <p:nvPr/>
        </p:nvSpPr>
        <p:spPr bwMode="auto">
          <a:xfrm>
            <a:off x="6793160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38" name="AutoShape 136"/>
          <p:cNvSpPr>
            <a:spLocks/>
          </p:cNvSpPr>
          <p:nvPr/>
        </p:nvSpPr>
        <p:spPr bwMode="auto">
          <a:xfrm>
            <a:off x="10533523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5" name="AutoShape 131"/>
          <p:cNvSpPr>
            <a:spLocks/>
          </p:cNvSpPr>
          <p:nvPr/>
        </p:nvSpPr>
        <p:spPr bwMode="auto">
          <a:xfrm>
            <a:off x="2997051" y="7039579"/>
            <a:ext cx="1251171" cy="31821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4F4F4">
                  <a:lumMod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9" name="AutoShape 132"/>
          <p:cNvSpPr>
            <a:spLocks/>
          </p:cNvSpPr>
          <p:nvPr/>
        </p:nvSpPr>
        <p:spPr bwMode="auto">
          <a:xfrm>
            <a:off x="3903735" y="7013303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6" name="AutoShape 26"/>
          <p:cNvSpPr>
            <a:spLocks/>
          </p:cNvSpPr>
          <p:nvPr/>
        </p:nvSpPr>
        <p:spPr bwMode="auto">
          <a:xfrm>
            <a:off x="1585825" y="6867607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Prot.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7" name="AutoShape 131"/>
          <p:cNvSpPr>
            <a:spLocks/>
          </p:cNvSpPr>
          <p:nvPr/>
        </p:nvSpPr>
        <p:spPr bwMode="auto">
          <a:xfrm>
            <a:off x="5406714" y="9714458"/>
            <a:ext cx="5849182" cy="38390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8" name="AutoShape 26"/>
          <p:cNvSpPr>
            <a:spLocks/>
          </p:cNvSpPr>
          <p:nvPr/>
        </p:nvSpPr>
        <p:spPr bwMode="auto">
          <a:xfrm>
            <a:off x="5189331" y="9574017"/>
            <a:ext cx="4476968" cy="6125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9" name="AutoShape 141"/>
          <p:cNvSpPr>
            <a:spLocks/>
          </p:cNvSpPr>
          <p:nvPr/>
        </p:nvSpPr>
        <p:spPr bwMode="auto">
          <a:xfrm>
            <a:off x="5128163" y="971068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8" name="AutoShape 141"/>
          <p:cNvSpPr>
            <a:spLocks/>
          </p:cNvSpPr>
          <p:nvPr/>
        </p:nvSpPr>
        <p:spPr bwMode="auto">
          <a:xfrm>
            <a:off x="10983417" y="971594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0" name="AutoShape 131"/>
          <p:cNvSpPr>
            <a:spLocks/>
          </p:cNvSpPr>
          <p:nvPr/>
        </p:nvSpPr>
        <p:spPr bwMode="auto">
          <a:xfrm>
            <a:off x="12375923" y="12530654"/>
            <a:ext cx="4754999" cy="3760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1" name="AutoShape 26"/>
          <p:cNvSpPr>
            <a:spLocks/>
          </p:cNvSpPr>
          <p:nvPr/>
        </p:nvSpPr>
        <p:spPr bwMode="auto">
          <a:xfrm>
            <a:off x="12375923" y="12369080"/>
            <a:ext cx="4661486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2" name="AutoShape 141"/>
          <p:cNvSpPr>
            <a:spLocks/>
          </p:cNvSpPr>
          <p:nvPr/>
        </p:nvSpPr>
        <p:spPr bwMode="auto">
          <a:xfrm>
            <a:off x="12091295" y="12526880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6" name="AutoShape 140"/>
          <p:cNvSpPr>
            <a:spLocks/>
          </p:cNvSpPr>
          <p:nvPr/>
        </p:nvSpPr>
        <p:spPr bwMode="auto">
          <a:xfrm>
            <a:off x="17420025" y="12516066"/>
            <a:ext cx="6298746" cy="3704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99">
              <a:alpha val="80000"/>
            </a:srgb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5" name="AutoShape 138"/>
          <p:cNvSpPr>
            <a:spLocks/>
          </p:cNvSpPr>
          <p:nvPr/>
        </p:nvSpPr>
        <p:spPr bwMode="auto">
          <a:xfrm>
            <a:off x="17075538" y="12516066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3" name="AutoShape 142"/>
          <p:cNvSpPr>
            <a:spLocks/>
          </p:cNvSpPr>
          <p:nvPr/>
        </p:nvSpPr>
        <p:spPr bwMode="auto">
          <a:xfrm>
            <a:off x="22935049" y="12517547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4">
                <a:lumMod val="60000"/>
                <a:lumOff val="40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4" name="AutoShape 26"/>
          <p:cNvSpPr>
            <a:spLocks/>
          </p:cNvSpPr>
          <p:nvPr/>
        </p:nvSpPr>
        <p:spPr bwMode="auto">
          <a:xfrm>
            <a:off x="18981683" y="12393145"/>
            <a:ext cx="4015327" cy="51352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en-US" sz="54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5" name="AutoShape 26"/>
          <p:cNvSpPr>
            <a:spLocks/>
          </p:cNvSpPr>
          <p:nvPr/>
        </p:nvSpPr>
        <p:spPr bwMode="auto">
          <a:xfrm>
            <a:off x="17505599" y="12402616"/>
            <a:ext cx="5650166" cy="5150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EVT/DVT/PVT/MP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9" name="AutoShape 26"/>
          <p:cNvSpPr>
            <a:spLocks/>
          </p:cNvSpPr>
          <p:nvPr/>
        </p:nvSpPr>
        <p:spPr bwMode="auto">
          <a:xfrm>
            <a:off x="4775176" y="5076221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Robot Arm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0" name="AutoShape 26"/>
          <p:cNvSpPr>
            <a:spLocks/>
          </p:cNvSpPr>
          <p:nvPr/>
        </p:nvSpPr>
        <p:spPr bwMode="auto">
          <a:xfrm>
            <a:off x="12183113" y="7619096"/>
            <a:ext cx="2867690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err="1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Aquaponics</a:t>
            </a:r>
            <a:endParaRPr lang="en-US" sz="44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1235242" y="822054"/>
            <a:ext cx="1575771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產品研發</a:t>
            </a:r>
            <a:r>
              <a:rPr lang="en-US" altLang="zh-TW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Roadmap</a:t>
            </a:r>
            <a:r>
              <a:rPr lang="zh-TW" altLang="en-US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8000" b="1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– 2019~2021</a:t>
            </a:r>
            <a:endParaRPr lang="zh-TW" altLang="en-US" sz="8000" b="1" dirty="0" smtClean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0" name="AutoShape 133"/>
          <p:cNvSpPr>
            <a:spLocks/>
          </p:cNvSpPr>
          <p:nvPr/>
        </p:nvSpPr>
        <p:spPr bwMode="auto">
          <a:xfrm>
            <a:off x="9023648" y="7002016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7" name="AutoShape 131"/>
          <p:cNvSpPr>
            <a:spLocks/>
          </p:cNvSpPr>
          <p:nvPr/>
        </p:nvSpPr>
        <p:spPr bwMode="auto">
          <a:xfrm>
            <a:off x="2974977" y="8412927"/>
            <a:ext cx="6072562" cy="31728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4F4F4">
                  <a:lumMod val="25000"/>
                </a:srgb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1" name="AutoShape 133"/>
          <p:cNvSpPr>
            <a:spLocks/>
          </p:cNvSpPr>
          <p:nvPr/>
        </p:nvSpPr>
        <p:spPr bwMode="auto">
          <a:xfrm>
            <a:off x="9037178" y="8390157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8" name="AutoShape 26"/>
          <p:cNvSpPr>
            <a:spLocks/>
          </p:cNvSpPr>
          <p:nvPr/>
        </p:nvSpPr>
        <p:spPr bwMode="auto">
          <a:xfrm>
            <a:off x="9082842" y="5081476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Truck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4" name="AutoShape 26"/>
          <p:cNvSpPr>
            <a:spLocks/>
          </p:cNvSpPr>
          <p:nvPr/>
        </p:nvSpPr>
        <p:spPr bwMode="auto">
          <a:xfrm>
            <a:off x="13175721" y="5081476"/>
            <a:ext cx="2853075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Sweeping Disc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5" name="AutoShape 26"/>
          <p:cNvSpPr>
            <a:spLocks/>
          </p:cNvSpPr>
          <p:nvPr/>
        </p:nvSpPr>
        <p:spPr bwMode="auto">
          <a:xfrm>
            <a:off x="16944890" y="5081476"/>
            <a:ext cx="3534652" cy="66606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Writing Machine</a:t>
            </a:r>
            <a:endParaRPr lang="en-US" sz="48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6" name="AutoShape 136"/>
          <p:cNvSpPr>
            <a:spLocks/>
          </p:cNvSpPr>
          <p:nvPr/>
        </p:nvSpPr>
        <p:spPr bwMode="auto">
          <a:xfrm>
            <a:off x="17555080" y="575413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chemeClr val="accent3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67" name="AutoShape 26"/>
          <p:cNvSpPr>
            <a:spLocks/>
          </p:cNvSpPr>
          <p:nvPr/>
        </p:nvSpPr>
        <p:spPr bwMode="auto">
          <a:xfrm>
            <a:off x="18421999" y="10591258"/>
            <a:ext cx="4100069" cy="60959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Smart Home</a:t>
            </a:r>
          </a:p>
        </p:txBody>
      </p:sp>
      <p:sp>
        <p:nvSpPr>
          <p:cNvPr id="68" name="AutoShape 26"/>
          <p:cNvSpPr>
            <a:spLocks/>
          </p:cNvSpPr>
          <p:nvPr/>
        </p:nvSpPr>
        <p:spPr bwMode="auto">
          <a:xfrm>
            <a:off x="3911080" y="8265482"/>
            <a:ext cx="4476968" cy="61253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69" name="AutoShape 131"/>
          <p:cNvSpPr>
            <a:spLocks/>
          </p:cNvSpPr>
          <p:nvPr/>
        </p:nvSpPr>
        <p:spPr bwMode="auto">
          <a:xfrm>
            <a:off x="9955307" y="11220430"/>
            <a:ext cx="5262950" cy="359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0" name="AutoShape 26"/>
          <p:cNvSpPr>
            <a:spLocks/>
          </p:cNvSpPr>
          <p:nvPr/>
        </p:nvSpPr>
        <p:spPr bwMode="auto">
          <a:xfrm>
            <a:off x="10242540" y="11111520"/>
            <a:ext cx="4661486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800" dirty="0" smtClean="0">
                <a:solidFill>
                  <a:srgbClr val="F4F4F4">
                    <a:lumMod val="25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Prototype</a:t>
            </a:r>
            <a:endParaRPr lang="en-US" sz="4800" dirty="0">
              <a:solidFill>
                <a:srgbClr val="F4F4F4">
                  <a:lumMod val="25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71" name="AutoShape 142"/>
          <p:cNvSpPr>
            <a:spLocks/>
          </p:cNvSpPr>
          <p:nvPr/>
        </p:nvSpPr>
        <p:spPr bwMode="auto">
          <a:xfrm>
            <a:off x="15052299" y="11209585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2" name="AutoShape 142"/>
          <p:cNvSpPr>
            <a:spLocks/>
          </p:cNvSpPr>
          <p:nvPr/>
        </p:nvSpPr>
        <p:spPr bwMode="auto">
          <a:xfrm>
            <a:off x="9623712" y="11235861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92D05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61" name="AutoShape 136"/>
          <p:cNvSpPr>
            <a:spLocks/>
          </p:cNvSpPr>
          <p:nvPr/>
        </p:nvSpPr>
        <p:spPr bwMode="auto">
          <a:xfrm>
            <a:off x="16440472" y="8370168"/>
            <a:ext cx="344487" cy="3444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114300" cap="flat" cmpd="sng">
            <a:solidFill>
              <a:srgbClr val="7030A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3" name="AutoShape 26"/>
          <p:cNvSpPr>
            <a:spLocks/>
          </p:cNvSpPr>
          <p:nvPr/>
        </p:nvSpPr>
        <p:spPr bwMode="auto">
          <a:xfrm>
            <a:off x="15288344" y="7650088"/>
            <a:ext cx="2867690" cy="6463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Advanced </a:t>
            </a:r>
            <a:r>
              <a:rPr lang="en-US" altLang="zh-TW" sz="2400" dirty="0" err="1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IoT</a:t>
            </a:r>
            <a:r>
              <a:rPr lang="en-US" altLang="zh-TW" sz="2400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 Kits</a:t>
            </a:r>
            <a:endParaRPr lang="en-US" sz="44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81336"/>
            <a:ext cx="10961643" cy="1323435"/>
          </a:xfrm>
        </p:spPr>
        <p:txBody>
          <a:bodyPr/>
          <a:lstStyle/>
          <a:p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課程包</a:t>
            </a:r>
            <a:r>
              <a:rPr lang="en-US" altLang="zh-TW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:</a:t>
            </a:r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Microsoft JhengHei" pitchFamily="34" charset="-120"/>
                <a:ea typeface="Microsoft JhengHei" pitchFamily="34" charset="-120"/>
              </a:rPr>
              <a:t> 教學資源與服務</a:t>
            </a:r>
            <a:endParaRPr lang="zh-TW" altLang="en-US" sz="8000" dirty="0">
              <a:solidFill>
                <a:schemeClr val="bg1">
                  <a:lumMod val="25000"/>
                </a:schemeClr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410683" y="2772833"/>
          <a:ext cx="21354141" cy="1049023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15916"/>
                <a:gridCol w="3507645"/>
                <a:gridCol w="3507645"/>
                <a:gridCol w="3507645"/>
                <a:gridCol w="3507645"/>
                <a:gridCol w="3507645"/>
              </a:tblGrid>
              <a:tr h="1267583">
                <a:tc>
                  <a:txBody>
                    <a:bodyPr/>
                    <a:lstStyle/>
                    <a:p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官網資源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課程介紹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官網資源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支援服務下載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線上課程 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(Coming Soon)</a:t>
                      </a:r>
                      <a:endParaRPr lang="en-US" altLang="zh-TW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教師資源網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(http://tarkus.co)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教育通路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教師</a:t>
                      </a: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雲端資源</a:t>
                      </a: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課程大綱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教學投影片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教學影片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課程示範檔案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附屬小工具下載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及使用介紹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課程內容</a:t>
                      </a:r>
                      <a:endParaRPr lang="en-US" altLang="zh-TW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導讀及說明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√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課程規劃參考教案</a:t>
                      </a:r>
                    </a:p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教學步驟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marL="0" marR="0" indent="0" algn="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學生參考素材</a:t>
                      </a:r>
                      <a:b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講義材料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40617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專題分享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987515">
                <a:tc>
                  <a:txBody>
                    <a:bodyPr/>
                    <a:lstStyle/>
                    <a:p>
                      <a:pPr algn="r"/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測驗題目</a:t>
                      </a:r>
                      <a: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工作紙</a:t>
                      </a:r>
                      <a: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br>
                        <a:rPr lang="en-US" altLang="zh-TW" sz="3200" dirty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altLang="en-US" sz="3200" dirty="0">
                          <a:latin typeface="微軟正黑體" pitchFamily="34" charset="-120"/>
                          <a:ea typeface="微軟正黑體" pitchFamily="34" charset="-120"/>
                        </a:rPr>
                        <a:t>及解答示範檔案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/>
                        <a:t>√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 bwMode="auto">
          <a:xfrm>
            <a:off x="12624048" y="10233702"/>
            <a:ext cx="9217024" cy="953452"/>
          </a:xfrm>
          <a:prstGeom prst="roundRect">
            <a:avLst/>
          </a:prstGeom>
          <a:solidFill>
            <a:srgbClr val="FF9999">
              <a:alpha val="29804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5" name="圓角矩形 14"/>
          <p:cNvSpPr/>
          <p:nvPr/>
        </p:nvSpPr>
        <p:spPr bwMode="auto">
          <a:xfrm>
            <a:off x="2182888" y="10161694"/>
            <a:ext cx="9217024" cy="953452"/>
          </a:xfrm>
          <a:prstGeom prst="roundRect">
            <a:avLst/>
          </a:prstGeom>
          <a:solidFill>
            <a:srgbClr val="00B050">
              <a:alpha val="30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4" name="圓角矩形 13"/>
          <p:cNvSpPr/>
          <p:nvPr/>
        </p:nvSpPr>
        <p:spPr bwMode="auto">
          <a:xfrm>
            <a:off x="12696056" y="5193142"/>
            <a:ext cx="9217024" cy="953452"/>
          </a:xfrm>
          <a:prstGeom prst="roundRect">
            <a:avLst/>
          </a:prstGeom>
          <a:solidFill>
            <a:srgbClr val="7030A0">
              <a:alpha val="12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12" name="圓角矩形 11"/>
          <p:cNvSpPr/>
          <p:nvPr/>
        </p:nvSpPr>
        <p:spPr bwMode="auto">
          <a:xfrm>
            <a:off x="2182888" y="5193142"/>
            <a:ext cx="9217024" cy="953452"/>
          </a:xfrm>
          <a:prstGeom prst="roundRect">
            <a:avLst/>
          </a:prstGeom>
          <a:solidFill>
            <a:srgbClr val="FFC000">
              <a:alpha val="30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err="1" smtClean="0"/>
              <a:t>Tarkustech</a:t>
            </a:r>
            <a:r>
              <a:rPr lang="zh-TW" altLang="en-US" sz="8000" dirty="0" smtClean="0"/>
              <a:t>未來五年核心技術與專利方向</a:t>
            </a:r>
            <a:endParaRPr lang="zh-TW" altLang="en-US" sz="8000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xmlns="" id="{03B8C326-F495-4442-8B59-471DFF646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4936" y="4481736"/>
            <a:ext cx="9433048" cy="3024336"/>
          </a:xfrm>
        </p:spPr>
        <p:txBody>
          <a:bodyPr/>
          <a:lstStyle/>
          <a:p>
            <a:r>
              <a:rPr kumimoji="1" lang="zh-TW" altLang="en-US" sz="4400" b="1" dirty="0" smtClean="0"/>
              <a:t>軟硬體套件整合</a:t>
            </a:r>
            <a:r>
              <a:rPr kumimoji="1" lang="en-US" altLang="zh-TW" sz="4400" b="1" dirty="0" smtClean="0"/>
              <a:t>AI</a:t>
            </a:r>
            <a:r>
              <a:rPr kumimoji="1" lang="zh-TW" altLang="en-US" sz="4400" b="1" dirty="0" smtClean="0"/>
              <a:t>資源</a:t>
            </a:r>
            <a:endParaRPr kumimoji="1" lang="en-US" altLang="zh-TW" sz="4400" b="1" dirty="0"/>
          </a:p>
          <a:p>
            <a:r>
              <a:rPr kumimoji="1" lang="en-US" altLang="zh-TW" sz="3200" dirty="0"/>
              <a:t>	</a:t>
            </a:r>
            <a:r>
              <a:rPr kumimoji="1" lang="en-US" altLang="zh-TW" sz="3200" dirty="0" smtClean="0"/>
              <a:t>A.I. Service integration </a:t>
            </a:r>
            <a:endParaRPr kumimoji="1" lang="en-US" altLang="zh-TW" sz="3200" dirty="0"/>
          </a:p>
          <a:p>
            <a:r>
              <a:rPr kumimoji="1" lang="en-US" altLang="zh-TW" sz="3200" dirty="0"/>
              <a:t>	Realtime device data status monitor</a:t>
            </a:r>
          </a:p>
          <a:p>
            <a:r>
              <a:rPr kumimoji="1" lang="en-US" altLang="zh-TW" sz="3200" dirty="0"/>
              <a:t>	History data query and </a:t>
            </a:r>
            <a:r>
              <a:rPr kumimoji="1" lang="en-US" altLang="zh-TW" sz="3200" dirty="0" smtClean="0"/>
              <a:t>access</a:t>
            </a:r>
            <a:endParaRPr kumimoji="1" lang="en-US" altLang="zh-TW" sz="3200" dirty="0"/>
          </a:p>
          <a:p>
            <a:endParaRPr kumimoji="1" lang="en-US" altLang="zh-CN" sz="3200" dirty="0"/>
          </a:p>
          <a:p>
            <a:endParaRPr kumimoji="1" lang="en-US" altLang="zh-CN" sz="3200" dirty="0"/>
          </a:p>
          <a:p>
            <a:endParaRPr kumimoji="1" lang="zh-TW" altLang="en-US" sz="32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18BB45DA-6BCB-1045-870C-00F61BFAB813}"/>
              </a:ext>
            </a:extLst>
          </p:cNvPr>
          <p:cNvSpPr/>
          <p:nvPr/>
        </p:nvSpPr>
        <p:spPr>
          <a:xfrm>
            <a:off x="13128104" y="4490445"/>
            <a:ext cx="8663608" cy="298543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kumimoji="1" lang="zh-TW" altLang="en-US" sz="44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流程整合工具</a:t>
            </a:r>
            <a:r>
              <a:rPr kumimoji="1" lang="en-US" altLang="zh-TW" sz="44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UI</a:t>
            </a:r>
            <a:r>
              <a:rPr kumimoji="1" lang="zh-TW" altLang="en-US" sz="44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介面</a:t>
            </a:r>
            <a:endParaRPr kumimoji="1" lang="en-US" altLang="zh-TW" sz="4400" b="1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kumimoji="1" lang="en-US" altLang="zh-TW" sz="3200" dirty="0" smtClean="0"/>
              <a:t>	</a:t>
            </a:r>
            <a:r>
              <a:rPr kumimoji="1" lang="en-US" altLang="zh-TW" sz="3200" dirty="0" smtClean="0">
                <a:latin typeface="微軟正黑體" pitchFamily="34" charset="-120"/>
                <a:ea typeface="微軟正黑體" pitchFamily="34" charset="-120"/>
              </a:rPr>
              <a:t>Tarkus VP </a:t>
            </a:r>
            <a:r>
              <a:rPr kumimoji="1" lang="en-US" altLang="zh-CN" sz="3200" dirty="0" smtClean="0">
                <a:latin typeface="微軟正黑體" pitchFamily="34" charset="-120"/>
                <a:ea typeface="微軟正黑體" pitchFamily="34" charset="-120"/>
              </a:rPr>
              <a:t>Solution </a:t>
            </a:r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integration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Device Input integration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Portal and middleware </a:t>
            </a:r>
            <a:r>
              <a:rPr kumimoji="1" lang="en-US" altLang="zh-CN" sz="3200" dirty="0" smtClean="0">
                <a:latin typeface="微軟正黑體" pitchFamily="34" charset="-120"/>
                <a:ea typeface="微軟正黑體" pitchFamily="34" charset="-120"/>
              </a:rPr>
              <a:t>integration</a:t>
            </a:r>
          </a:p>
          <a:p>
            <a:pPr algn="l"/>
            <a:endParaRPr kumimoji="1" lang="en-US" altLang="zh-CN" sz="4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xmlns="" id="{03B8C326-F495-4442-8B59-471DFF6469BB}"/>
              </a:ext>
            </a:extLst>
          </p:cNvPr>
          <p:cNvSpPr txBox="1">
            <a:spLocks/>
          </p:cNvSpPr>
          <p:nvPr/>
        </p:nvSpPr>
        <p:spPr>
          <a:xfrm>
            <a:off x="2614936" y="9450288"/>
            <a:ext cx="8136904" cy="2736304"/>
          </a:xfrm>
          <a:prstGeom prst="rect">
            <a:avLst/>
          </a:prstGeom>
        </p:spPr>
        <p:txBody>
          <a:bodyPr lIns="91440" tIns="45720" rIns="91440" bIns="45720"/>
          <a:lstStyle/>
          <a:p>
            <a:pPr algn="l" defTabSz="457200">
              <a:defRPr/>
            </a:pPr>
            <a:r>
              <a:rPr kumimoji="1" lang="zh-TW" altLang="en-US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雲伺服器</a:t>
            </a:r>
            <a:r>
              <a:rPr kumimoji="1" lang="en-US" altLang="zh-TW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API</a:t>
            </a:r>
            <a:r>
              <a:rPr kumimoji="1" lang="zh-TW" altLang="en-US" sz="44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串接</a:t>
            </a:r>
            <a:endParaRPr kumimoji="1" lang="en-US" altLang="zh-TW" sz="4400" b="1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connector service</a:t>
            </a: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middleware service</a:t>
            </a:r>
          </a:p>
          <a:p>
            <a:pPr algn="l" defTabSz="457200">
              <a:defRPr/>
            </a:pPr>
            <a:r>
              <a:rPr kumimoji="1" lang="en-US" altLang="zh-TW" sz="32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n-cs"/>
                <a:sym typeface="Lato Light" pitchFamily="34" charset="0"/>
              </a:rPr>
              <a:t>	Data management service</a:t>
            </a:r>
          </a:p>
          <a:p>
            <a:pPr algn="l" defTabSz="457200">
              <a:defRPr/>
            </a:pPr>
            <a:endParaRPr kumimoji="1" lang="en-US" altLang="zh-TW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en-US" altLang="zh-CN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en-US" altLang="zh-CN" sz="3200" kern="0" dirty="0" smtClean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  <a:p>
            <a:pPr algn="l" defTabSz="457200">
              <a:defRPr/>
            </a:pPr>
            <a:endParaRPr kumimoji="1" lang="zh-TW" altLang="en-US" sz="3200" kern="0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n-cs"/>
              <a:sym typeface="Lato Light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18BB45DA-6BCB-1045-870C-00F61BFAB813}"/>
              </a:ext>
            </a:extLst>
          </p:cNvPr>
          <p:cNvSpPr/>
          <p:nvPr/>
        </p:nvSpPr>
        <p:spPr>
          <a:xfrm>
            <a:off x="13056096" y="9522296"/>
            <a:ext cx="9505056" cy="175432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kumimoji="1" lang="zh-TW" altLang="en-US" sz="44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即時影像及數據處理</a:t>
            </a:r>
            <a:endParaRPr kumimoji="1" lang="en-US" altLang="zh-CN" sz="4400" b="1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Realtime streaming data processing</a:t>
            </a:r>
          </a:p>
          <a:p>
            <a:pPr algn="l"/>
            <a:r>
              <a:rPr kumimoji="1" lang="en-US" altLang="zh-CN" sz="3200" dirty="0">
                <a:latin typeface="微軟正黑體" pitchFamily="34" charset="-120"/>
                <a:ea typeface="微軟正黑體" pitchFamily="34" charset="-120"/>
              </a:rPr>
              <a:t>	Realtime data monitor</a:t>
            </a:r>
          </a:p>
        </p:txBody>
      </p:sp>
      <p:pic>
        <p:nvPicPr>
          <p:cNvPr id="17" name="Picture 5" descr="E:\Tarkus 資料整理\07. 網頁\SUNIX\icon-multicloud-2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023651" y="8658203"/>
            <a:ext cx="1949202" cy="1949202"/>
          </a:xfrm>
          <a:prstGeom prst="rect">
            <a:avLst/>
          </a:prstGeom>
          <a:noFill/>
        </p:spPr>
      </p:pic>
      <p:pic>
        <p:nvPicPr>
          <p:cNvPr id="18" name="Picture 8" descr="E:\Tarkus 資料整理\07. 網頁\SUNIX\下載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0040875" y="3833665"/>
            <a:ext cx="1495054" cy="1495054"/>
          </a:xfrm>
          <a:prstGeom prst="rect">
            <a:avLst/>
          </a:prstGeom>
          <a:noFill/>
        </p:spPr>
      </p:pic>
      <p:pic>
        <p:nvPicPr>
          <p:cNvPr id="19" name="Picture 3" descr="E:\Tarkus 資料整理\07. 網頁\SUNIX\images (6)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167664" y="3833664"/>
            <a:ext cx="1584176" cy="1584176"/>
          </a:xfrm>
          <a:prstGeom prst="rect">
            <a:avLst/>
          </a:prstGeom>
          <a:noFill/>
        </p:spPr>
      </p:pic>
      <p:pic>
        <p:nvPicPr>
          <p:cNvPr id="20" name="Picture 2" descr="E:\Tarkus 資料整理\07. 網頁\SUNIX\images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968864" y="8658200"/>
            <a:ext cx="1656184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916805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Learning Map &amp; Application Links</a:t>
            </a:r>
            <a:endParaRPr lang="zh-TW" altLang="en-US" sz="8000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822848" y="2774572"/>
          <a:ext cx="21962442" cy="101321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82754"/>
                <a:gridCol w="4694922"/>
                <a:gridCol w="4694922"/>
                <a:gridCol w="4694922"/>
                <a:gridCol w="4694922"/>
              </a:tblGrid>
              <a:tr h="799794">
                <a:tc>
                  <a:txBody>
                    <a:bodyPr/>
                    <a:lstStyle/>
                    <a:p>
                      <a:pPr algn="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1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Foundations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2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Multiple</a:t>
                      </a:r>
                      <a:r>
                        <a:rPr lang="en-US" altLang="zh-TW" sz="32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Systems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3 Communications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Stage 4 </a:t>
                      </a:r>
                    </a:p>
                    <a:p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AI &amp; </a:t>
                      </a:r>
                      <a:r>
                        <a:rPr lang="en-US" altLang="zh-TW" sz="32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IoT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Beginner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660066"/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Automobile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&amp; HC-06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CMUCAM5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Mechanics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&amp; Sensors</a:t>
                      </a:r>
                    </a:p>
                    <a:p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Robotic Foundations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Color Recognition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Recognition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Streaming &amp;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Face Recognition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Machine learning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Deep Learning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Processing &amp; </a:t>
                      </a: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OpenCV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Tensorflow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6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36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Smart Farm</a:t>
                      </a:r>
                      <a:endParaRPr lang="zh-TW" altLang="en-US" sz="3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Smart Farm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QuickBLE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4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nRF</a:t>
                      </a:r>
                      <a:r>
                        <a:rPr lang="en-US" altLang="zh-TW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51822</a:t>
                      </a:r>
                      <a:r>
                        <a:rPr lang="en-US" altLang="zh-TW" sz="32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32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r>
                        <a:rPr lang="zh-TW" altLang="en-US" sz="36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endParaRPr lang="zh-TW" altLang="en-US" sz="36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Automated Farm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Sensing System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Aquaponics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Photo Capture &amp;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Object Recognition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Cloud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Computing</a:t>
                      </a: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Big data fundamental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1017368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Arduino IDE/</a:t>
                      </a:r>
                      <a:b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Node-Red</a:t>
                      </a:r>
                      <a:endParaRPr lang="zh-TW" altLang="en-US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3600" b="1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Smart Home</a:t>
                      </a:r>
                      <a:endParaRPr lang="zh-TW" altLang="en-US" sz="3600" b="1" kern="1200" dirty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Basic Magic Lamp</a:t>
                      </a:r>
                      <a:endParaRPr lang="zh-TW" altLang="en-US" sz="36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CubexUS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ESP8266</a:t>
                      </a:r>
                      <a:r>
                        <a:rPr lang="en-US" altLang="zh-TW" sz="32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ESP32-CAM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Raspberry Pi</a:t>
                      </a:r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6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Learning Field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Mix-Color Bulb &amp; Sensor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Chromatics Foundations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WiFi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Mesh Network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Voice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Recognition/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Video Streaming 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Voice Translation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  <a:tr h="994615">
                <a:tc>
                  <a:txBody>
                    <a:bodyPr/>
                    <a:lstStyle/>
                    <a:p>
                      <a:pPr algn="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Link Language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Arduino IDE</a:t>
                      </a:r>
                      <a:endParaRPr lang="zh-TW" altLang="en-US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MicroPython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Python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CCCCFF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向右箭號 3"/>
          <p:cNvSpPr/>
          <p:nvPr/>
        </p:nvSpPr>
        <p:spPr bwMode="auto">
          <a:xfrm>
            <a:off x="909565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5" name="向右箭號 4"/>
          <p:cNvSpPr/>
          <p:nvPr/>
        </p:nvSpPr>
        <p:spPr bwMode="auto">
          <a:xfrm>
            <a:off x="1377617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6" name="向右箭號 5"/>
          <p:cNvSpPr/>
          <p:nvPr/>
        </p:nvSpPr>
        <p:spPr bwMode="auto">
          <a:xfrm>
            <a:off x="18456696" y="412169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7" name="向右箭號 6"/>
          <p:cNvSpPr/>
          <p:nvPr/>
        </p:nvSpPr>
        <p:spPr bwMode="auto">
          <a:xfrm>
            <a:off x="909565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8" name="向右箭號 7"/>
          <p:cNvSpPr/>
          <p:nvPr/>
        </p:nvSpPr>
        <p:spPr bwMode="auto">
          <a:xfrm>
            <a:off x="1377617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9" name="向右箭號 8"/>
          <p:cNvSpPr/>
          <p:nvPr/>
        </p:nvSpPr>
        <p:spPr bwMode="auto">
          <a:xfrm>
            <a:off x="18456696" y="7218040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9095656" y="1024237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8456696" y="10242376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  <p:sp>
        <p:nvSpPr>
          <p:cNvPr id="12" name="向右箭號 11"/>
          <p:cNvSpPr/>
          <p:nvPr/>
        </p:nvSpPr>
        <p:spPr bwMode="auto">
          <a:xfrm>
            <a:off x="13776176" y="10314384"/>
            <a:ext cx="720080" cy="432048"/>
          </a:xfrm>
          <a:prstGeom prst="rightArrow">
            <a:avLst/>
          </a:prstGeom>
          <a:solidFill>
            <a:srgbClr val="FFFFCD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65000" contrast="-67000"/>
          </a:blip>
          <a:srcRect/>
          <a:stretch>
            <a:fillRect/>
          </a:stretch>
        </p:blipFill>
        <p:spPr bwMode="auto">
          <a:xfrm>
            <a:off x="14280235" y="4409728"/>
            <a:ext cx="9707022" cy="721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lum bright="81000" contrast="-67000"/>
          </a:blip>
          <a:srcRect t="20550"/>
          <a:stretch>
            <a:fillRect/>
          </a:stretch>
        </p:blipFill>
        <p:spPr bwMode="auto">
          <a:xfrm>
            <a:off x="1534816" y="2177480"/>
            <a:ext cx="10585176" cy="607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" name="Picture 2" descr="http://tarkus.co/uploads/editor/images/201902-5c73765518822.jpg"/>
          <p:cNvPicPr>
            <a:picLocks noChangeAspect="1" noChangeArrowheads="1"/>
          </p:cNvPicPr>
          <p:nvPr/>
        </p:nvPicPr>
        <p:blipFill>
          <a:blip r:embed="rId5" cstate="print">
            <a:lum bright="65000" contrast="-67000"/>
          </a:blip>
          <a:srcRect l="15368" t="28199" r="14652" b="25543"/>
          <a:stretch>
            <a:fillRect/>
          </a:stretch>
        </p:blipFill>
        <p:spPr bwMode="auto">
          <a:xfrm>
            <a:off x="2326904" y="7794104"/>
            <a:ext cx="10657184" cy="528468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7200" dirty="0" err="1" smtClean="0"/>
              <a:t>TarkusVP</a:t>
            </a:r>
            <a:r>
              <a:rPr lang="zh-TW" altLang="en-US" sz="7200" dirty="0" smtClean="0"/>
              <a:t> 臺灣</a:t>
            </a:r>
            <a:r>
              <a:rPr lang="en-US" altLang="zh-TW" sz="7200" dirty="0" smtClean="0"/>
              <a:t>/</a:t>
            </a:r>
            <a:r>
              <a:rPr lang="zh-TW" altLang="en-US" sz="7200" dirty="0" smtClean="0"/>
              <a:t>香港合作夥伴</a:t>
            </a:r>
            <a:r>
              <a:rPr lang="en-US" altLang="zh-TW" sz="7200" dirty="0" smtClean="0"/>
              <a:t>:</a:t>
            </a:r>
            <a:endParaRPr lang="zh-TW" altLang="en-US" sz="7200" dirty="0" smtClean="0"/>
          </a:p>
        </p:txBody>
      </p:sp>
      <p:sp>
        <p:nvSpPr>
          <p:cNvPr id="5" name="矩形 4"/>
          <p:cNvSpPr/>
          <p:nvPr/>
        </p:nvSpPr>
        <p:spPr>
          <a:xfrm>
            <a:off x="1462808" y="2897560"/>
            <a:ext cx="22394488" cy="8340741"/>
          </a:xfrm>
          <a:prstGeom prst="rect">
            <a:avLst/>
          </a:prstGeom>
        </p:spPr>
        <p:txBody>
          <a:bodyPr wrap="square" lIns="91434" tIns="45718" rIns="91434" bIns="45718" numCol="2">
            <a:spAutoFit/>
          </a:bodyPr>
          <a:lstStyle/>
          <a:p>
            <a:pPr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A.</a:t>
            </a:r>
            <a:r>
              <a:rPr lang="zh-TW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臺灣學術界產學合作</a:t>
            </a: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臺灣科技大學應用科技研究所侯惠澤教授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臺灣科技大學網路學習研究中心迷你教育遊戲設計團隊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(NTUST MEG)</a:t>
            </a: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交通大學產學運籌中心 溫宏斌教授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交通大學教育研究所教育心理組 吳俊育教授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4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清華大學教育與學習科技學系 邱富源教授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臺灣科技大學工業設計系 陳健雄教授 施皇旭講師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6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B.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臺灣教育界合作單位</a:t>
            </a:r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臺北市教育人員產業發展協進會 何鉅凱 理事長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中華創新設計管理協會 林逸清 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中華創新洪流協會 廖國鼎 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中華海峽兩岸教育裝備協會 伍必中會長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err="1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MakerPro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自造者協會 歐敏銓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C.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臺灣教育機構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綸堡國際教育集團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優達創意教育中心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台灣科技大學推廣中心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範式文教機構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630238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D.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臺灣教育界建教合作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聖約翰科技大學工業工程與管理系 黃國男教授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致理科技大學資訊管理學系 楊智偉 博士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1071564" algn="l"/>
            <a:r>
              <a:rPr lang="en-US" altLang="zh-TW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E.</a:t>
            </a:r>
            <a:r>
              <a:rPr lang="zh-TW" altLang="en-US" sz="4000" b="1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香港協會</a:t>
            </a:r>
            <a:endParaRPr lang="en-US" altLang="zh-TW" sz="4000" b="1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HKEDA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香港教師發展協會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HKATP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香港教師專業發展協會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4" lvl="2" indent="-630238" algn="l">
              <a:buFont typeface="微軟正黑體" pitchFamily="34" charset="-120"/>
              <a:buChar char="─"/>
            </a:pP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Pi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創意學院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HKTERA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香港教科研協會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9600" dirty="0" smtClean="0">
                <a:solidFill>
                  <a:schemeClr val="bg1">
                    <a:lumMod val="10000"/>
                  </a:schemeClr>
                </a:solidFill>
              </a:rPr>
              <a:t> 清華大學教育與學習科技學系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27304" y="3200403"/>
            <a:ext cx="17237496" cy="9051926"/>
          </a:xfrm>
        </p:spPr>
        <p:txBody>
          <a:bodyPr/>
          <a:lstStyle/>
          <a:p>
            <a:r>
              <a:rPr lang="zh-TW" altLang="en-US" b="1" dirty="0" smtClean="0"/>
              <a:t>邱富源 副教授</a:t>
            </a:r>
            <a:r>
              <a:rPr lang="en-US" altLang="zh-TW" b="1" dirty="0" smtClean="0"/>
              <a:t>(Dr. Chiu, Fu-Yuan)</a:t>
            </a:r>
          </a:p>
          <a:p>
            <a:r>
              <a:rPr lang="zh-TW" altLang="en-US" b="1" dirty="0" smtClean="0"/>
              <a:t>研究室          綜合教學大樓</a:t>
            </a:r>
            <a:r>
              <a:rPr lang="en-US" altLang="zh-TW" b="1" dirty="0" smtClean="0"/>
              <a:t>7</a:t>
            </a:r>
            <a:r>
              <a:rPr lang="zh-TW" altLang="en-US" b="1" dirty="0" smtClean="0"/>
              <a:t>樓</a:t>
            </a:r>
            <a:r>
              <a:rPr lang="en-US" altLang="zh-TW" b="1" dirty="0" smtClean="0"/>
              <a:t>714</a:t>
            </a:r>
            <a:r>
              <a:rPr lang="zh-TW" altLang="en-US" b="1" dirty="0" smtClean="0"/>
              <a:t>室</a:t>
            </a:r>
            <a:endParaRPr lang="zh-TW" altLang="en-US" dirty="0" smtClean="0"/>
          </a:p>
          <a:p>
            <a:r>
              <a:rPr lang="zh-TW" altLang="en-US" b="1" dirty="0" smtClean="0"/>
              <a:t>分機             </a:t>
            </a:r>
            <a:r>
              <a:rPr lang="en-US" altLang="zh-TW" b="1" dirty="0" smtClean="0"/>
              <a:t>73034 / 76253</a:t>
            </a:r>
            <a:endParaRPr lang="zh-TW" altLang="en-US" dirty="0" smtClean="0"/>
          </a:p>
          <a:p>
            <a:r>
              <a:rPr lang="en-US" altLang="zh-TW" b="1" dirty="0" smtClean="0"/>
              <a:t>E-mail          chiu.fy@mx.nthu.edu.tw</a:t>
            </a:r>
            <a:endParaRPr lang="zh-TW" altLang="en-US" dirty="0" smtClean="0"/>
          </a:p>
          <a:p>
            <a:r>
              <a:rPr lang="zh-TW" altLang="en-US" b="1" dirty="0" smtClean="0"/>
              <a:t>最高學歷　   國立成功大學工業設計系博士</a:t>
            </a:r>
            <a:endParaRPr lang="zh-TW" altLang="en-US" dirty="0" smtClean="0"/>
          </a:p>
          <a:p>
            <a:r>
              <a:rPr lang="zh-TW" altLang="en-US" b="1" dirty="0" smtClean="0"/>
              <a:t>研究專長　   </a:t>
            </a:r>
            <a:r>
              <a:rPr lang="en-US" altLang="zh-TW" b="1" dirty="0" smtClean="0"/>
              <a:t>VR/AR</a:t>
            </a:r>
            <a:r>
              <a:rPr lang="zh-TW" altLang="en-US" b="1" dirty="0" smtClean="0"/>
              <a:t>教育遊戲設計、</a:t>
            </a:r>
            <a:r>
              <a:rPr lang="en-US" altLang="zh-TW" b="1" dirty="0" smtClean="0"/>
              <a:t>STEAM</a:t>
            </a:r>
            <a:r>
              <a:rPr lang="zh-TW" altLang="en-US" b="1" dirty="0" smtClean="0"/>
              <a:t>機器人程式教育、</a:t>
            </a:r>
            <a:r>
              <a:rPr lang="en-US" altLang="zh-TW" b="1" dirty="0" smtClean="0"/>
              <a:t>3D</a:t>
            </a:r>
            <a:r>
              <a:rPr lang="zh-TW" altLang="en-US" b="1" dirty="0" smtClean="0"/>
              <a:t>列印</a:t>
            </a:r>
            <a:endParaRPr lang="zh-TW" altLang="en-US" dirty="0" smtClean="0"/>
          </a:p>
          <a:p>
            <a:pPr algn="r"/>
            <a:r>
              <a:rPr lang="en-US" altLang="zh-TW" dirty="0" smtClean="0">
                <a:hlinkClick r:id="rId3"/>
              </a:rPr>
              <a:t>http://delt.web.nthu.edu.tw/files/11-1990-115-1.php?Lang=zh-tw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指導內容</a:t>
            </a:r>
            <a:r>
              <a:rPr lang="en-US" altLang="zh-TW" dirty="0" smtClean="0"/>
              <a:t>:</a:t>
            </a:r>
          </a:p>
          <a:p>
            <a:pPr marL="742950" indent="-742950">
              <a:buAutoNum type="arabicPeriod"/>
            </a:pPr>
            <a:r>
              <a:rPr lang="zh-TW" altLang="en-US" dirty="0" smtClean="0"/>
              <a:t>新竹市光武國中場域對接</a:t>
            </a:r>
            <a:r>
              <a:rPr lang="en-US" altLang="zh-TW" dirty="0" smtClean="0"/>
              <a:t>:</a:t>
            </a:r>
            <a:r>
              <a:rPr lang="zh-TW" altLang="en-US" dirty="0" smtClean="0"/>
              <a:t> 梁宏鳴主任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產品定位建議與顧問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產品開發顧問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en-US" altLang="zh-TW" dirty="0" smtClean="0"/>
              <a:t>Arduino</a:t>
            </a:r>
            <a:r>
              <a:rPr lang="zh-TW" altLang="en-US" dirty="0" smtClean="0"/>
              <a:t>教學內容建議</a:t>
            </a:r>
            <a:endParaRPr lang="zh-TW" altLang="en-US" dirty="0"/>
          </a:p>
        </p:txBody>
      </p:sp>
      <p:pic>
        <p:nvPicPr>
          <p:cNvPr id="171010" name="Picture 2" descr="http://delt.web.nthu.edu.tw/ezfiles/990/1990/img/728/FuYuanChiu2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8792" y="3617640"/>
            <a:ext cx="4104456" cy="5222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9600" dirty="0" smtClean="0">
                <a:solidFill>
                  <a:schemeClr val="bg1">
                    <a:lumMod val="10000"/>
                  </a:schemeClr>
                </a:solidFill>
              </a:rPr>
              <a:t>臺灣科技大學應用科技研究所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83288" y="3200403"/>
            <a:ext cx="17381512" cy="9051926"/>
          </a:xfrm>
        </p:spPr>
        <p:txBody>
          <a:bodyPr/>
          <a:lstStyle/>
          <a:p>
            <a:r>
              <a:rPr lang="zh-TW" altLang="en-US" dirty="0" smtClean="0"/>
              <a:t>姓名：侯惠澤 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Huei-Tse</a:t>
            </a:r>
            <a:r>
              <a:rPr lang="en-US" altLang="zh-TW" dirty="0" smtClean="0"/>
              <a:t> Hou) 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系所：應用科技研究所 科學教育與數字學習組</a:t>
            </a:r>
            <a:br>
              <a:rPr lang="zh-TW" altLang="en-US" dirty="0" smtClean="0"/>
            </a:br>
            <a:r>
              <a:rPr lang="zh-TW" altLang="en-US" dirty="0" smtClean="0"/>
              <a:t>職稱：教授</a:t>
            </a:r>
            <a:r>
              <a:rPr lang="en-US" altLang="zh-TW" dirty="0" smtClean="0"/>
              <a:t>(</a:t>
            </a:r>
            <a:r>
              <a:rPr lang="zh-TW" altLang="en-US" dirty="0" smtClean="0"/>
              <a:t>特聘教授</a:t>
            </a:r>
            <a:r>
              <a:rPr lang="en-US" altLang="zh-TW" dirty="0" smtClean="0"/>
              <a:t>)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個人辦公室：</a:t>
            </a:r>
            <a:r>
              <a:rPr lang="en-US" altLang="zh-TW" dirty="0" smtClean="0"/>
              <a:t>TR-1023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個人網頁：</a:t>
            </a:r>
            <a:r>
              <a:rPr lang="en-US" altLang="zh-TW" dirty="0" smtClean="0">
                <a:hlinkClick r:id="rId3"/>
              </a:rPr>
              <a:t>https://sites.google.com/view/hthou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研究實驗室：</a:t>
            </a:r>
            <a:r>
              <a:rPr lang="en-US" altLang="zh-TW" dirty="0" smtClean="0">
                <a:hlinkClick r:id="rId4"/>
              </a:rPr>
              <a:t>NTUST MEG GROUP (</a:t>
            </a:r>
            <a:r>
              <a:rPr lang="zh-TW" altLang="en-US" dirty="0" smtClean="0">
                <a:hlinkClick r:id="rId4"/>
              </a:rPr>
              <a:t>迷你教育遊戲設計研究團隊</a:t>
            </a:r>
            <a:r>
              <a:rPr lang="en-US" altLang="zh-TW" dirty="0" smtClean="0">
                <a:hlinkClick r:id="rId4"/>
              </a:rPr>
              <a:t>)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電子信箱：</a:t>
            </a:r>
            <a:r>
              <a:rPr lang="en-US" altLang="zh-TW" dirty="0" smtClean="0">
                <a:hlinkClick r:id="rId5"/>
              </a:rPr>
              <a:t>hthou@mail.ntust.edu.tw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聯絡電話：</a:t>
            </a:r>
            <a:r>
              <a:rPr lang="en-US" altLang="zh-TW" dirty="0" smtClean="0"/>
              <a:t>02-27333141-3769</a:t>
            </a:r>
            <a:r>
              <a:rPr lang="zh-TW" altLang="en-US" dirty="0" smtClean="0"/>
              <a:t> 、</a:t>
            </a:r>
            <a:r>
              <a:rPr lang="en-US" altLang="zh-TW" dirty="0" smtClean="0"/>
              <a:t>02-27303776</a:t>
            </a:r>
          </a:p>
          <a:p>
            <a:pPr algn="r"/>
            <a:r>
              <a:rPr lang="en-US" altLang="zh-TW" dirty="0" smtClean="0">
                <a:hlinkClick r:id="rId6"/>
              </a:rPr>
              <a:t>https://homepage.ntust.edu.tw/hthou/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指導內容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臺灣科技大學遊戲教育產學合作合約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dirty="0" smtClean="0"/>
              <a:t>產品遊戲學習內容顧問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en-US" altLang="zh-TW" dirty="0" err="1" smtClean="0"/>
              <a:t>BeeCar</a:t>
            </a:r>
            <a:r>
              <a:rPr lang="zh-TW" altLang="en-US" dirty="0" smtClean="0"/>
              <a:t>比賽賽程內容及賽制顧問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endParaRPr lang="zh-TW" altLang="en-US" dirty="0"/>
          </a:p>
        </p:txBody>
      </p:sp>
      <p:pic>
        <p:nvPicPr>
          <p:cNvPr id="172034" name="Picture 2" descr="æä¸ä¸æ¾å¤§ç§çï¼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90801" y="3113584"/>
            <a:ext cx="4062902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8000" dirty="0" smtClean="0"/>
              <a:t>現行示範教學場域與學校社團</a:t>
            </a:r>
            <a:endParaRPr lang="zh-TW" altLang="en-US" sz="8000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2155" y="2643161"/>
            <a:ext cx="5572154" cy="3714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文字方塊 5"/>
          <p:cNvSpPr txBox="1"/>
          <p:nvPr/>
        </p:nvSpPr>
        <p:spPr>
          <a:xfrm>
            <a:off x="2512155" y="6357937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新竹市 光武國中社團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798699" y="6429375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新北市 忠孝國小社團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 cstate="print"/>
          <a:srcRect t="6841"/>
          <a:stretch>
            <a:fillRect/>
          </a:stretch>
        </p:blipFill>
        <p:spPr bwMode="auto">
          <a:xfrm>
            <a:off x="8655820" y="7858135"/>
            <a:ext cx="5572164" cy="389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文字方塊 9"/>
          <p:cNvSpPr txBox="1"/>
          <p:nvPr/>
        </p:nvSpPr>
        <p:spPr>
          <a:xfrm>
            <a:off x="8870137" y="11715787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新北市 自強國中社團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4" cstate="print"/>
          <a:srcRect t="9599" r="2469"/>
          <a:stretch>
            <a:fillRect/>
          </a:stretch>
        </p:blipFill>
        <p:spPr bwMode="auto">
          <a:xfrm>
            <a:off x="2512153" y="7858134"/>
            <a:ext cx="555172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文字方塊 11"/>
          <p:cNvSpPr txBox="1"/>
          <p:nvPr/>
        </p:nvSpPr>
        <p:spPr>
          <a:xfrm>
            <a:off x="2583591" y="11715787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新北市 中和國中社團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3" name="Picture 9" descr="https://i0.wp.com/tarkustech.com/wp-content/uploads/2019/09/more_5d94b59fdadf7.jpg?fit=300%2C200&amp;ssl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0100" y="2571720"/>
            <a:ext cx="5786478" cy="3857652"/>
          </a:xfrm>
          <a:prstGeom prst="rect">
            <a:avLst/>
          </a:prstGeom>
          <a:noFill/>
        </p:spPr>
      </p:pic>
      <p:sp>
        <p:nvSpPr>
          <p:cNvPr id="14" name="文字方塊 13"/>
          <p:cNvSpPr txBox="1"/>
          <p:nvPr/>
        </p:nvSpPr>
        <p:spPr>
          <a:xfrm>
            <a:off x="15156681" y="11722281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香港教育發展協會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55" name="Picture 11" descr="https://i0.wp.com/tarkustech.com/wp-content/uploads/2019/06/201903-5c9b9a27edf9f.jpg?w=1140&amp;ssl=1"/>
          <p:cNvPicPr>
            <a:picLocks noChangeAspect="1" noChangeArrowheads="1"/>
          </p:cNvPicPr>
          <p:nvPr/>
        </p:nvPicPr>
        <p:blipFill>
          <a:blip r:embed="rId6" cstate="print"/>
          <a:srcRect b="49192"/>
          <a:stretch>
            <a:fillRect/>
          </a:stretch>
        </p:blipFill>
        <p:spPr bwMode="auto">
          <a:xfrm>
            <a:off x="15013802" y="2571720"/>
            <a:ext cx="5691884" cy="3857652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15299557" y="6429375"/>
            <a:ext cx="521497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台北市 關渡國中社團</a:t>
            </a:r>
            <a:endParaRPr lang="zh-CN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6258" name="Picture 2" descr="https://i1.wp.com/tarkustech.com/wp-content/uploads/2019/12/WeChat-%E5%9C%96%E7%89%87_201912021510124.jpg?fit=1024%2C576&amp;ssl=1"/>
          <p:cNvPicPr>
            <a:picLocks noChangeAspect="1" noChangeArrowheads="1"/>
          </p:cNvPicPr>
          <p:nvPr/>
        </p:nvPicPr>
        <p:blipFill>
          <a:blip r:embed="rId7" cstate="print"/>
          <a:srcRect l="14655"/>
          <a:stretch>
            <a:fillRect/>
          </a:stretch>
        </p:blipFill>
        <p:spPr bwMode="auto">
          <a:xfrm>
            <a:off x="14978082" y="7862596"/>
            <a:ext cx="5824510" cy="38388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defTabSz="617875" fontAlgn="base" hangingPunct="0">
              <a:spcBef>
                <a:spcPct val="0"/>
              </a:spcBef>
              <a:spcAft>
                <a:spcPct val="0"/>
              </a:spcAft>
            </a:pPr>
            <a:endParaRPr lang="zh-TW" altLang="zh-TW" sz="4300" dirty="0">
              <a:solidFill>
                <a:srgbClr val="333333"/>
              </a:solidFill>
              <a:latin typeface="Lato" pitchFamily="34" charset="0"/>
              <a:sym typeface="Lato" pitchFamily="34" charset="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Coding Class</a:t>
            </a:r>
            <a:r>
              <a:rPr lang="en-US" altLang="zh-TW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資源方案</a:t>
            </a:r>
            <a:endParaRPr lang="zh-TW" altLang="en-US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 bwMode="auto">
          <a:xfrm>
            <a:off x="17759264" y="8586192"/>
            <a:ext cx="6624736" cy="5129808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30760" y="2681536"/>
            <a:ext cx="9608721" cy="1323439"/>
          </a:xfrm>
          <a:prstGeom prst="rect">
            <a:avLst/>
          </a:prstGeom>
          <a:effectLst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TA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對象年齡為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K, K1~K12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的學生族群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目標市場規模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 台灣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350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萬人、香港</a:t>
            </a: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68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萬人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 bwMode="auto">
          <a:xfrm>
            <a:off x="3767061" y="8010128"/>
            <a:ext cx="3456384" cy="1728192"/>
          </a:xfrm>
          <a:prstGeom prst="roundRect">
            <a:avLst>
              <a:gd name="adj" fmla="val 7848"/>
            </a:avLst>
          </a:prstGeom>
          <a:gradFill flip="none" rotWithShape="1">
            <a:gsLst>
              <a:gs pos="0">
                <a:srgbClr val="FFCC00">
                  <a:alpha val="77000"/>
                </a:srgbClr>
              </a:gs>
              <a:gs pos="50000">
                <a:srgbClr val="FFCC00">
                  <a:alpha val="42000"/>
                </a:srgbClr>
              </a:gs>
              <a:gs pos="100000">
                <a:srgbClr val="FFCC00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04800" dir="19560000" algn="bl" rotWithShape="0">
              <a:schemeClr val="bg1">
                <a:lumMod val="75000"/>
                <a:alpha val="25000"/>
              </a:schemeClr>
            </a:outerShdw>
          </a:effectLst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圓角矩形 9"/>
          <p:cNvSpPr/>
          <p:nvPr/>
        </p:nvSpPr>
        <p:spPr bwMode="auto">
          <a:xfrm>
            <a:off x="7871517" y="6641976"/>
            <a:ext cx="3456384" cy="3168352"/>
          </a:xfrm>
          <a:prstGeom prst="roundRect">
            <a:avLst>
              <a:gd name="adj" fmla="val 5077"/>
            </a:avLst>
          </a:prstGeom>
          <a:gradFill flip="none" rotWithShape="1">
            <a:gsLst>
              <a:gs pos="0">
                <a:srgbClr val="FFCC00">
                  <a:alpha val="77000"/>
                </a:srgbClr>
              </a:gs>
              <a:gs pos="50000">
                <a:srgbClr val="FFCC00">
                  <a:alpha val="42000"/>
                </a:srgbClr>
              </a:gs>
              <a:gs pos="100000">
                <a:srgbClr val="FFCC00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04800" dir="19560000" algn="bl" rotWithShape="0">
              <a:schemeClr val="bg1">
                <a:lumMod val="75000"/>
                <a:alpha val="25000"/>
              </a:schemeClr>
            </a:outerShdw>
          </a:effectLst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11831957" y="5489848"/>
            <a:ext cx="3456384" cy="4320480"/>
          </a:xfrm>
          <a:prstGeom prst="roundRect">
            <a:avLst>
              <a:gd name="adj" fmla="val 4960"/>
            </a:avLst>
          </a:prstGeom>
          <a:gradFill flip="none" rotWithShape="1">
            <a:gsLst>
              <a:gs pos="0">
                <a:srgbClr val="FFCC00">
                  <a:alpha val="77000"/>
                </a:srgbClr>
              </a:gs>
              <a:gs pos="50000">
                <a:srgbClr val="FFCC00">
                  <a:alpha val="42000"/>
                </a:srgbClr>
              </a:gs>
              <a:gs pos="100000">
                <a:srgbClr val="FFCC00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04800" dir="19560000" algn="bl" rotWithShape="0">
              <a:schemeClr val="bg1">
                <a:lumMod val="75000"/>
                <a:alpha val="25000"/>
              </a:schemeClr>
            </a:outerShdw>
          </a:effectLst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" name="圓角矩形 11"/>
          <p:cNvSpPr/>
          <p:nvPr/>
        </p:nvSpPr>
        <p:spPr bwMode="auto">
          <a:xfrm>
            <a:off x="15864405" y="4481736"/>
            <a:ext cx="3456384" cy="5544616"/>
          </a:xfrm>
          <a:prstGeom prst="roundRect">
            <a:avLst>
              <a:gd name="adj" fmla="val 6062"/>
            </a:avLst>
          </a:prstGeom>
          <a:gradFill flip="none" rotWithShape="1">
            <a:gsLst>
              <a:gs pos="0">
                <a:srgbClr val="FFCC00">
                  <a:alpha val="77000"/>
                </a:srgbClr>
              </a:gs>
              <a:gs pos="50000">
                <a:srgbClr val="FFCC00">
                  <a:alpha val="42000"/>
                </a:srgbClr>
              </a:gs>
              <a:gs pos="100000">
                <a:srgbClr val="FFCC00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04800" dir="19560000" algn="bl" rotWithShape="0">
              <a:schemeClr val="bg1">
                <a:lumMod val="75000"/>
                <a:alpha val="25000"/>
              </a:schemeClr>
            </a:outerShdw>
          </a:effectLst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圓角矩形 12"/>
          <p:cNvSpPr/>
          <p:nvPr/>
        </p:nvSpPr>
        <p:spPr bwMode="auto">
          <a:xfrm>
            <a:off x="19896856" y="3473624"/>
            <a:ext cx="3456384" cy="6624736"/>
          </a:xfrm>
          <a:prstGeom prst="roundRect">
            <a:avLst>
              <a:gd name="adj" fmla="val 5872"/>
            </a:avLst>
          </a:prstGeom>
          <a:gradFill flip="none" rotWithShape="1">
            <a:gsLst>
              <a:gs pos="0">
                <a:srgbClr val="FFCC00">
                  <a:alpha val="77000"/>
                </a:srgbClr>
              </a:gs>
              <a:gs pos="50000">
                <a:srgbClr val="FFCC00">
                  <a:alpha val="42000"/>
                </a:srgbClr>
              </a:gs>
              <a:gs pos="100000">
                <a:srgbClr val="FFCC00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04800" dir="19560000" algn="bl" rotWithShape="0">
              <a:schemeClr val="bg1">
                <a:lumMod val="75000"/>
                <a:alpha val="25000"/>
              </a:schemeClr>
            </a:outerShdw>
          </a:effectLst>
          <a:extLst/>
        </p:spPr>
        <p:txBody>
          <a:bodyPr lIns="0" tIns="0" rIns="0" bIns="0" rtlCol="0" anchor="ctr"/>
          <a:lstStyle/>
          <a:p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886744" y="9306272"/>
          <a:ext cx="22754530" cy="410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5520"/>
                <a:gridCol w="4025802"/>
                <a:gridCol w="4025802"/>
                <a:gridCol w="4025802"/>
                <a:gridCol w="4025802"/>
                <a:gridCol w="4025802"/>
              </a:tblGrid>
              <a:tr h="655124"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Level A</a:t>
                      </a:r>
                      <a:endParaRPr lang="zh-TW" altLang="en-US" sz="32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2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Level B</a:t>
                      </a:r>
                      <a:endParaRPr lang="zh-TW" altLang="en-US" sz="32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E8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Level C</a:t>
                      </a:r>
                      <a:endParaRPr lang="zh-TW" altLang="en-US" sz="32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Level D</a:t>
                      </a:r>
                      <a:endParaRPr lang="zh-TW" altLang="en-US" sz="32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D72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Level E</a:t>
                      </a:r>
                      <a:endParaRPr lang="zh-TW" altLang="en-US" sz="32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CC00"/>
                    </a:solidFill>
                  </a:tcPr>
                </a:tc>
              </a:tr>
              <a:tr h="65512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階段任務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體驗學習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觀念的建立</a:t>
                      </a: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指令與操作的活用</a:t>
                      </a: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指令與操作的活用</a:t>
                      </a: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變數運用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問題式學習</a:t>
                      </a: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與實際編程銜接</a:t>
                      </a: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</a:tr>
              <a:tr h="56196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建議年齡</a:t>
                      </a:r>
                      <a:endParaRPr lang="zh-TW" altLang="en-US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幼兒園</a:t>
                      </a:r>
                    </a:p>
                  </a:txBody>
                  <a:tcPr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初小一</a:t>
                      </a:r>
                      <a:r>
                        <a:rPr lang="en-US" altLang="zh-TW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~</a:t>
                      </a:r>
                      <a:r>
                        <a:rPr lang="zh-TW" alt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三年級</a:t>
                      </a:r>
                    </a:p>
                  </a:txBody>
                  <a:tcPr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高小四</a:t>
                      </a:r>
                      <a:r>
                        <a:rPr lang="en-US" altLang="zh-TW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~</a:t>
                      </a:r>
                      <a:r>
                        <a:rPr lang="zh-TW" alt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六年級</a:t>
                      </a:r>
                    </a:p>
                  </a:txBody>
                  <a:tcPr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中學</a:t>
                      </a:r>
                    </a:p>
                  </a:txBody>
                  <a:tcPr anchor="ctr">
                    <a:solidFill>
                      <a:srgbClr val="FFFFC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高中</a:t>
                      </a:r>
                    </a:p>
                  </a:txBody>
                  <a:tcPr anchor="ctr">
                    <a:solidFill>
                      <a:srgbClr val="FFFFCC">
                        <a:alpha val="20000"/>
                      </a:srgbClr>
                    </a:solidFill>
                  </a:tcPr>
                </a:tc>
              </a:tr>
              <a:tr h="22322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學習目標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803275" lvl="1" indent="-346075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透過遊戲規則，學習目標為程式觀念基礎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803275" lvl="1" indent="-346075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遊戲學習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741363" lvl="1" indent="-28416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透過程式積木的組合，       學習感測與功能元件的排列組合成實用的工具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741363" lvl="1" indent="-28416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體驗學習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741363" lvl="1" indent="-28416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透過已知元件的功能，       學習編程指令語法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741363" lvl="1" indent="-28416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用最直覺的流程方式，   了解指令函意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741363" lvl="1" indent="-28416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功能創作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741363" marR="0" lvl="1" indent="-2841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透過已知變數的設定，           了解指令如何進行活用，達到更多的應用範圍</a:t>
                      </a:r>
                    </a:p>
                    <a:p>
                      <a:pPr marL="741363" lvl="1" indent="-28416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導入實際編程的內容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741363" lvl="1" indent="-28416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問題式學習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  <a:tc>
                  <a:txBody>
                    <a:bodyPr/>
                    <a:lstStyle/>
                    <a:p>
                      <a:pPr marL="741363" marR="0" lvl="1" indent="-2841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透過已知流程的理解，</a:t>
                      </a:r>
                      <a:r>
                        <a:rPr lang="en-US" altLang="zh-TW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    </a:t>
                      </a:r>
                      <a:r>
                        <a:rPr lang="zh-TW" altLang="en-US" sz="24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     </a:t>
                      </a: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將編程語言組合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741363" lvl="1" indent="-284163" algn="l">
                        <a:buFont typeface="Arial" pitchFamily="34" charset="0"/>
                        <a:buChar char="•"/>
                      </a:pPr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實際編程的專案式學習</a:t>
                      </a:r>
                      <a:endParaRPr lang="en-US" altLang="zh-TW" sz="24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DD"/>
                    </a:solidFill>
                  </a:tcPr>
                </a:tc>
              </a:tr>
            </a:tbl>
          </a:graphicData>
        </a:graphic>
      </p:graphicFrame>
      <p:sp>
        <p:nvSpPr>
          <p:cNvPr id="17" name="標題 11"/>
          <p:cNvSpPr txBox="1">
            <a:spLocks/>
          </p:cNvSpPr>
          <p:nvPr/>
        </p:nvSpPr>
        <p:spPr bwMode="auto">
          <a:xfrm>
            <a:off x="1795464" y="760414"/>
            <a:ext cx="22012276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l" defTabSz="457200"/>
            <a:r>
              <a:rPr lang="en-US" altLang="zh-TW" sz="80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j-cs"/>
                <a:sym typeface="Aleo" pitchFamily="34" charset="0"/>
              </a:rPr>
              <a:t>Tarkus Coding Class*</a:t>
            </a:r>
            <a:r>
              <a:rPr lang="zh-TW" altLang="en-US" sz="80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j-cs"/>
                <a:sym typeface="Aleo" pitchFamily="34" charset="0"/>
              </a:rPr>
              <a:t>主要市場與</a:t>
            </a:r>
            <a:r>
              <a:rPr lang="en-US" altLang="zh-TW" sz="80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j-cs"/>
                <a:sym typeface="Aleo" pitchFamily="34" charset="0"/>
              </a:rPr>
              <a:t>TA</a:t>
            </a:r>
            <a:r>
              <a:rPr lang="zh-TW" altLang="en-US" sz="8000" b="1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cs typeface="+mj-cs"/>
                <a:sym typeface="Aleo" pitchFamily="34" charset="0"/>
              </a:rPr>
              <a:t>分層</a:t>
            </a:r>
            <a:endParaRPr lang="zh-TW" altLang="en-US" sz="8000" b="1" kern="0" dirty="0">
              <a:solidFill>
                <a:srgbClr val="4D4D4D"/>
              </a:solidFill>
              <a:latin typeface="微軟正黑體" pitchFamily="34" charset="-120"/>
              <a:ea typeface="微軟正黑體" pitchFamily="34" charset="-120"/>
              <a:cs typeface="+mj-cs"/>
              <a:sym typeface="Aleo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2696056" y="6713984"/>
            <a:ext cx="1656184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拓可思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6800512" y="6641976"/>
            <a:ext cx="1656184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拓可思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2696056" y="7506072"/>
            <a:ext cx="1656184" cy="64633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酷比客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8735616" y="7506072"/>
            <a:ext cx="1656184" cy="64633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酷比客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8735616" y="8299901"/>
            <a:ext cx="165618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海霸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703168" y="8298160"/>
            <a:ext cx="165618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海霸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16800512" y="5777880"/>
            <a:ext cx="1656184" cy="73866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編程實作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400" b="1" dirty="0" smtClean="0">
                <a:latin typeface="微軟正黑體" pitchFamily="34" charset="-120"/>
                <a:ea typeface="微軟正黑體" pitchFamily="34" charset="-120"/>
              </a:rPr>
              <a:t>Arduino/Python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20832960" y="5759296"/>
            <a:ext cx="1656184" cy="738664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編程實作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400" b="1" dirty="0" smtClean="0">
                <a:latin typeface="微軟正黑體" pitchFamily="34" charset="-120"/>
                <a:ea typeface="微軟正黑體" pitchFamily="34" charset="-120"/>
              </a:rPr>
              <a:t>Arduino/Python</a:t>
            </a:r>
            <a:endParaRPr lang="zh-TW" altLang="en-US" sz="1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C8A20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46" name="Rectangle 2" descr="Food Security"/>
          <p:cNvSpPr>
            <a:spLocks/>
          </p:cNvSpPr>
          <p:nvPr/>
        </p:nvSpPr>
        <p:spPr bwMode="auto">
          <a:xfrm>
            <a:off x="5205413" y="4278313"/>
            <a:ext cx="13971587" cy="814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2" cstate="print"/>
          <a:srcRect b="14840"/>
          <a:stretch>
            <a:fillRect/>
          </a:stretch>
        </p:blipFill>
        <p:spPr bwMode="auto">
          <a:xfrm>
            <a:off x="8820150" y="5894388"/>
            <a:ext cx="6742113" cy="21157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Partners: </a:t>
            </a:r>
            <a:r>
              <a:rPr lang="zh-TW" altLang="en-US" sz="8000" dirty="0" smtClean="0"/>
              <a:t>師資團隊及研發單位</a:t>
            </a:r>
            <a:endParaRPr lang="zh-TW" altLang="en-US" sz="8000" dirty="0"/>
          </a:p>
        </p:txBody>
      </p:sp>
      <p:sp>
        <p:nvSpPr>
          <p:cNvPr id="4" name="矩形 3"/>
          <p:cNvSpPr/>
          <p:nvPr/>
        </p:nvSpPr>
        <p:spPr bwMode="auto">
          <a:xfrm>
            <a:off x="9383688" y="3514855"/>
            <a:ext cx="5400600" cy="492443"/>
          </a:xfrm>
          <a:prstGeom prst="rect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CC00">
                  <a:alpha val="63000"/>
                </a:srgbClr>
              </a:gs>
              <a:gs pos="100000">
                <a:srgbClr val="FFCC00">
                  <a:alpha val="50000"/>
                </a:srgbClr>
              </a:gs>
            </a:gsLst>
            <a:lin ang="10800000" scaled="1"/>
            <a:tileRect/>
          </a:gra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K4~K12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7655496" y="3514855"/>
            <a:ext cx="1584176" cy="492443"/>
          </a:xfrm>
          <a:prstGeom prst="rect">
            <a:avLst/>
          </a:prstGeom>
          <a:solidFill>
            <a:srgbClr val="FFE885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K3~K4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974976" y="3515436"/>
            <a:ext cx="4536504" cy="492443"/>
          </a:xfrm>
          <a:prstGeom prst="rect">
            <a:avLst/>
          </a:prstGeom>
          <a:solidFill>
            <a:srgbClr val="FFF2B9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Kindergarden~K2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14856296" y="3515436"/>
            <a:ext cx="2304256" cy="492443"/>
          </a:xfrm>
          <a:prstGeom prst="rect">
            <a:avLst/>
          </a:prstGeom>
          <a:solidFill>
            <a:srgbClr val="FFCCCC">
              <a:alpha val="6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University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7304568" y="3515434"/>
            <a:ext cx="5256584" cy="492443"/>
          </a:xfrm>
          <a:prstGeom prst="rect">
            <a:avLst/>
          </a:prstGeom>
          <a:solidFill>
            <a:srgbClr val="FFCC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200" dirty="0" smtClean="0"/>
              <a:t>Expertise &amp; Employment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2902968" y="4913784"/>
            <a:ext cx="19730192" cy="0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1" name="文字方塊 10"/>
          <p:cNvSpPr txBox="1"/>
          <p:nvPr/>
        </p:nvSpPr>
        <p:spPr>
          <a:xfrm>
            <a:off x="7655496" y="4390564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Scratch</a:t>
            </a:r>
            <a:endParaRPr lang="zh-TW" altLang="en-US" sz="32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9023648" y="4409728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 &amp; Flow Concept to Programming</a:t>
            </a:r>
            <a:endParaRPr lang="zh-TW" altLang="en-US" sz="32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4640272" y="4390564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Programming</a:t>
            </a:r>
            <a:endParaRPr lang="zh-TW" altLang="en-US" sz="32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3046984" y="4409728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Puzzle &amp; board games</a:t>
            </a:r>
            <a:endParaRPr lang="zh-TW" altLang="en-US" sz="3200" dirty="0"/>
          </a:p>
        </p:txBody>
      </p:sp>
      <p:sp>
        <p:nvSpPr>
          <p:cNvPr id="15" name="矩形 14"/>
          <p:cNvSpPr/>
          <p:nvPr/>
        </p:nvSpPr>
        <p:spPr bwMode="auto">
          <a:xfrm>
            <a:off x="3046984" y="5315636"/>
            <a:ext cx="6264696" cy="492443"/>
          </a:xfrm>
          <a:prstGeom prst="rect">
            <a:avLst/>
          </a:prstGeom>
          <a:solidFill>
            <a:srgbClr val="C000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海霸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程式老爹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微軟正黑體" pitchFamily="34" charset="-120"/>
              <a:ea typeface="微軟正黑體" pitchFamily="34" charset="-120"/>
              <a:sym typeface="Lato" pitchFamily="34" charset="0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3118992" y="6107723"/>
            <a:ext cx="11737304" cy="492443"/>
          </a:xfrm>
          <a:prstGeom prst="rect">
            <a:avLst/>
          </a:prstGeom>
          <a:solidFill>
            <a:srgbClr val="FFCC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清大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STEAM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教室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/EDU-AEQUITAS</a:t>
            </a:r>
          </a:p>
        </p:txBody>
      </p:sp>
      <p:sp>
        <p:nvSpPr>
          <p:cNvPr id="17" name="矩形 16"/>
          <p:cNvSpPr/>
          <p:nvPr/>
        </p:nvSpPr>
        <p:spPr bwMode="auto">
          <a:xfrm>
            <a:off x="5999312" y="6899812"/>
            <a:ext cx="9721080" cy="492443"/>
          </a:xfrm>
          <a:prstGeom prst="rect">
            <a:avLst/>
          </a:prstGeom>
          <a:solidFill>
            <a:srgbClr val="CC99FF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範式文教</a:t>
            </a:r>
          </a:p>
        </p:txBody>
      </p:sp>
      <p:sp>
        <p:nvSpPr>
          <p:cNvPr id="18" name="矩形 17"/>
          <p:cNvSpPr/>
          <p:nvPr/>
        </p:nvSpPr>
        <p:spPr bwMode="auto">
          <a:xfrm>
            <a:off x="14856296" y="7655895"/>
            <a:ext cx="7848872" cy="492443"/>
          </a:xfrm>
          <a:prstGeom prst="rect">
            <a:avLst/>
          </a:prstGeom>
          <a:solidFill>
            <a:srgbClr val="92D05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開源製造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/ </a:t>
            </a: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黃新王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1750840" y="5316215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交大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750840" y="613792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清大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750840" y="6900391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台大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1678832" y="858619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台科大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矩形 22"/>
          <p:cNvSpPr/>
          <p:nvPr/>
        </p:nvSpPr>
        <p:spPr bwMode="auto">
          <a:xfrm>
            <a:off x="5999312" y="8628004"/>
            <a:ext cx="8928992" cy="492443"/>
          </a:xfrm>
          <a:prstGeom prst="rect">
            <a:avLst/>
          </a:prstGeom>
          <a:solidFill>
            <a:srgbClr val="FFCC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台科大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MEG</a:t>
            </a: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團隊</a:t>
            </a:r>
          </a:p>
        </p:txBody>
      </p:sp>
      <p:sp>
        <p:nvSpPr>
          <p:cNvPr id="24" name="矩形 23"/>
          <p:cNvSpPr/>
          <p:nvPr/>
        </p:nvSpPr>
        <p:spPr bwMode="auto">
          <a:xfrm>
            <a:off x="19320792" y="11385502"/>
            <a:ext cx="3384376" cy="369332"/>
          </a:xfrm>
          <a:prstGeom prst="rect">
            <a:avLst/>
          </a:prstGeom>
          <a:solidFill>
            <a:srgbClr val="92D05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專長及就業相關</a:t>
            </a:r>
            <a:endParaRPr kumimoji="0" lang="zh-TW" altLang="en-US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微軟正黑體" pitchFamily="34" charset="-120"/>
              <a:ea typeface="微軟正黑體" pitchFamily="34" charset="-120"/>
              <a:sym typeface="Lato" pitchFamily="34" charset="0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19320792" y="10386392"/>
            <a:ext cx="3384376" cy="369332"/>
          </a:xfrm>
          <a:prstGeom prst="rect">
            <a:avLst/>
          </a:prstGeom>
          <a:solidFill>
            <a:srgbClr val="FFCC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STEAM/</a:t>
            </a:r>
            <a:r>
              <a:rPr kumimoji="0" lang="zh-TW" alt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遊戲教育</a:t>
            </a:r>
          </a:p>
        </p:txBody>
      </p:sp>
      <p:sp>
        <p:nvSpPr>
          <p:cNvPr id="28" name="矩形 27"/>
          <p:cNvSpPr/>
          <p:nvPr/>
        </p:nvSpPr>
        <p:spPr bwMode="auto">
          <a:xfrm>
            <a:off x="19320792" y="10890448"/>
            <a:ext cx="3384376" cy="369332"/>
          </a:xfrm>
          <a:prstGeom prst="rect">
            <a:avLst/>
          </a:prstGeom>
          <a:solidFill>
            <a:srgbClr val="CC99FF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涵蓋升學科目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7727504" y="10356196"/>
            <a:ext cx="7200800" cy="492443"/>
          </a:xfrm>
          <a:prstGeom prst="rect">
            <a:avLst/>
          </a:prstGeom>
          <a:solidFill>
            <a:srgbClr val="C000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CubexUS</a:t>
            </a: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團隊 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(</a:t>
            </a: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與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Tarkus</a:t>
            </a: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合作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)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微軟正黑體" pitchFamily="34" charset="-120"/>
              <a:ea typeface="微軟正黑體" pitchFamily="34" charset="-120"/>
              <a:sym typeface="Lato" pitchFamily="34" charset="0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9455696" y="11169189"/>
            <a:ext cx="5472608" cy="492443"/>
          </a:xfrm>
          <a:prstGeom prst="rect">
            <a:avLst/>
          </a:prstGeom>
          <a:solidFill>
            <a:srgbClr val="C000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拓可思科創研發</a:t>
            </a:r>
            <a:endParaRPr kumimoji="0" lang="en-US" altLang="zh-TW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微軟正黑體" pitchFamily="34" charset="-120"/>
              <a:ea typeface="微軟正黑體" pitchFamily="34" charset="-120"/>
              <a:sym typeface="Lato" pitchFamily="34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5063208" y="11976956"/>
            <a:ext cx="4464496" cy="492443"/>
          </a:xfrm>
          <a:prstGeom prst="rect">
            <a:avLst/>
          </a:prstGeom>
          <a:solidFill>
            <a:srgbClr val="C000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QuickBLE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微軟正黑體" pitchFamily="34" charset="-120"/>
              <a:ea typeface="微軟正黑體" pitchFamily="34" charset="-120"/>
              <a:sym typeface="Lato" pitchFamily="34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102768" y="10386392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CubexUS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598712" y="11106472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Tarkustech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1102768" y="11899141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QuickBLE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19320792" y="11889268"/>
            <a:ext cx="3384376" cy="369332"/>
          </a:xfrm>
          <a:prstGeom prst="rect">
            <a:avLst/>
          </a:prstGeom>
          <a:solidFill>
            <a:srgbClr val="C000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產品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教學</a:t>
            </a:r>
            <a:endParaRPr kumimoji="0" lang="zh-TW" altLang="en-US" sz="2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微軟正黑體" pitchFamily="34" charset="-120"/>
              <a:ea typeface="微軟正黑體" pitchFamily="34" charset="-120"/>
              <a:sym typeface="Lato" pitchFamily="34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9455696" y="9491519"/>
            <a:ext cx="5472608" cy="492443"/>
          </a:xfrm>
          <a:prstGeom prst="rect">
            <a:avLst/>
          </a:prstGeom>
          <a:solidFill>
            <a:srgbClr val="C00000">
              <a:alpha val="23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Tarkus/</a:t>
            </a:r>
            <a:r>
              <a:rPr kumimoji="0" lang="zh-TW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微軟正黑體" pitchFamily="34" charset="-120"/>
                <a:ea typeface="微軟正黑體" pitchFamily="34" charset="-120"/>
                <a:sym typeface="Lato" pitchFamily="34" charset="0"/>
              </a:rPr>
              <a:t>建教合作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學生</a:t>
            </a:r>
            <a:endParaRPr kumimoji="0" lang="zh-TW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微軟正黑體" pitchFamily="34" charset="-120"/>
              <a:ea typeface="微軟正黑體" pitchFamily="34" charset="-120"/>
              <a:sym typeface="Lato" pitchFamily="34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1606824" y="9524037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Tarkus</a:t>
            </a:r>
            <a:endParaRPr lang="zh-TW" altLang="en-US" sz="32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670720" y="10170368"/>
            <a:ext cx="14617624" cy="2554545"/>
          </a:xfrm>
          <a:prstGeom prst="rect">
            <a:avLst/>
          </a:prstGeom>
          <a:noFill/>
          <a:ln w="63500" cap="flat" cmpd="sng" algn="ctr">
            <a:solidFill>
              <a:srgbClr val="5C0000">
                <a:alpha val="52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6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1678832" y="772209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產業界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19536816" y="2681536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8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夥伴持續增加中</a:t>
            </a:r>
            <a:r>
              <a:rPr lang="en-US" altLang="zh-TW" sz="28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**</a:t>
            </a:r>
            <a:endParaRPr lang="zh-TW" altLang="en-US" sz="28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11903968" y="12114584"/>
            <a:ext cx="3384376" cy="584775"/>
          </a:xfrm>
          <a:prstGeom prst="rect">
            <a:avLst/>
          </a:prstGeom>
          <a:solidFill>
            <a:srgbClr val="5C0000">
              <a:alpha val="72000"/>
            </a:srgbClr>
          </a:solidFill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研發端</a:t>
            </a:r>
            <a:endParaRPr lang="zh-TW" altLang="en-US" sz="3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8000" dirty="0" smtClean="0"/>
              <a:t>Partners: </a:t>
            </a:r>
            <a:r>
              <a:rPr lang="zh-TW" altLang="en-US" sz="8000" dirty="0" smtClean="0"/>
              <a:t>海外產品合作機構</a:t>
            </a:r>
            <a:r>
              <a:rPr lang="en-US" altLang="zh-TW" sz="8000" dirty="0" smtClean="0"/>
              <a:t>, </a:t>
            </a:r>
            <a:r>
              <a:rPr lang="zh-TW" altLang="en-US" sz="8000" dirty="0" smtClean="0"/>
              <a:t>可導向教學上合作</a:t>
            </a:r>
            <a:endParaRPr lang="zh-TW" altLang="en-US" sz="8000" dirty="0"/>
          </a:p>
        </p:txBody>
      </p:sp>
      <p:sp>
        <p:nvSpPr>
          <p:cNvPr id="4" name="矩形 3"/>
          <p:cNvSpPr/>
          <p:nvPr/>
        </p:nvSpPr>
        <p:spPr bwMode="auto">
          <a:xfrm>
            <a:off x="3695056" y="8296418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集市雅*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3695056" y="7495619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HKEDA</a:t>
            </a:r>
          </a:p>
        </p:txBody>
      </p:sp>
      <p:sp>
        <p:nvSpPr>
          <p:cNvPr id="6" name="矩形 5"/>
          <p:cNvSpPr/>
          <p:nvPr/>
        </p:nvSpPr>
        <p:spPr bwMode="auto">
          <a:xfrm>
            <a:off x="3695056" y="6712242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HKTERA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*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695056" y="5911443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BlackStorm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*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455696" y="5849888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菲律賓、新加坡 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南向政策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9455696" y="7434064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香港、澳門、新加坡、印尼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455696" y="6650688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香港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3695056" y="5119355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JETRO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*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酷比客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9455696" y="5057800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日本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3695056" y="4327267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CubexUS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*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9455696" y="4265712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日本、台灣、美國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9455696" y="8226152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香港、台灣、新加坡、印尼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3695056" y="3535179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天行資本*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9455696" y="3473624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越南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3695056" y="2743091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Multimedia Tech.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*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9455696" y="2681536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泰國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3695056" y="9088506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智作手創屋*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9455696" y="9018240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新加坡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3695056" y="9880594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台灣優達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455696" y="9786520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台灣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3695056" y="10624482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快易購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9455696" y="10530408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香港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3695056" y="11416570"/>
            <a:ext cx="5472608" cy="492443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清大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STEAM</a:t>
            </a:r>
          </a:p>
        </p:txBody>
      </p:sp>
      <p:sp>
        <p:nvSpPr>
          <p:cNvPr id="40" name="文字方塊 39"/>
          <p:cNvSpPr txBox="1"/>
          <p:nvPr/>
        </p:nvSpPr>
        <p:spPr>
          <a:xfrm>
            <a:off x="9455696" y="11385793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新加坡、日本名古屋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 </a:t>
            </a:r>
            <a:b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Studio</a:t>
            </a:r>
            <a:b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業務方向</a:t>
            </a:r>
            <a:endParaRPr lang="zh-TW" altLang="en-US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8000" dirty="0" smtClean="0"/>
              <a:t>經營主軸</a:t>
            </a:r>
            <a:r>
              <a:rPr lang="zh-TW" altLang="en-US" sz="8000" dirty="0" smtClean="0"/>
              <a:t>方向</a:t>
            </a:r>
            <a:endParaRPr lang="zh-TW" altLang="en-US" sz="80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822848" y="3257600"/>
          <a:ext cx="21746418" cy="8210073"/>
        </p:xfrm>
        <a:graphic>
          <a:graphicData uri="http://schemas.openxmlformats.org/drawingml/2006/table">
            <a:tbl>
              <a:tblPr/>
              <a:tblGrid>
                <a:gridCol w="3978940"/>
                <a:gridCol w="5502197"/>
                <a:gridCol w="5794029"/>
                <a:gridCol w="6471252"/>
              </a:tblGrid>
              <a:tr h="288032">
                <a:tc>
                  <a:txBody>
                    <a:bodyPr/>
                    <a:lstStyle/>
                    <a:p>
                      <a:endParaRPr lang="zh-TW" sz="32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短期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中期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R="86995" algn="ct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長期發展目標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592440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應用</a:t>
                      </a: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面向</a:t>
                      </a:r>
                      <a:r>
                        <a:rPr lang="en-US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: </a:t>
                      </a: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程式初學者入門需求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8613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線</a:t>
                      </a: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上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佈局</a:t>
                      </a:r>
                      <a:endParaRPr lang="en-US" altLang="zh-TW" sz="3200" b="1" kern="1200" dirty="0" smtClean="0">
                        <a:solidFill>
                          <a:srgbClr val="000000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課程</a:t>
                      </a:r>
                      <a:r>
                        <a:rPr lang="en-US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服務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>
                          <a:tab pos="457200" algn="l"/>
                        </a:tabLst>
                        <a:defRPr/>
                      </a:pPr>
                      <a:r>
                        <a:rPr lang="zh-TW" altLang="zh-TW" sz="2800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提供的線上課程周邊資源涵蓋教具、教程投影片及示範檔案、教案及教學步驟、教師教學影片、課後試題、課程軟硬體小工具，為完整資源。</a:t>
                      </a:r>
                      <a:endParaRPr lang="zh-TW" altLang="zh-TW" sz="2800" kern="100" dirty="0" smtClean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結合國際</a:t>
                      </a:r>
                      <a:r>
                        <a:rPr lang="zh-TW" sz="2800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學校課程， 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提供證書，並與升學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工作認證制度連結</a:t>
                      </a:r>
                      <a:endParaRPr lang="zh-TW" sz="28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210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專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業</a:t>
                      </a: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面向</a:t>
                      </a:r>
                      <a:r>
                        <a:rPr lang="en-US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: </a:t>
                      </a: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建立於補教機構與系統性知識學習的需求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03360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線</a:t>
                      </a: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下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佈局</a:t>
                      </a:r>
                      <a:endParaRPr lang="en-US" altLang="zh-TW" sz="3200" b="1" kern="1200" dirty="0" smtClean="0">
                        <a:solidFill>
                          <a:srgbClr val="000000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課程</a:t>
                      </a:r>
                      <a:r>
                        <a:rPr lang="en-US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服務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zh-TW" altLang="en-US" sz="2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Lato Light" pitchFamily="34" charset="0"/>
                        </a:rPr>
                        <a:t>經營方向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提供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教學與延伸活動</a:t>
                      </a: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服務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提供大學生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社團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營隊</a:t>
                      </a: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工作機會 </a:t>
                      </a:r>
                      <a:endParaRPr lang="zh-TW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持續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尋找</a:t>
                      </a: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與補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教機構的合作</a:t>
                      </a: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機會</a:t>
                      </a:r>
                      <a:endParaRPr kumimoji="0" lang="en-US" altLang="zh-TW" sz="2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獲利模式</a:t>
                      </a:r>
                      <a:endParaRPr kumimoji="0" lang="en-US" altLang="zh-TW" sz="2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1.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 與縣市地方科技中心</a:t>
                      </a: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/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大學推廣中心尋找營隊與社團</a:t>
                      </a: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2. 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社團師資認證</a:t>
                      </a: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: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 與致理</a:t>
                      </a: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/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聖約翰科技大學建教合作訓練學生當講師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zh-TW" altLang="en-US" sz="2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Lato Light" pitchFamily="34" charset="0"/>
                        </a:rPr>
                        <a:t>經營方向</a:t>
                      </a:r>
                      <a:endParaRPr lang="en-US" altLang="zh-TW" sz="2800" kern="1200" dirty="0" smtClean="0">
                        <a:solidFill>
                          <a:srgbClr val="000000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線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下示範點提供實體課程</a:t>
                      </a:r>
                      <a:r>
                        <a:rPr lang="en-US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活動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提供示範點專業種子教師</a:t>
                      </a:r>
                      <a:r>
                        <a:rPr lang="en-US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業務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>
                          <a:tab pos="457200" algn="l"/>
                        </a:tabLst>
                        <a:defRPr/>
                      </a:pP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持續尋找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海外教育</a:t>
                      </a: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機構合作機會</a:t>
                      </a:r>
                      <a:endParaRPr kumimoji="0" lang="en-US" altLang="zh-TW" sz="2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獲利模式</a:t>
                      </a:r>
                      <a:endParaRPr kumimoji="0" lang="en-US" altLang="zh-TW" sz="2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1. 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營隊</a:t>
                      </a: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/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工作坊開課</a:t>
                      </a: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2. 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海外機構師資對接</a:t>
                      </a: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/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遊學團</a:t>
                      </a: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/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比賽</a:t>
                      </a:r>
                      <a:endParaRPr kumimoji="0" lang="en-US" altLang="zh-TW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3. 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政府標案、補助申請</a:t>
                      </a:r>
                      <a:endParaRPr kumimoji="0" lang="en-US" altLang="zh-TW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zh-TW" altLang="en-US" sz="2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Lato Light" pitchFamily="34" charset="0"/>
                        </a:rPr>
                        <a:t>經營方向</a:t>
                      </a:r>
                      <a:endParaRPr lang="en-US" altLang="zh-TW" sz="2800" kern="1200" dirty="0" smtClean="0">
                        <a:solidFill>
                          <a:srgbClr val="000000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與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香港、台灣等地交流比賽</a:t>
                      </a:r>
                      <a:r>
                        <a:rPr lang="en-US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活動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提供師資認證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457200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補教機構</a:t>
                      </a: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  <a:ea typeface="微軟正黑體"/>
                          <a:cs typeface="Helvetica"/>
                        </a:rPr>
                        <a:t>加盟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獲利模式</a:t>
                      </a:r>
                      <a:endParaRPr kumimoji="0" lang="en-US" altLang="zh-TW" sz="2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1.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與公立機構合作認證計劃</a:t>
                      </a: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2.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永續經營</a:t>
                      </a:r>
                      <a:r>
                        <a:rPr kumimoji="0" lang="en-US" altLang="zh-TW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: TTQS, </a:t>
                      </a:r>
                      <a:r>
                        <a:rPr kumimoji="0" lang="zh-TW" altLang="en-US" sz="2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sym typeface="Lato Light" pitchFamily="34" charset="0"/>
                        </a:rPr>
                        <a:t>偏鄉計劃</a:t>
                      </a:r>
                      <a:endParaRPr kumimoji="0" lang="en-US" altLang="zh-TW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sym typeface="Lato Light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8000" dirty="0" smtClean="0"/>
              <a:t>短中期</a:t>
            </a:r>
            <a:r>
              <a:rPr lang="zh-TW" altLang="zh-TW" sz="8000" dirty="0" smtClean="0"/>
              <a:t>經營主軸及機會</a:t>
            </a:r>
            <a:endParaRPr lang="zh-TW" altLang="en-US" sz="80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894856" y="6065912"/>
          <a:ext cx="21674407" cy="6537759"/>
        </p:xfrm>
        <a:graphic>
          <a:graphicData uri="http://schemas.openxmlformats.org/drawingml/2006/table">
            <a:tbl>
              <a:tblPr/>
              <a:tblGrid>
                <a:gridCol w="5451598"/>
                <a:gridCol w="7914599"/>
                <a:gridCol w="8308210"/>
              </a:tblGrid>
              <a:tr h="522486">
                <a:tc>
                  <a:txBody>
                    <a:bodyPr/>
                    <a:lstStyle/>
                    <a:p>
                      <a:endParaRPr lang="zh-TW" sz="32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收入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內部</a:t>
                      </a:r>
                      <a:r>
                        <a:rPr lang="zh-TW" sz="3200" b="1" kern="1200" dirty="0" smtClean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成本</a:t>
                      </a:r>
                      <a:r>
                        <a:rPr lang="zh-TW" altLang="en-US" sz="3200" b="1" kern="1200" dirty="0" smtClean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 或 外包</a:t>
                      </a:r>
                      <a:r>
                        <a:rPr lang="zh-TW" sz="3200" b="1" kern="1200" dirty="0" smtClean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152901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示範點實體課程活動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課程</a:t>
                      </a:r>
                      <a:r>
                        <a:rPr lang="en-US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活動報名費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課程開發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場域驗證成本 </a:t>
                      </a:r>
                      <a:endParaRPr lang="zh-TW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產品包材料成本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寄送成本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場地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師資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宣傳</a:t>
                      </a:r>
                      <a:r>
                        <a:rPr lang="zh-TW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行銷</a:t>
                      </a: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活動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成本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20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大學生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社團</a:t>
                      </a:r>
                      <a:r>
                        <a:rPr lang="en-US" alt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營隊授課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社團老師</a:t>
                      </a: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收入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抽成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人事訓練</a:t>
                      </a:r>
                      <a:r>
                        <a:rPr 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獎金等人事費用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8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種子</a:t>
                      </a: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師資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訓練</a:t>
                      </a:r>
                      <a:r>
                        <a:rPr lang="en-US" alt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認證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報名費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認證題目開發</a:t>
                      </a:r>
                      <a:r>
                        <a:rPr lang="en-US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場域驗證成本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線上課程系統資源維護成本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901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線上課程</a:t>
                      </a:r>
                      <a:r>
                        <a:rPr lang="en-US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sz="3200" b="1" kern="1200" dirty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服務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261620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線上課程</a:t>
                      </a:r>
                      <a:r>
                        <a:rPr lang="en-US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學習證書收入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課程開發</a:t>
                      </a:r>
                      <a:r>
                        <a:rPr lang="en-US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場域驗證成本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產品包材料成本</a:t>
                      </a:r>
                      <a:r>
                        <a:rPr lang="en-US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寄送成本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線上課程系統資源維護成本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產品售後服務成本 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SEO</a:t>
                      </a:r>
                      <a:r>
                        <a:rPr 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行銷</a:t>
                      </a:r>
                      <a:r>
                        <a:rPr lang="zh-TW" sz="2800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推廣成本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750840" y="2851681"/>
            <a:ext cx="213143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短期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KPI: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營隊、社團業務拓展要趕上學校時程 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詳見下頁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schedule)</a:t>
            </a: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著重在該服務如何提供學生學習歷程這項需求上佔有優勢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與海外的聯結形成國際間的延伸活動，增加學習歷程付加價值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534816" y="2192990"/>
          <a:ext cx="22394488" cy="1113961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5616624"/>
                <a:gridCol w="618069"/>
                <a:gridCol w="618069"/>
                <a:gridCol w="618069"/>
                <a:gridCol w="618069"/>
                <a:gridCol w="618069"/>
                <a:gridCol w="618069"/>
                <a:gridCol w="618069"/>
                <a:gridCol w="618069"/>
                <a:gridCol w="618069"/>
                <a:gridCol w="618069"/>
                <a:gridCol w="618069"/>
                <a:gridCol w="618069"/>
                <a:gridCol w="9361036"/>
              </a:tblGrid>
              <a:tr h="36004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Targets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Period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Concept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40960">
                <a:tc vMerge="1">
                  <a:txBody>
                    <a:bodyPr/>
                    <a:lstStyle/>
                    <a:p>
                      <a:endParaRPr lang="zh-TW" altLang="en-US" sz="3200" b="1" dirty="0">
                        <a:latin typeface="Arial Black" pitchFamily="34" charset="0"/>
                        <a:ea typeface="微軟正黑體" pitchFamily="34" charset="-120"/>
                      </a:endParaRPr>
                    </a:p>
                  </a:txBody>
                  <a:tcPr anchor="ctr"/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2020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sz="3200" b="1" dirty="0">
                        <a:latin typeface="Arial Black" pitchFamily="34" charset="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126856">
                <a:tc vMerge="1">
                  <a:txBody>
                    <a:bodyPr/>
                    <a:lstStyle/>
                    <a:p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514350" indent="-514350" algn="l"/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Lato Light" panose="020F0302020204030203" pitchFamily="34" charset="0"/>
                      </a:endParaRPr>
                    </a:p>
                  </a:txBody>
                  <a:tcPr anchor="ctr"/>
                </a:tc>
              </a:tr>
              <a:tr h="1903162">
                <a:tc>
                  <a:txBody>
                    <a:bodyPr/>
                    <a:lstStyle/>
                    <a:p>
                      <a:pPr marL="441325" marR="0" indent="-4413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參與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STEM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相關協會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並與前期機構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aseline="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MakerPro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等夥伴合作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0" indent="-514350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建立基礎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使用既有的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制度與產品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可以安排之課程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目標族群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國中學生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目標活動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學生為主的活動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預期成果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取得回饋並驗證可行性後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調整課程內容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Lato Light" panose="020F030202020403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611">
                <a:tc>
                  <a:txBody>
                    <a:bodyPr/>
                    <a:lstStyle/>
                    <a:p>
                      <a:pPr marL="441325" marR="0" indent="-4413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試運行活動以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 Coding Studio*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為名的營隊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系列課程推廣</a:t>
                      </a: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國中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8138" indent="-1608138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建立基礎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基於以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為名的試運行活動資料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與學校洽談示範教程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國中先切入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學區內小學後切入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514350" indent="-514350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目標族群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國中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國小師資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pPr marL="1608138" indent="-1608138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目標活動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學校增能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培力工作坊教師群組共同備課研習會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</a:p>
                    <a:p>
                      <a:pPr marL="514350" indent="-514350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預期成果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建立學校關係網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討論暑期營隊課程的導入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Lato Light" panose="020F030202020403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365">
                <a:tc>
                  <a:txBody>
                    <a:bodyPr/>
                    <a:lstStyle/>
                    <a:p>
                      <a:pPr marL="441325" indent="-441325">
                        <a:buFont typeface="Wingdings" pitchFamily="2" charset="2"/>
                        <a:buChar char="ü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基於以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 Coding Studio*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為名的試運行活動資料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與學校洽談示範教程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441325" indent="-441325">
                        <a:buFont typeface="Wingdings" pitchFamily="2" charset="2"/>
                        <a:buChar char="ü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籌備並執行社團課教學活動計畫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441325" indent="-441325">
                        <a:buFont typeface="Wingdings" pitchFamily="2" charset="2"/>
                        <a:buChar char="ü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與科技中心合作推廣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建立基礎合作關係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08138" indent="-1608138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建立基礎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針對前期試運行的活動記錄與學校關係網的建立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吸引學校學生與家長報名暑期營隊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目標族群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國中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國小學校及家長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目標活動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科學營隊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科展級競賽培訓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參加國際交流活動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608138" indent="-1608138" algn="l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預期成果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獲得學校及家長的認同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並落實粉絲團等社群的運行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建立媒體曝光及公共關係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Lato Light" panose="020F030202020403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960">
                <a:tc>
                  <a:txBody>
                    <a:bodyPr/>
                    <a:lstStyle/>
                    <a:p>
                      <a:pPr marL="441325" indent="-441325">
                        <a:buFont typeface="Wingdings" pitchFamily="2" charset="2"/>
                        <a:buChar char="ü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建立大學推廣中心進行示範活動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發揮影響力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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開始朝證書與加盟的方向走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建立基礎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建立於活動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學校關係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社群粉絲團的知名度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目標族群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補習班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補習班教師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目標活動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 Coding Studio*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課程進行師訓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研習會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預期成果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吸收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30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家北區補習班加盟為固定盟友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6017">
                <a:tc>
                  <a:txBody>
                    <a:bodyPr/>
                    <a:lstStyle/>
                    <a:p>
                      <a:pPr marL="441325" indent="-441325">
                        <a:buFont typeface="Wingdings" pitchFamily="2" charset="2"/>
                        <a:buChar char="ü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基礎學校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補習班夥伴外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開放台灣補習班其他加盟夥伴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預期成果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開放加盟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 bwMode="auto">
          <a:xfrm>
            <a:off x="9959752" y="8658200"/>
            <a:ext cx="2160240" cy="648072"/>
          </a:xfrm>
          <a:prstGeom prst="rect">
            <a:avLst/>
          </a:prstGeom>
          <a:gradFill>
            <a:gsLst>
              <a:gs pos="0">
                <a:srgbClr val="00B050">
                  <a:alpha val="80000"/>
                </a:srgbClr>
              </a:gs>
              <a:gs pos="50000">
                <a:srgbClr val="92D050">
                  <a:alpha val="48000"/>
                </a:srgbClr>
              </a:gs>
              <a:gs pos="100000">
                <a:srgbClr val="00B050">
                  <a:alpha val="8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7799512" y="8658200"/>
            <a:ext cx="2160240" cy="648072"/>
          </a:xfrm>
          <a:prstGeom prst="rect">
            <a:avLst/>
          </a:prstGeom>
          <a:gradFill>
            <a:gsLst>
              <a:gs pos="0">
                <a:srgbClr val="FFC000">
                  <a:alpha val="70000"/>
                </a:srgbClr>
              </a:gs>
              <a:gs pos="50000">
                <a:srgbClr val="FFFF99"/>
              </a:gs>
              <a:gs pos="100000">
                <a:srgbClr val="FFC000">
                  <a:alpha val="7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7727504" y="4121696"/>
            <a:ext cx="3096344" cy="648072"/>
          </a:xfrm>
          <a:prstGeom prst="rect">
            <a:avLst/>
          </a:prstGeom>
          <a:gradFill>
            <a:gsLst>
              <a:gs pos="0">
                <a:srgbClr val="00B050">
                  <a:alpha val="80000"/>
                </a:srgbClr>
              </a:gs>
              <a:gs pos="50000">
                <a:srgbClr val="92D050">
                  <a:alpha val="48000"/>
                </a:srgbClr>
              </a:gs>
              <a:gs pos="100000">
                <a:srgbClr val="00B050">
                  <a:alpha val="8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9599712" y="5777880"/>
            <a:ext cx="1224136" cy="648072"/>
          </a:xfrm>
          <a:prstGeom prst="rect">
            <a:avLst/>
          </a:prstGeom>
          <a:gradFill>
            <a:gsLst>
              <a:gs pos="0">
                <a:srgbClr val="00B050">
                  <a:alpha val="80000"/>
                </a:srgbClr>
              </a:gs>
              <a:gs pos="50000">
                <a:srgbClr val="92D050">
                  <a:alpha val="48000"/>
                </a:srgbClr>
              </a:gs>
              <a:gs pos="100000">
                <a:srgbClr val="00B050">
                  <a:alpha val="8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10175776" y="10962456"/>
            <a:ext cx="2520280" cy="648072"/>
          </a:xfrm>
          <a:prstGeom prst="rect">
            <a:avLst/>
          </a:prstGeom>
          <a:gradFill>
            <a:gsLst>
              <a:gs pos="0">
                <a:srgbClr val="FFC000">
                  <a:alpha val="70000"/>
                </a:srgbClr>
              </a:gs>
              <a:gs pos="50000">
                <a:srgbClr val="FFFF99"/>
              </a:gs>
              <a:gs pos="100000">
                <a:srgbClr val="FFC000">
                  <a:alpha val="7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2696056" y="10962456"/>
            <a:ext cx="1224136" cy="648072"/>
          </a:xfrm>
          <a:prstGeom prst="rect">
            <a:avLst/>
          </a:prstGeom>
          <a:gradFill>
            <a:gsLst>
              <a:gs pos="0">
                <a:srgbClr val="00B050">
                  <a:alpha val="80000"/>
                </a:srgbClr>
              </a:gs>
              <a:gs pos="50000">
                <a:srgbClr val="92D050">
                  <a:alpha val="48000"/>
                </a:srgbClr>
              </a:gs>
              <a:gs pos="100000">
                <a:srgbClr val="00B050">
                  <a:alpha val="8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13920192" y="12474624"/>
            <a:ext cx="648072" cy="648072"/>
          </a:xfrm>
          <a:prstGeom prst="rect">
            <a:avLst/>
          </a:prstGeom>
          <a:gradFill>
            <a:gsLst>
              <a:gs pos="0">
                <a:srgbClr val="00B050">
                  <a:alpha val="80000"/>
                </a:srgbClr>
              </a:gs>
              <a:gs pos="50000">
                <a:srgbClr val="92D050">
                  <a:alpha val="48000"/>
                </a:srgbClr>
              </a:gs>
              <a:gs pos="100000">
                <a:srgbClr val="00B050">
                  <a:alpha val="8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4" name="直線單箭頭接點 13"/>
          <p:cNvCxnSpPr/>
          <p:nvPr/>
        </p:nvCxnSpPr>
        <p:spPr bwMode="auto">
          <a:xfrm>
            <a:off x="13920192" y="11610528"/>
            <a:ext cx="0" cy="864096"/>
          </a:xfrm>
          <a:prstGeom prst="straightConnector1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12700" cap="flat" cmpd="sng" algn="ctr">
            <a:solidFill>
              <a:srgbClr val="C00000"/>
            </a:solidFill>
            <a:prstDash val="dash"/>
            <a:miter lim="0"/>
            <a:headEnd type="none" w="med" len="med"/>
            <a:tailEnd type="arrow"/>
          </a:ln>
          <a:effectLst/>
        </p:spPr>
      </p:cxnSp>
      <p:sp>
        <p:nvSpPr>
          <p:cNvPr id="17" name="矩形 16"/>
          <p:cNvSpPr/>
          <p:nvPr/>
        </p:nvSpPr>
        <p:spPr bwMode="auto">
          <a:xfrm>
            <a:off x="12119992" y="8658200"/>
            <a:ext cx="2448272" cy="64807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3920192" y="10962456"/>
            <a:ext cx="648072" cy="64807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0823848" y="5777880"/>
            <a:ext cx="1296144" cy="64807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10823848" y="4121696"/>
            <a:ext cx="3744416" cy="64807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7727504" y="5777880"/>
            <a:ext cx="1872208" cy="648072"/>
          </a:xfrm>
          <a:prstGeom prst="rect">
            <a:avLst/>
          </a:prstGeom>
          <a:gradFill>
            <a:gsLst>
              <a:gs pos="0">
                <a:srgbClr val="FFC000">
                  <a:alpha val="70000"/>
                </a:srgbClr>
              </a:gs>
              <a:gs pos="50000">
                <a:srgbClr val="FFFF99"/>
              </a:gs>
              <a:gs pos="100000">
                <a:srgbClr val="FFC000">
                  <a:alpha val="7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8000" dirty="0" smtClean="0">
                <a:solidFill>
                  <a:schemeClr val="tx1"/>
                </a:solidFill>
                <a:cs typeface="Lato Light" panose="020F0302020204030203" pitchFamily="34" charset="0"/>
              </a:rPr>
              <a:t>線下佈局各階段性時程、目標與願景</a:t>
            </a:r>
            <a:endParaRPr lang="zh-TW" altLang="en-US" sz="8000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9599712" y="577962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</a:rPr>
              <a:t>報名結束</a:t>
            </a:r>
            <a:endParaRPr lang="en-US" altLang="zh-TW" sz="1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</a:rPr>
              <a:t>籌備期</a:t>
            </a:r>
            <a:endParaRPr lang="zh-TW" altLang="en-US"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7799512" y="5921896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報名推廣期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7655496" y="8802216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洽談</a:t>
            </a: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師訓推廣期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10823848" y="592189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暑期營隊</a:t>
            </a:r>
            <a:endParaRPr lang="zh-TW" altLang="en-US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2696056" y="6713984"/>
            <a:ext cx="1872208" cy="648072"/>
          </a:xfrm>
          <a:prstGeom prst="rect">
            <a:avLst/>
          </a:prstGeom>
          <a:gradFill>
            <a:gsLst>
              <a:gs pos="0">
                <a:srgbClr val="FFC000">
                  <a:alpha val="70000"/>
                </a:srgbClr>
              </a:gs>
              <a:gs pos="50000">
                <a:srgbClr val="FFFF99"/>
              </a:gs>
              <a:gs pos="100000">
                <a:srgbClr val="FFC000">
                  <a:alpha val="70000"/>
                </a:srgb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12624048" y="6858000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寒假報名推廣期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0535816" y="865820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</a:rPr>
              <a:t>學校定案</a:t>
            </a:r>
            <a:endParaRPr lang="en-US" altLang="zh-TW" sz="1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800" dirty="0" smtClean="0">
                <a:latin typeface="微軟正黑體" pitchFamily="34" charset="-120"/>
                <a:ea typeface="微軟正黑體" pitchFamily="34" charset="-120"/>
              </a:rPr>
              <a:t>籌備期</a:t>
            </a:r>
            <a:endParaRPr lang="zh-TW" altLang="en-US" sz="1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12768064" y="876214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社團課程</a:t>
            </a:r>
            <a:endParaRPr lang="zh-TW" altLang="en-US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11727" y="737320"/>
            <a:ext cx="13013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8000" b="1" dirty="0" smtClean="0">
                <a:latin typeface="微軟正黑體" pitchFamily="34" charset="-120"/>
                <a:ea typeface="微軟正黑體" pitchFamily="34" charset="-120"/>
              </a:rPr>
              <a:t>財務計畫</a:t>
            </a:r>
            <a:r>
              <a:rPr lang="en-US" altLang="zh-TW" sz="80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8000" b="1" dirty="0" smtClean="0">
                <a:latin typeface="微軟正黑體" pitchFamily="34" charset="-120"/>
                <a:ea typeface="微軟正黑體" pitchFamily="34" charset="-120"/>
              </a:rPr>
              <a:t> 其他業外收入機會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750840" y="2681536"/>
          <a:ext cx="20666296" cy="10657184"/>
        </p:xfrm>
        <a:graphic>
          <a:graphicData uri="http://schemas.openxmlformats.org/drawingml/2006/table">
            <a:tbl>
              <a:tblPr/>
              <a:tblGrid>
                <a:gridCol w="3456384"/>
                <a:gridCol w="6048672"/>
                <a:gridCol w="5400600"/>
                <a:gridCol w="5760640"/>
              </a:tblGrid>
              <a:tr h="522486">
                <a:tc>
                  <a:txBody>
                    <a:bodyPr/>
                    <a:lstStyle/>
                    <a:p>
                      <a:endParaRPr lang="zh-TW" sz="32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項目</a:t>
                      </a:r>
                      <a:endParaRPr lang="zh-TW" altLang="en-US" sz="3200" b="1" kern="1200" dirty="0">
                        <a:solidFill>
                          <a:srgbClr val="FFFFFF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效益</a:t>
                      </a:r>
                      <a:endParaRPr lang="zh-TW" altLang="en-US" sz="3200" b="1" kern="1200" dirty="0">
                        <a:solidFill>
                          <a:srgbClr val="FFFFFF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狀態</a:t>
                      </a:r>
                      <a:r>
                        <a:rPr lang="zh-TW" sz="3200" b="1" kern="1200" dirty="0" smtClean="0">
                          <a:solidFill>
                            <a:srgbClr val="FFFFFF"/>
                          </a:solidFill>
                          <a:latin typeface="Calibri"/>
                          <a:ea typeface="微軟正黑體"/>
                          <a:cs typeface="Helvetica"/>
                        </a:rPr>
                        <a:t>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329393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代理產品</a:t>
                      </a:r>
                      <a:r>
                        <a:rPr lang="en-US" alt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/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課程</a:t>
                      </a:r>
                      <a:r>
                        <a:rPr 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 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3D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列印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: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 </a:t>
                      </a:r>
                      <a:r>
                        <a:rPr lang="en-US" altLang="zh-TW" sz="2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XYZprinting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三緯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3D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列印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: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 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3D Mart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台灣三帝瑪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Junior Pack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課程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 </a:t>
                      </a:r>
                      <a:r>
                        <a:rPr lang="en-US" altLang="zh-TW" sz="2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CubePia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酷比客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海霸課程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BT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遙控手把教學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: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 </a:t>
                      </a:r>
                      <a:r>
                        <a:rPr lang="en-US" altLang="zh-TW" sz="28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Motoduino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紙製手創課程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:FUN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 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Chan</a:t>
                      </a:r>
                      <a:r>
                        <a:rPr lang="en-US" altLang="zh-TW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 </a:t>
                      </a:r>
                      <a:r>
                        <a:rPr lang="zh-TW" altLang="en-US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峰辰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聯強</a:t>
                      </a:r>
                      <a:r>
                        <a:rPr lang="en-US" altLang="zh-TW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</a:t>
                      </a: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震旦行通路</a:t>
                      </a:r>
                      <a:r>
                        <a:rPr lang="en-US" altLang="zh-TW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, </a:t>
                      </a: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機器市佔</a:t>
                      </a:r>
                      <a:endParaRPr lang="en-US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國外市場</a:t>
                      </a:r>
                      <a:endParaRPr lang="en-US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產品與課程整合</a:t>
                      </a:r>
                      <a:r>
                        <a:rPr lang="en-US" altLang="zh-TW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, </a:t>
                      </a: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國外市場</a:t>
                      </a:r>
                      <a:endParaRPr lang="en-US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產品與課程整合</a:t>
                      </a:r>
                      <a:r>
                        <a:rPr lang="en-US" altLang="zh-TW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, </a:t>
                      </a: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國內市佔</a:t>
                      </a:r>
                      <a:endParaRPr lang="en-US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產品與課程整合</a:t>
                      </a:r>
                      <a:r>
                        <a:rPr lang="en-US" altLang="zh-TW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, </a:t>
                      </a:r>
                      <a:r>
                        <a:rPr lang="en-US" altLang="zh-TW" sz="2800" kern="1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IoT</a:t>
                      </a:r>
                      <a:r>
                        <a:rPr lang="en-US" altLang="zh-TW" sz="2800" kern="1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/MQTT</a:t>
                      </a:r>
                      <a:endParaRPr lang="en-US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產品與課程整合</a:t>
                      </a:r>
                      <a:r>
                        <a:rPr lang="en-US" altLang="zh-TW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,</a:t>
                      </a: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國內市佔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已初步取得代理與授權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, 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待簽約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洽談中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洽談中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洽談中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洽談中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策略聯盟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資金方需求</a:t>
                      </a:r>
                      <a:endParaRPr lang="zh-TW" altLang="en-US" sz="3200" b="1" kern="1200" dirty="0">
                        <a:solidFill>
                          <a:srgbClr val="000000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眾籌網站架設</a:t>
                      </a:r>
                      <a:endParaRPr lang="zh-TW" altLang="en-US" sz="2800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資金收入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>
                          <a:tab pos="-149225" algn="l"/>
                        </a:tabLst>
                        <a:defRPr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洽談中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843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HKEDA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合作活動</a:t>
                      </a:r>
                      <a:endParaRPr lang="zh-TW" sz="3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香港中小學來台遊學團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比賽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香港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SUNTECH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來台拜訪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+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合作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幼兒園合作項目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: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 梁總來台參訪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印尼東協聯盟落地計畫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澳門兩岸四地智能車大賽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玩具反斗城課程代理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新加坡比賽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4/1 AI EXPO</a:t>
                      </a: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日本參展計畫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協辦收入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持續跟進</a:t>
                      </a:r>
                      <a:endParaRPr lang="zh-TW" sz="2800" kern="100" dirty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越南課程教學活動</a:t>
                      </a:r>
                      <a:endParaRPr lang="zh-TW" altLang="zh-TW" sz="3200" b="1" kern="1200" dirty="0">
                        <a:solidFill>
                          <a:srgbClr val="000000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河內</a:t>
                      </a:r>
                      <a:r>
                        <a:rPr lang="en-US" altLang="zh-TW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Primary</a:t>
                      </a:r>
                      <a:r>
                        <a:rPr lang="en-US" altLang="zh-TW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 school</a:t>
                      </a:r>
                      <a:r>
                        <a:rPr lang="zh-TW" altLang="en-US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國際學校</a:t>
                      </a:r>
                      <a:endParaRPr lang="en-US" altLang="zh-TW" sz="2800" kern="12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越南代理商教學對接需求</a:t>
                      </a:r>
                      <a:endParaRPr lang="en-US" altLang="zh-TW" sz="2800" kern="12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altLang="zh-TW" sz="2800" kern="1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Melacar</a:t>
                      </a: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社團</a:t>
                      </a:r>
                      <a:endParaRPr lang="en-US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  <a:tabLst>
                          <a:tab pos="-149225" algn="l"/>
                        </a:tabLst>
                      </a:pPr>
                      <a:r>
                        <a:rPr lang="zh-TW" altLang="en-US" sz="28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洽談中</a:t>
                      </a:r>
                      <a:endParaRPr lang="en-US" altLang="zh-TW" sz="28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一年</a:t>
                      </a:r>
                      <a:r>
                        <a:rPr lang="en-US" altLang="zh-TW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200+</a:t>
                      </a:r>
                      <a:r>
                        <a:rPr lang="zh-TW" altLang="en-US" sz="3200" b="1" kern="1200" dirty="0" smtClean="0">
                          <a:solidFill>
                            <a:srgbClr val="000000"/>
                          </a:solidFill>
                          <a:latin typeface="Calibri"/>
                          <a:ea typeface="微軟正黑體"/>
                          <a:cs typeface="Helvetica"/>
                        </a:rPr>
                        <a:t>新創市集</a:t>
                      </a:r>
                      <a:endParaRPr lang="zh-TW" altLang="zh-TW" sz="3200" b="1" kern="1200" dirty="0">
                        <a:solidFill>
                          <a:srgbClr val="000000"/>
                        </a:solidFill>
                        <a:latin typeface="Calibri"/>
                        <a:ea typeface="微軟正黑體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zh-TW" altLang="en-US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協助旭初</a:t>
                      </a:r>
                      <a:r>
                        <a:rPr lang="en-US" altLang="zh-TW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, </a:t>
                      </a:r>
                      <a:r>
                        <a:rPr lang="zh-TW" altLang="en-US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搭配磁貼書</a:t>
                      </a:r>
                      <a:r>
                        <a:rPr lang="en-US" altLang="zh-TW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/</a:t>
                      </a:r>
                      <a:r>
                        <a:rPr lang="zh-TW" altLang="en-US" sz="28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Helvetica"/>
                        </a:rPr>
                        <a:t>巧虎擺攤</a:t>
                      </a:r>
                      <a:endParaRPr lang="en-US" altLang="zh-TW" sz="2800" kern="12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Helvetic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altLang="zh-TW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C</a:t>
                      </a: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端客戶刺激課程需求</a:t>
                      </a:r>
                      <a:endParaRPr lang="en-US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>
                          <a:tab pos="-149225" algn="l"/>
                        </a:tabLst>
                        <a:defRPr/>
                      </a:pPr>
                      <a:r>
                        <a:rPr lang="zh-TW" altLang="en-US" sz="2800" kern="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持續跟進</a:t>
                      </a:r>
                      <a:endParaRPr lang="zh-TW" altLang="zh-TW" sz="2800" kern="1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algn="ctr" defTabSz="617875" fontAlgn="base" hangingPunct="0">
              <a:spcBef>
                <a:spcPct val="0"/>
              </a:spcBef>
              <a:spcAft>
                <a:spcPct val="0"/>
              </a:spcAft>
            </a:pPr>
            <a:endParaRPr lang="zh-TW" altLang="zh-TW" sz="4300" dirty="0">
              <a:solidFill>
                <a:schemeClr val="bg1"/>
              </a:solidFill>
              <a:latin typeface="Lato" pitchFamily="34" charset="0"/>
              <a:sym typeface="Lato" pitchFamily="34" charset="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 Studio </a:t>
            </a:r>
            <a:b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 Course</a:t>
            </a:r>
            <a:b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課程策略</a:t>
            </a:r>
            <a:endParaRPr lang="zh-TW" altLang="en-US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35243" y="999041"/>
            <a:ext cx="4288341" cy="1323435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情境設計</a:t>
            </a:r>
          </a:p>
        </p:txBody>
      </p:sp>
      <p:pic>
        <p:nvPicPr>
          <p:cNvPr id="1026" name="Picture 2" descr="D:\下載資料\星際戰爭2-01.jpg"/>
          <p:cNvPicPr>
            <a:picLocks noChangeAspect="1" noChangeArrowheads="1"/>
          </p:cNvPicPr>
          <p:nvPr/>
        </p:nvPicPr>
        <p:blipFill>
          <a:blip r:embed="rId2" cstate="print"/>
          <a:srcRect t="40165" b="9294"/>
          <a:stretch>
            <a:fillRect/>
          </a:stretch>
        </p:blipFill>
        <p:spPr bwMode="auto">
          <a:xfrm>
            <a:off x="1174776" y="2319938"/>
            <a:ext cx="22548168" cy="11396062"/>
          </a:xfrm>
          <a:prstGeom prst="roundRect">
            <a:avLst>
              <a:gd name="adj" fmla="val 8176"/>
            </a:avLst>
          </a:prstGeom>
          <a:noFill/>
          <a:effectLst>
            <a:softEdge rad="317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4896" y="3041576"/>
            <a:ext cx="8352928" cy="469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11680" y="6209928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318799" y="2806265"/>
          <a:ext cx="21761923" cy="9837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32491"/>
                <a:gridCol w="6243144"/>
                <a:gridCol w="6243144"/>
                <a:gridCol w="6243144"/>
              </a:tblGrid>
              <a:tr h="1967538">
                <a:tc>
                  <a:txBody>
                    <a:bodyPr/>
                    <a:lstStyle/>
                    <a:p>
                      <a:pPr algn="ctr"/>
                      <a:endParaRPr lang="zh-TW" altLang="en-US" sz="44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 </a:t>
                      </a:r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認識</a:t>
                      </a:r>
                      <a:r>
                        <a:rPr lang="en-US" altLang="zh-TW" sz="3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Coding</a:t>
                      </a:r>
                    </a:p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課程偏重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程式邏輯架構建立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MelaCake</a:t>
                      </a:r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動手做結構</a:t>
                      </a:r>
                      <a:endParaRPr lang="en-US" altLang="zh-TW" sz="3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課程偏重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硬體組合觀念養成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3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3DPrinter</a:t>
                      </a:r>
                      <a:r>
                        <a:rPr lang="en-US" altLang="zh-TW" sz="32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sz="32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玩創意</a:t>
                      </a:r>
                      <a:endParaRPr lang="en-US" altLang="zh-TW" sz="3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課程偏重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3D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建模概念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創造力學習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19675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馬達類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3"/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原生教程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基礎套件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+Arduino Coding</a:t>
                      </a:r>
                    </a:p>
                  </a:txBody>
                  <a:tcPr anchor="ctr">
                    <a:solidFill>
                      <a:srgbClr val="FFF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原生教程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MelaCAR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編程教學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baseline="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MelaCAR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進階套件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TarkusVP+3D Mart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聯動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教程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457200" indent="-45720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ThinkerCAD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建模教學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457200" indent="-45720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MelaCAR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編程教學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baseline="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MelaCAR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進階套件</a:t>
                      </a:r>
                      <a:endParaRPr lang="zh-TW" altLang="en-US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3"/>
                    </a:solidFill>
                  </a:tcPr>
                </a:tc>
              </a:tr>
              <a:tr h="19675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燈光類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原生教程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MagicBox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基礎套件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MagicBox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吸色燈套件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MagicBox+Arduino</a:t>
                      </a: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Coding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8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19675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農場類</a:t>
                      </a:r>
                      <a:endParaRPr lang="en-US" altLang="zh-TW" sz="32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魚菜共生</a:t>
                      </a:r>
                      <a:endParaRPr lang="en-US" altLang="zh-TW" sz="32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8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aseline="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TarkusVP+QuickBLE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聯動教程</a:t>
                      </a:r>
                      <a:endParaRPr lang="en-US" altLang="zh-TW" sz="2800" baseline="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Little Farm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農場基礎課程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Aquaponic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魚菜共生進階課程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物聯網監控進階課程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19675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音樂類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8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aseline="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TarkusVP+Motoduino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聯動教程</a:t>
                      </a:r>
                      <a:endParaRPr lang="en-US" altLang="zh-TW" sz="2800" baseline="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TW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Piano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基礎課程</a:t>
                      </a:r>
                      <a:endParaRPr lang="en-US" altLang="zh-TW" sz="2800" baseline="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TW" sz="2800" baseline="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MonkeyMonkey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控制鍵盤</a:t>
                      </a:r>
                      <a:endParaRPr lang="en-US" altLang="zh-TW" sz="2800" baseline="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 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音調</a:t>
                      </a: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音色調整與其它樂器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TarkusVP+3D Mart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聯動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教程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457200" indent="-45720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ThinkerCAD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建模教學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457200" indent="-457200">
                        <a:buAutoNum type="arabicPeriod"/>
                      </a:pPr>
                      <a:r>
                        <a:rPr lang="en-US" altLang="zh-TW" sz="28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MelaCAR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組裝</a:t>
                      </a:r>
                      <a:r>
                        <a:rPr lang="en-US" altLang="zh-TW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編程教學</a:t>
                      </a:r>
                      <a:endParaRPr lang="en-US" altLang="zh-TW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altLang="zh-TW" sz="2800" baseline="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MelaCAR</a:t>
                      </a:r>
                      <a:r>
                        <a:rPr lang="zh-TW" altLang="en-US" sz="28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進階套件</a:t>
                      </a:r>
                      <a:endParaRPr lang="zh-TW" altLang="en-US" sz="28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1235243" y="999041"/>
            <a:ext cx="10158538" cy="1323435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結合</a:t>
            </a:r>
            <a:r>
              <a:rPr lang="en-US" altLang="zh-TW" sz="80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STEM</a:t>
            </a:r>
            <a:r>
              <a:rPr lang="zh-TW" altLang="en-US" sz="80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課程多角化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1630025" cy="1536700"/>
          </a:xfrm>
        </p:spPr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拓可</a:t>
            </a:r>
            <a:r>
              <a:rPr lang="zh-TW" sz="7000" dirty="0" smtClean="0">
                <a:sym typeface="Brandon Text Bold" pitchFamily="34" charset="0"/>
              </a:rPr>
              <a:t>思</a:t>
            </a:r>
            <a:r>
              <a:rPr lang="zh-TW" altLang="en-US" sz="7000" dirty="0" smtClean="0">
                <a:sym typeface="Brandon Text Bold" pitchFamily="34" charset="0"/>
              </a:rPr>
              <a:t>品牌的源起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91DA219-2A10-4557-A380-B0ADC9BFA75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3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306647" y="11754544"/>
            <a:ext cx="102280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hlinkClick r:id="rId2"/>
              </a:rPr>
              <a:t>https://youtu.be/Hc0AUcstMag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19" name="內容版面配置區 2"/>
          <p:cNvSpPr txBox="1">
            <a:spLocks/>
          </p:cNvSpPr>
          <p:nvPr/>
        </p:nvSpPr>
        <p:spPr>
          <a:xfrm>
            <a:off x="2542928" y="2465512"/>
            <a:ext cx="13978229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為何取名為拓可思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拓可思在愛沙尼亞文為智慧的意思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拓可斯的成立就是希望能效仿愛沙尼亞的教學結晶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愛沙尼亞在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2012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年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9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月推動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(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虎躍計畫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)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成為全世界第一個從小學一年級開始教程式的國家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在次年普及到所有公立學校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,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進而成為義務教育的一環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然而拓可思希望藉由簡單方式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也讓孩子能在年幼時也能了解程式語言這有趣的領域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公司擁有簡單好操作的介面以及生動活潑的硬體主件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讓孩子能在遊玩中了解科技的偉大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zh-TW" altLang="en-US" sz="3600" dirty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  <p:sp>
        <p:nvSpPr>
          <p:cNvPr id="16" name="Rectangle 1"/>
          <p:cNvSpPr>
            <a:spLocks/>
          </p:cNvSpPr>
          <p:nvPr/>
        </p:nvSpPr>
        <p:spPr bwMode="auto">
          <a:xfrm>
            <a:off x="19092863" y="0"/>
            <a:ext cx="6248400" cy="13714413"/>
          </a:xfrm>
          <a:prstGeom prst="rect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grpSp>
        <p:nvGrpSpPr>
          <p:cNvPr id="17" name="Group 5"/>
          <p:cNvGrpSpPr>
            <a:grpSpLocks/>
          </p:cNvGrpSpPr>
          <p:nvPr/>
        </p:nvGrpSpPr>
        <p:grpSpPr bwMode="auto">
          <a:xfrm>
            <a:off x="19262725" y="-25400"/>
            <a:ext cx="5284788" cy="13766800"/>
            <a:chOff x="0" y="0"/>
            <a:chExt cx="5285108" cy="13768234"/>
          </a:xfrm>
        </p:grpSpPr>
        <p:pic>
          <p:nvPicPr>
            <p:cNvPr id="18" name="Picture 6" descr="pasted-image.tiff"/>
            <p:cNvPicPr>
              <a:picLocks noChangeAspect="1"/>
            </p:cNvPicPr>
            <p:nvPr/>
          </p:nvPicPr>
          <p:blipFill>
            <a:blip r:embed="rId3" cstate="print"/>
            <a:srcRect l="25224" t="24908" r="6958" b="9206"/>
            <a:stretch>
              <a:fillRect/>
            </a:stretch>
          </p:blipFill>
          <p:spPr bwMode="auto">
            <a:xfrm>
              <a:off x="0" y="3372043"/>
              <a:ext cx="5269377" cy="3539198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0" name="Picture 7" descr="pasted-image.tiff"/>
            <p:cNvPicPr>
              <a:picLocks noChangeAspect="1"/>
            </p:cNvPicPr>
            <p:nvPr/>
          </p:nvPicPr>
          <p:blipFill>
            <a:blip r:embed="rId4" cstate="print"/>
            <a:srcRect l="2226" t="15123" r="6354" b="6610"/>
            <a:stretch>
              <a:fillRect/>
            </a:stretch>
          </p:blipFill>
          <p:spPr bwMode="auto">
            <a:xfrm>
              <a:off x="10106" y="6915065"/>
              <a:ext cx="5249052" cy="34317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1" name="Picture 8" descr="pasted-image.tiff"/>
            <p:cNvPicPr>
              <a:picLocks noChangeAspect="1"/>
            </p:cNvPicPr>
            <p:nvPr/>
          </p:nvPicPr>
          <p:blipFill>
            <a:blip r:embed="rId5" cstate="print"/>
            <a:srcRect l="29037" t="17719" r="3279" b="24388"/>
            <a:stretch>
              <a:fillRect/>
            </a:stretch>
          </p:blipFill>
          <p:spPr bwMode="auto">
            <a:xfrm>
              <a:off x="0" y="0"/>
              <a:ext cx="5269525" cy="33675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22" name="Picture 9" descr="pasted-image.tiff"/>
            <p:cNvPicPr>
              <a:picLocks noChangeAspect="1"/>
            </p:cNvPicPr>
            <p:nvPr/>
          </p:nvPicPr>
          <p:blipFill>
            <a:blip r:embed="rId6" cstate="print"/>
            <a:srcRect l="3568" t="14139" r="13515" b="6912"/>
            <a:stretch>
              <a:fillRect/>
            </a:stretch>
          </p:blipFill>
          <p:spPr bwMode="auto">
            <a:xfrm>
              <a:off x="15620" y="10332011"/>
              <a:ext cx="5269488" cy="343622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23" name="Rectangle 10"/>
          <p:cNvSpPr>
            <a:spLocks/>
          </p:cNvSpPr>
          <p:nvPr/>
        </p:nvSpPr>
        <p:spPr bwMode="auto">
          <a:xfrm>
            <a:off x="19243675" y="1493838"/>
            <a:ext cx="1015663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chemeClr val="bg1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</a:t>
            </a:r>
          </a:p>
        </p:txBody>
      </p:sp>
      <p:sp>
        <p:nvSpPr>
          <p:cNvPr id="24" name="Rectangle 11"/>
          <p:cNvSpPr>
            <a:spLocks/>
          </p:cNvSpPr>
          <p:nvPr/>
        </p:nvSpPr>
        <p:spPr bwMode="auto">
          <a:xfrm>
            <a:off x="19307175" y="5062538"/>
            <a:ext cx="985206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chemeClr val="bg1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</a:t>
            </a:r>
          </a:p>
        </p:txBody>
      </p:sp>
      <p:sp>
        <p:nvSpPr>
          <p:cNvPr id="25" name="Rectangle 12"/>
          <p:cNvSpPr>
            <a:spLocks/>
          </p:cNvSpPr>
          <p:nvPr/>
        </p:nvSpPr>
        <p:spPr bwMode="auto">
          <a:xfrm>
            <a:off x="19227800" y="8475663"/>
            <a:ext cx="1066959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chemeClr val="bg1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E</a:t>
            </a:r>
          </a:p>
        </p:txBody>
      </p:sp>
      <p:sp>
        <p:nvSpPr>
          <p:cNvPr id="26" name="Rectangle 13"/>
          <p:cNvSpPr>
            <a:spLocks/>
          </p:cNvSpPr>
          <p:nvPr/>
        </p:nvSpPr>
        <p:spPr bwMode="auto">
          <a:xfrm>
            <a:off x="19116675" y="11890375"/>
            <a:ext cx="1575111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ln w="38100">
                  <a:solidFill>
                    <a:schemeClr val="bg1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0" y="1989045"/>
            <a:ext cx="24384000" cy="117269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pic>
        <p:nvPicPr>
          <p:cNvPr id="3078" name="Picture 6" descr="https://3dmart.com.tw/images/about/about_img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62365" y="6539076"/>
            <a:ext cx="9753600" cy="5372100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1235244" y="1030573"/>
            <a:ext cx="10443873" cy="1323435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8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課程教具平行整合方向</a:t>
            </a:r>
          </a:p>
        </p:txBody>
      </p:sp>
      <p:sp>
        <p:nvSpPr>
          <p:cNvPr id="2" name="矩形 1"/>
          <p:cNvSpPr/>
          <p:nvPr/>
        </p:nvSpPr>
        <p:spPr>
          <a:xfrm>
            <a:off x="1235249" y="2774730"/>
            <a:ext cx="22417661" cy="7971409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pPr algn="l" defTabSz="825444"/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目前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產品市場</a:t>
            </a:r>
            <a:r>
              <a:rPr lang="zh-TW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切入點是小學市場的銷售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，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algn="l" defTabSz="825444"/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並</a:t>
            </a:r>
            <a:r>
              <a:rPr lang="zh-TW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透過學校、教育界專業人士的合作逐步推廣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，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algn="l" defTabSz="825444"/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在</a:t>
            </a:r>
            <a:r>
              <a:rPr lang="zh-TW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提升學生實作教育同時，帶來實際產值收益。</a:t>
            </a:r>
          </a:p>
          <a:p>
            <a:pPr algn="l" defTabSz="825444"/>
            <a:r>
              <a:rPr lang="zh-TW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而未來我們將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透過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幾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個</a:t>
            </a:r>
            <a:r>
              <a:rPr lang="zh-TW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大方向來持續提升市場效益</a:t>
            </a: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</a:p>
          <a:p>
            <a:pPr algn="l" defTabSz="825444"/>
            <a:endParaRPr lang="zh-TW" altLang="zh-TW" sz="3200" dirty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algn="l" defTabSz="825444"/>
            <a:r>
              <a:rPr lang="en-US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1.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模組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持續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增加</a:t>
            </a:r>
            <a:r>
              <a:rPr lang="en-US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endParaRPr lang="zh-TW" altLang="zh-TW" sz="3200" dirty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685756" lvl="2" indent="0" algn="l" defTabSz="825444">
              <a:buFont typeface="微軟正黑體" pitchFamily="34" charset="-120"/>
              <a:buChar char="─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 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規劃</a:t>
            </a:r>
            <a:r>
              <a:rPr lang="zh-TW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設計更多種類的課程與模組配套進行銷售。</a:t>
            </a:r>
          </a:p>
          <a:p>
            <a:pPr algn="l" defTabSz="825444"/>
            <a:r>
              <a:rPr lang="en-US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2.</a:t>
            </a:r>
            <a:r>
              <a:rPr lang="zh-TW" altLang="zh-TW" sz="3200" dirty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異業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合作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與共同教程</a:t>
            </a: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endParaRPr lang="zh-TW" altLang="zh-TW" sz="3200" dirty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685756" lvl="2" indent="0" algn="l" defTabSz="825444">
              <a:buFont typeface="微軟正黑體" pitchFamily="34" charset="-120"/>
              <a:buChar char="─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 台灣嵌入式暨單晶片系統發展協會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685756" lvl="2" indent="0" algn="l" defTabSz="825444">
              <a:buFont typeface="微軟正黑體" pitchFamily="34" charset="-120"/>
              <a:buChar char="─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 程創科技產品</a:t>
            </a:r>
            <a:r>
              <a:rPr lang="en-US" altLang="zh-TW" sz="3200" dirty="0" err="1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QuickBLE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進行整合課程開發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685756" lvl="2" indent="0" algn="l" defTabSz="825444">
              <a:buFont typeface="微軟正黑體" pitchFamily="34" charset="-120"/>
              <a:buChar char="─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 慧手科技</a:t>
            </a:r>
            <a:r>
              <a:rPr lang="en-US" altLang="zh-TW" sz="3200" dirty="0" err="1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Motoduino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進行整合課程開發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685756" lvl="2" indent="0" algn="l" defTabSz="825444">
              <a:buFont typeface="微軟正黑體" pitchFamily="34" charset="-120"/>
              <a:buChar char="─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 台灣</a:t>
            </a: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3D Mart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進行</a:t>
            </a: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3D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列印教案整合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685756" lvl="2" indent="0" algn="l" defTabSz="825444">
              <a:buFont typeface="微軟正黑體" pitchFamily="34" charset="-120"/>
              <a:buChar char="─"/>
            </a:pP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與第三方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業者的硬體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進行</a:t>
            </a:r>
            <a:r>
              <a:rPr lang="zh-TW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合作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algn="l" defTabSz="825444"/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3.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拓展市場</a:t>
            </a: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</a:p>
          <a:p>
            <a:pPr marL="685756" lvl="2" indent="0" algn="l" defTabSz="825444">
              <a:buFont typeface="微軟正黑體" pitchFamily="34" charset="-120"/>
              <a:buChar char="─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 與台灣、香港協會持續做教師工作坊交流 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685756" lvl="2" indent="0" algn="l" defTabSz="825444">
              <a:buFont typeface="微軟正黑體" pitchFamily="34" charset="-120"/>
              <a:buChar char="─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 未來可將市場效益延伸至福州、溫州、大廣東地區市場</a:t>
            </a:r>
            <a:endParaRPr lang="zh-TW" altLang="en-US" sz="3200" dirty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pic>
        <p:nvPicPr>
          <p:cNvPr id="3074" name="Picture 2" descr="http://www.viermtech.com.tw/en/images/LOGO-f1f1f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08247" y="3151421"/>
            <a:ext cx="9070787" cy="1741446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08240" y="4892871"/>
            <a:ext cx="8926240" cy="1740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 Studio </a:t>
            </a:r>
            <a:b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 Class</a:t>
            </a:r>
            <a:b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線下策略</a:t>
            </a:r>
            <a:endParaRPr lang="zh-TW" altLang="en-US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318792" y="2333294"/>
          <a:ext cx="21761923" cy="52026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32491"/>
                <a:gridCol w="6243144"/>
                <a:gridCol w="6243144"/>
                <a:gridCol w="6243144"/>
              </a:tblGrid>
              <a:tr h="1734208">
                <a:tc>
                  <a:txBody>
                    <a:bodyPr/>
                    <a:lstStyle/>
                    <a:p>
                      <a:pPr algn="ctr"/>
                      <a:endParaRPr lang="zh-TW" altLang="en-US" sz="48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3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燈運用</a:t>
                      </a:r>
                      <a:endParaRPr lang="en-US" altLang="zh-TW" sz="36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課程偏重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顆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燈亮度運用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距離感測器運用</a:t>
                      </a:r>
                      <a:endParaRPr lang="en-US" altLang="zh-TW" sz="36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課程偏重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感測器概念養成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藍芽</a:t>
                      </a:r>
                      <a:r>
                        <a:rPr lang="en-US" altLang="zh-TW" sz="3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馬達運用</a:t>
                      </a:r>
                      <a:endParaRPr lang="en-US" altLang="zh-TW" sz="36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課程偏重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: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藍芽遙控的手機控制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7342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簡易玩法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3"/>
                    </a:solidFill>
                  </a:tcPr>
                </a:tc>
                <a:tc>
                  <a:txBody>
                    <a:bodyPr/>
                    <a:lstStyle/>
                    <a:p>
                      <a:pPr marL="514350" indent="-514350" algn="ctr">
                        <a:buNone/>
                      </a:pPr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ES1. </a:t>
                      </a:r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動物擂台</a:t>
                      </a:r>
                      <a:endParaRPr lang="en-US" altLang="zh-TW" sz="36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14350" indent="-514350" algn="ctr">
                        <a:buNone/>
                      </a:pP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燈數位控制</a:t>
                      </a:r>
                      <a:endParaRPr lang="en-US" altLang="zh-TW" sz="24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ES2.</a:t>
                      </a:r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sz="3600" b="1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罐軍爭霸</a:t>
                      </a:r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加法練習</a:t>
                      </a:r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+Compare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指令運用</a:t>
                      </a:r>
                      <a:endParaRPr lang="en-US" altLang="zh-TW" sz="24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結合加減法數學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ES4. </a:t>
                      </a:r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推蛋大進擊</a:t>
                      </a:r>
                      <a:endParaRPr lang="en-US" altLang="zh-TW" sz="36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藍芽遙控</a:t>
                      </a:r>
                      <a:r>
                        <a:rPr kumimoji="0" lang="en-US" altLang="zh-TW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+Case</a:t>
                      </a: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指令運用</a:t>
                      </a:r>
                      <a:endParaRPr kumimoji="0" lang="en-US" altLang="zh-TW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車體可由生活中取材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342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進階玩法</a:t>
                      </a:r>
                      <a:endParaRPr lang="en-US" altLang="zh-TW" sz="36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600" b="1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ES3.</a:t>
                      </a:r>
                      <a:r>
                        <a:rPr lang="zh-TW" altLang="en-US" sz="3600" b="1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罐軍爭霸</a:t>
                      </a:r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加法</a:t>
                      </a:r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乘法</a:t>
                      </a:r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距離感測器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+Compare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指令運用</a:t>
                      </a:r>
                      <a:endParaRPr lang="en-US" altLang="zh-TW" sz="24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結合加減法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乘法數學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ES5. </a:t>
                      </a:r>
                      <a:r>
                        <a:rPr lang="zh-TW" altLang="en-US" sz="3600" b="1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迷你魁地奇</a:t>
                      </a:r>
                      <a:endParaRPr lang="en-US" altLang="zh-TW" sz="3600" b="1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藍芽遙控</a:t>
                      </a:r>
                      <a:r>
                        <a:rPr kumimoji="0" lang="en-US" altLang="zh-TW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+Case</a:t>
                      </a: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指令運用</a:t>
                      </a:r>
                      <a:endParaRPr kumimoji="0" lang="en-US" altLang="zh-TW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車體可由生活中取材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1318792" y="953344"/>
            <a:ext cx="63401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遊戲學習架構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318792" y="7771392"/>
            <a:ext cx="2163029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4000" b="1" dirty="0" err="1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MelaCake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的名稱緣由自法文的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”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千層酥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”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，產品的概念是以遊戲的方式帶入編程邏輯教育的啟蒙目的。其遊戲產品的使用年齡為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5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歲以上，在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5-8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歲的階段適合在親子教學。同時也適合想要理解編程邏輯的初學者，秉持著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”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會動的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“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桌游概念，是老少咸宜的遊戲教學產品。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教學的四個步驟：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742950" indent="-742950" algn="l">
              <a:buFontTx/>
              <a:buAutoNum type="arabic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親子組裝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742950" indent="-742950" algn="l">
              <a:buFontTx/>
              <a:buAutoNum type="arabic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由遊戲中的玩法熟悉元件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742950" indent="-742950" algn="l">
              <a:buFontTx/>
              <a:buAutoNum type="arabic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進入後續的圖形化編程教學，學習編程邏輯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742950" indent="-742950" algn="l">
              <a:buFontTx/>
              <a:buAutoNum type="arabic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創造自己的遊戲規則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742950" indent="-742950" algn="l">
              <a:buFontTx/>
              <a:buAutoNum type="arabicPeriod"/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銜接後續的實際編程課程內容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32054"/>
          <a:stretch>
            <a:fillRect/>
          </a:stretch>
        </p:blipFill>
        <p:spPr bwMode="auto">
          <a:xfrm>
            <a:off x="10712231" y="8923284"/>
            <a:ext cx="13324928" cy="451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1606824" y="737320"/>
            <a:ext cx="1197314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TW" altLang="en-US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遊戲項目一 </a:t>
            </a:r>
            <a:r>
              <a:rPr lang="en-US" altLang="zh-TW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ES1.</a:t>
            </a:r>
            <a:r>
              <a:rPr lang="zh-TW" altLang="en-US" sz="8000" b="1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動物擂台</a:t>
            </a:r>
          </a:p>
          <a:p>
            <a:pPr algn="l"/>
            <a:endParaRPr lang="zh-TW" altLang="en-US" sz="8000" b="1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1928924" y="9018240"/>
          <a:ext cx="7656510" cy="348568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828255"/>
                <a:gridCol w="3828255"/>
              </a:tblGrid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STEM</a:t>
                      </a:r>
                      <a:r>
                        <a:rPr lang="zh-TW" altLang="en-US" sz="3200" dirty="0" smtClean="0"/>
                        <a:t>素養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比重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團隊合作能力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邏輯推理能力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15%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問題解決能力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15%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演說表達能力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10%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5809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/>
                        <a:t>遊戲勝負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50%</a:t>
                      </a:r>
                      <a:endParaRPr lang="zh-TW" altLang="en-US" sz="32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19531" y="5706308"/>
            <a:ext cx="5717628" cy="292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19531" y="1897774"/>
            <a:ext cx="5717628" cy="346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1653398" y="2142329"/>
            <a:ext cx="20268923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比賽項目學習目的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>
              <a:spcAft>
                <a:spcPts val="600"/>
              </a:spcAft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藉由程式的參數調整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結合猜拳的遊戲主題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以體驗程式的燈光效果為競賽的主軸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使用器材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Tx/>
              <a:buAutoNum type="arabicPeriod"/>
            </a:pPr>
            <a:r>
              <a:rPr lang="en-US" altLang="zh-TW" sz="2800" dirty="0" err="1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MelaCake+TarkusVP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600"/>
              </a:spcAft>
              <a:buFontTx/>
              <a:buAutoNum type="arabi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動物擂台燈光模組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拓可思提供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比賽規則 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三回合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遊戲雙方先自行設定連續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個燈號輪播的模式，每個燈號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秒，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啟動輪播的方式為使用距離感測器偵測障礙物，讓雙方同時啟動輪播模式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規則是象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(LED1)&gt;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黃鼠狼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(LED2)&gt;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老鼠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(LED3)&gt;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象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(LED1),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猩猩贏任一動物但只能用一次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裁判在燈號輪撥開始時，每一秒判斷勝負，贏的一方加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分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若兩方動物相同則判定平手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0"/>
              </a:spcAft>
              <a:buFont typeface="+mj-lt"/>
              <a:buAutoNum type="alphaUcPeriod"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個燈號輪播完畢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得分最多的一方獲勝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marL="514350" indent="-514350" algn="l">
              <a:spcAft>
                <a:spcPts val="600"/>
              </a:spcAft>
              <a:buFont typeface="+mj-lt"/>
              <a:buAutoNum type="alphaUcPeriod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若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10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個燈號後雙方同分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,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則輪播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3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個燈號進行延長賽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評審方式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endParaRPr lang="zh-TW" altLang="en-US" sz="28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14533209" cy="1323439"/>
          </a:xfrm>
        </p:spPr>
        <p:txBody>
          <a:bodyPr/>
          <a:lstStyle/>
          <a:p>
            <a:r>
              <a:rPr lang="en-US" altLang="zh-TW" sz="8000" dirty="0" smtClean="0">
                <a:latin typeface="微軟正黑體" pitchFamily="34" charset="-120"/>
                <a:ea typeface="微軟正黑體" pitchFamily="34" charset="-120"/>
              </a:rPr>
              <a:t>TARKUS/MELACAKE </a:t>
            </a:r>
            <a:r>
              <a:rPr lang="zh-TW" altLang="en-US" sz="8000" dirty="0" smtClean="0">
                <a:latin typeface="微軟正黑體" pitchFamily="34" charset="-120"/>
                <a:ea typeface="微軟正黑體" pitchFamily="34" charset="-120"/>
              </a:rPr>
              <a:t>產品區隔</a:t>
            </a:r>
            <a:endParaRPr lang="zh-TW" altLang="en-US" sz="80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318791" y="3113584"/>
          <a:ext cx="21824987" cy="98896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31321"/>
                <a:gridCol w="3731321"/>
                <a:gridCol w="7002756"/>
                <a:gridCol w="7359589"/>
              </a:tblGrid>
              <a:tr h="493609"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產品集合項目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子專案名稱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品牌區隔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資源區隔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2342872">
                <a:tc rowSpan="2">
                  <a:txBody>
                    <a:bodyPr/>
                    <a:lstStyle/>
                    <a:p>
                      <a:r>
                        <a:rPr lang="en-US" altLang="zh-TW" sz="4000" b="1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MelaCake</a:t>
                      </a:r>
                      <a:endParaRPr lang="en-US" altLang="zh-TW" sz="28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美樂璐編程方塊酥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(to C</a:t>
                      </a:r>
                      <a:r>
                        <a:rPr lang="zh-TW" altLang="en-US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產品方案</a:t>
                      </a:r>
                      <a:r>
                        <a:rPr lang="en-US" altLang="zh-TW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4000" b="1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MelaCAR</a:t>
                      </a:r>
                      <a:r>
                        <a:rPr lang="en-US" altLang="zh-TW" sz="4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</a:p>
                    <a:p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未組裝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分袋包裝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以手做創客素材訂價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手做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DIY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DIY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創客導向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以推往零售、電商為主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主要強調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User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自己完成、親子活動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組裝順序圖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軟體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Driver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自行安裝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軟體使用不含程式碼版本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組元件示範檔案提供給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User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2342872">
                <a:tc vMerge="1">
                  <a:txBody>
                    <a:bodyPr/>
                    <a:lstStyle/>
                    <a:p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800" b="1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MelaCake</a:t>
                      </a:r>
                      <a:r>
                        <a:rPr lang="zh-TW" altLang="en-US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進階套件</a:t>
                      </a:r>
                      <a:endParaRPr lang="en-US" altLang="zh-TW" sz="28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以市場第三方套件與</a:t>
                      </a:r>
                      <a:r>
                        <a:rPr lang="en-US" altLang="zh-TW" sz="2800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進行整合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與第三方進行軟體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教程及教案合作開發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與主板連接的轉接板設計放在模組外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以木頭版本為主要材料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以千層酥、夾心餅乾型態為主要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結構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2342872">
                <a:tc rowSpan="2">
                  <a:txBody>
                    <a:bodyPr/>
                    <a:lstStyle/>
                    <a:p>
                      <a:r>
                        <a:rPr lang="en-US" altLang="zh-TW" sz="40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</a:t>
                      </a:r>
                      <a:endParaRPr lang="en-US" altLang="zh-TW" sz="28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拓可思教材方案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(to B</a:t>
                      </a:r>
                      <a:r>
                        <a:rPr lang="zh-TW" altLang="en-US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產品方案</a:t>
                      </a:r>
                      <a:r>
                        <a:rPr lang="en-US" altLang="zh-TW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2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4000" b="1" dirty="0" err="1" smtClean="0">
                          <a:latin typeface="微軟正黑體" pitchFamily="34" charset="-120"/>
                          <a:ea typeface="微軟正黑體" pitchFamily="34" charset="-120"/>
                        </a:rPr>
                        <a:t>BeeCAR</a:t>
                      </a:r>
                      <a:endParaRPr lang="en-US" altLang="zh-TW" sz="40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組裝好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成品盒裝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以一般編程教具訂價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套件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強調現場教學的節奏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減少零件組裝過程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以編程課堂為導向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主要強調以創意遊戲活動來達到編程教學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教學素材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含組裝順序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基礎知識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編程教學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軟體自動安裝包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20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堂教學大綱含活動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投影片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示範檔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影片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含可看見程式編碼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,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學習地圖與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C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語言連接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  <a:tr h="2342872">
                <a:tc vMerge="1">
                  <a:txBody>
                    <a:bodyPr/>
                    <a:lstStyle/>
                    <a:p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Tarkus</a:t>
                      </a:r>
                      <a:r>
                        <a:rPr lang="zh-TW" altLang="en-US" sz="28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進階套件</a:t>
                      </a:r>
                      <a:endParaRPr lang="en-US" altLang="zh-TW" sz="28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Ex.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魔幻燈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新的產品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ID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設計及發想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與主板連接的轉接板設計含在模組內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Prototype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製作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軟硬體及教案整合 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壓克力為主要材料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方塊模組為主要結構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19092863" y="0"/>
            <a:ext cx="6248400" cy="13714413"/>
          </a:xfrm>
          <a:prstGeom prst="rect">
            <a:avLst/>
          </a:prstGeom>
          <a:solidFill>
            <a:srgbClr val="C8A200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1630025" cy="1536700"/>
          </a:xfrm>
        </p:spPr>
        <p:txBody>
          <a:bodyPr/>
          <a:lstStyle/>
          <a:p>
            <a:pPr defTabSz="455613"/>
            <a:r>
              <a:rPr lang="zh-TW" sz="7000" dirty="0">
                <a:sym typeface="Brandon Text Bold" pitchFamily="34" charset="0"/>
              </a:rPr>
              <a:t>拓可</a:t>
            </a:r>
            <a:r>
              <a:rPr lang="zh-TW" sz="7000" dirty="0" smtClean="0">
                <a:sym typeface="Brandon Text Bold" pitchFamily="34" charset="0"/>
              </a:rPr>
              <a:t>思</a:t>
            </a:r>
            <a:r>
              <a:rPr lang="zh-TW" altLang="en-US" sz="7000" dirty="0" smtClean="0">
                <a:sym typeface="Brandon Text Bold" pitchFamily="34" charset="0"/>
              </a:rPr>
              <a:t>未來學院的願景</a:t>
            </a:r>
            <a:endParaRPr lang="zh-TW" sz="7000" dirty="0">
              <a:sym typeface="Brandon Text Bold" pitchFamily="34" charset="0"/>
            </a:endParaRP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91DA219-2A10-4557-A380-B0ADC9BFA75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4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262725" y="-25400"/>
            <a:ext cx="5284788" cy="13766800"/>
            <a:chOff x="0" y="0"/>
            <a:chExt cx="5285108" cy="13768234"/>
          </a:xfrm>
        </p:grpSpPr>
        <p:pic>
          <p:nvPicPr>
            <p:cNvPr id="7174" name="Picture 6" descr="pasted-image.tiff"/>
            <p:cNvPicPr>
              <a:picLocks noChangeAspect="1"/>
            </p:cNvPicPr>
            <p:nvPr/>
          </p:nvPicPr>
          <p:blipFill>
            <a:blip r:embed="rId2" cstate="print"/>
            <a:srcRect l="25224" t="24908" r="6958" b="9206"/>
            <a:stretch>
              <a:fillRect/>
            </a:stretch>
          </p:blipFill>
          <p:spPr bwMode="auto">
            <a:xfrm>
              <a:off x="0" y="3372043"/>
              <a:ext cx="5269377" cy="3539198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5" name="Picture 7" descr="pasted-image.tiff"/>
            <p:cNvPicPr>
              <a:picLocks noChangeAspect="1"/>
            </p:cNvPicPr>
            <p:nvPr/>
          </p:nvPicPr>
          <p:blipFill>
            <a:blip r:embed="rId3" cstate="print"/>
            <a:srcRect l="2226" t="15123" r="6354" b="6610"/>
            <a:stretch>
              <a:fillRect/>
            </a:stretch>
          </p:blipFill>
          <p:spPr bwMode="auto">
            <a:xfrm>
              <a:off x="10106" y="6915065"/>
              <a:ext cx="5249052" cy="34317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6" name="Picture 8" descr="pasted-image.tiff"/>
            <p:cNvPicPr>
              <a:picLocks noChangeAspect="1"/>
            </p:cNvPicPr>
            <p:nvPr/>
          </p:nvPicPr>
          <p:blipFill>
            <a:blip r:embed="rId4" cstate="print"/>
            <a:srcRect l="29037" t="17719" r="3279" b="24388"/>
            <a:stretch>
              <a:fillRect/>
            </a:stretch>
          </p:blipFill>
          <p:spPr bwMode="auto">
            <a:xfrm>
              <a:off x="0" y="0"/>
              <a:ext cx="5269525" cy="33675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7" name="Picture 9" descr="pasted-image.tiff"/>
            <p:cNvPicPr>
              <a:picLocks noChangeAspect="1"/>
            </p:cNvPicPr>
            <p:nvPr/>
          </p:nvPicPr>
          <p:blipFill>
            <a:blip r:embed="rId5" cstate="print"/>
            <a:srcRect l="3568" t="14139" r="13515" b="6912"/>
            <a:stretch>
              <a:fillRect/>
            </a:stretch>
          </p:blipFill>
          <p:spPr bwMode="auto">
            <a:xfrm>
              <a:off x="15620" y="10332011"/>
              <a:ext cx="5269488" cy="343622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7178" name="Rectangle 10"/>
          <p:cNvSpPr>
            <a:spLocks/>
          </p:cNvSpPr>
          <p:nvPr/>
        </p:nvSpPr>
        <p:spPr bwMode="auto">
          <a:xfrm>
            <a:off x="19243675" y="1493838"/>
            <a:ext cx="1015663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chemeClr val="bg1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</a:t>
            </a:r>
          </a:p>
        </p:txBody>
      </p:sp>
      <p:sp>
        <p:nvSpPr>
          <p:cNvPr id="7179" name="Rectangle 11"/>
          <p:cNvSpPr>
            <a:spLocks/>
          </p:cNvSpPr>
          <p:nvPr/>
        </p:nvSpPr>
        <p:spPr bwMode="auto">
          <a:xfrm>
            <a:off x="19307175" y="5062538"/>
            <a:ext cx="985206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chemeClr val="bg1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</a:t>
            </a:r>
          </a:p>
        </p:txBody>
      </p:sp>
      <p:sp>
        <p:nvSpPr>
          <p:cNvPr id="7180" name="Rectangle 12"/>
          <p:cNvSpPr>
            <a:spLocks/>
          </p:cNvSpPr>
          <p:nvPr/>
        </p:nvSpPr>
        <p:spPr bwMode="auto">
          <a:xfrm>
            <a:off x="19227800" y="8475663"/>
            <a:ext cx="1066959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 dirty="0">
                <a:ln w="38100">
                  <a:solidFill>
                    <a:schemeClr val="bg1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E</a:t>
            </a:r>
          </a:p>
        </p:txBody>
      </p:sp>
      <p:sp>
        <p:nvSpPr>
          <p:cNvPr id="7181" name="Rectangle 13"/>
          <p:cNvSpPr>
            <a:spLocks/>
          </p:cNvSpPr>
          <p:nvPr/>
        </p:nvSpPr>
        <p:spPr bwMode="auto">
          <a:xfrm>
            <a:off x="19116675" y="11890375"/>
            <a:ext cx="1575111" cy="212365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ln w="38100">
                  <a:solidFill>
                    <a:schemeClr val="bg1"/>
                  </a:solidFill>
                </a:ln>
                <a:solidFill>
                  <a:srgbClr val="C8A200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M</a:t>
            </a:r>
          </a:p>
        </p:txBody>
      </p:sp>
      <p:sp>
        <p:nvSpPr>
          <p:cNvPr id="15" name="矩形 14"/>
          <p:cNvSpPr/>
          <p:nvPr/>
        </p:nvSpPr>
        <p:spPr>
          <a:xfrm>
            <a:off x="8306647" y="11754544"/>
            <a:ext cx="102280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hlinkClick r:id="rId6"/>
              </a:rPr>
              <a:t>https://youtu.be/Hc0AUcstMag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19" name="內容版面配置區 2"/>
          <p:cNvSpPr txBox="1">
            <a:spLocks/>
          </p:cNvSpPr>
          <p:nvPr/>
        </p:nvSpPr>
        <p:spPr>
          <a:xfrm>
            <a:off x="2542928" y="2465512"/>
            <a:ext cx="13978229" cy="805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未來學院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Future Studio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的成立，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 defTabSz="914400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在於結合拓可思科創研發的利基點下，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成為一個有專利與研發能量在背後的支持、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並且有能力可以客製化師資需求的專業教學團隊。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以線上課程平台為主軸，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結合線下學校社團及活動，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藉由遊戲及比賽的方式，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與國際協會形成更多的延伸活動合作。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同時未來整合更多的台灣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領域教具研發能量，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及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領域師資團隊的力量，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期待能將台灣的</a:t>
            </a:r>
            <a:r>
              <a:rPr lang="en-US" altLang="zh-TW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STEAM</a:t>
            </a:r>
            <a:r>
              <a:rPr lang="zh-TW" altLang="en-US" sz="36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Helvetica"/>
                <a:sym typeface="Gill Sans" charset="0"/>
              </a:rPr>
              <a:t>教育走向國際。</a:t>
            </a:r>
            <a:endParaRPr lang="en-US" altLang="zh-TW" sz="36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Helvetica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96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</a:t>
            </a:r>
            <a:r>
              <a:rPr lang="en-US" altLang="zh-TW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分工組成</a:t>
            </a:r>
            <a:endParaRPr lang="zh-TW" altLang="en-US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8000" dirty="0" smtClean="0"/>
              <a:t>業務面向 </a:t>
            </a:r>
            <a:r>
              <a:rPr lang="en-US" altLang="zh-TW" sz="8000" dirty="0" smtClean="0"/>
              <a:t>–</a:t>
            </a:r>
            <a:r>
              <a:rPr lang="zh-TW" altLang="en-US" sz="8000" dirty="0" smtClean="0"/>
              <a:t> </a:t>
            </a:r>
            <a:r>
              <a:rPr lang="en-US" altLang="zh-TW" sz="8000" dirty="0" smtClean="0"/>
              <a:t>TarkusVP</a:t>
            </a:r>
            <a:r>
              <a:rPr lang="zh-TW" altLang="en-US" sz="8000" dirty="0" smtClean="0"/>
              <a:t>產品、服務、平台關聯</a:t>
            </a:r>
            <a:endParaRPr lang="zh-TW" altLang="en-US" sz="8000" dirty="0"/>
          </a:p>
        </p:txBody>
      </p:sp>
      <p:sp>
        <p:nvSpPr>
          <p:cNvPr id="4" name="矩形 3"/>
          <p:cNvSpPr/>
          <p:nvPr/>
        </p:nvSpPr>
        <p:spPr bwMode="auto">
          <a:xfrm>
            <a:off x="3551040" y="3329608"/>
            <a:ext cx="9361040" cy="3240360"/>
          </a:xfrm>
          <a:prstGeom prst="rect">
            <a:avLst/>
          </a:prstGeom>
          <a:solidFill>
            <a:srgbClr val="FF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3551040" y="6569968"/>
            <a:ext cx="9361040" cy="3240360"/>
          </a:xfrm>
          <a:prstGeom prst="rect">
            <a:avLst/>
          </a:prstGeom>
          <a:solidFill>
            <a:srgbClr val="CCFFCC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3551040" y="9810328"/>
            <a:ext cx="9361040" cy="3240360"/>
          </a:xfrm>
          <a:prstGeom prst="rect">
            <a:avLst/>
          </a:prstGeom>
          <a:solidFill>
            <a:srgbClr val="FFCCFF">
              <a:alpha val="51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055096" y="4121696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產品</a:t>
            </a:r>
            <a:endParaRPr lang="en-US" altLang="zh-TW" sz="4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To B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055096" y="7506072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服務</a:t>
            </a:r>
            <a:endParaRPr lang="en-US" altLang="zh-TW" sz="4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To C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055096" y="10674424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協會平台</a:t>
            </a:r>
            <a:endParaRPr lang="en-US" altLang="zh-TW" sz="4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287344" y="3401616"/>
            <a:ext cx="64087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國內區域產品開發與代理商合作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海外區域產品開發與代理商合作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平行領域異業合作產品開發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學習地圖垂直整合產品開發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Consumer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面向產品開發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287344" y="6641976"/>
            <a:ext cx="64087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產品技術支援服務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產品售後服務及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Logistic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教學活動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學校社團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營隊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課程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延伸活動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境外遊學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國際比賽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師研活動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師資交流團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研習營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對接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287344" y="9882336"/>
            <a:ext cx="66967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線上影片收益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線下其他產品代理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教學活動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示範點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教育機構加盟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延伸活動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遊學團接待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跨境比賽主辦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師研活動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協會交流團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協會對接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5927304" y="3257600"/>
            <a:ext cx="8712968" cy="4536504"/>
          </a:xfrm>
          <a:prstGeom prst="rect">
            <a:avLst/>
          </a:prstGeom>
          <a:noFill/>
          <a:ln w="63500" cap="flat" cmpd="sng" algn="ctr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5927304" y="7866112"/>
            <a:ext cx="8712968" cy="5170646"/>
          </a:xfrm>
          <a:prstGeom prst="rect">
            <a:avLst/>
          </a:prstGeom>
          <a:noFill/>
          <a:ln w="63500" cap="flat" cmpd="sng" algn="ctr">
            <a:solidFill>
              <a:srgbClr val="7030A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5" name="AutoShape 26"/>
          <p:cNvSpPr>
            <a:spLocks/>
          </p:cNvSpPr>
          <p:nvPr/>
        </p:nvSpPr>
        <p:spPr bwMode="auto">
          <a:xfrm>
            <a:off x="15432360" y="5273824"/>
            <a:ext cx="6912768" cy="9361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l"/>
            <a:r>
              <a:rPr lang="en-US" altLang="zh-TW" sz="40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</a:rPr>
              <a:t>Tarkustech Innovations</a:t>
            </a:r>
            <a:endParaRPr lang="en-US" sz="40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AutoShape 26"/>
          <p:cNvSpPr>
            <a:spLocks/>
          </p:cNvSpPr>
          <p:nvPr/>
        </p:nvSpPr>
        <p:spPr bwMode="auto">
          <a:xfrm>
            <a:off x="15432360" y="10818440"/>
            <a:ext cx="5616624" cy="9361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pPr algn="l"/>
            <a:r>
              <a:rPr lang="en-US" altLang="zh-TW" sz="40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</a:rPr>
              <a:t>Tarkus Future Studio*</a:t>
            </a:r>
            <a:endParaRPr lang="en-US" sz="40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0" name="直線接點 19"/>
          <p:cNvCxnSpPr/>
          <p:nvPr/>
        </p:nvCxnSpPr>
        <p:spPr bwMode="auto">
          <a:xfrm>
            <a:off x="14784288" y="7866112"/>
            <a:ext cx="6192688" cy="0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矩形 80"/>
          <p:cNvSpPr/>
          <p:nvPr/>
        </p:nvSpPr>
        <p:spPr bwMode="auto">
          <a:xfrm>
            <a:off x="0" y="1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" name="矩形 40"/>
          <p:cNvSpPr/>
          <p:nvPr/>
        </p:nvSpPr>
        <p:spPr bwMode="auto">
          <a:xfrm>
            <a:off x="1153008" y="2678357"/>
            <a:ext cx="22174714" cy="4995948"/>
          </a:xfrm>
          <a:prstGeom prst="rect">
            <a:avLst/>
          </a:prstGeom>
          <a:solidFill>
            <a:srgbClr val="FFFF99">
              <a:alpha val="52000"/>
            </a:srgb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37" name="AutoShape 1"/>
          <p:cNvSpPr>
            <a:spLocks/>
          </p:cNvSpPr>
          <p:nvPr/>
        </p:nvSpPr>
        <p:spPr bwMode="auto">
          <a:xfrm>
            <a:off x="2015473" y="3706813"/>
            <a:ext cx="15927387" cy="442118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496" y="21600"/>
                </a:moveTo>
                <a:lnTo>
                  <a:pt x="0" y="21600"/>
                </a:lnTo>
                <a:lnTo>
                  <a:pt x="0" y="10951"/>
                </a:lnTo>
                <a:lnTo>
                  <a:pt x="21599" y="10951"/>
                </a:lnTo>
                <a:lnTo>
                  <a:pt x="21599" y="0"/>
                </a:lnTo>
                <a:lnTo>
                  <a:pt x="206" y="0"/>
                </a:lnTo>
              </a:path>
            </a:pathLst>
          </a:custGeom>
          <a:noFill/>
          <a:ln w="63500" cap="flat" cmpd="sng">
            <a:solidFill>
              <a:srgbClr val="B9B9B9"/>
            </a:solidFill>
            <a:prstDash val="solid"/>
            <a:miter lim="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en-US" sz="3200" dirty="0"/>
          </a:p>
        </p:txBody>
      </p:sp>
      <p:sp>
        <p:nvSpPr>
          <p:cNvPr id="42" name="矩形 41"/>
          <p:cNvSpPr/>
          <p:nvPr/>
        </p:nvSpPr>
        <p:spPr bwMode="auto">
          <a:xfrm>
            <a:off x="1153008" y="7633933"/>
            <a:ext cx="22164036" cy="5604540"/>
          </a:xfrm>
          <a:prstGeom prst="rect">
            <a:avLst/>
          </a:prstGeom>
          <a:solidFill>
            <a:srgbClr val="E6FFCD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6738" name="AutoShape 2"/>
          <p:cNvSpPr>
            <a:spLocks/>
          </p:cNvSpPr>
          <p:nvPr/>
        </p:nvSpPr>
        <p:spPr bwMode="auto">
          <a:xfrm>
            <a:off x="11800823" y="2881313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12183386" y="3178953"/>
            <a:ext cx="1206403" cy="1282364"/>
          </a:xfrm>
          <a:custGeom>
            <a:avLst/>
            <a:gdLst>
              <a:gd name="connsiteX0" fmla="*/ 581595 w 1206403"/>
              <a:gd name="connsiteY0" fmla="*/ 0 h 1282364"/>
              <a:gd name="connsiteX1" fmla="*/ 1151091 w 1206403"/>
              <a:gd name="connsiteY1" fmla="*/ 251596 h 1282364"/>
              <a:gd name="connsiteX2" fmla="*/ 1166338 w 1206403"/>
              <a:gd name="connsiteY2" fmla="*/ 258948 h 1282364"/>
              <a:gd name="connsiteX3" fmla="*/ 1191861 w 1206403"/>
              <a:gd name="connsiteY3" fmla="*/ 345078 h 1282364"/>
              <a:gd name="connsiteX4" fmla="*/ 973721 w 1206403"/>
              <a:gd name="connsiteY4" fmla="*/ 1058644 h 1282364"/>
              <a:gd name="connsiteX5" fmla="*/ 563645 w 1206403"/>
              <a:gd name="connsiteY5" fmla="*/ 1276783 h 1282364"/>
              <a:gd name="connsiteX6" fmla="*/ 505417 w 1206403"/>
              <a:gd name="connsiteY6" fmla="*/ 1282364 h 1282364"/>
              <a:gd name="connsiteX7" fmla="*/ 0 w 1206403"/>
              <a:gd name="connsiteY7" fmla="*/ 826124 h 1282364"/>
              <a:gd name="connsiteX8" fmla="*/ 749876 w 1206403"/>
              <a:gd name="connsiteY8" fmla="*/ 747177 h 1282364"/>
              <a:gd name="connsiteX9" fmla="*/ 581595 w 1206403"/>
              <a:gd name="connsiteY9" fmla="*/ 0 h 128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6403" h="1282364">
                <a:moveTo>
                  <a:pt x="581595" y="0"/>
                </a:moveTo>
                <a:cubicBezTo>
                  <a:pt x="738764" y="79299"/>
                  <a:pt x="974324" y="169558"/>
                  <a:pt x="1151091" y="251596"/>
                </a:cubicBezTo>
                <a:lnTo>
                  <a:pt x="1166338" y="258948"/>
                </a:lnTo>
                <a:lnTo>
                  <a:pt x="1191861" y="345078"/>
                </a:lnTo>
                <a:cubicBezTo>
                  <a:pt x="1240336" y="595477"/>
                  <a:pt x="1167623" y="864691"/>
                  <a:pt x="973721" y="1058644"/>
                </a:cubicBezTo>
                <a:cubicBezTo>
                  <a:pt x="857350" y="1174985"/>
                  <a:pt x="713884" y="1247698"/>
                  <a:pt x="563645" y="1276783"/>
                </a:cubicBezTo>
                <a:lnTo>
                  <a:pt x="505417" y="1282364"/>
                </a:lnTo>
                <a:lnTo>
                  <a:pt x="0" y="826124"/>
                </a:lnTo>
                <a:cubicBezTo>
                  <a:pt x="0" y="826124"/>
                  <a:pt x="508123" y="1091116"/>
                  <a:pt x="749876" y="747177"/>
                </a:cubicBezTo>
                <a:cubicBezTo>
                  <a:pt x="999584" y="391978"/>
                  <a:pt x="581595" y="0"/>
                  <a:pt x="581595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sz="3200" dirty="0"/>
          </a:p>
        </p:txBody>
      </p:sp>
      <p:sp>
        <p:nvSpPr>
          <p:cNvPr id="116740" name="AutoShape 4"/>
          <p:cNvSpPr>
            <a:spLocks/>
          </p:cNvSpPr>
          <p:nvPr/>
        </p:nvSpPr>
        <p:spPr bwMode="auto">
          <a:xfrm>
            <a:off x="12065935" y="3146425"/>
            <a:ext cx="1058863" cy="1058863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42" name="AutoShape 6"/>
          <p:cNvSpPr>
            <a:spLocks/>
          </p:cNvSpPr>
          <p:nvPr/>
        </p:nvSpPr>
        <p:spPr bwMode="auto">
          <a:xfrm>
            <a:off x="15464773" y="5183080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15962428" y="5536894"/>
            <a:ext cx="1091310" cy="1256376"/>
          </a:xfrm>
          <a:custGeom>
            <a:avLst/>
            <a:gdLst>
              <a:gd name="connsiteX0" fmla="*/ 498234 w 1091310"/>
              <a:gd name="connsiteY0" fmla="*/ 0 h 1256376"/>
              <a:gd name="connsiteX1" fmla="*/ 1059058 w 1091310"/>
              <a:gd name="connsiteY1" fmla="*/ 260672 h 1256376"/>
              <a:gd name="connsiteX2" fmla="*/ 1076768 w 1091310"/>
              <a:gd name="connsiteY2" fmla="*/ 320436 h 1256376"/>
              <a:gd name="connsiteX3" fmla="*/ 858628 w 1091310"/>
              <a:gd name="connsiteY3" fmla="*/ 1034001 h 1256376"/>
              <a:gd name="connsiteX4" fmla="*/ 448552 w 1091310"/>
              <a:gd name="connsiteY4" fmla="*/ 1252140 h 1256376"/>
              <a:gd name="connsiteX5" fmla="*/ 404354 w 1091310"/>
              <a:gd name="connsiteY5" fmla="*/ 1256376 h 1256376"/>
              <a:gd name="connsiteX6" fmla="*/ 0 w 1091310"/>
              <a:gd name="connsiteY6" fmla="*/ 908207 h 1256376"/>
              <a:gd name="connsiteX7" fmla="*/ 616530 w 1091310"/>
              <a:gd name="connsiteY7" fmla="*/ 724783 h 1256376"/>
              <a:gd name="connsiteX8" fmla="*/ 498234 w 1091310"/>
              <a:gd name="connsiteY8" fmla="*/ 0 h 12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1310" h="1256376">
                <a:moveTo>
                  <a:pt x="498234" y="0"/>
                </a:moveTo>
                <a:lnTo>
                  <a:pt x="1059058" y="260672"/>
                </a:lnTo>
                <a:lnTo>
                  <a:pt x="1076768" y="320436"/>
                </a:lnTo>
                <a:cubicBezTo>
                  <a:pt x="1125244" y="570834"/>
                  <a:pt x="1052530" y="840049"/>
                  <a:pt x="858628" y="1034001"/>
                </a:cubicBezTo>
                <a:cubicBezTo>
                  <a:pt x="742256" y="1150342"/>
                  <a:pt x="598790" y="1223055"/>
                  <a:pt x="448552" y="1252140"/>
                </a:cubicBezTo>
                <a:lnTo>
                  <a:pt x="404354" y="1256376"/>
                </a:lnTo>
                <a:lnTo>
                  <a:pt x="0" y="908207"/>
                </a:lnTo>
                <a:cubicBezTo>
                  <a:pt x="0" y="908207"/>
                  <a:pt x="374778" y="1068300"/>
                  <a:pt x="616530" y="724783"/>
                </a:cubicBezTo>
                <a:cubicBezTo>
                  <a:pt x="866238" y="370019"/>
                  <a:pt x="498234" y="0"/>
                  <a:pt x="49823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sz="3200" dirty="0"/>
          </a:p>
        </p:txBody>
      </p:sp>
      <p:sp>
        <p:nvSpPr>
          <p:cNvPr id="116744" name="AutoShape 8"/>
          <p:cNvSpPr>
            <a:spLocks/>
          </p:cNvSpPr>
          <p:nvPr/>
        </p:nvSpPr>
        <p:spPr bwMode="auto">
          <a:xfrm>
            <a:off x="15720360" y="5482898"/>
            <a:ext cx="1057275" cy="105727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45" name="AutoShape 9"/>
          <p:cNvSpPr>
            <a:spLocks/>
          </p:cNvSpPr>
          <p:nvPr/>
        </p:nvSpPr>
        <p:spPr bwMode="auto">
          <a:xfrm>
            <a:off x="3232922" y="5151549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336600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6" name="Freeform 45"/>
          <p:cNvSpPr>
            <a:spLocks/>
          </p:cNvSpPr>
          <p:nvPr/>
        </p:nvSpPr>
        <p:spPr bwMode="auto">
          <a:xfrm>
            <a:off x="3599649" y="5469047"/>
            <a:ext cx="1222238" cy="1263236"/>
          </a:xfrm>
          <a:custGeom>
            <a:avLst/>
            <a:gdLst>
              <a:gd name="connsiteX0" fmla="*/ 610135 w 1222238"/>
              <a:gd name="connsiteY0" fmla="*/ 0 h 1263236"/>
              <a:gd name="connsiteX1" fmla="*/ 1179632 w 1222238"/>
              <a:gd name="connsiteY1" fmla="*/ 271785 h 1263236"/>
              <a:gd name="connsiteX2" fmla="*/ 1193961 w 1222238"/>
              <a:gd name="connsiteY2" fmla="*/ 278869 h 1263236"/>
              <a:gd name="connsiteX3" fmla="*/ 1207696 w 1222238"/>
              <a:gd name="connsiteY3" fmla="*/ 325221 h 1263236"/>
              <a:gd name="connsiteX4" fmla="*/ 989557 w 1222238"/>
              <a:gd name="connsiteY4" fmla="*/ 1038786 h 1263236"/>
              <a:gd name="connsiteX5" fmla="*/ 579481 w 1222238"/>
              <a:gd name="connsiteY5" fmla="*/ 1256925 h 1263236"/>
              <a:gd name="connsiteX6" fmla="*/ 513638 w 1222238"/>
              <a:gd name="connsiteY6" fmla="*/ 1263236 h 1263236"/>
              <a:gd name="connsiteX7" fmla="*/ 0 w 1222238"/>
              <a:gd name="connsiteY7" fmla="*/ 789155 h 1263236"/>
              <a:gd name="connsiteX8" fmla="*/ 747459 w 1222238"/>
              <a:gd name="connsiteY8" fmla="*/ 729569 h 1263236"/>
              <a:gd name="connsiteX9" fmla="*/ 610135 w 1222238"/>
              <a:gd name="connsiteY9" fmla="*/ 0 h 126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2238" h="1263236">
                <a:moveTo>
                  <a:pt x="610135" y="0"/>
                </a:moveTo>
                <a:cubicBezTo>
                  <a:pt x="767305" y="79201"/>
                  <a:pt x="1002865" y="185747"/>
                  <a:pt x="1179632" y="271785"/>
                </a:cubicBezTo>
                <a:lnTo>
                  <a:pt x="1193961" y="278869"/>
                </a:lnTo>
                <a:lnTo>
                  <a:pt x="1207696" y="325221"/>
                </a:lnTo>
                <a:cubicBezTo>
                  <a:pt x="1256172" y="575619"/>
                  <a:pt x="1183459" y="844834"/>
                  <a:pt x="989557" y="1038786"/>
                </a:cubicBezTo>
                <a:cubicBezTo>
                  <a:pt x="873185" y="1155127"/>
                  <a:pt x="729720" y="1227840"/>
                  <a:pt x="579481" y="1256925"/>
                </a:cubicBezTo>
                <a:lnTo>
                  <a:pt x="513638" y="1263236"/>
                </a:lnTo>
                <a:lnTo>
                  <a:pt x="0" y="789155"/>
                </a:lnTo>
                <a:cubicBezTo>
                  <a:pt x="0" y="789155"/>
                  <a:pt x="505705" y="1073086"/>
                  <a:pt x="747459" y="729569"/>
                </a:cubicBezTo>
                <a:cubicBezTo>
                  <a:pt x="997167" y="374805"/>
                  <a:pt x="610135" y="0"/>
                  <a:pt x="610135" y="0"/>
                </a:cubicBezTo>
                <a:close/>
              </a:path>
            </a:pathLst>
          </a:custGeom>
          <a:solidFill>
            <a:srgbClr val="003300">
              <a:alpha val="65000"/>
            </a:srgb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sz="3200" dirty="0"/>
          </a:p>
        </p:txBody>
      </p:sp>
      <p:sp>
        <p:nvSpPr>
          <p:cNvPr id="116747" name="AutoShape 11"/>
          <p:cNvSpPr>
            <a:spLocks/>
          </p:cNvSpPr>
          <p:nvPr/>
        </p:nvSpPr>
        <p:spPr bwMode="auto">
          <a:xfrm>
            <a:off x="3488509" y="5419836"/>
            <a:ext cx="1057275" cy="105727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33993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51" name="AutoShape 15"/>
          <p:cNvSpPr>
            <a:spLocks/>
          </p:cNvSpPr>
          <p:nvPr/>
        </p:nvSpPr>
        <p:spPr bwMode="auto">
          <a:xfrm>
            <a:off x="6085823" y="3554413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chemeClr val="accent5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52" name="AutoShape 16"/>
          <p:cNvSpPr>
            <a:spLocks/>
          </p:cNvSpPr>
          <p:nvPr/>
        </p:nvSpPr>
        <p:spPr bwMode="auto">
          <a:xfrm>
            <a:off x="1913873" y="3554413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rgbClr val="B9B9B9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53" name="AutoShape 17"/>
          <p:cNvSpPr>
            <a:spLocks/>
          </p:cNvSpPr>
          <p:nvPr/>
        </p:nvSpPr>
        <p:spPr bwMode="auto">
          <a:xfrm>
            <a:off x="9760722" y="5793118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chemeClr val="accent1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4F4F4">
                  <a:lumMod val="1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57" name="AutoShape 21"/>
          <p:cNvSpPr>
            <a:spLocks/>
          </p:cNvSpPr>
          <p:nvPr/>
        </p:nvSpPr>
        <p:spPr bwMode="auto">
          <a:xfrm>
            <a:off x="3731560" y="4395952"/>
            <a:ext cx="4978400" cy="787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模組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/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課程主題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/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基本功能規劃</a:t>
            </a:r>
            <a:r>
              <a:rPr lang="en-US" sz="24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Lato Light" panose="020F0302020204030203" pitchFamily="34" charset="0"/>
              </a:rPr>
              <a:t>.</a:t>
            </a:r>
            <a:endParaRPr 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58" name="AutoShape 22"/>
          <p:cNvSpPr>
            <a:spLocks/>
          </p:cNvSpPr>
          <p:nvPr/>
        </p:nvSpPr>
        <p:spPr bwMode="auto">
          <a:xfrm>
            <a:off x="3744260" y="3962400"/>
            <a:ext cx="49657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7D3F65"/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課程產品規劃</a:t>
            </a:r>
            <a:endParaRPr lang="en-US" sz="3200" dirty="0">
              <a:solidFill>
                <a:srgbClr val="7D3F6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0" name="AutoShape 24"/>
          <p:cNvSpPr>
            <a:spLocks/>
          </p:cNvSpPr>
          <p:nvPr/>
        </p:nvSpPr>
        <p:spPr bwMode="auto">
          <a:xfrm>
            <a:off x="7533240" y="6251905"/>
            <a:ext cx="47879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產品包正式推出</a:t>
            </a:r>
            <a:endParaRPr lang="en-US" sz="32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1" name="AutoShape 25"/>
          <p:cNvSpPr>
            <a:spLocks/>
          </p:cNvSpPr>
          <p:nvPr/>
        </p:nvSpPr>
        <p:spPr bwMode="auto">
          <a:xfrm>
            <a:off x="10201416" y="4484414"/>
            <a:ext cx="47879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7D3F65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軟體功能開發</a:t>
            </a:r>
            <a:endParaRPr lang="en-US" sz="3200" dirty="0">
              <a:solidFill>
                <a:srgbClr val="7D3F6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2" name="AutoShape 26"/>
          <p:cNvSpPr>
            <a:spLocks/>
          </p:cNvSpPr>
          <p:nvPr/>
        </p:nvSpPr>
        <p:spPr bwMode="auto">
          <a:xfrm>
            <a:off x="14452174" y="6792312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模組硬體支援</a:t>
            </a:r>
            <a:endParaRPr lang="en-US" sz="5400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4" name="AutoShape 28"/>
          <p:cNvSpPr>
            <a:spLocks/>
          </p:cNvSpPr>
          <p:nvPr/>
        </p:nvSpPr>
        <p:spPr bwMode="auto">
          <a:xfrm>
            <a:off x="2235973" y="6760344"/>
            <a:ext cx="4116549" cy="61003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336600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產品包課程素材支援</a:t>
            </a:r>
            <a:endParaRPr lang="en-US" sz="3200" b="1" dirty="0">
              <a:solidFill>
                <a:srgbClr val="336600"/>
              </a:solidFill>
              <a:latin typeface="微軟正黑體" pitchFamily="34" charset="-120"/>
              <a:ea typeface="微軟正黑體" pitchFamily="34" charset="-120"/>
              <a:cs typeface="Aleo Regular" charset="0"/>
              <a:sym typeface="Aleo Regular" charset="0"/>
            </a:endParaRPr>
          </a:p>
        </p:txBody>
      </p:sp>
      <p:sp>
        <p:nvSpPr>
          <p:cNvPr id="116769" name="AutoShape 33"/>
          <p:cNvSpPr>
            <a:spLocks/>
          </p:cNvSpPr>
          <p:nvPr/>
        </p:nvSpPr>
        <p:spPr bwMode="auto">
          <a:xfrm>
            <a:off x="3742509" y="5686536"/>
            <a:ext cx="623888" cy="5461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9901" y="11002"/>
                </a:moveTo>
                <a:lnTo>
                  <a:pt x="8077" y="11002"/>
                </a:lnTo>
                <a:lnTo>
                  <a:pt x="8077" y="13471"/>
                </a:lnTo>
                <a:lnTo>
                  <a:pt x="9901" y="13471"/>
                </a:lnTo>
                <a:cubicBezTo>
                  <a:pt x="9901" y="13471"/>
                  <a:pt x="9901" y="11002"/>
                  <a:pt x="9901" y="11002"/>
                </a:cubicBezTo>
                <a:close/>
                <a:moveTo>
                  <a:pt x="7319" y="6637"/>
                </a:moveTo>
                <a:lnTo>
                  <a:pt x="5495" y="6637"/>
                </a:lnTo>
                <a:lnTo>
                  <a:pt x="5495" y="13471"/>
                </a:lnTo>
                <a:lnTo>
                  <a:pt x="7319" y="13471"/>
                </a:lnTo>
                <a:cubicBezTo>
                  <a:pt x="7319" y="13471"/>
                  <a:pt x="7319" y="6637"/>
                  <a:pt x="7319" y="6637"/>
                </a:cubicBezTo>
                <a:close/>
                <a:moveTo>
                  <a:pt x="4737" y="13471"/>
                </a:moveTo>
                <a:lnTo>
                  <a:pt x="2913" y="13471"/>
                </a:lnTo>
                <a:lnTo>
                  <a:pt x="2913" y="9004"/>
                </a:lnTo>
                <a:lnTo>
                  <a:pt x="4737" y="9004"/>
                </a:lnTo>
                <a:cubicBezTo>
                  <a:pt x="4737" y="9004"/>
                  <a:pt x="4737" y="13471"/>
                  <a:pt x="4737" y="13471"/>
                </a:cubicBezTo>
                <a:close/>
                <a:moveTo>
                  <a:pt x="10411" y="17792"/>
                </a:moveTo>
                <a:lnTo>
                  <a:pt x="0" y="17792"/>
                </a:lnTo>
                <a:lnTo>
                  <a:pt x="0" y="0"/>
                </a:lnTo>
                <a:lnTo>
                  <a:pt x="17541" y="0"/>
                </a:lnTo>
                <a:lnTo>
                  <a:pt x="17541" y="8207"/>
                </a:lnTo>
                <a:cubicBezTo>
                  <a:pt x="17010" y="7944"/>
                  <a:pt x="16438" y="7769"/>
                  <a:pt x="15838" y="7700"/>
                </a:cubicBezTo>
                <a:lnTo>
                  <a:pt x="15838" y="4240"/>
                </a:lnTo>
                <a:lnTo>
                  <a:pt x="1702" y="4240"/>
                </a:lnTo>
                <a:lnTo>
                  <a:pt x="1702" y="15842"/>
                </a:lnTo>
                <a:lnTo>
                  <a:pt x="9679" y="15842"/>
                </a:lnTo>
                <a:cubicBezTo>
                  <a:pt x="9831" y="16542"/>
                  <a:pt x="10080" y="17199"/>
                  <a:pt x="10411" y="17792"/>
                </a:cubicBezTo>
                <a:close/>
                <a:moveTo>
                  <a:pt x="15262" y="17256"/>
                </a:moveTo>
                <a:cubicBezTo>
                  <a:pt x="13816" y="17256"/>
                  <a:pt x="12640" y="15909"/>
                  <a:pt x="12640" y="14254"/>
                </a:cubicBezTo>
                <a:cubicBezTo>
                  <a:pt x="12640" y="12599"/>
                  <a:pt x="13816" y="11252"/>
                  <a:pt x="15262" y="11252"/>
                </a:cubicBezTo>
                <a:cubicBezTo>
                  <a:pt x="16708" y="11252"/>
                  <a:pt x="17884" y="12599"/>
                  <a:pt x="17884" y="14254"/>
                </a:cubicBezTo>
                <a:cubicBezTo>
                  <a:pt x="17884" y="15909"/>
                  <a:pt x="16708" y="17256"/>
                  <a:pt x="15262" y="17256"/>
                </a:cubicBezTo>
                <a:close/>
                <a:moveTo>
                  <a:pt x="18794" y="16811"/>
                </a:moveTo>
                <a:cubicBezTo>
                  <a:pt x="19204" y="16071"/>
                  <a:pt x="19442" y="15194"/>
                  <a:pt x="19442" y="14254"/>
                </a:cubicBezTo>
                <a:cubicBezTo>
                  <a:pt x="19442" y="11615"/>
                  <a:pt x="17567" y="9468"/>
                  <a:pt x="15262" y="9468"/>
                </a:cubicBezTo>
                <a:cubicBezTo>
                  <a:pt x="12957" y="9468"/>
                  <a:pt x="11082" y="11615"/>
                  <a:pt x="11082" y="14254"/>
                </a:cubicBezTo>
                <a:cubicBezTo>
                  <a:pt x="11082" y="16893"/>
                  <a:pt x="12957" y="19040"/>
                  <a:pt x="15262" y="19040"/>
                </a:cubicBezTo>
                <a:cubicBezTo>
                  <a:pt x="16042" y="19040"/>
                  <a:pt x="16772" y="18794"/>
                  <a:pt x="17398" y="18366"/>
                </a:cubicBezTo>
                <a:lnTo>
                  <a:pt x="20222" y="21599"/>
                </a:lnTo>
                <a:lnTo>
                  <a:pt x="21599" y="20023"/>
                </a:lnTo>
                <a:cubicBezTo>
                  <a:pt x="21599" y="20023"/>
                  <a:pt x="18794" y="16811"/>
                  <a:pt x="18794" y="168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70" name="AutoShape 34"/>
          <p:cNvSpPr>
            <a:spLocks/>
          </p:cNvSpPr>
          <p:nvPr/>
        </p:nvSpPr>
        <p:spPr bwMode="auto">
          <a:xfrm>
            <a:off x="12291360" y="3429000"/>
            <a:ext cx="687388" cy="55403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162" y="4896"/>
                </a:moveTo>
                <a:lnTo>
                  <a:pt x="20529" y="2117"/>
                </a:lnTo>
                <a:lnTo>
                  <a:pt x="8451" y="2117"/>
                </a:lnTo>
                <a:cubicBezTo>
                  <a:pt x="7989" y="2117"/>
                  <a:pt x="7546" y="1889"/>
                  <a:pt x="7220" y="1484"/>
                </a:cubicBezTo>
                <a:lnTo>
                  <a:pt x="6024" y="0"/>
                </a:lnTo>
                <a:lnTo>
                  <a:pt x="681" y="0"/>
                </a:lnTo>
                <a:lnTo>
                  <a:pt x="1310" y="4896"/>
                </a:lnTo>
                <a:lnTo>
                  <a:pt x="20162" y="4896"/>
                </a:lnTo>
                <a:cubicBezTo>
                  <a:pt x="20162" y="4896"/>
                  <a:pt x="20162" y="4896"/>
                  <a:pt x="20162" y="4896"/>
                </a:cubicBezTo>
                <a:close/>
                <a:moveTo>
                  <a:pt x="20057" y="21600"/>
                </a:moveTo>
                <a:lnTo>
                  <a:pt x="1258" y="21600"/>
                </a:lnTo>
                <a:lnTo>
                  <a:pt x="0" y="7166"/>
                </a:lnTo>
                <a:lnTo>
                  <a:pt x="21599" y="7166"/>
                </a:lnTo>
                <a:cubicBezTo>
                  <a:pt x="21599" y="7166"/>
                  <a:pt x="20057" y="21600"/>
                  <a:pt x="20057" y="216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71" name="AutoShape 35"/>
          <p:cNvSpPr>
            <a:spLocks/>
          </p:cNvSpPr>
          <p:nvPr/>
        </p:nvSpPr>
        <p:spPr bwMode="auto">
          <a:xfrm>
            <a:off x="15948960" y="5698798"/>
            <a:ext cx="596900" cy="635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0"/>
                </a:moveTo>
                <a:lnTo>
                  <a:pt x="16712" y="795"/>
                </a:lnTo>
                <a:lnTo>
                  <a:pt x="17788" y="1816"/>
                </a:lnTo>
                <a:lnTo>
                  <a:pt x="10438" y="8456"/>
                </a:lnTo>
                <a:lnTo>
                  <a:pt x="7768" y="6084"/>
                </a:lnTo>
                <a:lnTo>
                  <a:pt x="295" y="13084"/>
                </a:lnTo>
                <a:lnTo>
                  <a:pt x="2133" y="14784"/>
                </a:lnTo>
                <a:lnTo>
                  <a:pt x="7691" y="9559"/>
                </a:lnTo>
                <a:lnTo>
                  <a:pt x="10444" y="12008"/>
                </a:lnTo>
                <a:lnTo>
                  <a:pt x="19619" y="3587"/>
                </a:lnTo>
                <a:lnTo>
                  <a:pt x="20664" y="4578"/>
                </a:lnTo>
                <a:cubicBezTo>
                  <a:pt x="20664" y="4578"/>
                  <a:pt x="21599" y="0"/>
                  <a:pt x="21599" y="0"/>
                </a:cubicBezTo>
                <a:close/>
                <a:moveTo>
                  <a:pt x="21487" y="10041"/>
                </a:moveTo>
                <a:lnTo>
                  <a:pt x="15456" y="10041"/>
                </a:lnTo>
                <a:lnTo>
                  <a:pt x="15456" y="21599"/>
                </a:lnTo>
                <a:lnTo>
                  <a:pt x="21487" y="21599"/>
                </a:lnTo>
                <a:cubicBezTo>
                  <a:pt x="21487" y="21599"/>
                  <a:pt x="21487" y="10041"/>
                  <a:pt x="21487" y="10041"/>
                </a:cubicBezTo>
                <a:close/>
                <a:moveTo>
                  <a:pt x="13759" y="13564"/>
                </a:moveTo>
                <a:lnTo>
                  <a:pt x="7728" y="13564"/>
                </a:lnTo>
                <a:lnTo>
                  <a:pt x="7728" y="21599"/>
                </a:lnTo>
                <a:lnTo>
                  <a:pt x="13759" y="21599"/>
                </a:lnTo>
                <a:cubicBezTo>
                  <a:pt x="13759" y="21599"/>
                  <a:pt x="13759" y="13564"/>
                  <a:pt x="13759" y="13564"/>
                </a:cubicBezTo>
                <a:close/>
                <a:moveTo>
                  <a:pt x="5971" y="21599"/>
                </a:moveTo>
                <a:lnTo>
                  <a:pt x="0" y="21599"/>
                </a:lnTo>
                <a:lnTo>
                  <a:pt x="0" y="16151"/>
                </a:lnTo>
                <a:lnTo>
                  <a:pt x="5971" y="16151"/>
                </a:lnTo>
                <a:lnTo>
                  <a:pt x="5971" y="21599"/>
                </a:lnTo>
                <a:cubicBezTo>
                  <a:pt x="5971" y="21599"/>
                  <a:pt x="5971" y="21599"/>
                  <a:pt x="5971" y="215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9" name="AutoShape 26"/>
          <p:cNvSpPr>
            <a:spLocks/>
          </p:cNvSpPr>
          <p:nvPr/>
        </p:nvSpPr>
        <p:spPr bwMode="auto">
          <a:xfrm>
            <a:off x="18755216" y="4461317"/>
            <a:ext cx="4536504" cy="9361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40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</a:rPr>
              <a:t>拓可思產品研發</a:t>
            </a:r>
            <a:endParaRPr lang="en-US" sz="40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48" name="AutoShape 12"/>
          <p:cNvSpPr>
            <a:spLocks/>
          </p:cNvSpPr>
          <p:nvPr/>
        </p:nvSpPr>
        <p:spPr bwMode="auto">
          <a:xfrm>
            <a:off x="3488509" y="8305072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8" name="Freeform 47"/>
          <p:cNvSpPr>
            <a:spLocks/>
          </p:cNvSpPr>
          <p:nvPr/>
        </p:nvSpPr>
        <p:spPr bwMode="auto">
          <a:xfrm>
            <a:off x="3909198" y="8606694"/>
            <a:ext cx="1168277" cy="1277481"/>
          </a:xfrm>
          <a:custGeom>
            <a:avLst/>
            <a:gdLst>
              <a:gd name="connsiteX0" fmla="*/ 552948 w 1168277"/>
              <a:gd name="connsiteY0" fmla="*/ 0 h 1277481"/>
              <a:gd name="connsiteX1" fmla="*/ 1024078 w 1168277"/>
              <a:gd name="connsiteY1" fmla="*/ 225339 h 1277481"/>
              <a:gd name="connsiteX2" fmla="*/ 1135590 w 1168277"/>
              <a:gd name="connsiteY2" fmla="*/ 279866 h 1277481"/>
              <a:gd name="connsiteX3" fmla="*/ 1153735 w 1168277"/>
              <a:gd name="connsiteY3" fmla="*/ 341097 h 1277481"/>
              <a:gd name="connsiteX4" fmla="*/ 935595 w 1168277"/>
              <a:gd name="connsiteY4" fmla="*/ 1054662 h 1277481"/>
              <a:gd name="connsiteX5" fmla="*/ 525519 w 1168277"/>
              <a:gd name="connsiteY5" fmla="*/ 1272802 h 1277481"/>
              <a:gd name="connsiteX6" fmla="*/ 476689 w 1168277"/>
              <a:gd name="connsiteY6" fmla="*/ 1277481 h 1277481"/>
              <a:gd name="connsiteX7" fmla="*/ 0 w 1168277"/>
              <a:gd name="connsiteY7" fmla="*/ 860265 h 1277481"/>
              <a:gd name="connsiteX8" fmla="*/ 693496 w 1168277"/>
              <a:gd name="connsiteY8" fmla="*/ 728907 h 1277481"/>
              <a:gd name="connsiteX9" fmla="*/ 552948 w 1168277"/>
              <a:gd name="connsiteY9" fmla="*/ 0 h 127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8277" h="1277481">
                <a:moveTo>
                  <a:pt x="552948" y="0"/>
                </a:moveTo>
                <a:cubicBezTo>
                  <a:pt x="687665" y="67970"/>
                  <a:pt x="867034" y="150226"/>
                  <a:pt x="1024078" y="225339"/>
                </a:cubicBezTo>
                <a:lnTo>
                  <a:pt x="1135590" y="279866"/>
                </a:lnTo>
                <a:lnTo>
                  <a:pt x="1153735" y="341097"/>
                </a:lnTo>
                <a:cubicBezTo>
                  <a:pt x="1202210" y="591495"/>
                  <a:pt x="1129497" y="860710"/>
                  <a:pt x="935595" y="1054662"/>
                </a:cubicBezTo>
                <a:cubicBezTo>
                  <a:pt x="819224" y="1171003"/>
                  <a:pt x="675758" y="1243716"/>
                  <a:pt x="525519" y="1272802"/>
                </a:cubicBezTo>
                <a:lnTo>
                  <a:pt x="476689" y="1277481"/>
                </a:lnTo>
                <a:lnTo>
                  <a:pt x="0" y="860265"/>
                </a:lnTo>
                <a:cubicBezTo>
                  <a:pt x="0" y="860265"/>
                  <a:pt x="451742" y="1072845"/>
                  <a:pt x="693496" y="728907"/>
                </a:cubicBezTo>
                <a:cubicBezTo>
                  <a:pt x="943204" y="373708"/>
                  <a:pt x="552948" y="0"/>
                  <a:pt x="552948" y="0"/>
                </a:cubicBez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sz="3200" dirty="0"/>
          </a:p>
        </p:txBody>
      </p:sp>
      <p:sp>
        <p:nvSpPr>
          <p:cNvPr id="116750" name="AutoShape 14"/>
          <p:cNvSpPr>
            <a:spLocks/>
          </p:cNvSpPr>
          <p:nvPr/>
        </p:nvSpPr>
        <p:spPr bwMode="auto">
          <a:xfrm>
            <a:off x="3756796" y="8573359"/>
            <a:ext cx="1057275" cy="105727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116763" name="AutoShape 27"/>
          <p:cNvSpPr>
            <a:spLocks/>
          </p:cNvSpPr>
          <p:nvPr/>
        </p:nvSpPr>
        <p:spPr bwMode="auto">
          <a:xfrm>
            <a:off x="3190812" y="9894159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E59428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學校、非營利組織</a:t>
            </a:r>
            <a:endParaRPr lang="en-US" sz="3200" dirty="0">
              <a:solidFill>
                <a:srgbClr val="E59428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68" name="AutoShape 32"/>
          <p:cNvSpPr>
            <a:spLocks/>
          </p:cNvSpPr>
          <p:nvPr/>
        </p:nvSpPr>
        <p:spPr bwMode="auto">
          <a:xfrm>
            <a:off x="7561046" y="8142435"/>
            <a:ext cx="5631086" cy="57295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E59428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學校</a:t>
            </a:r>
            <a:r>
              <a:rPr lang="en-US" altLang="zh-TW" sz="3200" b="1" dirty="0" smtClean="0">
                <a:solidFill>
                  <a:srgbClr val="E59428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/</a:t>
            </a:r>
            <a:r>
              <a:rPr lang="zh-TW" altLang="en-US" sz="3200" b="1" dirty="0" smtClean="0">
                <a:solidFill>
                  <a:srgbClr val="E59428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教師</a:t>
            </a:r>
            <a:r>
              <a:rPr lang="en-US" altLang="zh-TW" sz="3200" b="1" dirty="0" smtClean="0">
                <a:solidFill>
                  <a:srgbClr val="E59428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: </a:t>
            </a:r>
            <a:r>
              <a:rPr lang="zh-TW" altLang="en-US" sz="3200" b="1" dirty="0" smtClean="0">
                <a:solidFill>
                  <a:srgbClr val="E59428"/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學校活動、社團</a:t>
            </a:r>
            <a:endParaRPr lang="en-US" sz="3200" dirty="0">
              <a:solidFill>
                <a:srgbClr val="E59428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6772" name="AutoShape 36"/>
          <p:cNvSpPr>
            <a:spLocks/>
          </p:cNvSpPr>
          <p:nvPr/>
        </p:nvSpPr>
        <p:spPr bwMode="auto">
          <a:xfrm>
            <a:off x="3972696" y="8725759"/>
            <a:ext cx="630238" cy="7096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020" y="8155"/>
                </a:moveTo>
                <a:lnTo>
                  <a:pt x="0" y="8155"/>
                </a:lnTo>
                <a:lnTo>
                  <a:pt x="0" y="9469"/>
                </a:lnTo>
                <a:lnTo>
                  <a:pt x="3020" y="9469"/>
                </a:lnTo>
                <a:cubicBezTo>
                  <a:pt x="3020" y="9469"/>
                  <a:pt x="3020" y="8155"/>
                  <a:pt x="3020" y="8155"/>
                </a:cubicBezTo>
                <a:close/>
                <a:moveTo>
                  <a:pt x="4133" y="12944"/>
                </a:moveTo>
                <a:lnTo>
                  <a:pt x="3526" y="11746"/>
                </a:lnTo>
                <a:lnTo>
                  <a:pt x="861" y="12809"/>
                </a:lnTo>
                <a:lnTo>
                  <a:pt x="1468" y="14007"/>
                </a:lnTo>
                <a:cubicBezTo>
                  <a:pt x="1468" y="14007"/>
                  <a:pt x="4133" y="12944"/>
                  <a:pt x="4133" y="12944"/>
                </a:cubicBezTo>
                <a:close/>
                <a:moveTo>
                  <a:pt x="4380" y="4949"/>
                </a:moveTo>
                <a:lnTo>
                  <a:pt x="2011" y="3442"/>
                </a:lnTo>
                <a:lnTo>
                  <a:pt x="1148" y="4510"/>
                </a:lnTo>
                <a:lnTo>
                  <a:pt x="3517" y="6017"/>
                </a:lnTo>
                <a:cubicBezTo>
                  <a:pt x="3517" y="6017"/>
                  <a:pt x="4380" y="4949"/>
                  <a:pt x="4380" y="4949"/>
                </a:cubicBezTo>
                <a:close/>
                <a:moveTo>
                  <a:pt x="7543" y="2790"/>
                </a:moveTo>
                <a:lnTo>
                  <a:pt x="6240" y="635"/>
                </a:lnTo>
                <a:lnTo>
                  <a:pt x="4935" y="1256"/>
                </a:lnTo>
                <a:lnTo>
                  <a:pt x="6238" y="3411"/>
                </a:lnTo>
                <a:cubicBezTo>
                  <a:pt x="6238" y="3411"/>
                  <a:pt x="7543" y="2790"/>
                  <a:pt x="7543" y="2790"/>
                </a:cubicBezTo>
                <a:close/>
                <a:moveTo>
                  <a:pt x="21600" y="8155"/>
                </a:moveTo>
                <a:lnTo>
                  <a:pt x="18579" y="8155"/>
                </a:lnTo>
                <a:lnTo>
                  <a:pt x="18579" y="9469"/>
                </a:lnTo>
                <a:lnTo>
                  <a:pt x="21600" y="9469"/>
                </a:lnTo>
                <a:cubicBezTo>
                  <a:pt x="21600" y="9469"/>
                  <a:pt x="21600" y="8155"/>
                  <a:pt x="21600" y="8155"/>
                </a:cubicBezTo>
                <a:close/>
                <a:moveTo>
                  <a:pt x="20713" y="12799"/>
                </a:moveTo>
                <a:lnTo>
                  <a:pt x="18047" y="11841"/>
                </a:lnTo>
                <a:lnTo>
                  <a:pt x="17491" y="13059"/>
                </a:lnTo>
                <a:lnTo>
                  <a:pt x="20157" y="14017"/>
                </a:lnTo>
                <a:cubicBezTo>
                  <a:pt x="20157" y="14017"/>
                  <a:pt x="20713" y="12799"/>
                  <a:pt x="20713" y="12799"/>
                </a:cubicBezTo>
                <a:close/>
                <a:moveTo>
                  <a:pt x="20451" y="4510"/>
                </a:moveTo>
                <a:lnTo>
                  <a:pt x="19588" y="3442"/>
                </a:lnTo>
                <a:lnTo>
                  <a:pt x="17219" y="4949"/>
                </a:lnTo>
                <a:lnTo>
                  <a:pt x="18082" y="6017"/>
                </a:lnTo>
                <a:cubicBezTo>
                  <a:pt x="18082" y="6017"/>
                  <a:pt x="20451" y="4510"/>
                  <a:pt x="20451" y="4510"/>
                </a:cubicBezTo>
                <a:close/>
                <a:moveTo>
                  <a:pt x="16664" y="1256"/>
                </a:moveTo>
                <a:lnTo>
                  <a:pt x="15359" y="635"/>
                </a:lnTo>
                <a:lnTo>
                  <a:pt x="14056" y="2790"/>
                </a:lnTo>
                <a:lnTo>
                  <a:pt x="15361" y="3411"/>
                </a:lnTo>
                <a:cubicBezTo>
                  <a:pt x="15361" y="3411"/>
                  <a:pt x="16664" y="1256"/>
                  <a:pt x="16664" y="1256"/>
                </a:cubicBezTo>
                <a:close/>
                <a:moveTo>
                  <a:pt x="11579" y="2364"/>
                </a:moveTo>
                <a:lnTo>
                  <a:pt x="10099" y="2364"/>
                </a:lnTo>
                <a:lnTo>
                  <a:pt x="10099" y="0"/>
                </a:lnTo>
                <a:lnTo>
                  <a:pt x="11579" y="0"/>
                </a:lnTo>
                <a:cubicBezTo>
                  <a:pt x="11579" y="0"/>
                  <a:pt x="11579" y="2364"/>
                  <a:pt x="11579" y="2364"/>
                </a:cubicBezTo>
                <a:close/>
                <a:moveTo>
                  <a:pt x="16986" y="8997"/>
                </a:moveTo>
                <a:cubicBezTo>
                  <a:pt x="16986" y="12264"/>
                  <a:pt x="13820" y="14094"/>
                  <a:pt x="13820" y="16672"/>
                </a:cubicBezTo>
                <a:lnTo>
                  <a:pt x="12378" y="16672"/>
                </a:lnTo>
                <a:cubicBezTo>
                  <a:pt x="12379" y="13495"/>
                  <a:pt x="15518" y="11822"/>
                  <a:pt x="15518" y="8997"/>
                </a:cubicBezTo>
                <a:cubicBezTo>
                  <a:pt x="15518" y="3711"/>
                  <a:pt x="6075" y="3703"/>
                  <a:pt x="6075" y="8997"/>
                </a:cubicBezTo>
                <a:cubicBezTo>
                  <a:pt x="6075" y="11819"/>
                  <a:pt x="9159" y="13421"/>
                  <a:pt x="9230" y="16672"/>
                </a:cubicBezTo>
                <a:lnTo>
                  <a:pt x="7773" y="16672"/>
                </a:lnTo>
                <a:cubicBezTo>
                  <a:pt x="7773" y="14094"/>
                  <a:pt x="4607" y="12264"/>
                  <a:pt x="4607" y="8997"/>
                </a:cubicBezTo>
                <a:cubicBezTo>
                  <a:pt x="4607" y="1977"/>
                  <a:pt x="16986" y="1970"/>
                  <a:pt x="16986" y="8997"/>
                </a:cubicBezTo>
                <a:close/>
                <a:moveTo>
                  <a:pt x="8780" y="20557"/>
                </a:moveTo>
                <a:cubicBezTo>
                  <a:pt x="9839" y="21425"/>
                  <a:pt x="9947" y="21600"/>
                  <a:pt x="10370" y="21600"/>
                </a:cubicBezTo>
                <a:lnTo>
                  <a:pt x="11184" y="21600"/>
                </a:lnTo>
                <a:cubicBezTo>
                  <a:pt x="11597" y="21600"/>
                  <a:pt x="11698" y="21438"/>
                  <a:pt x="12813" y="20557"/>
                </a:cubicBezTo>
                <a:cubicBezTo>
                  <a:pt x="12813" y="20557"/>
                  <a:pt x="8780" y="20557"/>
                  <a:pt x="8780" y="20557"/>
                </a:cubicBezTo>
                <a:close/>
                <a:moveTo>
                  <a:pt x="12841" y="18973"/>
                </a:moveTo>
                <a:lnTo>
                  <a:pt x="8752" y="18973"/>
                </a:lnTo>
                <a:cubicBezTo>
                  <a:pt x="8451" y="18973"/>
                  <a:pt x="8208" y="19189"/>
                  <a:pt x="8208" y="19455"/>
                </a:cubicBezTo>
                <a:cubicBezTo>
                  <a:pt x="8208" y="19722"/>
                  <a:pt x="8451" y="19938"/>
                  <a:pt x="8752" y="19938"/>
                </a:cubicBezTo>
                <a:lnTo>
                  <a:pt x="12841" y="19938"/>
                </a:lnTo>
                <a:cubicBezTo>
                  <a:pt x="13141" y="19938"/>
                  <a:pt x="13384" y="19722"/>
                  <a:pt x="13384" y="19455"/>
                </a:cubicBezTo>
                <a:cubicBezTo>
                  <a:pt x="13384" y="19189"/>
                  <a:pt x="13141" y="18973"/>
                  <a:pt x="12841" y="18973"/>
                </a:cubicBezTo>
                <a:close/>
                <a:moveTo>
                  <a:pt x="12939" y="17367"/>
                </a:moveTo>
                <a:lnTo>
                  <a:pt x="8654" y="17367"/>
                </a:lnTo>
                <a:cubicBezTo>
                  <a:pt x="8354" y="17367"/>
                  <a:pt x="8110" y="17583"/>
                  <a:pt x="8110" y="17849"/>
                </a:cubicBezTo>
                <a:cubicBezTo>
                  <a:pt x="8110" y="18116"/>
                  <a:pt x="8354" y="18332"/>
                  <a:pt x="8654" y="18332"/>
                </a:cubicBezTo>
                <a:lnTo>
                  <a:pt x="12939" y="18332"/>
                </a:lnTo>
                <a:cubicBezTo>
                  <a:pt x="13239" y="18332"/>
                  <a:pt x="13483" y="18116"/>
                  <a:pt x="13483" y="17849"/>
                </a:cubicBezTo>
                <a:cubicBezTo>
                  <a:pt x="13483" y="17583"/>
                  <a:pt x="13239" y="17367"/>
                  <a:pt x="12939" y="173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5" name="AutoShape 26"/>
          <p:cNvSpPr>
            <a:spLocks/>
          </p:cNvSpPr>
          <p:nvPr/>
        </p:nvSpPr>
        <p:spPr bwMode="auto">
          <a:xfrm>
            <a:off x="17808624" y="10116178"/>
            <a:ext cx="4915316" cy="77516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40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</a:rPr>
              <a:t>拓可思教育通路服務</a:t>
            </a:r>
            <a:endParaRPr lang="en-US" sz="40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" name="AutoShape 12"/>
          <p:cNvSpPr>
            <a:spLocks/>
          </p:cNvSpPr>
          <p:nvPr/>
        </p:nvSpPr>
        <p:spPr bwMode="auto">
          <a:xfrm>
            <a:off x="3508435" y="10945193"/>
            <a:ext cx="1589087" cy="1589087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4" name="Freeform 47"/>
          <p:cNvSpPr>
            <a:spLocks/>
          </p:cNvSpPr>
          <p:nvPr/>
        </p:nvSpPr>
        <p:spPr bwMode="auto">
          <a:xfrm>
            <a:off x="3929124" y="11246815"/>
            <a:ext cx="1168277" cy="1277481"/>
          </a:xfrm>
          <a:custGeom>
            <a:avLst/>
            <a:gdLst>
              <a:gd name="connsiteX0" fmla="*/ 552948 w 1168277"/>
              <a:gd name="connsiteY0" fmla="*/ 0 h 1277481"/>
              <a:gd name="connsiteX1" fmla="*/ 1024078 w 1168277"/>
              <a:gd name="connsiteY1" fmla="*/ 225339 h 1277481"/>
              <a:gd name="connsiteX2" fmla="*/ 1135590 w 1168277"/>
              <a:gd name="connsiteY2" fmla="*/ 279866 h 1277481"/>
              <a:gd name="connsiteX3" fmla="*/ 1153735 w 1168277"/>
              <a:gd name="connsiteY3" fmla="*/ 341097 h 1277481"/>
              <a:gd name="connsiteX4" fmla="*/ 935595 w 1168277"/>
              <a:gd name="connsiteY4" fmla="*/ 1054662 h 1277481"/>
              <a:gd name="connsiteX5" fmla="*/ 525519 w 1168277"/>
              <a:gd name="connsiteY5" fmla="*/ 1272802 h 1277481"/>
              <a:gd name="connsiteX6" fmla="*/ 476689 w 1168277"/>
              <a:gd name="connsiteY6" fmla="*/ 1277481 h 1277481"/>
              <a:gd name="connsiteX7" fmla="*/ 0 w 1168277"/>
              <a:gd name="connsiteY7" fmla="*/ 860265 h 1277481"/>
              <a:gd name="connsiteX8" fmla="*/ 693496 w 1168277"/>
              <a:gd name="connsiteY8" fmla="*/ 728907 h 1277481"/>
              <a:gd name="connsiteX9" fmla="*/ 552948 w 1168277"/>
              <a:gd name="connsiteY9" fmla="*/ 0 h 127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8277" h="1277481">
                <a:moveTo>
                  <a:pt x="552948" y="0"/>
                </a:moveTo>
                <a:cubicBezTo>
                  <a:pt x="687665" y="67970"/>
                  <a:pt x="867034" y="150226"/>
                  <a:pt x="1024078" y="225339"/>
                </a:cubicBezTo>
                <a:lnTo>
                  <a:pt x="1135590" y="279866"/>
                </a:lnTo>
                <a:lnTo>
                  <a:pt x="1153735" y="341097"/>
                </a:lnTo>
                <a:cubicBezTo>
                  <a:pt x="1202210" y="591495"/>
                  <a:pt x="1129497" y="860710"/>
                  <a:pt x="935595" y="1054662"/>
                </a:cubicBezTo>
                <a:cubicBezTo>
                  <a:pt x="819224" y="1171003"/>
                  <a:pt x="675758" y="1243716"/>
                  <a:pt x="525519" y="1272802"/>
                </a:cubicBezTo>
                <a:lnTo>
                  <a:pt x="476689" y="1277481"/>
                </a:lnTo>
                <a:lnTo>
                  <a:pt x="0" y="860265"/>
                </a:lnTo>
                <a:cubicBezTo>
                  <a:pt x="0" y="860265"/>
                  <a:pt x="451742" y="1072845"/>
                  <a:pt x="693496" y="728907"/>
                </a:cubicBezTo>
                <a:cubicBezTo>
                  <a:pt x="943204" y="373708"/>
                  <a:pt x="552948" y="0"/>
                  <a:pt x="552948" y="0"/>
                </a:cubicBez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  <a:effectLst/>
          <a:extLst/>
        </p:spPr>
        <p:txBody>
          <a:bodyPr wrap="square" lIns="0" tIns="0" rIns="0" bIns="0" anchor="ctr">
            <a:noAutofit/>
          </a:bodyPr>
          <a:lstStyle/>
          <a:p>
            <a:endParaRPr lang="en-US" sz="3200" dirty="0"/>
          </a:p>
        </p:txBody>
      </p:sp>
      <p:sp>
        <p:nvSpPr>
          <p:cNvPr id="55" name="AutoShape 14"/>
          <p:cNvSpPr>
            <a:spLocks/>
          </p:cNvSpPr>
          <p:nvPr/>
        </p:nvSpPr>
        <p:spPr bwMode="auto">
          <a:xfrm>
            <a:off x="3776722" y="11213480"/>
            <a:ext cx="1057275" cy="1057275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56" name="AutoShape 27"/>
          <p:cNvSpPr>
            <a:spLocks/>
          </p:cNvSpPr>
          <p:nvPr/>
        </p:nvSpPr>
        <p:spPr bwMode="auto">
          <a:xfrm>
            <a:off x="2601340" y="12534280"/>
            <a:ext cx="6668784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5CBEB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補習班</a:t>
            </a:r>
            <a:r>
              <a:rPr lang="en-US" altLang="zh-TW" sz="3200" b="1" dirty="0" smtClean="0">
                <a:solidFill>
                  <a:srgbClr val="5CBEB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/</a:t>
            </a:r>
            <a:r>
              <a:rPr lang="zh-TW" altLang="en-US" sz="3200" b="1" dirty="0" smtClean="0">
                <a:solidFill>
                  <a:srgbClr val="5CBEB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教育機構</a:t>
            </a:r>
            <a:r>
              <a:rPr lang="en-US" altLang="zh-TW" sz="3200" b="1" dirty="0" smtClean="0">
                <a:solidFill>
                  <a:srgbClr val="5CBEB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/</a:t>
            </a:r>
            <a:r>
              <a:rPr lang="zh-TW" altLang="en-US" sz="3200" b="1" dirty="0" smtClean="0">
                <a:solidFill>
                  <a:srgbClr val="5CBEB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cs typeface="Aleo Regular" charset="0"/>
                <a:sym typeface="Aleo Regular" charset="0"/>
              </a:rPr>
              <a:t>補習班聯盟</a:t>
            </a:r>
            <a:endParaRPr lang="en-US" sz="3200" dirty="0">
              <a:solidFill>
                <a:srgbClr val="5CBEB6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AutoShape 36"/>
          <p:cNvSpPr>
            <a:spLocks/>
          </p:cNvSpPr>
          <p:nvPr/>
        </p:nvSpPr>
        <p:spPr bwMode="auto">
          <a:xfrm>
            <a:off x="3992622" y="11365880"/>
            <a:ext cx="630238" cy="70961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020" y="8155"/>
                </a:moveTo>
                <a:lnTo>
                  <a:pt x="0" y="8155"/>
                </a:lnTo>
                <a:lnTo>
                  <a:pt x="0" y="9469"/>
                </a:lnTo>
                <a:lnTo>
                  <a:pt x="3020" y="9469"/>
                </a:lnTo>
                <a:cubicBezTo>
                  <a:pt x="3020" y="9469"/>
                  <a:pt x="3020" y="8155"/>
                  <a:pt x="3020" y="8155"/>
                </a:cubicBezTo>
                <a:close/>
                <a:moveTo>
                  <a:pt x="4133" y="12944"/>
                </a:moveTo>
                <a:lnTo>
                  <a:pt x="3526" y="11746"/>
                </a:lnTo>
                <a:lnTo>
                  <a:pt x="861" y="12809"/>
                </a:lnTo>
                <a:lnTo>
                  <a:pt x="1468" y="14007"/>
                </a:lnTo>
                <a:cubicBezTo>
                  <a:pt x="1468" y="14007"/>
                  <a:pt x="4133" y="12944"/>
                  <a:pt x="4133" y="12944"/>
                </a:cubicBezTo>
                <a:close/>
                <a:moveTo>
                  <a:pt x="4380" y="4949"/>
                </a:moveTo>
                <a:lnTo>
                  <a:pt x="2011" y="3442"/>
                </a:lnTo>
                <a:lnTo>
                  <a:pt x="1148" y="4510"/>
                </a:lnTo>
                <a:lnTo>
                  <a:pt x="3517" y="6017"/>
                </a:lnTo>
                <a:cubicBezTo>
                  <a:pt x="3517" y="6017"/>
                  <a:pt x="4380" y="4949"/>
                  <a:pt x="4380" y="4949"/>
                </a:cubicBezTo>
                <a:close/>
                <a:moveTo>
                  <a:pt x="7543" y="2790"/>
                </a:moveTo>
                <a:lnTo>
                  <a:pt x="6240" y="635"/>
                </a:lnTo>
                <a:lnTo>
                  <a:pt x="4935" y="1256"/>
                </a:lnTo>
                <a:lnTo>
                  <a:pt x="6238" y="3411"/>
                </a:lnTo>
                <a:cubicBezTo>
                  <a:pt x="6238" y="3411"/>
                  <a:pt x="7543" y="2790"/>
                  <a:pt x="7543" y="2790"/>
                </a:cubicBezTo>
                <a:close/>
                <a:moveTo>
                  <a:pt x="21600" y="8155"/>
                </a:moveTo>
                <a:lnTo>
                  <a:pt x="18579" y="8155"/>
                </a:lnTo>
                <a:lnTo>
                  <a:pt x="18579" y="9469"/>
                </a:lnTo>
                <a:lnTo>
                  <a:pt x="21600" y="9469"/>
                </a:lnTo>
                <a:cubicBezTo>
                  <a:pt x="21600" y="9469"/>
                  <a:pt x="21600" y="8155"/>
                  <a:pt x="21600" y="8155"/>
                </a:cubicBezTo>
                <a:close/>
                <a:moveTo>
                  <a:pt x="20713" y="12799"/>
                </a:moveTo>
                <a:lnTo>
                  <a:pt x="18047" y="11841"/>
                </a:lnTo>
                <a:lnTo>
                  <a:pt x="17491" y="13059"/>
                </a:lnTo>
                <a:lnTo>
                  <a:pt x="20157" y="14017"/>
                </a:lnTo>
                <a:cubicBezTo>
                  <a:pt x="20157" y="14017"/>
                  <a:pt x="20713" y="12799"/>
                  <a:pt x="20713" y="12799"/>
                </a:cubicBezTo>
                <a:close/>
                <a:moveTo>
                  <a:pt x="20451" y="4510"/>
                </a:moveTo>
                <a:lnTo>
                  <a:pt x="19588" y="3442"/>
                </a:lnTo>
                <a:lnTo>
                  <a:pt x="17219" y="4949"/>
                </a:lnTo>
                <a:lnTo>
                  <a:pt x="18082" y="6017"/>
                </a:lnTo>
                <a:cubicBezTo>
                  <a:pt x="18082" y="6017"/>
                  <a:pt x="20451" y="4510"/>
                  <a:pt x="20451" y="4510"/>
                </a:cubicBezTo>
                <a:close/>
                <a:moveTo>
                  <a:pt x="16664" y="1256"/>
                </a:moveTo>
                <a:lnTo>
                  <a:pt x="15359" y="635"/>
                </a:lnTo>
                <a:lnTo>
                  <a:pt x="14056" y="2790"/>
                </a:lnTo>
                <a:lnTo>
                  <a:pt x="15361" y="3411"/>
                </a:lnTo>
                <a:cubicBezTo>
                  <a:pt x="15361" y="3411"/>
                  <a:pt x="16664" y="1256"/>
                  <a:pt x="16664" y="1256"/>
                </a:cubicBezTo>
                <a:close/>
                <a:moveTo>
                  <a:pt x="11579" y="2364"/>
                </a:moveTo>
                <a:lnTo>
                  <a:pt x="10099" y="2364"/>
                </a:lnTo>
                <a:lnTo>
                  <a:pt x="10099" y="0"/>
                </a:lnTo>
                <a:lnTo>
                  <a:pt x="11579" y="0"/>
                </a:lnTo>
                <a:cubicBezTo>
                  <a:pt x="11579" y="0"/>
                  <a:pt x="11579" y="2364"/>
                  <a:pt x="11579" y="2364"/>
                </a:cubicBezTo>
                <a:close/>
                <a:moveTo>
                  <a:pt x="16986" y="8997"/>
                </a:moveTo>
                <a:cubicBezTo>
                  <a:pt x="16986" y="12264"/>
                  <a:pt x="13820" y="14094"/>
                  <a:pt x="13820" y="16672"/>
                </a:cubicBezTo>
                <a:lnTo>
                  <a:pt x="12378" y="16672"/>
                </a:lnTo>
                <a:cubicBezTo>
                  <a:pt x="12379" y="13495"/>
                  <a:pt x="15518" y="11822"/>
                  <a:pt x="15518" y="8997"/>
                </a:cubicBezTo>
                <a:cubicBezTo>
                  <a:pt x="15518" y="3711"/>
                  <a:pt x="6075" y="3703"/>
                  <a:pt x="6075" y="8997"/>
                </a:cubicBezTo>
                <a:cubicBezTo>
                  <a:pt x="6075" y="11819"/>
                  <a:pt x="9159" y="13421"/>
                  <a:pt x="9230" y="16672"/>
                </a:cubicBezTo>
                <a:lnTo>
                  <a:pt x="7773" y="16672"/>
                </a:lnTo>
                <a:cubicBezTo>
                  <a:pt x="7773" y="14094"/>
                  <a:pt x="4607" y="12264"/>
                  <a:pt x="4607" y="8997"/>
                </a:cubicBezTo>
                <a:cubicBezTo>
                  <a:pt x="4607" y="1977"/>
                  <a:pt x="16986" y="1970"/>
                  <a:pt x="16986" y="8997"/>
                </a:cubicBezTo>
                <a:close/>
                <a:moveTo>
                  <a:pt x="8780" y="20557"/>
                </a:moveTo>
                <a:cubicBezTo>
                  <a:pt x="9839" y="21425"/>
                  <a:pt x="9947" y="21600"/>
                  <a:pt x="10370" y="21600"/>
                </a:cubicBezTo>
                <a:lnTo>
                  <a:pt x="11184" y="21600"/>
                </a:lnTo>
                <a:cubicBezTo>
                  <a:pt x="11597" y="21600"/>
                  <a:pt x="11698" y="21438"/>
                  <a:pt x="12813" y="20557"/>
                </a:cubicBezTo>
                <a:cubicBezTo>
                  <a:pt x="12813" y="20557"/>
                  <a:pt x="8780" y="20557"/>
                  <a:pt x="8780" y="20557"/>
                </a:cubicBezTo>
                <a:close/>
                <a:moveTo>
                  <a:pt x="12841" y="18973"/>
                </a:moveTo>
                <a:lnTo>
                  <a:pt x="8752" y="18973"/>
                </a:lnTo>
                <a:cubicBezTo>
                  <a:pt x="8451" y="18973"/>
                  <a:pt x="8208" y="19189"/>
                  <a:pt x="8208" y="19455"/>
                </a:cubicBezTo>
                <a:cubicBezTo>
                  <a:pt x="8208" y="19722"/>
                  <a:pt x="8451" y="19938"/>
                  <a:pt x="8752" y="19938"/>
                </a:cubicBezTo>
                <a:lnTo>
                  <a:pt x="12841" y="19938"/>
                </a:lnTo>
                <a:cubicBezTo>
                  <a:pt x="13141" y="19938"/>
                  <a:pt x="13384" y="19722"/>
                  <a:pt x="13384" y="19455"/>
                </a:cubicBezTo>
                <a:cubicBezTo>
                  <a:pt x="13384" y="19189"/>
                  <a:pt x="13141" y="18973"/>
                  <a:pt x="12841" y="18973"/>
                </a:cubicBezTo>
                <a:close/>
                <a:moveTo>
                  <a:pt x="12939" y="17367"/>
                </a:moveTo>
                <a:lnTo>
                  <a:pt x="8654" y="17367"/>
                </a:lnTo>
                <a:cubicBezTo>
                  <a:pt x="8354" y="17367"/>
                  <a:pt x="8110" y="17583"/>
                  <a:pt x="8110" y="17849"/>
                </a:cubicBezTo>
                <a:cubicBezTo>
                  <a:pt x="8110" y="18116"/>
                  <a:pt x="8354" y="18332"/>
                  <a:pt x="8654" y="18332"/>
                </a:cubicBezTo>
                <a:lnTo>
                  <a:pt x="12939" y="18332"/>
                </a:lnTo>
                <a:cubicBezTo>
                  <a:pt x="13239" y="18332"/>
                  <a:pt x="13483" y="18116"/>
                  <a:pt x="13483" y="17849"/>
                </a:cubicBezTo>
                <a:cubicBezTo>
                  <a:pt x="13483" y="17583"/>
                  <a:pt x="13239" y="17367"/>
                  <a:pt x="12939" y="173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cxnSp>
        <p:nvCxnSpPr>
          <p:cNvPr id="59" name="直線接點 58"/>
          <p:cNvCxnSpPr/>
          <p:nvPr/>
        </p:nvCxnSpPr>
        <p:spPr bwMode="auto">
          <a:xfrm>
            <a:off x="2015473" y="7633932"/>
            <a:ext cx="0" cy="409472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60" name="直線接點 59"/>
          <p:cNvCxnSpPr/>
          <p:nvPr/>
        </p:nvCxnSpPr>
        <p:spPr bwMode="auto">
          <a:xfrm flipH="1">
            <a:off x="1983942" y="11754928"/>
            <a:ext cx="1521114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64" name="直線接點 63"/>
          <p:cNvCxnSpPr/>
          <p:nvPr/>
        </p:nvCxnSpPr>
        <p:spPr bwMode="auto">
          <a:xfrm flipH="1">
            <a:off x="1987321" y="9067072"/>
            <a:ext cx="1521114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65" name="直線接點 64"/>
          <p:cNvCxnSpPr/>
          <p:nvPr/>
        </p:nvCxnSpPr>
        <p:spPr bwMode="auto">
          <a:xfrm rot="10800000">
            <a:off x="5077597" y="9067072"/>
            <a:ext cx="6723227" cy="1588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cxnSp>
        <p:nvCxnSpPr>
          <p:cNvPr id="67" name="直線接點 66"/>
          <p:cNvCxnSpPr/>
          <p:nvPr/>
        </p:nvCxnSpPr>
        <p:spPr bwMode="auto">
          <a:xfrm flipH="1">
            <a:off x="5077596" y="11728652"/>
            <a:ext cx="6988339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116754" name="AutoShape 18"/>
          <p:cNvSpPr>
            <a:spLocks/>
          </p:cNvSpPr>
          <p:nvPr/>
        </p:nvSpPr>
        <p:spPr bwMode="auto">
          <a:xfrm>
            <a:off x="9771174" y="8909417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chemeClr val="accent3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cxnSp>
        <p:nvCxnSpPr>
          <p:cNvPr id="78" name="直線接點 77"/>
          <p:cNvCxnSpPr/>
          <p:nvPr/>
        </p:nvCxnSpPr>
        <p:spPr bwMode="auto">
          <a:xfrm flipH="1">
            <a:off x="12065935" y="11728652"/>
            <a:ext cx="1521114" cy="0"/>
          </a:xfrm>
          <a:prstGeom prst="lin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50800" cap="flat" cmpd="sng" algn="ctr">
            <a:solidFill>
              <a:schemeClr val="bg1">
                <a:lumMod val="75000"/>
              </a:schemeClr>
            </a:solidFill>
            <a:prstDash val="solid"/>
            <a:miter lim="0"/>
            <a:headEnd type="none" w="med" len="med"/>
            <a:tailEnd type="none" w="med" len="med"/>
          </a:ln>
          <a:effectLst/>
        </p:spPr>
      </p:cxnSp>
      <p:sp>
        <p:nvSpPr>
          <p:cNvPr id="116756" name="AutoShape 20"/>
          <p:cNvSpPr>
            <a:spLocks/>
          </p:cNvSpPr>
          <p:nvPr/>
        </p:nvSpPr>
        <p:spPr bwMode="auto">
          <a:xfrm>
            <a:off x="11913393" y="11572928"/>
            <a:ext cx="266700" cy="266700"/>
          </a:xfrm>
          <a:custGeom>
            <a:avLst/>
            <a:gdLst>
              <a:gd name="T0" fmla="+- 0 10800 961"/>
              <a:gd name="T1" fmla="*/ T0 w 19679"/>
              <a:gd name="T2" fmla="+- 0 10800 961"/>
              <a:gd name="T3" fmla="*/ 10800 h 19679"/>
              <a:gd name="T4" fmla="+- 0 10800 961"/>
              <a:gd name="T5" fmla="*/ T4 w 19679"/>
              <a:gd name="T6" fmla="+- 0 10800 961"/>
              <a:gd name="T7" fmla="*/ 10800 h 19679"/>
              <a:gd name="T8" fmla="+- 0 10800 961"/>
              <a:gd name="T9" fmla="*/ T8 w 19679"/>
              <a:gd name="T10" fmla="+- 0 10800 961"/>
              <a:gd name="T11" fmla="*/ 10800 h 19679"/>
              <a:gd name="T12" fmla="+- 0 10800 961"/>
              <a:gd name="T13" fmla="*/ T12 w 19679"/>
              <a:gd name="T14" fmla="+- 0 10800 961"/>
              <a:gd name="T15" fmla="*/ 10800 h 1967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9" y="6724"/>
                  <a:pt x="20639" y="12953"/>
                  <a:pt x="16796" y="16796"/>
                </a:cubicBezTo>
                <a:cubicBezTo>
                  <a:pt x="12953" y="20639"/>
                  <a:pt x="6724" y="20639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FFFFF"/>
          </a:solidFill>
          <a:ln w="88900" cap="flat" cmpd="sng">
            <a:solidFill>
              <a:schemeClr val="tx2">
                <a:lumMod val="75000"/>
              </a:schemeClr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2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79" name="AutoShape 27"/>
          <p:cNvSpPr>
            <a:spLocks/>
          </p:cNvSpPr>
          <p:nvPr/>
        </p:nvSpPr>
        <p:spPr bwMode="auto">
          <a:xfrm>
            <a:off x="10386336" y="11914696"/>
            <a:ext cx="3594100" cy="609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zh-TW" altLang="en-US" sz="3200" b="1" dirty="0" smtClean="0">
                <a:solidFill>
                  <a:srgbClr val="5CBEB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學生</a:t>
            </a:r>
            <a:r>
              <a:rPr lang="en-US" altLang="zh-TW" sz="3200" b="1" dirty="0" smtClean="0">
                <a:solidFill>
                  <a:srgbClr val="5CBEB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/</a:t>
            </a:r>
            <a:r>
              <a:rPr lang="zh-TW" altLang="en-US" sz="3200" b="1" dirty="0" smtClean="0">
                <a:solidFill>
                  <a:srgbClr val="5CBEB6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家長</a:t>
            </a:r>
            <a:endParaRPr lang="en-US" sz="3200" dirty="0">
              <a:solidFill>
                <a:srgbClr val="5CBEB6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0" name="矩形 79"/>
          <p:cNvSpPr/>
          <p:nvPr/>
        </p:nvSpPr>
        <p:spPr bwMode="auto">
          <a:xfrm>
            <a:off x="1153008" y="7622481"/>
            <a:ext cx="22138712" cy="5615992"/>
          </a:xfrm>
          <a:prstGeom prst="rect">
            <a:avLst/>
          </a:prstGeom>
          <a:noFill/>
          <a:ln w="85725">
            <a:solidFill>
              <a:srgbClr val="7030A0">
                <a:alpha val="70000"/>
              </a:srgbClr>
            </a:solidFill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AutoShape 26"/>
          <p:cNvSpPr>
            <a:spLocks/>
          </p:cNvSpPr>
          <p:nvPr/>
        </p:nvSpPr>
        <p:spPr bwMode="auto">
          <a:xfrm>
            <a:off x="18744728" y="5417840"/>
            <a:ext cx="4536504" cy="9361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40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</a:rPr>
              <a:t>Tarkustech Innovations</a:t>
            </a:r>
            <a:endParaRPr lang="en-US" sz="40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AutoShape 26"/>
          <p:cNvSpPr>
            <a:spLocks/>
          </p:cNvSpPr>
          <p:nvPr/>
        </p:nvSpPr>
        <p:spPr bwMode="auto">
          <a:xfrm>
            <a:off x="16800512" y="10818440"/>
            <a:ext cx="6336704" cy="93610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r>
              <a:rPr lang="en-US" altLang="zh-TW" sz="4000" b="1" dirty="0" smtClean="0">
                <a:solidFill>
                  <a:srgbClr val="37485D"/>
                </a:solidFill>
                <a:latin typeface="微軟正黑體" pitchFamily="34" charset="-120"/>
                <a:ea typeface="微軟正黑體" pitchFamily="34" charset="-120"/>
              </a:rPr>
              <a:t>Tarkus Future Studio**</a:t>
            </a:r>
            <a:endParaRPr lang="en-US" sz="4000" b="1" dirty="0">
              <a:solidFill>
                <a:srgbClr val="37485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9" name="標題 1"/>
          <p:cNvSpPr>
            <a:spLocks noGrp="1"/>
          </p:cNvSpPr>
          <p:nvPr>
            <p:ph type="title"/>
          </p:nvPr>
        </p:nvSpPr>
        <p:spPr>
          <a:xfrm>
            <a:off x="1795463" y="760413"/>
            <a:ext cx="20156480" cy="13234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marL="0" marR="0" lvl="0" indent="0" eaLnBrk="1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zh-TW" altLang="en-US" sz="800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業務面向 </a:t>
            </a:r>
            <a:r>
              <a:rPr lang="en-US" altLang="zh-TW" sz="800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–</a:t>
            </a:r>
            <a:r>
              <a:rPr lang="zh-TW" altLang="en-US" sz="800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 </a:t>
            </a:r>
            <a:r>
              <a:rPr lang="en-US" altLang="zh-TW" sz="8000" kern="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TarkusVP</a:t>
            </a:r>
            <a:r>
              <a:rPr lang="zh-TW" altLang="en-US" sz="8000" dirty="0" smtClean="0">
                <a:solidFill>
                  <a:srgbClr val="4D4D4D"/>
                </a:solidFill>
                <a:latin typeface="微軟正黑體" pitchFamily="34" charset="-120"/>
                <a:ea typeface="微軟正黑體" pitchFamily="34" charset="-120"/>
                <a:sym typeface="Aleo" pitchFamily="34" charset="0"/>
              </a:rPr>
              <a:t>產品、服務、平台關聯</a:t>
            </a:r>
          </a:p>
        </p:txBody>
      </p:sp>
      <p:pic>
        <p:nvPicPr>
          <p:cNvPr id="2969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2768" y="1385392"/>
            <a:ext cx="555130" cy="488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744113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7" name="Oval 2"/>
          <p:cNvSpPr>
            <a:spLocks/>
          </p:cNvSpPr>
          <p:nvPr/>
        </p:nvSpPr>
        <p:spPr bwMode="auto">
          <a:xfrm>
            <a:off x="8519592" y="5975028"/>
            <a:ext cx="7398303" cy="7147668"/>
          </a:xfrm>
          <a:prstGeom prst="ellipse">
            <a:avLst/>
          </a:prstGeom>
          <a:solidFill>
            <a:srgbClr val="C8A200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617875"/>
            <a:endParaRPr lang="zh-TW" altLang="zh-TW" sz="4300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25638" y="7878266"/>
            <a:ext cx="20726400" cy="2724150"/>
          </a:xfrm>
        </p:spPr>
        <p:txBody>
          <a:bodyPr/>
          <a:lstStyle/>
          <a:p>
            <a:pPr algn="ctr"/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Tarkustech</a:t>
            </a:r>
            <a:b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8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Innovations</a:t>
            </a:r>
            <a:r>
              <a:rPr lang="en-US" altLang="zh-TW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未來布局</a:t>
            </a:r>
            <a:endParaRPr lang="zh-TW" altLang="en-US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2097" name="Picture 1" descr="Untitled-8.jpg"/>
          <p:cNvPicPr>
            <a:picLocks noChangeAspect="1"/>
          </p:cNvPicPr>
          <p:nvPr/>
        </p:nvPicPr>
        <p:blipFill>
          <a:blip r:embed="rId3" cstate="print">
            <a:lum bright="20000" contrast="-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" r="27"/>
          <a:stretch>
            <a:fillRect/>
          </a:stretch>
        </p:blipFill>
        <p:spPr bwMode="auto">
          <a:xfrm>
            <a:off x="0" y="-3175"/>
            <a:ext cx="24384000" cy="137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1702684" y="2571440"/>
            <a:ext cx="20794893" cy="10722920"/>
          </a:xfrm>
          <a:prstGeom prst="rect">
            <a:avLst/>
          </a:prstGeom>
          <a:solidFill>
            <a:srgbClr val="FDFDFD">
              <a:alpha val="58000"/>
            </a:srgbClr>
          </a:solidFill>
          <a:ln>
            <a:noFill/>
          </a:ln>
          <a:effectLst>
            <a:softEdge rad="63500"/>
          </a:effectLst>
          <a:extLst/>
        </p:spPr>
        <p:txBody>
          <a:bodyPr lIns="0" tIns="0" rIns="0" bIns="0" rtlCol="0" anchor="ctr"/>
          <a:lstStyle/>
          <a:p>
            <a:pPr defTabSz="825444"/>
            <a:endParaRPr lang="zh-TW" alt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1" name="AutoShape 8"/>
          <p:cNvSpPr>
            <a:spLocks/>
          </p:cNvSpPr>
          <p:nvPr/>
        </p:nvSpPr>
        <p:spPr bwMode="auto">
          <a:xfrm>
            <a:off x="2110880" y="7938120"/>
            <a:ext cx="138588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600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2" name="AutoShape 9"/>
          <p:cNvSpPr>
            <a:spLocks/>
          </p:cNvSpPr>
          <p:nvPr/>
        </p:nvSpPr>
        <p:spPr bwMode="auto">
          <a:xfrm>
            <a:off x="2472654" y="8565182"/>
            <a:ext cx="1035051" cy="9191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967" y="21600"/>
                </a:moveTo>
                <a:lnTo>
                  <a:pt x="21599" y="13514"/>
                </a:lnTo>
                <a:lnTo>
                  <a:pt x="21523" y="4158"/>
                </a:lnTo>
                <a:lnTo>
                  <a:pt x="17141" y="0"/>
                </a:lnTo>
                <a:lnTo>
                  <a:pt x="0" y="12994"/>
                </a:lnTo>
                <a:lnTo>
                  <a:pt x="8967" y="21600"/>
                </a:ln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defTabSz="825444"/>
            <a:endParaRPr lang="en-US" sz="6000" dirty="0">
              <a:solidFill>
                <a:srgbClr val="000000"/>
              </a:solidFill>
              <a:sym typeface="Gill Sans" charset="0"/>
            </a:endParaRPr>
          </a:p>
        </p:txBody>
      </p:sp>
      <p:sp>
        <p:nvSpPr>
          <p:cNvPr id="39" name="AutoShape 8"/>
          <p:cNvSpPr>
            <a:spLocks/>
          </p:cNvSpPr>
          <p:nvPr/>
        </p:nvSpPr>
        <p:spPr bwMode="auto">
          <a:xfrm>
            <a:off x="11985178" y="3206602"/>
            <a:ext cx="1385888" cy="1600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600" y="5400"/>
                </a:lnTo>
                <a:lnTo>
                  <a:pt x="21599" y="16200"/>
                </a:lnTo>
                <a:lnTo>
                  <a:pt x="10799" y="21599"/>
                </a:lnTo>
                <a:lnTo>
                  <a:pt x="0" y="16199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  <a:extLst/>
        </p:spPr>
        <p:txBody>
          <a:bodyPr lIns="0" tIns="0" rIns="0" bIns="0" anchor="ctr"/>
          <a:lstStyle>
            <a:lvl1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584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584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</a:endParaRPr>
          </a:p>
        </p:txBody>
      </p:sp>
      <p:sp>
        <p:nvSpPr>
          <p:cNvPr id="40" name="AutoShape 9"/>
          <p:cNvSpPr>
            <a:spLocks/>
          </p:cNvSpPr>
          <p:nvPr/>
        </p:nvSpPr>
        <p:spPr bwMode="auto">
          <a:xfrm>
            <a:off x="12336016" y="3833664"/>
            <a:ext cx="1035051" cy="91916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8967" y="21600"/>
                </a:moveTo>
                <a:lnTo>
                  <a:pt x="21599" y="13514"/>
                </a:lnTo>
                <a:lnTo>
                  <a:pt x="21523" y="4158"/>
                </a:lnTo>
                <a:lnTo>
                  <a:pt x="17141" y="0"/>
                </a:lnTo>
                <a:lnTo>
                  <a:pt x="0" y="12994"/>
                </a:lnTo>
                <a:lnTo>
                  <a:pt x="8967" y="21600"/>
                </a:lnTo>
                <a:close/>
              </a:path>
            </a:pathLst>
          </a:custGeom>
          <a:solidFill>
            <a:schemeClr val="accent3">
              <a:lumMod val="75000"/>
              <a:alpha val="50000"/>
            </a:schemeClr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defTabSz="825444"/>
            <a:endParaRPr lang="en-US" sz="6000" dirty="0">
              <a:solidFill>
                <a:srgbClr val="000000"/>
              </a:solidFill>
              <a:sym typeface="Gill Sans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8798" y="874149"/>
            <a:ext cx="12359462" cy="1523490"/>
          </a:xfrm>
          <a:solidFill>
            <a:schemeClr val="bg1"/>
          </a:solidFill>
          <a:effectLst>
            <a:outerShdw blurRad="50800" dist="2413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Aleo Regular" charset="0"/>
              </a:rPr>
              <a:t>               </a:t>
            </a:r>
            <a:r>
              <a:rPr lang="en-US" altLang="zh-TW" sz="7200" dirty="0" smtClean="0">
                <a:solidFill>
                  <a:schemeClr val="bg1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Coding</a:t>
            </a:r>
            <a:r>
              <a:rPr lang="zh-TW" altLang="en-US" sz="8000" dirty="0" smtClean="0">
                <a:solidFill>
                  <a:schemeClr val="bg1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  <a:sym typeface="Aleo Regular" charset="0"/>
              </a:rPr>
              <a:t>課程內容</a:t>
            </a:r>
            <a:endParaRPr lang="en-US" sz="8000" dirty="0">
              <a:solidFill>
                <a:schemeClr val="bg1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5"/>
          <p:cNvGrpSpPr/>
          <p:nvPr/>
        </p:nvGrpSpPr>
        <p:grpSpPr>
          <a:xfrm>
            <a:off x="2110880" y="3135048"/>
            <a:ext cx="1385888" cy="1600200"/>
            <a:chOff x="5698998" y="4343400"/>
            <a:chExt cx="1385887" cy="1600200"/>
          </a:xfrm>
        </p:grpSpPr>
        <p:grpSp>
          <p:nvGrpSpPr>
            <p:cNvPr id="6" name="群組 20"/>
            <p:cNvGrpSpPr/>
            <p:nvPr/>
          </p:nvGrpSpPr>
          <p:grpSpPr>
            <a:xfrm>
              <a:off x="5698998" y="4343400"/>
              <a:ext cx="1385887" cy="1600200"/>
              <a:chOff x="4313111" y="4494213"/>
              <a:chExt cx="1385887" cy="1600200"/>
            </a:xfrm>
          </p:grpSpPr>
          <p:sp>
            <p:nvSpPr>
              <p:cNvPr id="9" name="AutoShape 8"/>
              <p:cNvSpPr>
                <a:spLocks/>
              </p:cNvSpPr>
              <p:nvPr/>
            </p:nvSpPr>
            <p:spPr bwMode="auto">
              <a:xfrm>
                <a:off x="4313111" y="4494213"/>
                <a:ext cx="1385887" cy="1600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10" name="AutoShape 9"/>
              <p:cNvSpPr>
                <a:spLocks/>
              </p:cNvSpPr>
              <p:nvPr/>
            </p:nvSpPr>
            <p:spPr bwMode="auto">
              <a:xfrm>
                <a:off x="4663948" y="5121275"/>
                <a:ext cx="1035050" cy="9191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8967" y="21600"/>
                    </a:moveTo>
                    <a:lnTo>
                      <a:pt x="21599" y="13514"/>
                    </a:lnTo>
                    <a:lnTo>
                      <a:pt x="21523" y="4158"/>
                    </a:lnTo>
                    <a:lnTo>
                      <a:pt x="17141" y="0"/>
                    </a:lnTo>
                    <a:lnTo>
                      <a:pt x="0" y="12994"/>
                    </a:lnTo>
                    <a:lnTo>
                      <a:pt x="8967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/>
              <a:p>
                <a:pPr defTabSz="825444"/>
                <a:endParaRPr lang="en-US" sz="60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11" name="AutoShape 10"/>
              <p:cNvSpPr>
                <a:spLocks/>
              </p:cNvSpPr>
              <p:nvPr/>
            </p:nvSpPr>
            <p:spPr bwMode="auto">
              <a:xfrm>
                <a:off x="4507577" y="4714875"/>
                <a:ext cx="996950" cy="11509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599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8" name="AutoShape 29"/>
            <p:cNvSpPr>
              <a:spLocks/>
            </p:cNvSpPr>
            <p:nvPr/>
          </p:nvSpPr>
          <p:spPr bwMode="auto">
            <a:xfrm>
              <a:off x="6048787" y="4860734"/>
              <a:ext cx="731838" cy="6016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7644" y="18553"/>
                  </a:moveTo>
                  <a:cubicBezTo>
                    <a:pt x="16843" y="18553"/>
                    <a:pt x="16194" y="17762"/>
                    <a:pt x="16194" y="16788"/>
                  </a:cubicBezTo>
                  <a:cubicBezTo>
                    <a:pt x="16194" y="15814"/>
                    <a:pt x="16843" y="15024"/>
                    <a:pt x="17644" y="15024"/>
                  </a:cubicBezTo>
                  <a:cubicBezTo>
                    <a:pt x="18445" y="15024"/>
                    <a:pt x="19095" y="15814"/>
                    <a:pt x="19095" y="16788"/>
                  </a:cubicBezTo>
                  <a:cubicBezTo>
                    <a:pt x="19095" y="17762"/>
                    <a:pt x="18445" y="18553"/>
                    <a:pt x="17644" y="18553"/>
                  </a:cubicBezTo>
                  <a:close/>
                  <a:moveTo>
                    <a:pt x="21599" y="17437"/>
                  </a:moveTo>
                  <a:lnTo>
                    <a:pt x="21599" y="16141"/>
                  </a:lnTo>
                  <a:lnTo>
                    <a:pt x="21024" y="15891"/>
                  </a:lnTo>
                  <a:cubicBezTo>
                    <a:pt x="20804" y="15797"/>
                    <a:pt x="20628" y="15592"/>
                    <a:pt x="20539" y="15331"/>
                  </a:cubicBezTo>
                  <a:lnTo>
                    <a:pt x="20538" y="15330"/>
                  </a:lnTo>
                  <a:cubicBezTo>
                    <a:pt x="20449" y="15068"/>
                    <a:pt x="20455" y="14772"/>
                    <a:pt x="20556" y="14515"/>
                  </a:cubicBezTo>
                  <a:lnTo>
                    <a:pt x="20818" y="13845"/>
                  </a:lnTo>
                  <a:lnTo>
                    <a:pt x="20064" y="12928"/>
                  </a:lnTo>
                  <a:lnTo>
                    <a:pt x="19513" y="13247"/>
                  </a:lnTo>
                  <a:cubicBezTo>
                    <a:pt x="19302" y="13369"/>
                    <a:pt x="19058" y="13377"/>
                    <a:pt x="18843" y="13268"/>
                  </a:cubicBezTo>
                  <a:lnTo>
                    <a:pt x="18842" y="13268"/>
                  </a:lnTo>
                  <a:cubicBezTo>
                    <a:pt x="18627" y="13159"/>
                    <a:pt x="18460" y="12944"/>
                    <a:pt x="18382" y="12677"/>
                  </a:cubicBezTo>
                  <a:lnTo>
                    <a:pt x="18177" y="11977"/>
                  </a:lnTo>
                  <a:lnTo>
                    <a:pt x="17112" y="11977"/>
                  </a:lnTo>
                  <a:lnTo>
                    <a:pt x="16907" y="12677"/>
                  </a:lnTo>
                  <a:cubicBezTo>
                    <a:pt x="16829" y="12944"/>
                    <a:pt x="16661" y="13159"/>
                    <a:pt x="16446" y="13268"/>
                  </a:cubicBezTo>
                  <a:cubicBezTo>
                    <a:pt x="16230" y="13377"/>
                    <a:pt x="15987" y="13369"/>
                    <a:pt x="15776" y="13247"/>
                  </a:cubicBezTo>
                  <a:lnTo>
                    <a:pt x="15224" y="12928"/>
                  </a:lnTo>
                  <a:lnTo>
                    <a:pt x="14471" y="13845"/>
                  </a:lnTo>
                  <a:lnTo>
                    <a:pt x="14733" y="14515"/>
                  </a:lnTo>
                  <a:cubicBezTo>
                    <a:pt x="14833" y="14771"/>
                    <a:pt x="14840" y="15068"/>
                    <a:pt x="14750" y="15330"/>
                  </a:cubicBezTo>
                  <a:lnTo>
                    <a:pt x="14750" y="15331"/>
                  </a:lnTo>
                  <a:cubicBezTo>
                    <a:pt x="14661" y="15593"/>
                    <a:pt x="14485" y="15797"/>
                    <a:pt x="14265" y="15891"/>
                  </a:cubicBezTo>
                  <a:lnTo>
                    <a:pt x="13690" y="16141"/>
                  </a:lnTo>
                  <a:lnTo>
                    <a:pt x="13690" y="17437"/>
                  </a:lnTo>
                  <a:lnTo>
                    <a:pt x="14265" y="17686"/>
                  </a:lnTo>
                  <a:cubicBezTo>
                    <a:pt x="14484" y="17780"/>
                    <a:pt x="14661" y="17984"/>
                    <a:pt x="14750" y="18246"/>
                  </a:cubicBezTo>
                  <a:cubicBezTo>
                    <a:pt x="14840" y="18509"/>
                    <a:pt x="14834" y="18805"/>
                    <a:pt x="14733" y="19061"/>
                  </a:cubicBezTo>
                  <a:lnTo>
                    <a:pt x="14471" y="19733"/>
                  </a:lnTo>
                  <a:lnTo>
                    <a:pt x="15224" y="20649"/>
                  </a:lnTo>
                  <a:lnTo>
                    <a:pt x="15776" y="20330"/>
                  </a:lnTo>
                  <a:cubicBezTo>
                    <a:pt x="15987" y="20208"/>
                    <a:pt x="16230" y="20200"/>
                    <a:pt x="16446" y="20309"/>
                  </a:cubicBezTo>
                  <a:cubicBezTo>
                    <a:pt x="16661" y="20418"/>
                    <a:pt x="16829" y="20633"/>
                    <a:pt x="16907" y="20899"/>
                  </a:cubicBezTo>
                  <a:lnTo>
                    <a:pt x="17112" y="21599"/>
                  </a:lnTo>
                  <a:lnTo>
                    <a:pt x="18177" y="21599"/>
                  </a:lnTo>
                  <a:lnTo>
                    <a:pt x="18381" y="20904"/>
                  </a:lnTo>
                  <a:cubicBezTo>
                    <a:pt x="18459" y="20634"/>
                    <a:pt x="18628" y="20418"/>
                    <a:pt x="18845" y="20307"/>
                  </a:cubicBezTo>
                  <a:lnTo>
                    <a:pt x="18846" y="20307"/>
                  </a:lnTo>
                  <a:cubicBezTo>
                    <a:pt x="19059" y="20200"/>
                    <a:pt x="19300" y="20207"/>
                    <a:pt x="19509" y="20328"/>
                  </a:cubicBezTo>
                  <a:lnTo>
                    <a:pt x="20064" y="20649"/>
                  </a:lnTo>
                  <a:lnTo>
                    <a:pt x="20818" y="19733"/>
                  </a:lnTo>
                  <a:lnTo>
                    <a:pt x="20555" y="19061"/>
                  </a:lnTo>
                  <a:cubicBezTo>
                    <a:pt x="20455" y="18805"/>
                    <a:pt x="20449" y="18508"/>
                    <a:pt x="20538" y="18246"/>
                  </a:cubicBezTo>
                  <a:cubicBezTo>
                    <a:pt x="20628" y="17984"/>
                    <a:pt x="20804" y="17780"/>
                    <a:pt x="21024" y="17685"/>
                  </a:cubicBezTo>
                  <a:cubicBezTo>
                    <a:pt x="21024" y="17685"/>
                    <a:pt x="21599" y="17437"/>
                    <a:pt x="21599" y="17437"/>
                  </a:cubicBezTo>
                  <a:close/>
                  <a:moveTo>
                    <a:pt x="7439" y="12369"/>
                  </a:moveTo>
                  <a:cubicBezTo>
                    <a:pt x="5932" y="12369"/>
                    <a:pt x="4711" y="10883"/>
                    <a:pt x="4711" y="9050"/>
                  </a:cubicBezTo>
                  <a:cubicBezTo>
                    <a:pt x="4711" y="7217"/>
                    <a:pt x="5932" y="5731"/>
                    <a:pt x="7439" y="5731"/>
                  </a:cubicBezTo>
                  <a:cubicBezTo>
                    <a:pt x="8946" y="5731"/>
                    <a:pt x="10168" y="7217"/>
                    <a:pt x="10168" y="9050"/>
                  </a:cubicBezTo>
                  <a:cubicBezTo>
                    <a:pt x="10168" y="10883"/>
                    <a:pt x="8946" y="12369"/>
                    <a:pt x="7439" y="12369"/>
                  </a:cubicBezTo>
                  <a:close/>
                  <a:moveTo>
                    <a:pt x="14879" y="10269"/>
                  </a:moveTo>
                  <a:lnTo>
                    <a:pt x="14879" y="7831"/>
                  </a:lnTo>
                  <a:lnTo>
                    <a:pt x="13796" y="7363"/>
                  </a:lnTo>
                  <a:cubicBezTo>
                    <a:pt x="13383" y="7185"/>
                    <a:pt x="13051" y="6801"/>
                    <a:pt x="12884" y="6308"/>
                  </a:cubicBezTo>
                  <a:lnTo>
                    <a:pt x="12883" y="6308"/>
                  </a:lnTo>
                  <a:cubicBezTo>
                    <a:pt x="12715" y="5814"/>
                    <a:pt x="12727" y="5258"/>
                    <a:pt x="12915" y="4775"/>
                  </a:cubicBezTo>
                  <a:lnTo>
                    <a:pt x="13408" y="3513"/>
                  </a:lnTo>
                  <a:lnTo>
                    <a:pt x="11991" y="1789"/>
                  </a:lnTo>
                  <a:lnTo>
                    <a:pt x="10954" y="2389"/>
                  </a:lnTo>
                  <a:cubicBezTo>
                    <a:pt x="10558" y="2618"/>
                    <a:pt x="10099" y="2632"/>
                    <a:pt x="9694" y="2428"/>
                  </a:cubicBezTo>
                  <a:cubicBezTo>
                    <a:pt x="9693" y="2427"/>
                    <a:pt x="9693" y="2427"/>
                    <a:pt x="9693" y="2427"/>
                  </a:cubicBezTo>
                  <a:cubicBezTo>
                    <a:pt x="9288" y="2223"/>
                    <a:pt x="8973" y="1819"/>
                    <a:pt x="8826" y="1317"/>
                  </a:cubicBezTo>
                  <a:lnTo>
                    <a:pt x="8441" y="0"/>
                  </a:lnTo>
                  <a:lnTo>
                    <a:pt x="6437" y="0"/>
                  </a:lnTo>
                  <a:lnTo>
                    <a:pt x="6052" y="1317"/>
                  </a:lnTo>
                  <a:cubicBezTo>
                    <a:pt x="5905" y="1819"/>
                    <a:pt x="5590" y="2223"/>
                    <a:pt x="5185" y="2427"/>
                  </a:cubicBezTo>
                  <a:lnTo>
                    <a:pt x="5185" y="2428"/>
                  </a:lnTo>
                  <a:cubicBezTo>
                    <a:pt x="4779" y="2633"/>
                    <a:pt x="4321" y="2618"/>
                    <a:pt x="3924" y="2389"/>
                  </a:cubicBezTo>
                  <a:lnTo>
                    <a:pt x="2887" y="1789"/>
                  </a:lnTo>
                  <a:lnTo>
                    <a:pt x="1470" y="3513"/>
                  </a:lnTo>
                  <a:lnTo>
                    <a:pt x="1963" y="4774"/>
                  </a:lnTo>
                  <a:cubicBezTo>
                    <a:pt x="2152" y="5257"/>
                    <a:pt x="2164" y="5815"/>
                    <a:pt x="1995" y="6308"/>
                  </a:cubicBezTo>
                  <a:cubicBezTo>
                    <a:pt x="1995" y="6308"/>
                    <a:pt x="1995" y="6308"/>
                    <a:pt x="1995" y="6308"/>
                  </a:cubicBezTo>
                  <a:cubicBezTo>
                    <a:pt x="1827" y="6801"/>
                    <a:pt x="1495" y="7184"/>
                    <a:pt x="1082" y="7363"/>
                  </a:cubicBezTo>
                  <a:lnTo>
                    <a:pt x="0" y="7831"/>
                  </a:lnTo>
                  <a:lnTo>
                    <a:pt x="0" y="10269"/>
                  </a:lnTo>
                  <a:lnTo>
                    <a:pt x="1082" y="10738"/>
                  </a:lnTo>
                  <a:cubicBezTo>
                    <a:pt x="1495" y="10916"/>
                    <a:pt x="1827" y="11300"/>
                    <a:pt x="1995" y="11792"/>
                  </a:cubicBezTo>
                  <a:lnTo>
                    <a:pt x="1995" y="11793"/>
                  </a:lnTo>
                  <a:cubicBezTo>
                    <a:pt x="2164" y="12286"/>
                    <a:pt x="2152" y="12844"/>
                    <a:pt x="1963" y="13326"/>
                  </a:cubicBezTo>
                  <a:lnTo>
                    <a:pt x="1470" y="14588"/>
                  </a:lnTo>
                  <a:lnTo>
                    <a:pt x="2887" y="16311"/>
                  </a:lnTo>
                  <a:lnTo>
                    <a:pt x="3924" y="15712"/>
                  </a:lnTo>
                  <a:cubicBezTo>
                    <a:pt x="4321" y="15483"/>
                    <a:pt x="4779" y="15469"/>
                    <a:pt x="5185" y="15673"/>
                  </a:cubicBezTo>
                  <a:lnTo>
                    <a:pt x="5186" y="15673"/>
                  </a:lnTo>
                  <a:cubicBezTo>
                    <a:pt x="5591" y="15877"/>
                    <a:pt x="5905" y="16281"/>
                    <a:pt x="6052" y="16784"/>
                  </a:cubicBezTo>
                  <a:lnTo>
                    <a:pt x="6437" y="18101"/>
                  </a:lnTo>
                  <a:lnTo>
                    <a:pt x="8441" y="18101"/>
                  </a:lnTo>
                  <a:lnTo>
                    <a:pt x="8824" y="16792"/>
                  </a:lnTo>
                  <a:cubicBezTo>
                    <a:pt x="8972" y="16285"/>
                    <a:pt x="9290" y="15877"/>
                    <a:pt x="9698" y="15670"/>
                  </a:cubicBezTo>
                  <a:cubicBezTo>
                    <a:pt x="9698" y="15670"/>
                    <a:pt x="9699" y="15670"/>
                    <a:pt x="9699" y="15670"/>
                  </a:cubicBezTo>
                  <a:cubicBezTo>
                    <a:pt x="10101" y="15467"/>
                    <a:pt x="10555" y="15481"/>
                    <a:pt x="10948" y="15708"/>
                  </a:cubicBezTo>
                  <a:lnTo>
                    <a:pt x="11991" y="16311"/>
                  </a:lnTo>
                  <a:lnTo>
                    <a:pt x="13408" y="14588"/>
                  </a:lnTo>
                  <a:lnTo>
                    <a:pt x="12915" y="13325"/>
                  </a:lnTo>
                  <a:cubicBezTo>
                    <a:pt x="12727" y="12844"/>
                    <a:pt x="12715" y="12286"/>
                    <a:pt x="12883" y="11793"/>
                  </a:cubicBezTo>
                  <a:cubicBezTo>
                    <a:pt x="13052" y="11300"/>
                    <a:pt x="13384" y="10916"/>
                    <a:pt x="13797" y="10737"/>
                  </a:cubicBezTo>
                  <a:cubicBezTo>
                    <a:pt x="13797" y="10737"/>
                    <a:pt x="14879" y="10269"/>
                    <a:pt x="14879" y="10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7" name="群組 11"/>
          <p:cNvGrpSpPr/>
          <p:nvPr/>
        </p:nvGrpSpPr>
        <p:grpSpPr>
          <a:xfrm>
            <a:off x="2326904" y="8156922"/>
            <a:ext cx="996951" cy="1149350"/>
            <a:chOff x="5211772" y="3230526"/>
            <a:chExt cx="996950" cy="1149350"/>
          </a:xfrm>
        </p:grpSpPr>
        <p:sp>
          <p:nvSpPr>
            <p:cNvPr id="17" name="AutoShape 13"/>
            <p:cNvSpPr>
              <a:spLocks/>
            </p:cNvSpPr>
            <p:nvPr/>
          </p:nvSpPr>
          <p:spPr bwMode="auto">
            <a:xfrm>
              <a:off x="5211772" y="3230526"/>
              <a:ext cx="996950" cy="11493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599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C000">
                <a:alpha val="93000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14" name="AutoShape 34"/>
            <p:cNvSpPr>
              <a:spLocks/>
            </p:cNvSpPr>
            <p:nvPr/>
          </p:nvSpPr>
          <p:spPr bwMode="auto">
            <a:xfrm>
              <a:off x="5356981" y="3465195"/>
              <a:ext cx="697611" cy="75327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3020" y="8155"/>
                  </a:moveTo>
                  <a:lnTo>
                    <a:pt x="0" y="8155"/>
                  </a:lnTo>
                  <a:lnTo>
                    <a:pt x="0" y="9469"/>
                  </a:lnTo>
                  <a:lnTo>
                    <a:pt x="3020" y="9469"/>
                  </a:lnTo>
                  <a:cubicBezTo>
                    <a:pt x="3020" y="9469"/>
                    <a:pt x="3020" y="8155"/>
                    <a:pt x="3020" y="8155"/>
                  </a:cubicBezTo>
                  <a:close/>
                  <a:moveTo>
                    <a:pt x="4133" y="12944"/>
                  </a:moveTo>
                  <a:lnTo>
                    <a:pt x="3526" y="11746"/>
                  </a:lnTo>
                  <a:lnTo>
                    <a:pt x="861" y="12809"/>
                  </a:lnTo>
                  <a:lnTo>
                    <a:pt x="1468" y="14007"/>
                  </a:lnTo>
                  <a:cubicBezTo>
                    <a:pt x="1468" y="14007"/>
                    <a:pt x="4133" y="12944"/>
                    <a:pt x="4133" y="12944"/>
                  </a:cubicBezTo>
                  <a:close/>
                  <a:moveTo>
                    <a:pt x="4380" y="4949"/>
                  </a:moveTo>
                  <a:lnTo>
                    <a:pt x="2011" y="3442"/>
                  </a:lnTo>
                  <a:lnTo>
                    <a:pt x="1148" y="4510"/>
                  </a:lnTo>
                  <a:lnTo>
                    <a:pt x="3517" y="6017"/>
                  </a:lnTo>
                  <a:cubicBezTo>
                    <a:pt x="3517" y="6017"/>
                    <a:pt x="4380" y="4949"/>
                    <a:pt x="4380" y="4949"/>
                  </a:cubicBezTo>
                  <a:close/>
                  <a:moveTo>
                    <a:pt x="7543" y="2790"/>
                  </a:moveTo>
                  <a:lnTo>
                    <a:pt x="6240" y="635"/>
                  </a:lnTo>
                  <a:lnTo>
                    <a:pt x="4935" y="1256"/>
                  </a:lnTo>
                  <a:lnTo>
                    <a:pt x="6238" y="3411"/>
                  </a:lnTo>
                  <a:cubicBezTo>
                    <a:pt x="6238" y="3411"/>
                    <a:pt x="7543" y="2790"/>
                    <a:pt x="7543" y="2790"/>
                  </a:cubicBezTo>
                  <a:close/>
                  <a:moveTo>
                    <a:pt x="21599" y="8155"/>
                  </a:moveTo>
                  <a:lnTo>
                    <a:pt x="18579" y="8155"/>
                  </a:lnTo>
                  <a:lnTo>
                    <a:pt x="18579" y="9469"/>
                  </a:lnTo>
                  <a:lnTo>
                    <a:pt x="21599" y="9469"/>
                  </a:lnTo>
                  <a:cubicBezTo>
                    <a:pt x="21599" y="9469"/>
                    <a:pt x="21599" y="8155"/>
                    <a:pt x="21599" y="8155"/>
                  </a:cubicBezTo>
                  <a:close/>
                  <a:moveTo>
                    <a:pt x="20713" y="12799"/>
                  </a:moveTo>
                  <a:lnTo>
                    <a:pt x="18047" y="11841"/>
                  </a:lnTo>
                  <a:lnTo>
                    <a:pt x="17491" y="13059"/>
                  </a:lnTo>
                  <a:lnTo>
                    <a:pt x="20157" y="14017"/>
                  </a:lnTo>
                  <a:cubicBezTo>
                    <a:pt x="20157" y="14017"/>
                    <a:pt x="20713" y="12799"/>
                    <a:pt x="20713" y="12799"/>
                  </a:cubicBezTo>
                  <a:close/>
                  <a:moveTo>
                    <a:pt x="20451" y="4510"/>
                  </a:moveTo>
                  <a:lnTo>
                    <a:pt x="19588" y="3442"/>
                  </a:lnTo>
                  <a:lnTo>
                    <a:pt x="17219" y="4949"/>
                  </a:lnTo>
                  <a:lnTo>
                    <a:pt x="18082" y="6017"/>
                  </a:lnTo>
                  <a:cubicBezTo>
                    <a:pt x="18082" y="6017"/>
                    <a:pt x="20451" y="4510"/>
                    <a:pt x="20451" y="4510"/>
                  </a:cubicBezTo>
                  <a:close/>
                  <a:moveTo>
                    <a:pt x="16664" y="1256"/>
                  </a:moveTo>
                  <a:lnTo>
                    <a:pt x="15359" y="635"/>
                  </a:lnTo>
                  <a:lnTo>
                    <a:pt x="14056" y="2790"/>
                  </a:lnTo>
                  <a:lnTo>
                    <a:pt x="15361" y="3411"/>
                  </a:lnTo>
                  <a:cubicBezTo>
                    <a:pt x="15361" y="3411"/>
                    <a:pt x="16664" y="1256"/>
                    <a:pt x="16664" y="1256"/>
                  </a:cubicBezTo>
                  <a:close/>
                  <a:moveTo>
                    <a:pt x="11579" y="2364"/>
                  </a:moveTo>
                  <a:lnTo>
                    <a:pt x="10099" y="2364"/>
                  </a:lnTo>
                  <a:lnTo>
                    <a:pt x="10099" y="0"/>
                  </a:lnTo>
                  <a:lnTo>
                    <a:pt x="11579" y="0"/>
                  </a:lnTo>
                  <a:cubicBezTo>
                    <a:pt x="11579" y="0"/>
                    <a:pt x="11579" y="2364"/>
                    <a:pt x="11579" y="2364"/>
                  </a:cubicBezTo>
                  <a:close/>
                  <a:moveTo>
                    <a:pt x="16986" y="8997"/>
                  </a:moveTo>
                  <a:cubicBezTo>
                    <a:pt x="16986" y="12264"/>
                    <a:pt x="13820" y="14094"/>
                    <a:pt x="13820" y="16672"/>
                  </a:cubicBezTo>
                  <a:lnTo>
                    <a:pt x="12378" y="16672"/>
                  </a:lnTo>
                  <a:cubicBezTo>
                    <a:pt x="12379" y="13495"/>
                    <a:pt x="15518" y="11822"/>
                    <a:pt x="15518" y="8997"/>
                  </a:cubicBezTo>
                  <a:cubicBezTo>
                    <a:pt x="15518" y="3711"/>
                    <a:pt x="6075" y="3703"/>
                    <a:pt x="6075" y="8997"/>
                  </a:cubicBezTo>
                  <a:cubicBezTo>
                    <a:pt x="6075" y="11819"/>
                    <a:pt x="9159" y="13421"/>
                    <a:pt x="9230" y="16672"/>
                  </a:cubicBezTo>
                  <a:lnTo>
                    <a:pt x="7773" y="16672"/>
                  </a:lnTo>
                  <a:cubicBezTo>
                    <a:pt x="7773" y="14094"/>
                    <a:pt x="4607" y="12264"/>
                    <a:pt x="4607" y="8997"/>
                  </a:cubicBezTo>
                  <a:cubicBezTo>
                    <a:pt x="4607" y="1977"/>
                    <a:pt x="16986" y="1970"/>
                    <a:pt x="16986" y="8997"/>
                  </a:cubicBezTo>
                  <a:close/>
                  <a:moveTo>
                    <a:pt x="8780" y="20557"/>
                  </a:moveTo>
                  <a:cubicBezTo>
                    <a:pt x="9839" y="21425"/>
                    <a:pt x="9947" y="21600"/>
                    <a:pt x="10370" y="21600"/>
                  </a:cubicBezTo>
                  <a:lnTo>
                    <a:pt x="11184" y="21600"/>
                  </a:lnTo>
                  <a:cubicBezTo>
                    <a:pt x="11597" y="21600"/>
                    <a:pt x="11698" y="21438"/>
                    <a:pt x="12813" y="20557"/>
                  </a:cubicBezTo>
                  <a:cubicBezTo>
                    <a:pt x="12813" y="20557"/>
                    <a:pt x="8780" y="20557"/>
                    <a:pt x="8780" y="20557"/>
                  </a:cubicBezTo>
                  <a:close/>
                  <a:moveTo>
                    <a:pt x="12841" y="18973"/>
                  </a:moveTo>
                  <a:lnTo>
                    <a:pt x="8752" y="18973"/>
                  </a:lnTo>
                  <a:cubicBezTo>
                    <a:pt x="8451" y="18973"/>
                    <a:pt x="8208" y="19189"/>
                    <a:pt x="8208" y="19455"/>
                  </a:cubicBezTo>
                  <a:cubicBezTo>
                    <a:pt x="8208" y="19722"/>
                    <a:pt x="8451" y="19938"/>
                    <a:pt x="8752" y="19938"/>
                  </a:cubicBezTo>
                  <a:lnTo>
                    <a:pt x="12841" y="19938"/>
                  </a:lnTo>
                  <a:cubicBezTo>
                    <a:pt x="13141" y="19938"/>
                    <a:pt x="13384" y="19722"/>
                    <a:pt x="13384" y="19455"/>
                  </a:cubicBezTo>
                  <a:cubicBezTo>
                    <a:pt x="13384" y="19189"/>
                    <a:pt x="13141" y="18973"/>
                    <a:pt x="12841" y="18973"/>
                  </a:cubicBezTo>
                  <a:close/>
                  <a:moveTo>
                    <a:pt x="12939" y="17367"/>
                  </a:moveTo>
                  <a:lnTo>
                    <a:pt x="8654" y="17367"/>
                  </a:lnTo>
                  <a:cubicBezTo>
                    <a:pt x="8354" y="17367"/>
                    <a:pt x="8110" y="17583"/>
                    <a:pt x="8110" y="17849"/>
                  </a:cubicBezTo>
                  <a:cubicBezTo>
                    <a:pt x="8110" y="18116"/>
                    <a:pt x="8354" y="18332"/>
                    <a:pt x="8654" y="18332"/>
                  </a:cubicBezTo>
                  <a:lnTo>
                    <a:pt x="12939" y="18332"/>
                  </a:lnTo>
                  <a:cubicBezTo>
                    <a:pt x="13239" y="18332"/>
                    <a:pt x="13483" y="18116"/>
                    <a:pt x="13483" y="17849"/>
                  </a:cubicBezTo>
                  <a:cubicBezTo>
                    <a:pt x="13483" y="17583"/>
                    <a:pt x="13239" y="17367"/>
                    <a:pt x="12939" y="173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12" name="群組 17"/>
          <p:cNvGrpSpPr/>
          <p:nvPr/>
        </p:nvGrpSpPr>
        <p:grpSpPr>
          <a:xfrm>
            <a:off x="11996253" y="7988822"/>
            <a:ext cx="1385888" cy="1600200"/>
            <a:chOff x="7084885" y="6096000"/>
            <a:chExt cx="1385887" cy="1600200"/>
          </a:xfrm>
        </p:grpSpPr>
        <p:grpSp>
          <p:nvGrpSpPr>
            <p:cNvPr id="13" name="群組 24"/>
            <p:cNvGrpSpPr/>
            <p:nvPr/>
          </p:nvGrpSpPr>
          <p:grpSpPr>
            <a:xfrm>
              <a:off x="7084885" y="6096000"/>
              <a:ext cx="1385887" cy="1600200"/>
              <a:chOff x="4313111" y="4494213"/>
              <a:chExt cx="1385887" cy="1600200"/>
            </a:xfrm>
          </p:grpSpPr>
          <p:sp>
            <p:nvSpPr>
              <p:cNvPr id="21" name="AutoShape 8"/>
              <p:cNvSpPr>
                <a:spLocks/>
              </p:cNvSpPr>
              <p:nvPr/>
            </p:nvSpPr>
            <p:spPr bwMode="auto">
              <a:xfrm>
                <a:off x="4313111" y="4494213"/>
                <a:ext cx="1385887" cy="1600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600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  <p:sp>
            <p:nvSpPr>
              <p:cNvPr id="22" name="AutoShape 9"/>
              <p:cNvSpPr>
                <a:spLocks/>
              </p:cNvSpPr>
              <p:nvPr/>
            </p:nvSpPr>
            <p:spPr bwMode="auto">
              <a:xfrm>
                <a:off x="4663948" y="5121275"/>
                <a:ext cx="1035050" cy="9191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8967" y="21600"/>
                    </a:moveTo>
                    <a:lnTo>
                      <a:pt x="21599" y="13514"/>
                    </a:lnTo>
                    <a:lnTo>
                      <a:pt x="21523" y="4158"/>
                    </a:lnTo>
                    <a:lnTo>
                      <a:pt x="17141" y="0"/>
                    </a:lnTo>
                    <a:lnTo>
                      <a:pt x="0" y="12994"/>
                    </a:lnTo>
                    <a:lnTo>
                      <a:pt x="8967" y="2160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50000"/>
                </a:schemeClr>
              </a:solidFill>
              <a:ln>
                <a:noFill/>
              </a:ln>
              <a:effectLst/>
              <a:extLst/>
            </p:spPr>
            <p:txBody>
              <a:bodyPr lIns="0" tIns="0" rIns="0" bIns="0" anchor="ctr"/>
              <a:lstStyle/>
              <a:p>
                <a:pPr defTabSz="825444"/>
                <a:endParaRPr lang="en-US" sz="6000" dirty="0">
                  <a:solidFill>
                    <a:srgbClr val="000000"/>
                  </a:solidFill>
                  <a:sym typeface="Gill Sans" charset="0"/>
                </a:endParaRPr>
              </a:p>
            </p:txBody>
          </p:sp>
          <p:sp>
            <p:nvSpPr>
              <p:cNvPr id="23" name="AutoShape 10"/>
              <p:cNvSpPr>
                <a:spLocks/>
              </p:cNvSpPr>
              <p:nvPr/>
            </p:nvSpPr>
            <p:spPr bwMode="auto">
              <a:xfrm>
                <a:off x="4507579" y="4714875"/>
                <a:ext cx="996950" cy="11509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lnTo>
                      <a:pt x="21599" y="5400"/>
                    </a:lnTo>
                    <a:lnTo>
                      <a:pt x="21599" y="16200"/>
                    </a:lnTo>
                    <a:lnTo>
                      <a:pt x="10799" y="21599"/>
                    </a:lnTo>
                    <a:lnTo>
                      <a:pt x="0" y="16199"/>
                    </a:lnTo>
                    <a:lnTo>
                      <a:pt x="0" y="54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  <a:extLst/>
            </p:spPr>
            <p:txBody>
              <a:bodyPr lIns="0" tIns="0" rIns="0" bIns="0" anchor="ctr"/>
              <a:lstStyle>
                <a:lvl1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1pPr>
                <a:lvl2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2pPr>
                <a:lvl3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3pPr>
                <a:lvl4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4pPr>
                <a:lvl5pPr defTabSz="584200"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5pPr>
                <a:lvl6pPr marL="18288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6pPr>
                <a:lvl7pPr marL="22860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7pPr>
                <a:lvl8pPr marL="27432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8pPr>
                <a:lvl9pPr marL="3200400" algn="ctr" defTabSz="58420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Gill Sans" charset="0"/>
                    <a:cs typeface="Gill Sans" charset="0"/>
                    <a:sym typeface="Gill Sans" charset="0"/>
                  </a:defRPr>
                </a:lvl9pPr>
              </a:lstStyle>
              <a:p>
                <a:endParaRPr lang="en-US" sz="4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Lato" panose="020F0502020204030203" pitchFamily="34" charset="0"/>
                </a:endParaRPr>
              </a:p>
            </p:txBody>
          </p:sp>
        </p:grpSp>
        <p:sp>
          <p:nvSpPr>
            <p:cNvPr id="20" name="AutoShape 41"/>
            <p:cNvSpPr>
              <a:spLocks/>
            </p:cNvSpPr>
            <p:nvPr/>
          </p:nvSpPr>
          <p:spPr bwMode="auto">
            <a:xfrm>
              <a:off x="7403823" y="6616732"/>
              <a:ext cx="766150" cy="49997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750" y="18412"/>
                  </a:moveTo>
                  <a:lnTo>
                    <a:pt x="4901" y="18412"/>
                  </a:lnTo>
                  <a:cubicBezTo>
                    <a:pt x="3335" y="18412"/>
                    <a:pt x="2103" y="16545"/>
                    <a:pt x="2103" y="14251"/>
                  </a:cubicBezTo>
                  <a:cubicBezTo>
                    <a:pt x="2103" y="11535"/>
                    <a:pt x="3556" y="9463"/>
                    <a:pt x="5372" y="9962"/>
                  </a:cubicBezTo>
                  <a:cubicBezTo>
                    <a:pt x="4765" y="6806"/>
                    <a:pt x="7693" y="5026"/>
                    <a:pt x="8771" y="7384"/>
                  </a:cubicBezTo>
                  <a:cubicBezTo>
                    <a:pt x="9042" y="6222"/>
                    <a:pt x="10129" y="3187"/>
                    <a:pt x="12774" y="3187"/>
                  </a:cubicBezTo>
                  <a:cubicBezTo>
                    <a:pt x="14774" y="3187"/>
                    <a:pt x="16842" y="5265"/>
                    <a:pt x="16910" y="9959"/>
                  </a:cubicBezTo>
                  <a:cubicBezTo>
                    <a:pt x="18244" y="9967"/>
                    <a:pt x="19496" y="11429"/>
                    <a:pt x="19496" y="14251"/>
                  </a:cubicBezTo>
                  <a:cubicBezTo>
                    <a:pt x="19496" y="16545"/>
                    <a:pt x="18264" y="18412"/>
                    <a:pt x="16750" y="18412"/>
                  </a:cubicBezTo>
                  <a:close/>
                  <a:moveTo>
                    <a:pt x="18862" y="7633"/>
                  </a:moveTo>
                  <a:cubicBezTo>
                    <a:pt x="18315" y="3252"/>
                    <a:pt x="15778" y="0"/>
                    <a:pt x="12774" y="0"/>
                  </a:cubicBezTo>
                  <a:cubicBezTo>
                    <a:pt x="10929" y="0"/>
                    <a:pt x="9218" y="1218"/>
                    <a:pt x="8048" y="3313"/>
                  </a:cubicBezTo>
                  <a:cubicBezTo>
                    <a:pt x="6096" y="2524"/>
                    <a:pt x="4048" y="4252"/>
                    <a:pt x="3477" y="7200"/>
                  </a:cubicBezTo>
                  <a:cubicBezTo>
                    <a:pt x="1449" y="8104"/>
                    <a:pt x="0" y="10950"/>
                    <a:pt x="0" y="14251"/>
                  </a:cubicBezTo>
                  <a:cubicBezTo>
                    <a:pt x="0" y="18303"/>
                    <a:pt x="2174" y="21600"/>
                    <a:pt x="4901" y="21600"/>
                  </a:cubicBezTo>
                  <a:lnTo>
                    <a:pt x="16750" y="21600"/>
                  </a:lnTo>
                  <a:cubicBezTo>
                    <a:pt x="19425" y="21600"/>
                    <a:pt x="21599" y="18303"/>
                    <a:pt x="21599" y="14251"/>
                  </a:cubicBezTo>
                  <a:cubicBezTo>
                    <a:pt x="21599" y="11388"/>
                    <a:pt x="20524" y="8843"/>
                    <a:pt x="18862" y="7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8100" tIns="38100" rIns="38100" bIns="38100" anchor="ctr"/>
            <a:lstStyle>
              <a:lvl1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457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457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</a:endParaRPr>
            </a:p>
          </p:txBody>
        </p:sp>
      </p:grpSp>
      <p:grpSp>
        <p:nvGrpSpPr>
          <p:cNvPr id="15" name="群組 23"/>
          <p:cNvGrpSpPr/>
          <p:nvPr/>
        </p:nvGrpSpPr>
        <p:grpSpPr>
          <a:xfrm>
            <a:off x="12203161" y="3401616"/>
            <a:ext cx="996951" cy="1149350"/>
            <a:chOff x="665578" y="1032473"/>
            <a:chExt cx="996950" cy="1149350"/>
          </a:xfrm>
        </p:grpSpPr>
        <p:sp>
          <p:nvSpPr>
            <p:cNvPr id="29" name="AutoShape 13"/>
            <p:cNvSpPr>
              <a:spLocks/>
            </p:cNvSpPr>
            <p:nvPr/>
          </p:nvSpPr>
          <p:spPr bwMode="auto">
            <a:xfrm>
              <a:off x="665578" y="1032473"/>
              <a:ext cx="996950" cy="11493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lnTo>
                    <a:pt x="21599" y="5400"/>
                  </a:lnTo>
                  <a:lnTo>
                    <a:pt x="21599" y="16200"/>
                  </a:lnTo>
                  <a:lnTo>
                    <a:pt x="10799" y="21599"/>
                  </a:lnTo>
                  <a:lnTo>
                    <a:pt x="0" y="16199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C000">
                <a:alpha val="92000"/>
              </a:srgb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  <a:extLst/>
          </p:spPr>
          <p:txBody>
            <a:bodyPr lIns="0" tIns="0" rIns="0" bIns="0" anchor="ctr"/>
            <a:lstStyle>
              <a:lvl1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1pPr>
              <a:lvl2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2pPr>
              <a:lvl3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3pPr>
              <a:lvl4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4pPr>
              <a:lvl5pPr defTabSz="584200"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5pPr>
              <a:lvl6pPr marL="18288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6pPr>
              <a:lvl7pPr marL="22860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7pPr>
              <a:lvl8pPr marL="27432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8pPr>
              <a:lvl9pPr marL="3200400" algn="ctr" defTabSz="58420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Gill Sans" charset="0"/>
                  <a:cs typeface="Gill Sans" charset="0"/>
                  <a:sym typeface="Gill Sans" charset="0"/>
                </a:defRPr>
              </a:lvl9pPr>
            </a:lstStyle>
            <a:p>
              <a:endPara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</a:endParaRPr>
            </a:p>
          </p:txBody>
        </p:sp>
        <p:sp>
          <p:nvSpPr>
            <p:cNvPr id="26" name="Shape 728"/>
            <p:cNvSpPr/>
            <p:nvPr/>
          </p:nvSpPr>
          <p:spPr>
            <a:xfrm>
              <a:off x="850561" y="1137572"/>
              <a:ext cx="574886" cy="885972"/>
            </a:xfrm>
            <a:custGeom>
              <a:avLst/>
              <a:gdLst/>
              <a:ahLst/>
              <a:cxnLst/>
              <a:rect l="0" t="0" r="0" b="0"/>
              <a:pathLst>
                <a:path w="14430" h="16206" extrusionOk="0">
                  <a:moveTo>
                    <a:pt x="13724" y="584"/>
                  </a:moveTo>
                  <a:lnTo>
                    <a:pt x="13724" y="974"/>
                  </a:lnTo>
                  <a:lnTo>
                    <a:pt x="13748" y="2312"/>
                  </a:lnTo>
                  <a:lnTo>
                    <a:pt x="13772" y="3139"/>
                  </a:lnTo>
                  <a:lnTo>
                    <a:pt x="13821" y="3966"/>
                  </a:lnTo>
                  <a:lnTo>
                    <a:pt x="13967" y="5621"/>
                  </a:lnTo>
                  <a:lnTo>
                    <a:pt x="13991" y="6375"/>
                  </a:lnTo>
                  <a:lnTo>
                    <a:pt x="14016" y="7154"/>
                  </a:lnTo>
                  <a:lnTo>
                    <a:pt x="13991" y="7908"/>
                  </a:lnTo>
                  <a:lnTo>
                    <a:pt x="13967" y="8687"/>
                  </a:lnTo>
                  <a:lnTo>
                    <a:pt x="13918" y="9441"/>
                  </a:lnTo>
                  <a:lnTo>
                    <a:pt x="13870" y="10195"/>
                  </a:lnTo>
                  <a:lnTo>
                    <a:pt x="13699" y="11728"/>
                  </a:lnTo>
                  <a:lnTo>
                    <a:pt x="13602" y="11972"/>
                  </a:lnTo>
                  <a:lnTo>
                    <a:pt x="13480" y="12191"/>
                  </a:lnTo>
                  <a:lnTo>
                    <a:pt x="13359" y="12361"/>
                  </a:lnTo>
                  <a:lnTo>
                    <a:pt x="13188" y="12531"/>
                  </a:lnTo>
                  <a:lnTo>
                    <a:pt x="13261" y="12361"/>
                  </a:lnTo>
                  <a:lnTo>
                    <a:pt x="13286" y="12191"/>
                  </a:lnTo>
                  <a:lnTo>
                    <a:pt x="13334" y="12020"/>
                  </a:lnTo>
                  <a:lnTo>
                    <a:pt x="13334" y="11850"/>
                  </a:lnTo>
                  <a:lnTo>
                    <a:pt x="13310" y="11777"/>
                  </a:lnTo>
                  <a:lnTo>
                    <a:pt x="13286" y="11704"/>
                  </a:lnTo>
                  <a:lnTo>
                    <a:pt x="13237" y="11680"/>
                  </a:lnTo>
                  <a:lnTo>
                    <a:pt x="13188" y="11704"/>
                  </a:lnTo>
                  <a:lnTo>
                    <a:pt x="13091" y="11826"/>
                  </a:lnTo>
                  <a:lnTo>
                    <a:pt x="12994" y="11972"/>
                  </a:lnTo>
                  <a:lnTo>
                    <a:pt x="12872" y="12288"/>
                  </a:lnTo>
                  <a:lnTo>
                    <a:pt x="12726" y="12580"/>
                  </a:lnTo>
                  <a:lnTo>
                    <a:pt x="12677" y="12750"/>
                  </a:lnTo>
                  <a:lnTo>
                    <a:pt x="12653" y="12896"/>
                  </a:lnTo>
                  <a:lnTo>
                    <a:pt x="12337" y="13018"/>
                  </a:lnTo>
                  <a:lnTo>
                    <a:pt x="12337" y="13018"/>
                  </a:lnTo>
                  <a:lnTo>
                    <a:pt x="12385" y="12799"/>
                  </a:lnTo>
                  <a:lnTo>
                    <a:pt x="12483" y="12604"/>
                  </a:lnTo>
                  <a:lnTo>
                    <a:pt x="12604" y="12312"/>
                  </a:lnTo>
                  <a:lnTo>
                    <a:pt x="12677" y="12142"/>
                  </a:lnTo>
                  <a:lnTo>
                    <a:pt x="12677" y="12069"/>
                  </a:lnTo>
                  <a:lnTo>
                    <a:pt x="12677" y="11996"/>
                  </a:lnTo>
                  <a:lnTo>
                    <a:pt x="12653" y="11972"/>
                  </a:lnTo>
                  <a:lnTo>
                    <a:pt x="12580" y="11972"/>
                  </a:lnTo>
                  <a:lnTo>
                    <a:pt x="12507" y="12020"/>
                  </a:lnTo>
                  <a:lnTo>
                    <a:pt x="12434" y="12069"/>
                  </a:lnTo>
                  <a:lnTo>
                    <a:pt x="12361" y="12142"/>
                  </a:lnTo>
                  <a:lnTo>
                    <a:pt x="12239" y="12312"/>
                  </a:lnTo>
                  <a:lnTo>
                    <a:pt x="12142" y="12458"/>
                  </a:lnTo>
                  <a:lnTo>
                    <a:pt x="11996" y="12775"/>
                  </a:lnTo>
                  <a:lnTo>
                    <a:pt x="11947" y="12921"/>
                  </a:lnTo>
                  <a:lnTo>
                    <a:pt x="11899" y="13091"/>
                  </a:lnTo>
                  <a:lnTo>
                    <a:pt x="11461" y="13140"/>
                  </a:lnTo>
                  <a:lnTo>
                    <a:pt x="11704" y="12604"/>
                  </a:lnTo>
                  <a:lnTo>
                    <a:pt x="11777" y="12483"/>
                  </a:lnTo>
                  <a:lnTo>
                    <a:pt x="11874" y="12264"/>
                  </a:lnTo>
                  <a:lnTo>
                    <a:pt x="11923" y="12142"/>
                  </a:lnTo>
                  <a:lnTo>
                    <a:pt x="11947" y="12045"/>
                  </a:lnTo>
                  <a:lnTo>
                    <a:pt x="11947" y="11972"/>
                  </a:lnTo>
                  <a:lnTo>
                    <a:pt x="11923" y="11923"/>
                  </a:lnTo>
                  <a:lnTo>
                    <a:pt x="11850" y="11899"/>
                  </a:lnTo>
                  <a:lnTo>
                    <a:pt x="11753" y="11923"/>
                  </a:lnTo>
                  <a:lnTo>
                    <a:pt x="11680" y="11996"/>
                  </a:lnTo>
                  <a:lnTo>
                    <a:pt x="11582" y="12069"/>
                  </a:lnTo>
                  <a:lnTo>
                    <a:pt x="11461" y="12264"/>
                  </a:lnTo>
                  <a:lnTo>
                    <a:pt x="11363" y="12410"/>
                  </a:lnTo>
                  <a:lnTo>
                    <a:pt x="11169" y="12702"/>
                  </a:lnTo>
                  <a:lnTo>
                    <a:pt x="11071" y="12896"/>
                  </a:lnTo>
                  <a:lnTo>
                    <a:pt x="10974" y="13091"/>
                  </a:lnTo>
                  <a:lnTo>
                    <a:pt x="10731" y="13042"/>
                  </a:lnTo>
                  <a:lnTo>
                    <a:pt x="10804" y="12848"/>
                  </a:lnTo>
                  <a:lnTo>
                    <a:pt x="11023" y="12385"/>
                  </a:lnTo>
                  <a:lnTo>
                    <a:pt x="11120" y="12166"/>
                  </a:lnTo>
                  <a:lnTo>
                    <a:pt x="11144" y="12045"/>
                  </a:lnTo>
                  <a:lnTo>
                    <a:pt x="11169" y="11923"/>
                  </a:lnTo>
                  <a:lnTo>
                    <a:pt x="11144" y="11874"/>
                  </a:lnTo>
                  <a:lnTo>
                    <a:pt x="11120" y="11850"/>
                  </a:lnTo>
                  <a:lnTo>
                    <a:pt x="11071" y="11850"/>
                  </a:lnTo>
                  <a:lnTo>
                    <a:pt x="10974" y="11947"/>
                  </a:lnTo>
                  <a:lnTo>
                    <a:pt x="10877" y="12020"/>
                  </a:lnTo>
                  <a:lnTo>
                    <a:pt x="10731" y="12215"/>
                  </a:lnTo>
                  <a:lnTo>
                    <a:pt x="10609" y="12434"/>
                  </a:lnTo>
                  <a:lnTo>
                    <a:pt x="10487" y="12653"/>
                  </a:lnTo>
                  <a:lnTo>
                    <a:pt x="10341" y="12921"/>
                  </a:lnTo>
                  <a:lnTo>
                    <a:pt x="10147" y="12799"/>
                  </a:lnTo>
                  <a:lnTo>
                    <a:pt x="10098" y="12775"/>
                  </a:lnTo>
                  <a:lnTo>
                    <a:pt x="10171" y="12653"/>
                  </a:lnTo>
                  <a:lnTo>
                    <a:pt x="10244" y="12531"/>
                  </a:lnTo>
                  <a:lnTo>
                    <a:pt x="10390" y="12264"/>
                  </a:lnTo>
                  <a:lnTo>
                    <a:pt x="10439" y="12118"/>
                  </a:lnTo>
                  <a:lnTo>
                    <a:pt x="10463" y="11996"/>
                  </a:lnTo>
                  <a:lnTo>
                    <a:pt x="10439" y="11874"/>
                  </a:lnTo>
                  <a:lnTo>
                    <a:pt x="10390" y="11753"/>
                  </a:lnTo>
                  <a:lnTo>
                    <a:pt x="10341" y="11728"/>
                  </a:lnTo>
                  <a:lnTo>
                    <a:pt x="10293" y="11753"/>
                  </a:lnTo>
                  <a:lnTo>
                    <a:pt x="10171" y="11850"/>
                  </a:lnTo>
                  <a:lnTo>
                    <a:pt x="10074" y="11996"/>
                  </a:lnTo>
                  <a:lnTo>
                    <a:pt x="9879" y="12288"/>
                  </a:lnTo>
                  <a:lnTo>
                    <a:pt x="9806" y="12385"/>
                  </a:lnTo>
                  <a:lnTo>
                    <a:pt x="9782" y="12191"/>
                  </a:lnTo>
                  <a:lnTo>
                    <a:pt x="9782" y="11996"/>
                  </a:lnTo>
                  <a:lnTo>
                    <a:pt x="9806" y="11801"/>
                  </a:lnTo>
                  <a:lnTo>
                    <a:pt x="9879" y="11607"/>
                  </a:lnTo>
                  <a:lnTo>
                    <a:pt x="9976" y="11436"/>
                  </a:lnTo>
                  <a:lnTo>
                    <a:pt x="10098" y="11266"/>
                  </a:lnTo>
                  <a:lnTo>
                    <a:pt x="10244" y="11120"/>
                  </a:lnTo>
                  <a:lnTo>
                    <a:pt x="10390" y="10998"/>
                  </a:lnTo>
                  <a:lnTo>
                    <a:pt x="10633" y="10877"/>
                  </a:lnTo>
                  <a:lnTo>
                    <a:pt x="10901" y="10804"/>
                  </a:lnTo>
                  <a:lnTo>
                    <a:pt x="11169" y="10755"/>
                  </a:lnTo>
                  <a:lnTo>
                    <a:pt x="11436" y="10731"/>
                  </a:lnTo>
                  <a:lnTo>
                    <a:pt x="11728" y="10682"/>
                  </a:lnTo>
                  <a:lnTo>
                    <a:pt x="11972" y="10609"/>
                  </a:lnTo>
                  <a:lnTo>
                    <a:pt x="12215" y="10512"/>
                  </a:lnTo>
                  <a:lnTo>
                    <a:pt x="12312" y="10439"/>
                  </a:lnTo>
                  <a:lnTo>
                    <a:pt x="12434" y="10341"/>
                  </a:lnTo>
                  <a:lnTo>
                    <a:pt x="12507" y="10341"/>
                  </a:lnTo>
                  <a:lnTo>
                    <a:pt x="12580" y="10317"/>
                  </a:lnTo>
                  <a:lnTo>
                    <a:pt x="12629" y="10244"/>
                  </a:lnTo>
                  <a:lnTo>
                    <a:pt x="12653" y="10171"/>
                  </a:lnTo>
                  <a:lnTo>
                    <a:pt x="12653" y="9830"/>
                  </a:lnTo>
                  <a:lnTo>
                    <a:pt x="12653" y="9514"/>
                  </a:lnTo>
                  <a:lnTo>
                    <a:pt x="12653" y="9198"/>
                  </a:lnTo>
                  <a:lnTo>
                    <a:pt x="12653" y="8857"/>
                  </a:lnTo>
                  <a:lnTo>
                    <a:pt x="12726" y="8030"/>
                  </a:lnTo>
                  <a:lnTo>
                    <a:pt x="12823" y="7203"/>
                  </a:lnTo>
                  <a:lnTo>
                    <a:pt x="12848" y="6789"/>
                  </a:lnTo>
                  <a:lnTo>
                    <a:pt x="12848" y="6375"/>
                  </a:lnTo>
                  <a:lnTo>
                    <a:pt x="12823" y="5548"/>
                  </a:lnTo>
                  <a:lnTo>
                    <a:pt x="12848" y="5232"/>
                  </a:lnTo>
                  <a:lnTo>
                    <a:pt x="12872" y="4842"/>
                  </a:lnTo>
                  <a:lnTo>
                    <a:pt x="12872" y="4648"/>
                  </a:lnTo>
                  <a:lnTo>
                    <a:pt x="12848" y="4477"/>
                  </a:lnTo>
                  <a:lnTo>
                    <a:pt x="12799" y="4307"/>
                  </a:lnTo>
                  <a:lnTo>
                    <a:pt x="12726" y="4161"/>
                  </a:lnTo>
                  <a:lnTo>
                    <a:pt x="12775" y="4112"/>
                  </a:lnTo>
                  <a:lnTo>
                    <a:pt x="12799" y="4039"/>
                  </a:lnTo>
                  <a:lnTo>
                    <a:pt x="12823" y="3966"/>
                  </a:lnTo>
                  <a:lnTo>
                    <a:pt x="12799" y="3893"/>
                  </a:lnTo>
                  <a:lnTo>
                    <a:pt x="12750" y="3820"/>
                  </a:lnTo>
                  <a:lnTo>
                    <a:pt x="12702" y="3772"/>
                  </a:lnTo>
                  <a:lnTo>
                    <a:pt x="12604" y="3747"/>
                  </a:lnTo>
                  <a:lnTo>
                    <a:pt x="12531" y="3747"/>
                  </a:lnTo>
                  <a:lnTo>
                    <a:pt x="12045" y="3869"/>
                  </a:lnTo>
                  <a:lnTo>
                    <a:pt x="11558" y="3991"/>
                  </a:lnTo>
                  <a:lnTo>
                    <a:pt x="10585" y="4258"/>
                  </a:lnTo>
                  <a:lnTo>
                    <a:pt x="8468" y="4794"/>
                  </a:lnTo>
                  <a:lnTo>
                    <a:pt x="7446" y="5061"/>
                  </a:lnTo>
                  <a:lnTo>
                    <a:pt x="6959" y="5207"/>
                  </a:lnTo>
                  <a:lnTo>
                    <a:pt x="6448" y="5378"/>
                  </a:lnTo>
                  <a:lnTo>
                    <a:pt x="5962" y="5548"/>
                  </a:lnTo>
                  <a:lnTo>
                    <a:pt x="5499" y="5743"/>
                  </a:lnTo>
                  <a:lnTo>
                    <a:pt x="5013" y="5986"/>
                  </a:lnTo>
                  <a:lnTo>
                    <a:pt x="4575" y="6229"/>
                  </a:lnTo>
                  <a:lnTo>
                    <a:pt x="4526" y="6254"/>
                  </a:lnTo>
                  <a:lnTo>
                    <a:pt x="4526" y="6302"/>
                  </a:lnTo>
                  <a:lnTo>
                    <a:pt x="4526" y="6351"/>
                  </a:lnTo>
                  <a:lnTo>
                    <a:pt x="4550" y="6400"/>
                  </a:lnTo>
                  <a:lnTo>
                    <a:pt x="4623" y="7130"/>
                  </a:lnTo>
                  <a:lnTo>
                    <a:pt x="4648" y="7495"/>
                  </a:lnTo>
                  <a:lnTo>
                    <a:pt x="4648" y="7860"/>
                  </a:lnTo>
                  <a:lnTo>
                    <a:pt x="4623" y="8736"/>
                  </a:lnTo>
                  <a:lnTo>
                    <a:pt x="4575" y="9587"/>
                  </a:lnTo>
                  <a:lnTo>
                    <a:pt x="4575" y="10171"/>
                  </a:lnTo>
                  <a:lnTo>
                    <a:pt x="4575" y="10779"/>
                  </a:lnTo>
                  <a:lnTo>
                    <a:pt x="4599" y="11972"/>
                  </a:lnTo>
                  <a:lnTo>
                    <a:pt x="4623" y="12580"/>
                  </a:lnTo>
                  <a:lnTo>
                    <a:pt x="4623" y="13164"/>
                  </a:lnTo>
                  <a:lnTo>
                    <a:pt x="4575" y="13772"/>
                  </a:lnTo>
                  <a:lnTo>
                    <a:pt x="4526" y="14356"/>
                  </a:lnTo>
                  <a:lnTo>
                    <a:pt x="4356" y="14600"/>
                  </a:lnTo>
                  <a:lnTo>
                    <a:pt x="4404" y="14356"/>
                  </a:lnTo>
                  <a:lnTo>
                    <a:pt x="4404" y="14259"/>
                  </a:lnTo>
                  <a:lnTo>
                    <a:pt x="4404" y="14137"/>
                  </a:lnTo>
                  <a:lnTo>
                    <a:pt x="4380" y="14064"/>
                  </a:lnTo>
                  <a:lnTo>
                    <a:pt x="4307" y="14040"/>
                  </a:lnTo>
                  <a:lnTo>
                    <a:pt x="4258" y="14064"/>
                  </a:lnTo>
                  <a:lnTo>
                    <a:pt x="4185" y="14113"/>
                  </a:lnTo>
                  <a:lnTo>
                    <a:pt x="4088" y="14259"/>
                  </a:lnTo>
                  <a:lnTo>
                    <a:pt x="4015" y="14429"/>
                  </a:lnTo>
                  <a:lnTo>
                    <a:pt x="3869" y="14770"/>
                  </a:lnTo>
                  <a:lnTo>
                    <a:pt x="3723" y="15038"/>
                  </a:lnTo>
                  <a:lnTo>
                    <a:pt x="3674" y="15184"/>
                  </a:lnTo>
                  <a:lnTo>
                    <a:pt x="3626" y="15305"/>
                  </a:lnTo>
                  <a:lnTo>
                    <a:pt x="3285" y="15451"/>
                  </a:lnTo>
                  <a:lnTo>
                    <a:pt x="3407" y="15159"/>
                  </a:lnTo>
                  <a:lnTo>
                    <a:pt x="3601" y="14770"/>
                  </a:lnTo>
                  <a:lnTo>
                    <a:pt x="3674" y="14551"/>
                  </a:lnTo>
                  <a:lnTo>
                    <a:pt x="3699" y="14429"/>
                  </a:lnTo>
                  <a:lnTo>
                    <a:pt x="3699" y="14332"/>
                  </a:lnTo>
                  <a:lnTo>
                    <a:pt x="3699" y="14283"/>
                  </a:lnTo>
                  <a:lnTo>
                    <a:pt x="3650" y="14259"/>
                  </a:lnTo>
                  <a:lnTo>
                    <a:pt x="3601" y="14235"/>
                  </a:lnTo>
                  <a:lnTo>
                    <a:pt x="3577" y="14259"/>
                  </a:lnTo>
                  <a:lnTo>
                    <a:pt x="3407" y="14429"/>
                  </a:lnTo>
                  <a:lnTo>
                    <a:pt x="3261" y="14648"/>
                  </a:lnTo>
                  <a:lnTo>
                    <a:pt x="3017" y="15062"/>
                  </a:lnTo>
                  <a:lnTo>
                    <a:pt x="2847" y="15330"/>
                  </a:lnTo>
                  <a:lnTo>
                    <a:pt x="2798" y="15476"/>
                  </a:lnTo>
                  <a:lnTo>
                    <a:pt x="2750" y="15622"/>
                  </a:lnTo>
                  <a:lnTo>
                    <a:pt x="2531" y="15670"/>
                  </a:lnTo>
                  <a:lnTo>
                    <a:pt x="2531" y="15670"/>
                  </a:lnTo>
                  <a:lnTo>
                    <a:pt x="2628" y="15403"/>
                  </a:lnTo>
                  <a:lnTo>
                    <a:pt x="2725" y="15159"/>
                  </a:lnTo>
                  <a:lnTo>
                    <a:pt x="2798" y="14965"/>
                  </a:lnTo>
                  <a:lnTo>
                    <a:pt x="2871" y="14770"/>
                  </a:lnTo>
                  <a:lnTo>
                    <a:pt x="2896" y="14551"/>
                  </a:lnTo>
                  <a:lnTo>
                    <a:pt x="2871" y="14454"/>
                  </a:lnTo>
                  <a:lnTo>
                    <a:pt x="2847" y="14356"/>
                  </a:lnTo>
                  <a:lnTo>
                    <a:pt x="2823" y="14332"/>
                  </a:lnTo>
                  <a:lnTo>
                    <a:pt x="2798" y="14332"/>
                  </a:lnTo>
                  <a:lnTo>
                    <a:pt x="2701" y="14502"/>
                  </a:lnTo>
                  <a:lnTo>
                    <a:pt x="2604" y="14673"/>
                  </a:lnTo>
                  <a:lnTo>
                    <a:pt x="2433" y="15038"/>
                  </a:lnTo>
                  <a:lnTo>
                    <a:pt x="2239" y="15354"/>
                  </a:lnTo>
                  <a:lnTo>
                    <a:pt x="2141" y="15549"/>
                  </a:lnTo>
                  <a:lnTo>
                    <a:pt x="2093" y="15719"/>
                  </a:lnTo>
                  <a:lnTo>
                    <a:pt x="1801" y="15695"/>
                  </a:lnTo>
                  <a:lnTo>
                    <a:pt x="2117" y="15062"/>
                  </a:lnTo>
                  <a:lnTo>
                    <a:pt x="2263" y="14746"/>
                  </a:lnTo>
                  <a:lnTo>
                    <a:pt x="2312" y="14575"/>
                  </a:lnTo>
                  <a:lnTo>
                    <a:pt x="2336" y="14405"/>
                  </a:lnTo>
                  <a:lnTo>
                    <a:pt x="2336" y="14381"/>
                  </a:lnTo>
                  <a:lnTo>
                    <a:pt x="2312" y="14356"/>
                  </a:lnTo>
                  <a:lnTo>
                    <a:pt x="2263" y="14356"/>
                  </a:lnTo>
                  <a:lnTo>
                    <a:pt x="1995" y="14648"/>
                  </a:lnTo>
                  <a:lnTo>
                    <a:pt x="1752" y="14940"/>
                  </a:lnTo>
                  <a:lnTo>
                    <a:pt x="1533" y="15281"/>
                  </a:lnTo>
                  <a:lnTo>
                    <a:pt x="1363" y="15622"/>
                  </a:lnTo>
                  <a:lnTo>
                    <a:pt x="1119" y="15524"/>
                  </a:lnTo>
                  <a:lnTo>
                    <a:pt x="1144" y="15354"/>
                  </a:lnTo>
                  <a:lnTo>
                    <a:pt x="1192" y="15208"/>
                  </a:lnTo>
                  <a:lnTo>
                    <a:pt x="1363" y="14916"/>
                  </a:lnTo>
                  <a:lnTo>
                    <a:pt x="1582" y="14551"/>
                  </a:lnTo>
                  <a:lnTo>
                    <a:pt x="1679" y="14356"/>
                  </a:lnTo>
                  <a:lnTo>
                    <a:pt x="1776" y="14137"/>
                  </a:lnTo>
                  <a:lnTo>
                    <a:pt x="1776" y="14113"/>
                  </a:lnTo>
                  <a:lnTo>
                    <a:pt x="1752" y="14089"/>
                  </a:lnTo>
                  <a:lnTo>
                    <a:pt x="1679" y="14089"/>
                  </a:lnTo>
                  <a:lnTo>
                    <a:pt x="1460" y="14308"/>
                  </a:lnTo>
                  <a:lnTo>
                    <a:pt x="1265" y="14502"/>
                  </a:lnTo>
                  <a:lnTo>
                    <a:pt x="1071" y="14746"/>
                  </a:lnTo>
                  <a:lnTo>
                    <a:pt x="925" y="14989"/>
                  </a:lnTo>
                  <a:lnTo>
                    <a:pt x="852" y="15111"/>
                  </a:lnTo>
                  <a:lnTo>
                    <a:pt x="779" y="15257"/>
                  </a:lnTo>
                  <a:lnTo>
                    <a:pt x="681" y="15159"/>
                  </a:lnTo>
                  <a:lnTo>
                    <a:pt x="633" y="15062"/>
                  </a:lnTo>
                  <a:lnTo>
                    <a:pt x="657" y="14989"/>
                  </a:lnTo>
                  <a:lnTo>
                    <a:pt x="681" y="14916"/>
                  </a:lnTo>
                  <a:lnTo>
                    <a:pt x="657" y="14867"/>
                  </a:lnTo>
                  <a:lnTo>
                    <a:pt x="827" y="14624"/>
                  </a:lnTo>
                  <a:lnTo>
                    <a:pt x="925" y="14502"/>
                  </a:lnTo>
                  <a:lnTo>
                    <a:pt x="998" y="14356"/>
                  </a:lnTo>
                  <a:lnTo>
                    <a:pt x="998" y="14332"/>
                  </a:lnTo>
                  <a:lnTo>
                    <a:pt x="1022" y="14308"/>
                  </a:lnTo>
                  <a:lnTo>
                    <a:pt x="998" y="14308"/>
                  </a:lnTo>
                  <a:lnTo>
                    <a:pt x="998" y="14235"/>
                  </a:lnTo>
                  <a:lnTo>
                    <a:pt x="973" y="14186"/>
                  </a:lnTo>
                  <a:lnTo>
                    <a:pt x="900" y="14137"/>
                  </a:lnTo>
                  <a:lnTo>
                    <a:pt x="827" y="14162"/>
                  </a:lnTo>
                  <a:lnTo>
                    <a:pt x="681" y="14259"/>
                  </a:lnTo>
                  <a:lnTo>
                    <a:pt x="535" y="14381"/>
                  </a:lnTo>
                  <a:lnTo>
                    <a:pt x="535" y="14381"/>
                  </a:lnTo>
                  <a:lnTo>
                    <a:pt x="560" y="14235"/>
                  </a:lnTo>
                  <a:lnTo>
                    <a:pt x="633" y="14113"/>
                  </a:lnTo>
                  <a:lnTo>
                    <a:pt x="681" y="13967"/>
                  </a:lnTo>
                  <a:lnTo>
                    <a:pt x="779" y="13845"/>
                  </a:lnTo>
                  <a:lnTo>
                    <a:pt x="973" y="13602"/>
                  </a:lnTo>
                  <a:lnTo>
                    <a:pt x="1217" y="13407"/>
                  </a:lnTo>
                  <a:lnTo>
                    <a:pt x="1460" y="13286"/>
                  </a:lnTo>
                  <a:lnTo>
                    <a:pt x="1703" y="13164"/>
                  </a:lnTo>
                  <a:lnTo>
                    <a:pt x="1971" y="13091"/>
                  </a:lnTo>
                  <a:lnTo>
                    <a:pt x="2214" y="13042"/>
                  </a:lnTo>
                  <a:lnTo>
                    <a:pt x="2750" y="12945"/>
                  </a:lnTo>
                  <a:lnTo>
                    <a:pt x="3285" y="12823"/>
                  </a:lnTo>
                  <a:lnTo>
                    <a:pt x="3358" y="12872"/>
                  </a:lnTo>
                  <a:lnTo>
                    <a:pt x="3431" y="12872"/>
                  </a:lnTo>
                  <a:lnTo>
                    <a:pt x="3504" y="12848"/>
                  </a:lnTo>
                  <a:lnTo>
                    <a:pt x="3504" y="12799"/>
                  </a:lnTo>
                  <a:lnTo>
                    <a:pt x="3528" y="12750"/>
                  </a:lnTo>
                  <a:lnTo>
                    <a:pt x="3577" y="12702"/>
                  </a:lnTo>
                  <a:lnTo>
                    <a:pt x="3601" y="12629"/>
                  </a:lnTo>
                  <a:lnTo>
                    <a:pt x="3601" y="12531"/>
                  </a:lnTo>
                  <a:lnTo>
                    <a:pt x="3553" y="12483"/>
                  </a:lnTo>
                  <a:lnTo>
                    <a:pt x="3577" y="11923"/>
                  </a:lnTo>
                  <a:lnTo>
                    <a:pt x="3577" y="11388"/>
                  </a:lnTo>
                  <a:lnTo>
                    <a:pt x="3577" y="10293"/>
                  </a:lnTo>
                  <a:lnTo>
                    <a:pt x="3626" y="7811"/>
                  </a:lnTo>
                  <a:lnTo>
                    <a:pt x="3626" y="3480"/>
                  </a:lnTo>
                  <a:lnTo>
                    <a:pt x="3820" y="3528"/>
                  </a:lnTo>
                  <a:lnTo>
                    <a:pt x="4039" y="3528"/>
                  </a:lnTo>
                  <a:lnTo>
                    <a:pt x="4258" y="3480"/>
                  </a:lnTo>
                  <a:lnTo>
                    <a:pt x="4502" y="3431"/>
                  </a:lnTo>
                  <a:lnTo>
                    <a:pt x="4940" y="3285"/>
                  </a:lnTo>
                  <a:lnTo>
                    <a:pt x="5305" y="3139"/>
                  </a:lnTo>
                  <a:lnTo>
                    <a:pt x="5937" y="2896"/>
                  </a:lnTo>
                  <a:lnTo>
                    <a:pt x="6570" y="2628"/>
                  </a:lnTo>
                  <a:lnTo>
                    <a:pt x="7203" y="2385"/>
                  </a:lnTo>
                  <a:lnTo>
                    <a:pt x="7859" y="2141"/>
                  </a:lnTo>
                  <a:lnTo>
                    <a:pt x="8638" y="1898"/>
                  </a:lnTo>
                  <a:lnTo>
                    <a:pt x="9441" y="1679"/>
                  </a:lnTo>
                  <a:lnTo>
                    <a:pt x="11047" y="1290"/>
                  </a:lnTo>
                  <a:lnTo>
                    <a:pt x="12410" y="974"/>
                  </a:lnTo>
                  <a:lnTo>
                    <a:pt x="13067" y="803"/>
                  </a:lnTo>
                  <a:lnTo>
                    <a:pt x="13724" y="584"/>
                  </a:lnTo>
                  <a:close/>
                  <a:moveTo>
                    <a:pt x="13845" y="0"/>
                  </a:moveTo>
                  <a:lnTo>
                    <a:pt x="13529" y="146"/>
                  </a:lnTo>
                  <a:lnTo>
                    <a:pt x="13188" y="244"/>
                  </a:lnTo>
                  <a:lnTo>
                    <a:pt x="12507" y="438"/>
                  </a:lnTo>
                  <a:lnTo>
                    <a:pt x="11120" y="779"/>
                  </a:lnTo>
                  <a:lnTo>
                    <a:pt x="9490" y="1168"/>
                  </a:lnTo>
                  <a:lnTo>
                    <a:pt x="8687" y="1387"/>
                  </a:lnTo>
                  <a:lnTo>
                    <a:pt x="7908" y="1630"/>
                  </a:lnTo>
                  <a:lnTo>
                    <a:pt x="7276" y="1849"/>
                  </a:lnTo>
                  <a:lnTo>
                    <a:pt x="6667" y="2093"/>
                  </a:lnTo>
                  <a:lnTo>
                    <a:pt x="5451" y="2579"/>
                  </a:lnTo>
                  <a:lnTo>
                    <a:pt x="4867" y="2798"/>
                  </a:lnTo>
                  <a:lnTo>
                    <a:pt x="4283" y="2993"/>
                  </a:lnTo>
                  <a:lnTo>
                    <a:pt x="3893" y="3066"/>
                  </a:lnTo>
                  <a:lnTo>
                    <a:pt x="3699" y="3115"/>
                  </a:lnTo>
                  <a:lnTo>
                    <a:pt x="3504" y="3188"/>
                  </a:lnTo>
                  <a:lnTo>
                    <a:pt x="3382" y="3163"/>
                  </a:lnTo>
                  <a:lnTo>
                    <a:pt x="3285" y="3188"/>
                  </a:lnTo>
                  <a:lnTo>
                    <a:pt x="3236" y="3212"/>
                  </a:lnTo>
                  <a:lnTo>
                    <a:pt x="3188" y="3261"/>
                  </a:lnTo>
                  <a:lnTo>
                    <a:pt x="3163" y="3309"/>
                  </a:lnTo>
                  <a:lnTo>
                    <a:pt x="3163" y="3382"/>
                  </a:lnTo>
                  <a:lnTo>
                    <a:pt x="3163" y="7616"/>
                  </a:lnTo>
                  <a:lnTo>
                    <a:pt x="3212" y="10098"/>
                  </a:lnTo>
                  <a:lnTo>
                    <a:pt x="3212" y="11242"/>
                  </a:lnTo>
                  <a:lnTo>
                    <a:pt x="3212" y="11801"/>
                  </a:lnTo>
                  <a:lnTo>
                    <a:pt x="3236" y="12385"/>
                  </a:lnTo>
                  <a:lnTo>
                    <a:pt x="3236" y="12385"/>
                  </a:lnTo>
                  <a:lnTo>
                    <a:pt x="2920" y="12361"/>
                  </a:lnTo>
                  <a:lnTo>
                    <a:pt x="2579" y="12385"/>
                  </a:lnTo>
                  <a:lnTo>
                    <a:pt x="2239" y="12458"/>
                  </a:lnTo>
                  <a:lnTo>
                    <a:pt x="1898" y="12556"/>
                  </a:lnTo>
                  <a:lnTo>
                    <a:pt x="1557" y="12677"/>
                  </a:lnTo>
                  <a:lnTo>
                    <a:pt x="1265" y="12799"/>
                  </a:lnTo>
                  <a:lnTo>
                    <a:pt x="973" y="12969"/>
                  </a:lnTo>
                  <a:lnTo>
                    <a:pt x="730" y="13140"/>
                  </a:lnTo>
                  <a:lnTo>
                    <a:pt x="584" y="13261"/>
                  </a:lnTo>
                  <a:lnTo>
                    <a:pt x="487" y="13383"/>
                  </a:lnTo>
                  <a:lnTo>
                    <a:pt x="365" y="13505"/>
                  </a:lnTo>
                  <a:lnTo>
                    <a:pt x="268" y="13651"/>
                  </a:lnTo>
                  <a:lnTo>
                    <a:pt x="195" y="13797"/>
                  </a:lnTo>
                  <a:lnTo>
                    <a:pt x="122" y="13967"/>
                  </a:lnTo>
                  <a:lnTo>
                    <a:pt x="73" y="14113"/>
                  </a:lnTo>
                  <a:lnTo>
                    <a:pt x="24" y="14283"/>
                  </a:lnTo>
                  <a:lnTo>
                    <a:pt x="24" y="14454"/>
                  </a:lnTo>
                  <a:lnTo>
                    <a:pt x="0" y="14624"/>
                  </a:lnTo>
                  <a:lnTo>
                    <a:pt x="24" y="14794"/>
                  </a:lnTo>
                  <a:lnTo>
                    <a:pt x="49" y="14940"/>
                  </a:lnTo>
                  <a:lnTo>
                    <a:pt x="97" y="15111"/>
                  </a:lnTo>
                  <a:lnTo>
                    <a:pt x="170" y="15257"/>
                  </a:lnTo>
                  <a:lnTo>
                    <a:pt x="268" y="15427"/>
                  </a:lnTo>
                  <a:lnTo>
                    <a:pt x="365" y="15573"/>
                  </a:lnTo>
                  <a:lnTo>
                    <a:pt x="487" y="15695"/>
                  </a:lnTo>
                  <a:lnTo>
                    <a:pt x="608" y="15792"/>
                  </a:lnTo>
                  <a:lnTo>
                    <a:pt x="876" y="15962"/>
                  </a:lnTo>
                  <a:lnTo>
                    <a:pt x="1144" y="16084"/>
                  </a:lnTo>
                  <a:lnTo>
                    <a:pt x="1460" y="16157"/>
                  </a:lnTo>
                  <a:lnTo>
                    <a:pt x="1776" y="16206"/>
                  </a:lnTo>
                  <a:lnTo>
                    <a:pt x="2093" y="16206"/>
                  </a:lnTo>
                  <a:lnTo>
                    <a:pt x="2409" y="16181"/>
                  </a:lnTo>
                  <a:lnTo>
                    <a:pt x="2725" y="16157"/>
                  </a:lnTo>
                  <a:lnTo>
                    <a:pt x="3042" y="16084"/>
                  </a:lnTo>
                  <a:lnTo>
                    <a:pt x="3358" y="15987"/>
                  </a:lnTo>
                  <a:lnTo>
                    <a:pt x="3699" y="15841"/>
                  </a:lnTo>
                  <a:lnTo>
                    <a:pt x="4015" y="15646"/>
                  </a:lnTo>
                  <a:lnTo>
                    <a:pt x="4307" y="15451"/>
                  </a:lnTo>
                  <a:lnTo>
                    <a:pt x="4550" y="15208"/>
                  </a:lnTo>
                  <a:lnTo>
                    <a:pt x="4672" y="15062"/>
                  </a:lnTo>
                  <a:lnTo>
                    <a:pt x="4769" y="14916"/>
                  </a:lnTo>
                  <a:lnTo>
                    <a:pt x="4842" y="14770"/>
                  </a:lnTo>
                  <a:lnTo>
                    <a:pt x="4891" y="14624"/>
                  </a:lnTo>
                  <a:lnTo>
                    <a:pt x="4940" y="14527"/>
                  </a:lnTo>
                  <a:lnTo>
                    <a:pt x="5013" y="14259"/>
                  </a:lnTo>
                  <a:lnTo>
                    <a:pt x="5061" y="13967"/>
                  </a:lnTo>
                  <a:lnTo>
                    <a:pt x="5086" y="13675"/>
                  </a:lnTo>
                  <a:lnTo>
                    <a:pt x="5110" y="13359"/>
                  </a:lnTo>
                  <a:lnTo>
                    <a:pt x="5086" y="12750"/>
                  </a:lnTo>
                  <a:lnTo>
                    <a:pt x="5061" y="12166"/>
                  </a:lnTo>
                  <a:lnTo>
                    <a:pt x="5037" y="10877"/>
                  </a:lnTo>
                  <a:lnTo>
                    <a:pt x="5037" y="9587"/>
                  </a:lnTo>
                  <a:lnTo>
                    <a:pt x="5061" y="9125"/>
                  </a:lnTo>
                  <a:lnTo>
                    <a:pt x="5086" y="8663"/>
                  </a:lnTo>
                  <a:lnTo>
                    <a:pt x="5110" y="8200"/>
                  </a:lnTo>
                  <a:lnTo>
                    <a:pt x="5110" y="7738"/>
                  </a:lnTo>
                  <a:lnTo>
                    <a:pt x="5110" y="7397"/>
                  </a:lnTo>
                  <a:lnTo>
                    <a:pt x="5086" y="7057"/>
                  </a:lnTo>
                  <a:lnTo>
                    <a:pt x="5013" y="6740"/>
                  </a:lnTo>
                  <a:lnTo>
                    <a:pt x="4964" y="6594"/>
                  </a:lnTo>
                  <a:lnTo>
                    <a:pt x="4891" y="6448"/>
                  </a:lnTo>
                  <a:lnTo>
                    <a:pt x="5013" y="6424"/>
                  </a:lnTo>
                  <a:lnTo>
                    <a:pt x="5110" y="6375"/>
                  </a:lnTo>
                  <a:lnTo>
                    <a:pt x="5402" y="6254"/>
                  </a:lnTo>
                  <a:lnTo>
                    <a:pt x="5718" y="6132"/>
                  </a:lnTo>
                  <a:lnTo>
                    <a:pt x="6327" y="5913"/>
                  </a:lnTo>
                  <a:lnTo>
                    <a:pt x="7373" y="5597"/>
                  </a:lnTo>
                  <a:lnTo>
                    <a:pt x="8419" y="5305"/>
                  </a:lnTo>
                  <a:lnTo>
                    <a:pt x="9490" y="5037"/>
                  </a:lnTo>
                  <a:lnTo>
                    <a:pt x="10560" y="4769"/>
                  </a:lnTo>
                  <a:lnTo>
                    <a:pt x="11509" y="4550"/>
                  </a:lnTo>
                  <a:lnTo>
                    <a:pt x="11996" y="4429"/>
                  </a:lnTo>
                  <a:lnTo>
                    <a:pt x="12458" y="4283"/>
                  </a:lnTo>
                  <a:lnTo>
                    <a:pt x="12410" y="4429"/>
                  </a:lnTo>
                  <a:lnTo>
                    <a:pt x="12385" y="4599"/>
                  </a:lnTo>
                  <a:lnTo>
                    <a:pt x="12385" y="4940"/>
                  </a:lnTo>
                  <a:lnTo>
                    <a:pt x="12410" y="5548"/>
                  </a:lnTo>
                  <a:lnTo>
                    <a:pt x="12410" y="6448"/>
                  </a:lnTo>
                  <a:lnTo>
                    <a:pt x="12410" y="6886"/>
                  </a:lnTo>
                  <a:lnTo>
                    <a:pt x="12361" y="7349"/>
                  </a:lnTo>
                  <a:lnTo>
                    <a:pt x="12288" y="8176"/>
                  </a:lnTo>
                  <a:lnTo>
                    <a:pt x="12215" y="9003"/>
                  </a:lnTo>
                  <a:lnTo>
                    <a:pt x="12191" y="9538"/>
                  </a:lnTo>
                  <a:lnTo>
                    <a:pt x="12191" y="9806"/>
                  </a:lnTo>
                  <a:lnTo>
                    <a:pt x="12239" y="10074"/>
                  </a:lnTo>
                  <a:lnTo>
                    <a:pt x="11923" y="10098"/>
                  </a:lnTo>
                  <a:lnTo>
                    <a:pt x="11582" y="10147"/>
                  </a:lnTo>
                  <a:lnTo>
                    <a:pt x="10925" y="10268"/>
                  </a:lnTo>
                  <a:lnTo>
                    <a:pt x="10560" y="10366"/>
                  </a:lnTo>
                  <a:lnTo>
                    <a:pt x="10390" y="10439"/>
                  </a:lnTo>
                  <a:lnTo>
                    <a:pt x="10244" y="10512"/>
                  </a:lnTo>
                  <a:lnTo>
                    <a:pt x="10074" y="10585"/>
                  </a:lnTo>
                  <a:lnTo>
                    <a:pt x="9928" y="10706"/>
                  </a:lnTo>
                  <a:lnTo>
                    <a:pt x="9782" y="10828"/>
                  </a:lnTo>
                  <a:lnTo>
                    <a:pt x="9660" y="10950"/>
                  </a:lnTo>
                  <a:lnTo>
                    <a:pt x="9490" y="11217"/>
                  </a:lnTo>
                  <a:lnTo>
                    <a:pt x="9368" y="11485"/>
                  </a:lnTo>
                  <a:lnTo>
                    <a:pt x="9295" y="11801"/>
                  </a:lnTo>
                  <a:lnTo>
                    <a:pt x="9246" y="12093"/>
                  </a:lnTo>
                  <a:lnTo>
                    <a:pt x="9271" y="12239"/>
                  </a:lnTo>
                  <a:lnTo>
                    <a:pt x="9295" y="12410"/>
                  </a:lnTo>
                  <a:lnTo>
                    <a:pt x="9319" y="12531"/>
                  </a:lnTo>
                  <a:lnTo>
                    <a:pt x="9392" y="12677"/>
                  </a:lnTo>
                  <a:lnTo>
                    <a:pt x="9441" y="12823"/>
                  </a:lnTo>
                  <a:lnTo>
                    <a:pt x="9538" y="12945"/>
                  </a:lnTo>
                  <a:lnTo>
                    <a:pt x="9636" y="13067"/>
                  </a:lnTo>
                  <a:lnTo>
                    <a:pt x="9757" y="13164"/>
                  </a:lnTo>
                  <a:lnTo>
                    <a:pt x="10001" y="13334"/>
                  </a:lnTo>
                  <a:lnTo>
                    <a:pt x="10244" y="13432"/>
                  </a:lnTo>
                  <a:lnTo>
                    <a:pt x="10293" y="13505"/>
                  </a:lnTo>
                  <a:lnTo>
                    <a:pt x="10341" y="13529"/>
                  </a:lnTo>
                  <a:lnTo>
                    <a:pt x="10390" y="13529"/>
                  </a:lnTo>
                  <a:lnTo>
                    <a:pt x="10463" y="13505"/>
                  </a:lnTo>
                  <a:lnTo>
                    <a:pt x="10779" y="13578"/>
                  </a:lnTo>
                  <a:lnTo>
                    <a:pt x="11096" y="13626"/>
                  </a:lnTo>
                  <a:lnTo>
                    <a:pt x="11655" y="13626"/>
                  </a:lnTo>
                  <a:lnTo>
                    <a:pt x="12093" y="13578"/>
                  </a:lnTo>
                  <a:lnTo>
                    <a:pt x="12288" y="13529"/>
                  </a:lnTo>
                  <a:lnTo>
                    <a:pt x="12483" y="13480"/>
                  </a:lnTo>
                  <a:lnTo>
                    <a:pt x="12653" y="13432"/>
                  </a:lnTo>
                  <a:lnTo>
                    <a:pt x="12848" y="13359"/>
                  </a:lnTo>
                  <a:lnTo>
                    <a:pt x="13018" y="13261"/>
                  </a:lnTo>
                  <a:lnTo>
                    <a:pt x="13164" y="13164"/>
                  </a:lnTo>
                  <a:lnTo>
                    <a:pt x="13334" y="13042"/>
                  </a:lnTo>
                  <a:lnTo>
                    <a:pt x="13480" y="12921"/>
                  </a:lnTo>
                  <a:lnTo>
                    <a:pt x="13602" y="12775"/>
                  </a:lnTo>
                  <a:lnTo>
                    <a:pt x="13724" y="12629"/>
                  </a:lnTo>
                  <a:lnTo>
                    <a:pt x="13845" y="12483"/>
                  </a:lnTo>
                  <a:lnTo>
                    <a:pt x="13943" y="12312"/>
                  </a:lnTo>
                  <a:lnTo>
                    <a:pt x="14040" y="12142"/>
                  </a:lnTo>
                  <a:lnTo>
                    <a:pt x="14113" y="11947"/>
                  </a:lnTo>
                  <a:lnTo>
                    <a:pt x="14162" y="11753"/>
                  </a:lnTo>
                  <a:lnTo>
                    <a:pt x="14210" y="11558"/>
                  </a:lnTo>
                  <a:lnTo>
                    <a:pt x="14210" y="11485"/>
                  </a:lnTo>
                  <a:lnTo>
                    <a:pt x="14186" y="11412"/>
                  </a:lnTo>
                  <a:lnTo>
                    <a:pt x="14235" y="11120"/>
                  </a:lnTo>
                  <a:lnTo>
                    <a:pt x="14283" y="10852"/>
                  </a:lnTo>
                  <a:lnTo>
                    <a:pt x="14308" y="10268"/>
                  </a:lnTo>
                  <a:lnTo>
                    <a:pt x="14332" y="9684"/>
                  </a:lnTo>
                  <a:lnTo>
                    <a:pt x="14356" y="9125"/>
                  </a:lnTo>
                  <a:lnTo>
                    <a:pt x="14405" y="8298"/>
                  </a:lnTo>
                  <a:lnTo>
                    <a:pt x="14429" y="7470"/>
                  </a:lnTo>
                  <a:lnTo>
                    <a:pt x="14429" y="6643"/>
                  </a:lnTo>
                  <a:lnTo>
                    <a:pt x="14405" y="5791"/>
                  </a:lnTo>
                  <a:lnTo>
                    <a:pt x="14356" y="5013"/>
                  </a:lnTo>
                  <a:lnTo>
                    <a:pt x="14283" y="4234"/>
                  </a:lnTo>
                  <a:lnTo>
                    <a:pt x="14235" y="3455"/>
                  </a:lnTo>
                  <a:lnTo>
                    <a:pt x="14186" y="2677"/>
                  </a:lnTo>
                  <a:lnTo>
                    <a:pt x="14186" y="2093"/>
                  </a:lnTo>
                  <a:lnTo>
                    <a:pt x="14186" y="1509"/>
                  </a:lnTo>
                  <a:lnTo>
                    <a:pt x="14186" y="901"/>
                  </a:lnTo>
                  <a:lnTo>
                    <a:pt x="14162" y="609"/>
                  </a:lnTo>
                  <a:lnTo>
                    <a:pt x="14137" y="317"/>
                  </a:lnTo>
                  <a:lnTo>
                    <a:pt x="14162" y="244"/>
                  </a:lnTo>
                  <a:lnTo>
                    <a:pt x="14137" y="171"/>
                  </a:lnTo>
                  <a:lnTo>
                    <a:pt x="14113" y="122"/>
                  </a:lnTo>
                  <a:lnTo>
                    <a:pt x="14089" y="73"/>
                  </a:lnTo>
                  <a:lnTo>
                    <a:pt x="14040" y="25"/>
                  </a:lnTo>
                  <a:lnTo>
                    <a:pt x="1399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defTabSz="825444">
                <a:spcBef>
                  <a:spcPts val="0"/>
                </a:spcBef>
              </a:pPr>
              <a:endParaRPr sz="6000" dirty="0">
                <a:solidFill>
                  <a:srgbClr val="6D9EEB"/>
                </a:solidFill>
                <a:latin typeface="Gill Sans" charset="0"/>
                <a:sym typeface="Gill Sans" charset="0"/>
              </a:endParaRPr>
            </a:p>
          </p:txBody>
        </p:sp>
      </p:grpSp>
      <p:sp>
        <p:nvSpPr>
          <p:cNvPr id="30" name="文字方塊 29"/>
          <p:cNvSpPr txBox="1"/>
          <p:nvPr/>
        </p:nvSpPr>
        <p:spPr>
          <a:xfrm>
            <a:off x="3621870" y="4430364"/>
            <a:ext cx="8832981" cy="3200854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基礎功能特色</a:t>
            </a:r>
            <a:endParaRPr lang="en-US" altLang="zh-TW" sz="3200" b="1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LED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霹靂燈</a:t>
            </a:r>
            <a:r>
              <a:rPr lang="en-US" altLang="zh-TW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警示燈模式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超音波自動避障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藍芽配對連線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減速馬達控制</a:t>
            </a:r>
            <a:endParaRPr lang="en-US" altLang="zh-TW" sz="3200" dirty="0" smtClean="0">
              <a:solidFill>
                <a:prstClr val="white">
                  <a:lumMod val="10000"/>
                </a:prstClr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564880" y="3431732"/>
            <a:ext cx="5505021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馬達類</a:t>
            </a:r>
            <a:r>
              <a:rPr lang="en-US" altLang="zh-TW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</a:t>
            </a:r>
            <a:r>
              <a:rPr lang="en-US" altLang="zh-TW" sz="6000" b="1" dirty="0" err="1" smtClean="0">
                <a:solidFill>
                  <a:prstClr val="white">
                    <a:lumMod val="10000"/>
                  </a:prstClr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BeeCar</a:t>
            </a:r>
            <a:endParaRPr lang="zh-TW" altLang="en-US" sz="6000" b="1" dirty="0">
              <a:solidFill>
                <a:prstClr val="white">
                  <a:lumMod val="10000"/>
                </a:prstClr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3393688" y="8280430"/>
            <a:ext cx="9036436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感測類</a:t>
            </a:r>
            <a:r>
              <a:rPr lang="en-US" altLang="zh-TW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魚菜共生生態農場</a:t>
            </a:r>
            <a:endParaRPr lang="zh-TW" altLang="en-US" sz="6000" b="1" dirty="0">
              <a:solidFill>
                <a:prstClr val="black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3561601" y="8312078"/>
            <a:ext cx="5958670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燈光類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魔術燈箱</a:t>
            </a:r>
            <a:endParaRPr lang="zh-TW" altLang="en-US" sz="60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3647051" y="9233035"/>
            <a:ext cx="8832981" cy="3770241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多種混光顏色控制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燭光情境模式</a:t>
            </a: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調色盤模式</a:t>
            </a: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加入會動的聲光效果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吸色燈實驗</a:t>
            </a:r>
          </a:p>
        </p:txBody>
      </p:sp>
      <p:sp>
        <p:nvSpPr>
          <p:cNvPr id="35" name="矩形 34"/>
          <p:cNvSpPr/>
          <p:nvPr/>
        </p:nvSpPr>
        <p:spPr>
          <a:xfrm>
            <a:off x="13404150" y="3450302"/>
            <a:ext cx="8266995" cy="1015659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pPr algn="l" defTabSz="825444"/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聲音類</a:t>
            </a:r>
            <a:r>
              <a:rPr lang="en-US" altLang="zh-TW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  <a:r>
              <a:rPr lang="zh-TW" altLang="en-US" sz="60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 音樂遊戲挑戰賽</a:t>
            </a:r>
            <a:endParaRPr lang="zh-TW" altLang="en-US" sz="6000" b="1" dirty="0">
              <a:solidFill>
                <a:srgbClr val="5C5C5C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3585841" y="9265828"/>
            <a:ext cx="9557944" cy="3770241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農場方塊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使用岩棉基底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LED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使用莖葉類生長光源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Sensor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監控資料介面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</a:t>
            </a:r>
          </a:p>
          <a:p>
            <a:pPr marL="717503" indent="-442883" algn="l" defTabSz="825444">
              <a:spcAft>
                <a:spcPts val="600"/>
              </a:spcAft>
              <a:buFont typeface="Wingdings" pitchFamily="2" charset="2"/>
              <a:buChar char="ü"/>
            </a:pP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空氣溫濕度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土壤酸鹼值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水位感測器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光敏電阻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Timer: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自動灑水</a:t>
            </a:r>
            <a:r>
              <a:rPr lang="en-US" altLang="zh-TW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,</a:t>
            </a:r>
            <a:r>
              <a:rPr lang="zh-TW" altLang="en-US" sz="3200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自動開關燈</a:t>
            </a:r>
          </a:p>
        </p:txBody>
      </p:sp>
      <p:sp>
        <p:nvSpPr>
          <p:cNvPr id="37" name="文字方塊 36"/>
          <p:cNvSpPr txBox="1"/>
          <p:nvPr/>
        </p:nvSpPr>
        <p:spPr>
          <a:xfrm>
            <a:off x="13651809" y="4474762"/>
            <a:ext cx="8814232" cy="4339627"/>
          </a:xfrm>
          <a:prstGeom prst="rect">
            <a:avLst/>
          </a:prstGeom>
          <a:noFill/>
        </p:spPr>
        <p:txBody>
          <a:bodyPr wrap="square" lIns="243818" tIns="121909" rIns="243818" bIns="121909" rtlCol="0">
            <a:spAutoFit/>
          </a:bodyPr>
          <a:lstStyle/>
          <a:p>
            <a:pPr algn="l" defTabSz="825444">
              <a:spcAft>
                <a:spcPts val="600"/>
              </a:spcAft>
            </a:pPr>
            <a:r>
              <a:rPr lang="zh-TW" altLang="en-US" sz="4400" b="1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功能特色</a:t>
            </a:r>
            <a:endParaRPr lang="en-US" altLang="zh-TW" sz="3200" b="1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旋鈕可變換不同琴音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音色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/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長短音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Click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節拍器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多種樂器組合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: Drum/Bass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連結手機</a:t>
            </a:r>
            <a:r>
              <a:rPr lang="en-US" altLang="zh-TW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DAW App</a:t>
            </a:r>
            <a:r>
              <a:rPr lang="zh-TW" altLang="en-US" sz="3200" dirty="0" smtClean="0">
                <a:solidFill>
                  <a:srgbClr val="5C5C5C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實現樂器混音編曲</a:t>
            </a:r>
          </a:p>
          <a:p>
            <a:pPr marL="442883" indent="-442883" algn="l" defTabSz="825444">
              <a:spcAft>
                <a:spcPts val="600"/>
              </a:spcAft>
              <a:buFont typeface="Arial" pitchFamily="34" charset="0"/>
              <a:buChar char="•"/>
            </a:pPr>
            <a:endParaRPr lang="en-US" altLang="zh-TW" sz="3200" dirty="0" smtClean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  <a:p>
            <a:pPr algn="l" defTabSz="825444">
              <a:spcAft>
                <a:spcPts val="600"/>
              </a:spcAft>
              <a:buFontTx/>
              <a:buChar char="-"/>
            </a:pPr>
            <a:endParaRPr lang="zh-TW" altLang="en-US" sz="3200" dirty="0">
              <a:solidFill>
                <a:srgbClr val="5C5C5C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8A200">
                <a:tint val="45000"/>
                <a:satMod val="400000"/>
              </a:srgbClr>
            </a:duotone>
          </a:blip>
          <a:stretch>
            <a:fillRect/>
          </a:stretch>
        </p:blipFill>
        <p:spPr bwMode="auto">
          <a:xfrm>
            <a:off x="1501794" y="232066"/>
            <a:ext cx="4076701" cy="2024064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622816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chemeClr val="bg1">
              <a:lumMod val="25000"/>
            </a:schemeClr>
          </a:solidFill>
          <a:prstDash val="solid"/>
          <a:miter lim="0"/>
          <a:headEnd type="none" w="med" len="med"/>
          <a:tailEnd type="arrow" w="sm" len="sm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1.xml><?xml version="1.0" encoding="utf-8"?>
<a:theme xmlns:a="http://schemas.openxmlformats.org/drawingml/2006/main" name="5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2.xml><?xml version="1.0" encoding="utf-8"?>
<a:theme xmlns:a="http://schemas.openxmlformats.org/drawingml/2006/main" name="6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3.xml><?xml version="1.0" encoding="utf-8"?>
<a:theme xmlns:a="http://schemas.openxmlformats.org/drawingml/2006/main" name="7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4.xml><?xml version="1.0" encoding="utf-8"?>
<a:theme xmlns:a="http://schemas.openxmlformats.org/drawingml/2006/main" name="8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5.xml><?xml version="1.0" encoding="utf-8"?>
<a:theme xmlns:a="http://schemas.openxmlformats.org/drawingml/2006/main" name="9_Regular Theme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6.xml><?xml version="1.0" encoding="utf-8"?>
<a:theme xmlns:a="http://schemas.openxmlformats.org/drawingml/2006/main" name="10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7.xml><?xml version="1.0" encoding="utf-8"?>
<a:theme xmlns:a="http://schemas.openxmlformats.org/drawingml/2006/main" name="11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18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3_Regular Theme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12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8.xml><?xml version="1.0" encoding="utf-8"?>
<a:theme xmlns:a="http://schemas.openxmlformats.org/drawingml/2006/main" name="1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9.xml><?xml version="1.0" encoding="utf-8"?>
<a:theme xmlns:a="http://schemas.openxmlformats.org/drawingml/2006/main" name="2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84327</TotalTime>
  <Words>3731</Words>
  <Application>Microsoft Office PowerPoint</Application>
  <PresentationFormat>自訂</PresentationFormat>
  <Paragraphs>802</Paragraphs>
  <Slides>34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17</vt:i4>
      </vt:variant>
      <vt:variant>
        <vt:lpstr>投影片標題</vt:lpstr>
      </vt:variant>
      <vt:variant>
        <vt:i4>34</vt:i4>
      </vt:variant>
    </vt:vector>
  </HeadingPairs>
  <TitlesOfParts>
    <vt:vector size="51" baseType="lpstr">
      <vt:lpstr>Regular Theme</vt:lpstr>
      <vt:lpstr>Regular Theme - 1_Empty 拷貝</vt:lpstr>
      <vt:lpstr>Regular Theme - 空白 拷貝</vt:lpstr>
      <vt:lpstr>1_Regular Theme</vt:lpstr>
      <vt:lpstr>2_Regular Theme</vt:lpstr>
      <vt:lpstr>3_Regular Theme</vt:lpstr>
      <vt:lpstr>12_Regular Theme</vt:lpstr>
      <vt:lpstr>1_Regular Theme - 空白 拷貝</vt:lpstr>
      <vt:lpstr>2_Regular Theme - 空白 拷貝</vt:lpstr>
      <vt:lpstr>4_Regular Theme</vt:lpstr>
      <vt:lpstr>5_Regular Theme</vt:lpstr>
      <vt:lpstr>6_Regular Theme</vt:lpstr>
      <vt:lpstr>7_Regular Theme</vt:lpstr>
      <vt:lpstr>8_Regular Theme</vt:lpstr>
      <vt:lpstr>9_Regular Theme</vt:lpstr>
      <vt:lpstr>10_Regular Theme</vt:lpstr>
      <vt:lpstr>11_Regular Theme</vt:lpstr>
      <vt:lpstr>投影片 1</vt:lpstr>
      <vt:lpstr>投影片 2</vt:lpstr>
      <vt:lpstr>拓可思品牌的源起</vt:lpstr>
      <vt:lpstr>拓可思未來學院的願景</vt:lpstr>
      <vt:lpstr>Tarkus 分工組成</vt:lpstr>
      <vt:lpstr>業務面向 – TarkusVP產品、服務、平台關聯</vt:lpstr>
      <vt:lpstr>業務面向 – TarkusVP產品、服務、平台關聯</vt:lpstr>
      <vt:lpstr>Tarkustech Innovations 未來布局</vt:lpstr>
      <vt:lpstr>               Coding課程內容</vt:lpstr>
      <vt:lpstr>投影片 10</vt:lpstr>
      <vt:lpstr>課程包: 教學資源與服務</vt:lpstr>
      <vt:lpstr>Tarkustech未來五年核心技術與專利方向</vt:lpstr>
      <vt:lpstr>Learning Map &amp; Application Links</vt:lpstr>
      <vt:lpstr>TarkusVP 臺灣/香港合作夥伴:</vt:lpstr>
      <vt:lpstr> 清華大學教育與學習科技學系</vt:lpstr>
      <vt:lpstr>臺灣科技大學應用科技研究所</vt:lpstr>
      <vt:lpstr>現行示範教學場域與學校社團</vt:lpstr>
      <vt:lpstr>Tarkus  Coding Class 資源方案</vt:lpstr>
      <vt:lpstr>投影片 19</vt:lpstr>
      <vt:lpstr>Partners: 師資團隊及研發單位</vt:lpstr>
      <vt:lpstr>Partners: 海外產品合作機構, 可導向教學上合作</vt:lpstr>
      <vt:lpstr>Tarkus  Future Studio 業務方向</vt:lpstr>
      <vt:lpstr>經營主軸方向</vt:lpstr>
      <vt:lpstr>短中期經營主軸及機會</vt:lpstr>
      <vt:lpstr>線下佈局各階段性時程、目標與願景</vt:lpstr>
      <vt:lpstr>投影片 26</vt:lpstr>
      <vt:lpstr>Tarkus Studio  Online Course 課程策略</vt:lpstr>
      <vt:lpstr>投影片 28</vt:lpstr>
      <vt:lpstr>投影片 29</vt:lpstr>
      <vt:lpstr>投影片 30</vt:lpstr>
      <vt:lpstr>Tarkus Studio  After Class 線下策略</vt:lpstr>
      <vt:lpstr>投影片 32</vt:lpstr>
      <vt:lpstr>投影片 33</vt:lpstr>
      <vt:lpstr>TARKUS/MELACAKE 產品區隔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Kevin Kao</cp:lastModifiedBy>
  <cp:revision>68</cp:revision>
  <dcterms:modified xsi:type="dcterms:W3CDTF">2020-03-17T04:18:59Z</dcterms:modified>
</cp:coreProperties>
</file>