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89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49" r:id="rId2"/>
    <p:sldMasterId id="2147483650" r:id="rId3"/>
    <p:sldMasterId id="2147483691" r:id="rId4"/>
    <p:sldMasterId id="2147483727" r:id="rId5"/>
  </p:sldMasterIdLst>
  <p:notesMasterIdLst>
    <p:notesMasterId r:id="rId38"/>
  </p:notesMasterIdLst>
  <p:handoutMasterIdLst>
    <p:handoutMasterId r:id="rId39"/>
  </p:handoutMasterIdLst>
  <p:sldIdLst>
    <p:sldId id="256" r:id="rId6"/>
    <p:sldId id="271" r:id="rId7"/>
    <p:sldId id="327" r:id="rId8"/>
    <p:sldId id="328" r:id="rId9"/>
    <p:sldId id="359" r:id="rId10"/>
    <p:sldId id="343" r:id="rId11"/>
    <p:sldId id="331" r:id="rId12"/>
    <p:sldId id="333" r:id="rId13"/>
    <p:sldId id="356" r:id="rId14"/>
    <p:sldId id="344" r:id="rId15"/>
    <p:sldId id="347" r:id="rId16"/>
    <p:sldId id="348" r:id="rId17"/>
    <p:sldId id="346" r:id="rId18"/>
    <p:sldId id="360" r:id="rId19"/>
    <p:sldId id="334" r:id="rId20"/>
    <p:sldId id="335" r:id="rId21"/>
    <p:sldId id="320" r:id="rId22"/>
    <p:sldId id="323" r:id="rId23"/>
    <p:sldId id="325" r:id="rId24"/>
    <p:sldId id="324" r:id="rId25"/>
    <p:sldId id="342" r:id="rId26"/>
    <p:sldId id="361" r:id="rId27"/>
    <p:sldId id="362" r:id="rId28"/>
    <p:sldId id="358" r:id="rId29"/>
    <p:sldId id="338" r:id="rId30"/>
    <p:sldId id="339" r:id="rId31"/>
    <p:sldId id="326" r:id="rId32"/>
    <p:sldId id="365" r:id="rId33"/>
    <p:sldId id="363" r:id="rId34"/>
    <p:sldId id="364" r:id="rId35"/>
    <p:sldId id="354" r:id="rId36"/>
    <p:sldId id="318" r:id="rId37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D"/>
    <a:srgbClr val="FFCC00"/>
    <a:srgbClr val="FFFF66"/>
    <a:srgbClr val="FFFFCC"/>
    <a:srgbClr val="660066"/>
    <a:srgbClr val="CCCCFF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726" y="1368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2019/6/6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29" Type="http://schemas.openxmlformats.org/officeDocument/2006/relationships/slideLayout" Target="../slideLayouts/slideLayout94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31" Type="http://schemas.openxmlformats.org/officeDocument/2006/relationships/theme" Target="../theme/theme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704300" y="12428538"/>
            <a:ext cx="2179638" cy="9096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60" r:id="rId12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andomnerdtutorials.com/esp32-cam-video-streaming-web-server-camera-home-assistant/" TargetMode="External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www.techbang.com/posts/49962-course-arduino-face-detection-processing-interactive-implemented-computer-vision-object-detection-tracking-control-hardware-society" TargetMode="External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uzzorange.com/techorange/2017/03/28/arduino-tensorflow-car/" TargetMode="External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ensorflow/tensorflow/tree/master/tensorflow/contrib/pi_examples" TargetMode="External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blogs.com/zjutlitao/p/5762247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9.gif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knowwater.com/index.php?m=content&amp;c=index&amp;a=show&amp;catid=73&amp;id=67" TargetMode="External"/><Relationship Id="rId3" Type="http://schemas.openxmlformats.org/officeDocument/2006/relationships/image" Target="../media/image50.png"/><Relationship Id="rId7" Type="http://schemas.openxmlformats.org/officeDocument/2006/relationships/hyperlink" Target="https://github.com/mozilla/project_haiku.iot/tree/master/Bluetooth/nRF51822/Arduino/Examples" TargetMode="External"/><Relationship Id="rId12" Type="http://schemas.openxmlformats.org/officeDocument/2006/relationships/hyperlink" Target="https://drive.google.com/drive/folders/0ByAD1I8K5g3uZGFXeGljVzBheXc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lihgong.blogspot.com/2016/09/nrf51822-5.html" TargetMode="External"/><Relationship Id="rId11" Type="http://schemas.openxmlformats.org/officeDocument/2006/relationships/image" Target="../media/image52.png"/><Relationship Id="rId5" Type="http://schemas.openxmlformats.org/officeDocument/2006/relationships/hyperlink" Target="http://www.viermtech.com.tw/QuickBLE/?fbclid=IwAR2vjxvVZsotYTU4_z-FRLaG3ECNnfcvnIJSB36R0G6vbsdTYfMv4VYxSTk" TargetMode="External"/><Relationship Id="rId10" Type="http://schemas.openxmlformats.org/officeDocument/2006/relationships/hyperlink" Target="http://www.voidcn.com/search/disgeo" TargetMode="External"/><Relationship Id="rId4" Type="http://schemas.openxmlformats.org/officeDocument/2006/relationships/image" Target="../media/image51.png"/><Relationship Id="rId9" Type="http://schemas.openxmlformats.org/officeDocument/2006/relationships/hyperlink" Target="https://blog.csdn.net/changyourmind/article/details/54018774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hyperlink" Target="http://yhhuang1966.blogspot.com/2017/04/python-arduino.html" TargetMode="External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hyperlink" Target="https://www.packtpub.com/application-development/python-programming-arduino" TargetMode="External"/><Relationship Id="rId9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hingspeak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um.com/%E5%BD%BC%E5%BE%97%E6%BD%98%E7%9A%84-swift-ios-app-%E9%96%8B%E7%99%BC%E6%95%99%E5%AE%A4/ios-x-iot-3-%E5%BB%BA%E7%AB%8B%E9%9B%B2%E7%AB%AF-server-449a5b69ad71" TargetMode="External"/><Relationship Id="rId3" Type="http://schemas.openxmlformats.org/officeDocument/2006/relationships/image" Target="../media/image60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hyperlink" Target="https://medium.com/%E5%BD%BC%E5%BE%97%E6%BD%98%E7%9A%84-swift-ios-app-%E9%96%8B%E7%99%BC%E6%95%99%E5%AE%A4/ios-x-iot-5-arduino-uno-esp8266-dht-22-6f4c65e498ed" TargetMode="External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yhhuang1966.blogspot.com/2015/10/esp8266-wifi-arduino.html" TargetMode="External"/><Relationship Id="rId7" Type="http://schemas.openxmlformats.org/officeDocument/2006/relationships/hyperlink" Target="https://goods.ruten.com.tw/item/show?21537656243813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randomnerdtutorials.com/esp32-mqtt-publish-subscribe-arduino-ide/" TargetMode="Externa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%E6%99%BA%E6%85%A7%E5%AE%B6%E5%BA%AD%E5%AF%A6%E9%A9%97%E5%AE%A4/%E6%99%BA%E6%85%A7%E5%AE%B6%E5%BA%AD%E7%84%A1%E9%99%90%E5%95%86%E6%A9%9F-f0a7acb452e3?fbclid=IwAR0Nkvrix8oF8qWnPn6cxdPrXP7A6R-ohuFZBluXxuEo2Z7ehWkKEsg3ygk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hyperlink" Target="https://forum.arduino.cc/index.php?topic=487641.0" TargetMode="External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www.refunstudio.com/cubexs" TargetMode="External"/><Relationship Id="rId5" Type="http://schemas.openxmlformats.org/officeDocument/2006/relationships/hyperlink" Target="https://github.com/esp8266/Arduino/tree/master/libraries/ESP8266WiFiMesh" TargetMode="External"/><Relationship Id="rId4" Type="http://schemas.openxmlformats.org/officeDocument/2006/relationships/hyperlink" Target="https://screenzone.eu/esp8266-mesh-network/" TargetMode="External"/><Relationship Id="rId9" Type="http://schemas.openxmlformats.org/officeDocument/2006/relationships/image" Target="../media/image7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hyperlink" Target="https://www.instructables.com/id/TukuTuku-Voice-Recognition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ypi.org/project/SpeechRecognition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htseng.wordpress.com/2016/06/22/%E5%8D%B3%E6%99%82%E5%8F%A3%E8%AD%AF%E6%A9%9F%E5%99%A8%E4%BA%BAdiy%EF%BC%88%E4%B8%80%EF%BC%89/" TargetMode="External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hyperlink" Target="https://chtseng.wordpress.com/2016/06/22/%E5%8D%B3%E6%99%82%E5%8F%A3%E8%AD%AF%E6%A9%9F%E5%99%A8%E4%BA%BAdiy%EF%BC%88%E4%BA%8C%EF%BC%89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hyperlink" Target="https://blog.cavedu.com/2018/09/19/raspberry-pi-%E9%9B%BB%E8%85%A6%E8%B7%A8%E7%B6%B2%E6%AE%B5%EF%BC%8C%E4%B9%9F%E5%8F%AF%E9%81%A0%E7%AB%AF%E9%80%A3%E7%B7%9A%E6%A8%B9%E8%8E%93%E6%B4%BE%E5%96%94%EF%BC%81%EF%BC%81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hyperlink" Target="https://blog.gtwang.org/iot/raspberry-pi/raspberry-pi-time-lapse-using-motion-and-webca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ithelp.ithome.com.tw/questions/10146283" TargetMode="External"/><Relationship Id="rId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randomnerdtutorials.com/node-red-with-raspberry-pi-camera-take-photos/" TargetMode="External"/><Relationship Id="rId7" Type="http://schemas.openxmlformats.org/officeDocument/2006/relationships/image" Target="../media/image9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hyperlink" Target="https://blog.beyond-coding.org.tw/2019/02/maker-pixy-cam-microbitpixycam.html" TargetMode="External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hyperlink" Target="https://www.taiwansensor.com.tw/product/pixy-2-cmucam5-%E5%BD%B1%E5%83%8F%E8%BE%A8%E8%AD%98%E6%A8%A1%E7%B5%84-arduino-%E5%BD%B1%E5%83%8F%E8%BE%A8%E8%AD%98%E7%B3%BB%E7%B5%B1-smart-vision-sensor/" TargetMode="External"/><Relationship Id="rId4" Type="http://schemas.openxmlformats.org/officeDocument/2006/relationships/hyperlink" Target="https://docs.pixycam.com/wiki/doku.php?id=wiki:v2:porting_guide" TargetMode="Externa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randomnerdtutorials.com/esp32-cam-video-streaming-face-recognition-arduino-ide/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://yhhuang1966.blogspot.com/2017/04/esp-01-esp8266-micropython.html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.png"/><Relationship Id="rId5" Type="http://schemas.openxmlformats.org/officeDocument/2006/relationships/hyperlink" Target="https://micropython.org/" TargetMode="External"/><Relationship Id="rId4" Type="http://schemas.openxmlformats.org/officeDocument/2006/relationships/hyperlink" Target="https://swf.com.tw/?p=1129" TargetMode="External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4.png"/><Relationship Id="rId5" Type="http://schemas.openxmlformats.org/officeDocument/2006/relationships/hyperlink" Target="https://github.com/dmainmon/ArduCAM-mini-ESP8266-12E-Camera-Server/blob/master/ArduCam_ESP8266_FileCapture.ino" TargetMode="External"/><Relationship Id="rId4" Type="http://schemas.openxmlformats.org/officeDocument/2006/relationships/hyperlink" Target="http://kobayasitenmei.pixnet.net/blog/post/225218873-%E7%89%A9%E8%81%AF%E7%B6%B2%E9%81%8B%E7%94%A8%E4%B9%8Besp12e-esp32-ov2640-wifi-camera-(arducam)https:/swf.com.tw/?p=1129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mucam.org/projects/cmucam5/wiki/Hooking_up_Pixy_to_a_Raspberry_Pi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3" cstate="print"/>
          <a:srcRect t="31680" r="24406"/>
          <a:stretch>
            <a:fillRect/>
          </a:stretch>
        </p:blipFill>
        <p:spPr bwMode="auto">
          <a:xfrm>
            <a:off x="10591800" y="0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58094" y="7088188"/>
            <a:ext cx="4781550" cy="638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 defTabSz="444500">
              <a:lnSpc>
                <a:spcPct val="110000"/>
              </a:lnSpc>
            </a:pPr>
            <a:r>
              <a:rPr lang="en-US" altLang="zh-TW" sz="300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Learning Map Plan</a:t>
            </a:r>
            <a:r>
              <a:rPr lang="zh-TW" altLang="zh-TW" sz="300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2019</a:t>
            </a:r>
            <a:endParaRPr lang="zh-TW" sz="3000" dirty="0">
              <a:solidFill>
                <a:srgbClr val="535353"/>
              </a:solidFill>
              <a:latin typeface="Brown-Regular" charset="0"/>
              <a:ea typeface="新細明體" pitchFamily="18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5275" y="10101263"/>
            <a:ext cx="2670175" cy="2670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8969038" y="13158788"/>
            <a:ext cx="5186362" cy="3825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7200">
              <a:spcBef>
                <a:spcPts val="1000"/>
              </a:spcBef>
            </a:pPr>
            <a:r>
              <a:rPr lang="zh-TW" altLang="zh-TW" sz="190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 Innovations Co. Ltd. Copyright 2019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6148388"/>
            <a:ext cx="15774466" cy="1138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>
              <a:lnSpc>
                <a:spcPct val="110000"/>
              </a:lnSpc>
            </a:pP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TARKUS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TECH</a:t>
            </a: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 INNOVATION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S</a:t>
            </a:r>
            <a:endParaRPr lang="zh-TW" altLang="zh-TW" sz="5900" dirty="0">
              <a:solidFill>
                <a:srgbClr val="535353"/>
              </a:solidFill>
              <a:latin typeface="Brown-Bold" charset="0"/>
              <a:ea typeface="Brown-Bold" charset="0"/>
              <a:cs typeface="Brown-Bold" charset="0"/>
              <a:sym typeface="Brown-Bold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Raspberry Pi+ESP32: Home Assistant</a:t>
            </a:r>
            <a:endParaRPr lang="zh-TW" altLang="en-US" dirty="0"/>
          </a:p>
        </p:txBody>
      </p:sp>
      <p:pic>
        <p:nvPicPr>
          <p:cNvPr id="149506" name="Picture 2" descr="https://i1.wp.com/randomnerdtutorials.com/wp-content/uploads/2019/03/main-entrance-home-assistant-esp32-cam.jpg?w=812&amp;ssl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95856" y="3833664"/>
            <a:ext cx="12306748" cy="7498913"/>
          </a:xfrm>
          <a:prstGeom prst="rect">
            <a:avLst/>
          </a:prstGeom>
          <a:noFill/>
        </p:spPr>
      </p:pic>
      <p:pic>
        <p:nvPicPr>
          <p:cNvPr id="149508" name="Picture 4" descr="https://i2.wp.com/randomnerdtutorials.com/wp-content/uploads/2019/03/ESP32-CAM-wiring-FTDI1.png?w=812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4816" y="2825552"/>
            <a:ext cx="7143750" cy="2952751"/>
          </a:xfrm>
          <a:prstGeom prst="rect">
            <a:avLst/>
          </a:prstGeom>
          <a:noFill/>
        </p:spPr>
      </p:pic>
      <p:pic>
        <p:nvPicPr>
          <p:cNvPr id="149510" name="Picture 6" descr="https://i1.wp.com/randomnerdtutorials.com/wp-content/uploads/2019/03/arduino-ide-upload-sketch.png?w=812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34816" y="5921896"/>
            <a:ext cx="3384376" cy="3268672"/>
          </a:xfrm>
          <a:prstGeom prst="rect">
            <a:avLst/>
          </a:prstGeom>
          <a:noFill/>
        </p:spPr>
      </p:pic>
      <p:pic>
        <p:nvPicPr>
          <p:cNvPr id="149512" name="Picture 8" descr="https://i2.wp.com/randomnerdtutorials.com/wp-content/uploads/2019/03/esp32-cam-arduino-ide-serial-monitor-ip-address.png?w=812&amp;ssl=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63208" y="5561856"/>
            <a:ext cx="5594468" cy="3600400"/>
          </a:xfrm>
          <a:prstGeom prst="rect">
            <a:avLst/>
          </a:prstGeom>
          <a:noFill/>
        </p:spPr>
      </p:pic>
      <p:pic>
        <p:nvPicPr>
          <p:cNvPr id="149514" name="Picture 10" descr="https://i0.wp.com/randomnerdtutorials.com/wp-content/uploads/2019/03/esp32-cam-video-streaming-web-server.jpg?w=812&amp;ssl=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06824" y="9306272"/>
            <a:ext cx="7143750" cy="4010026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12408024" y="12762656"/>
            <a:ext cx="8879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8"/>
              </a:rPr>
              <a:t>https://randomnerdtutorials.com/esp32-cam-video-streaming-web-server-camera-home-assistant/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Processing + Raspberry Pi</a:t>
            </a:r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390800" y="6497960"/>
            <a:ext cx="5810250" cy="6552728"/>
            <a:chOff x="1413198" y="3761656"/>
            <a:chExt cx="5810250" cy="6552728"/>
          </a:xfrm>
        </p:grpSpPr>
        <p:pic>
          <p:nvPicPr>
            <p:cNvPr id="15257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62808" y="3761656"/>
              <a:ext cx="5734050" cy="386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257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13198" y="7256859"/>
              <a:ext cx="5810250" cy="305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2581" name="Picture 5" descr="ãèª²ç¨ãArduino+Processingäººèåµæ¸¬äºåå¯¦ä½ï¼äºè§£é»è¦è¦è¦ºãç©ä»¶åµæ¸¬è¿½è¹¤ãæ§å¶ç¡¬é«åä½ï¼ä¸å¤©å­¸æ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40472" y="1745432"/>
            <a:ext cx="6989091" cy="5256584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9095656" y="12402616"/>
            <a:ext cx="1219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6"/>
              </a:rPr>
              <a:t>https://www.techbang.com/posts/49962-course-arduino-face-detection-processing-interactive-implemented-computer-vision-object-detection-tracking-control-hardware-society</a:t>
            </a:r>
            <a:endParaRPr lang="zh-TW" altLang="en-US" sz="2400" dirty="0"/>
          </a:p>
        </p:txBody>
      </p:sp>
      <p:pic>
        <p:nvPicPr>
          <p:cNvPr id="15258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152440" y="7218040"/>
            <a:ext cx="6626609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74775" y="2825552"/>
            <a:ext cx="1039725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5" name="Picture 9" descr="https://image.cavedu.com/media/2017/02/p03-300x17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959752" y="3761656"/>
            <a:ext cx="5993729" cy="3456384"/>
          </a:xfrm>
          <a:prstGeom prst="rect">
            <a:avLst/>
          </a:prstGeom>
          <a:noFill/>
        </p:spPr>
      </p:pic>
      <p:pic>
        <p:nvPicPr>
          <p:cNvPr id="152587" name="Picture 11" descr="https://image.cavedu.com/media/2017/02/p04-300x16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43528" y="7794104"/>
            <a:ext cx="7808091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Arduino+TensorFlow</a:t>
            </a:r>
            <a:r>
              <a:rPr lang="zh-TW" altLang="en-US" smtClean="0"/>
              <a:t>圖像識別小汽車</a:t>
            </a:r>
            <a:r>
              <a:rPr lang="zh-TW" altLang="en-US" b="0" dirty="0" smtClean="0"/>
              <a:t/>
            </a:r>
            <a:br>
              <a:rPr lang="zh-TW" altLang="en-US" b="0" dirty="0" smtClean="0"/>
            </a:b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9311680" y="12546632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https://buzzorange.com/techorange/2017/03/28/arduino-tensorflow-car/</a:t>
            </a:r>
            <a:endParaRPr lang="zh-TW" altLang="en-US" sz="2400" dirty="0"/>
          </a:p>
        </p:txBody>
      </p:sp>
      <p:pic>
        <p:nvPicPr>
          <p:cNvPr id="1536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0801" y="9522296"/>
            <a:ext cx="12385376" cy="26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62808" y="2537520"/>
            <a:ext cx="11529615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62808" y="6497960"/>
            <a:ext cx="11161240" cy="328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6" name="Picture 6" descr="https://buzzorange.com/techorange/wp-content/uploads/sites/2/2017/03/2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64208" y="4553744"/>
            <a:ext cx="9599712" cy="71997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TensorFlow</a:t>
            </a:r>
            <a:r>
              <a:rPr lang="en-US" altLang="zh-TW" dirty="0" smtClean="0"/>
              <a:t> Raspberry Pi Examples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9311680" y="12546632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https://github.com/tensorflow/tensorflow/tree/master/tensorflow/contrib/pi_examples</a:t>
            </a:r>
            <a:endParaRPr lang="zh-TW" altLang="en-US" sz="2400" dirty="0"/>
          </a:p>
        </p:txBody>
      </p:sp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4" cstate="print"/>
          <a:srcRect t="26027" b="13699"/>
          <a:stretch>
            <a:fillRect/>
          </a:stretch>
        </p:blipFill>
        <p:spPr bwMode="auto">
          <a:xfrm>
            <a:off x="1606824" y="2681536"/>
            <a:ext cx="1270863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6" name="Picture 4" descr="https://i1.wp.com/www.richardmudhar.com/blog/wp-content/uploads/2015/02/1502_1024_crop_s1.jpg?resize=480%2C2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512480" y="7434064"/>
            <a:ext cx="6734866" cy="3816424"/>
          </a:xfrm>
          <a:prstGeom prst="rect">
            <a:avLst/>
          </a:prstGeom>
          <a:noFill/>
        </p:spPr>
      </p:pic>
      <p:pic>
        <p:nvPicPr>
          <p:cNvPr id="15155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32360" y="3257600"/>
            <a:ext cx="82772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78832" y="6065912"/>
            <a:ext cx="12385376" cy="628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pasted-image-filtered.png"/>
          <p:cNvPicPr>
            <a:picLocks noChangeAspect="1"/>
          </p:cNvPicPr>
          <p:nvPr/>
        </p:nvPicPr>
        <p:blipFill>
          <a:blip r:embed="rId3" cstate="print"/>
          <a:srcRect l="4501" t="16891" r="9868" b="11725"/>
          <a:stretch>
            <a:fillRect/>
          </a:stretch>
        </p:blipFill>
        <p:spPr bwMode="auto">
          <a:xfrm>
            <a:off x="-69850" y="-50800"/>
            <a:ext cx="24523700" cy="13817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9218" name="Oval 2"/>
          <p:cNvSpPr>
            <a:spLocks/>
          </p:cNvSpPr>
          <p:nvPr/>
        </p:nvSpPr>
        <p:spPr bwMode="auto">
          <a:xfrm>
            <a:off x="8478838" y="28638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7318536" y="-2722563"/>
            <a:ext cx="11686854" cy="152349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5613"/>
            <a:r>
              <a:rPr lang="zh-TW" altLang="zh-TW" sz="9300" b="1">
                <a:solidFill>
                  <a:srgbClr val="F4F4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STE</a:t>
            </a:r>
            <a:r>
              <a:rPr lang="zh-TW" altLang="zh-TW" sz="9300" b="1" smtClean="0">
                <a:solidFill>
                  <a:srgbClr val="F4F4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M</a:t>
            </a:r>
            <a:r>
              <a:rPr lang="zh-TW" altLang="en-US" sz="9300" b="1" smtClean="0">
                <a:solidFill>
                  <a:srgbClr val="F4F4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創科教育的趨勢</a:t>
            </a:r>
            <a:endParaRPr lang="zh-TW" sz="9300" b="1">
              <a:solidFill>
                <a:srgbClr val="F4F4F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9220" name="Rectangle 4"/>
          <p:cNvSpPr>
            <a:spLocks/>
          </p:cNvSpPr>
          <p:nvPr/>
        </p:nvSpPr>
        <p:spPr bwMode="auto">
          <a:xfrm>
            <a:off x="9959752" y="5417840"/>
            <a:ext cx="4517262" cy="218521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en-US" altLang="zh-TW" sz="6800" dirty="0" smtClean="0">
                <a:solidFill>
                  <a:srgbClr val="FFFFFF"/>
                </a:solidFill>
                <a:latin typeface="Brandon Text Bold" pitchFamily="34" charset="0"/>
                <a:ea typeface="新細明體" pitchFamily="18" charset="-120"/>
                <a:sym typeface="Brandon Text Bold" pitchFamily="34" charset="0"/>
              </a:rPr>
              <a:t>Examples:</a:t>
            </a:r>
          </a:p>
          <a:p>
            <a:pPr defTabSz="823913"/>
            <a:r>
              <a:rPr lang="en-US" altLang="zh-TW" sz="6800" dirty="0" smtClean="0">
                <a:solidFill>
                  <a:srgbClr val="FFFFFF"/>
                </a:solidFill>
                <a:latin typeface="Brandon Text Bold" pitchFamily="34" charset="0"/>
                <a:ea typeface="新細明體" pitchFamily="18" charset="-120"/>
                <a:sym typeface="Brandon Text Bold" pitchFamily="34" charset="0"/>
              </a:rPr>
              <a:t>Smart Farm</a:t>
            </a:r>
          </a:p>
        </p:txBody>
      </p:sp>
      <p:sp>
        <p:nvSpPr>
          <p:cNvPr id="9221" name="Rectangle 5"/>
          <p:cNvSpPr>
            <a:spLocks/>
          </p:cNvSpPr>
          <p:nvPr/>
        </p:nvSpPr>
        <p:spPr bwMode="auto">
          <a:xfrm>
            <a:off x="-136525" y="-3167063"/>
            <a:ext cx="5732463" cy="22637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230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STEM</a:t>
            </a:r>
          </a:p>
        </p:txBody>
      </p:sp>
      <p:sp>
        <p:nvSpPr>
          <p:cNvPr id="9222" name="Rectangle 6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3AC6B5F2-7F92-4C6A-8358-98B602F963A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14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nRF51822</a:t>
            </a:r>
            <a:r>
              <a:rPr lang="zh-TW" altLang="en-US" smtClean="0"/>
              <a:t>的幾種常見的應用場景及架構</a:t>
            </a:r>
            <a:br>
              <a:rPr lang="zh-TW" altLang="en-US" smtClean="0"/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095656" y="12762656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https://www.cnblogs.com/zjutlitao/p/5762247.html</a:t>
            </a:r>
            <a:endParaRPr lang="zh-TW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1030760" y="2502962"/>
            <a:ext cx="223944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藍牙在短距離無線通訊領域佔據舉足輕重的地位</a:t>
            </a:r>
            <a:r>
              <a:rPr lang="en-US" altLang="zh-CN" sz="3200" smtClean="0">
                <a:latin typeface="微軟正黑體" pitchFamily="34" charset="-120"/>
                <a:ea typeface="微軟正黑體" pitchFamily="34" charset="-120"/>
              </a:rPr>
              <a:t>——</a:t>
            </a:r>
            <a:endParaRPr lang="en-US" altLang="zh-CN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14638" lvl="5" indent="-528638">
              <a:buFont typeface="Arial" pitchFamily="34" charset="0"/>
              <a:buChar char="•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從手機、平板、</a:t>
            </a:r>
            <a:r>
              <a:rPr lang="en-US" altLang="zh-CN" sz="3200" smtClean="0">
                <a:latin typeface="微軟正黑體" pitchFamily="34" charset="-120"/>
                <a:ea typeface="微軟正黑體" pitchFamily="34" charset="-120"/>
              </a:rPr>
              <a:t>PC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到車載設備，</a:t>
            </a:r>
            <a:endParaRPr lang="zh-CN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14638" lvl="5" indent="-528638">
              <a:buFont typeface="Arial" pitchFamily="34" charset="0"/>
              <a:buChar char="•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到耳機、遊戲手柄、音響、電視，</a:t>
            </a:r>
            <a:endParaRPr lang="zh-CN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14638" lvl="5" indent="-528638">
              <a:buFont typeface="Arial" pitchFamily="34" charset="0"/>
              <a:buChar char="•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再到手環、電子秤、智慧醫療器械（血糖儀、數字血壓計、血氣計、數字脈搏</a:t>
            </a:r>
            <a:r>
              <a:rPr lang="en-US" altLang="zh-CN" sz="320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心率監視器、數字體溫計、耳溫槍、皮膚水分計等），</a:t>
            </a:r>
            <a:endParaRPr lang="zh-CN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14638" lvl="5" indent="-528638">
              <a:buFont typeface="Arial" pitchFamily="34" charset="0"/>
              <a:buChar char="•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再到智慧家居等領域均佔有一席之地。</a:t>
            </a:r>
            <a:endParaRPr lang="zh-CN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而藍牙低功耗（</a:t>
            </a:r>
            <a:r>
              <a:rPr lang="en-US" altLang="zh-CN" sz="3200" smtClean="0">
                <a:latin typeface="微軟正黑體" pitchFamily="34" charset="-120"/>
                <a:ea typeface="微軟正黑體" pitchFamily="34" charset="-120"/>
              </a:rPr>
              <a:t>BLE</a:t>
            </a:r>
            <a:r>
              <a:rPr lang="zh-CN" altLang="en-US" sz="3200" smtClean="0">
                <a:latin typeface="微軟正黑體" pitchFamily="34" charset="-120"/>
                <a:ea typeface="微軟正黑體" pitchFamily="34" charset="-120"/>
              </a:rPr>
              <a:t>）是在藍牙</a:t>
            </a:r>
            <a:r>
              <a:rPr lang="en-US" altLang="zh-CN" sz="3200" smtClean="0">
                <a:latin typeface="微軟正黑體" pitchFamily="34" charset="-120"/>
                <a:ea typeface="微軟正黑體" pitchFamily="34" charset="-120"/>
              </a:rPr>
              <a:t>4.0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協議上修改以適用低功耗應用場景的一種藍牙協定。隨著上一股智慧消費類電子大潮的到來，</a:t>
            </a:r>
            <a:r>
              <a:rPr lang="en-US" altLang="zh-CN" sz="3200" smtClean="0">
                <a:latin typeface="微軟正黑體" pitchFamily="34" charset="-120"/>
                <a:ea typeface="微軟正黑體" pitchFamily="34" charset="-120"/>
              </a:rPr>
              <a:t>BLE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的各種應用也像雨後春筍般在市場上鋪開。</a:t>
            </a:r>
            <a:endParaRPr lang="zh-CN" altLang="en-US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0050" name="Picture 2" descr="https://images2015.cnblogs.com/blog/506370/201608/506370-20160811184040965-51233634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0960" y="7074024"/>
            <a:ext cx="10297755" cy="5112568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13200112" y="6353944"/>
            <a:ext cx="1039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空中滑鼠服務展示了如何用</a:t>
            </a:r>
            <a:r>
              <a:rPr lang="en-US" altLang="zh-CN" sz="2400" smtClean="0">
                <a:latin typeface="微軟正黑體" pitchFamily="34" charset="-120"/>
                <a:ea typeface="微軟正黑體" pitchFamily="34" charset="-120"/>
              </a:rPr>
              <a:t>51822</a:t>
            </a:r>
            <a:r>
              <a:rPr lang="zh-CN" altLang="en-US" sz="2400" smtClean="0">
                <a:latin typeface="微軟正黑體" pitchFamily="34" charset="-120"/>
                <a:ea typeface="微軟正黑體" pitchFamily="34" charset="-120"/>
              </a:rPr>
              <a:t>實現按動</a:t>
            </a: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按鍵實現控制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PC</a:t>
            </a: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中的滑鼠移動，該服務是由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HID</a:t>
            </a:r>
            <a:r>
              <a:rPr lang="zh-CN" altLang="en-US" sz="2400" b="1" dirty="0" smtClean="0">
                <a:latin typeface="微軟正黑體" pitchFamily="34" charset="-120"/>
                <a:ea typeface="微軟正黑體" pitchFamily="34" charset="-120"/>
              </a:rPr>
              <a:t>建立</a:t>
            </a:r>
            <a:r>
              <a:rPr lang="zh-CN" altLang="en-US" sz="2400" b="1" smtClean="0"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GATT</a:t>
            </a: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協定上的，支援連接各種通用設備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，具體講解見藍牙</a:t>
            </a:r>
            <a:r>
              <a:rPr lang="zh-CN" altLang="en-US" sz="2400" u="sng" smtClean="0">
                <a:latin typeface="微軟正黑體" pitchFamily="34" charset="-120"/>
                <a:ea typeface="微軟正黑體" pitchFamily="34" charset="-120"/>
              </a:rPr>
              <a:t>開發者社區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0052" name="Picture 4" descr="https://images2015.cnblogs.com/blog/506370/201608/506370-20160811182541152-111462673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6096" y="7650088"/>
            <a:ext cx="862965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QuickBLE</a:t>
            </a:r>
            <a:endParaRPr lang="zh-TW" altLang="en-US" dirty="0"/>
          </a:p>
        </p:txBody>
      </p:sp>
      <p:pic>
        <p:nvPicPr>
          <p:cNvPr id="139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6784" y="5561856"/>
            <a:ext cx="1424293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1030760" y="2502962"/>
            <a:ext cx="22394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QuickBLE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DIY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互動裝置平臺，透過簡易的接線與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App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設定，快速建立個人化的互動裝置！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14638" lvl="5" indent="-528638">
              <a:buFont typeface="Arial" pitchFamily="34" charset="0"/>
              <a:buChar char="•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支援各式常用感測器模組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14638" lvl="5" indent="-528638">
              <a:buFont typeface="Arial" pitchFamily="34" charset="0"/>
              <a:buChar char="•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快速接線使用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14638" lvl="5" indent="-528638">
              <a:buFont typeface="Arial" pitchFamily="34" charset="0"/>
              <a:buChar char="•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多樣輸出介面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14638" lvl="5" indent="-528638">
              <a:buFont typeface="Arial" pitchFamily="34" charset="0"/>
              <a:buChar char="•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透過手機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App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即時監看感測器數值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14638" lvl="5" indent="-528638">
              <a:buFont typeface="Arial" pitchFamily="34" charset="0"/>
              <a:buChar char="•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支持韌體線上更新，未來持續增加支持的感測器種類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9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112880" y="1961456"/>
            <a:ext cx="3456384" cy="3720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2254896" y="12042576"/>
            <a:ext cx="19032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5"/>
              </a:rPr>
              <a:t>http://www.viermtech.com.tw/QuickBLE/?fbclid=IwAR2vjxvVZsotYTU4_z-FRLaG3ECNnfcvnIJSB36R0G6vbsdTYfMv4VYxSTk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6"/>
              </a:rPr>
              <a:t>http://lihgong.blogspot.com/2016/09/nrf51822-5.html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7"/>
              </a:rPr>
              <a:t>https://github.com/mozilla/project_haiku.iot/tree/master/Bluetooth/nRF51822/Arduino/Examples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8"/>
              </a:rPr>
              <a:t>http://www.iknowwater.com/index.php?m=content&amp;c=index&amp;a=show&amp;catid=73&amp;id=67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9"/>
              </a:rPr>
              <a:t>https://blog.csdn.net/changyourmind/article/details/54018774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10"/>
              </a:rPr>
              <a:t>http://www.voidcn.com/search/disgeo</a:t>
            </a:r>
            <a:endParaRPr lang="zh-TW" altLang="en-US" sz="2400" dirty="0"/>
          </a:p>
        </p:txBody>
      </p:sp>
      <p:pic>
        <p:nvPicPr>
          <p:cNvPr id="139268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720392" y="5633864"/>
            <a:ext cx="824865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15864408" y="10746432"/>
            <a:ext cx="8231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12"/>
              </a:rPr>
              <a:t>https://drive.google.com/drive/folders/0ByAD1I8K5g3uZGFXeGljVzBheXc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使用</a:t>
            </a:r>
            <a:r>
              <a:rPr lang="en-US" altLang="zh-TW" smtClean="0"/>
              <a:t>Python</a:t>
            </a:r>
            <a:r>
              <a:rPr lang="zh-TW" altLang="en-US" smtClean="0"/>
              <a:t>控制</a:t>
            </a:r>
            <a:r>
              <a:rPr lang="en-US" altLang="zh-TW" smtClean="0"/>
              <a:t>Arduino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095656" y="12762656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http://yhhuang1966.blogspot.com/2017/04/python-arduino.html</a:t>
            </a:r>
            <a:endParaRPr lang="zh-TW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1030760" y="2502962"/>
            <a:ext cx="22394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這本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"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Python x 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物聯網整合開發實戰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 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碁峰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曾吉弘譯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)", 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 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此書翻譯自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Packt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出版的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"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hlinkClick r:id="rId4"/>
              </a:rPr>
              <a:t>Python Programming 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  <a:hlinkClick r:id="rId4"/>
              </a:rPr>
              <a:t>for Arduino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 (Pratik Desai)",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主要是利用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Firmata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通訊協定讓電腦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Windows, Linux, MacOS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透過序列埠控制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使用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Python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豐富的函式庫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視覺化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GUI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遠端存取等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實作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的物聯網應用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熟悉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Python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語言的人可駕輕就熟進入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IoT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領域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.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不過這本書所介紹的技術不是要取代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Arduino C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原生程式碼的功能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也不能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),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而只是將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Firmata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協定所寫的韌體燒入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當中間人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CN" altLang="en-US" sz="3200" smtClean="0">
                <a:latin typeface="微軟正黑體" pitchFamily="34" charset="-120"/>
                <a:ea typeface="微軟正黑體" pitchFamily="34" charset="-120"/>
              </a:rPr>
              <a:t>讓電腦中的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Python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程式能透過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USB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串列埠與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溝通而已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這種模式下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並非獨立運作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而是接受電腦的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Python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程式控制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獨立運作的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還是必須使用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C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語言編寫原生碼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韌體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),</a:t>
            </a:r>
            <a:r>
              <a:rPr lang="zh-TW" altLang="en-US" sz="3200" smtClean="0">
                <a:latin typeface="微軟正黑體" pitchFamily="34" charset="-120"/>
                <a:ea typeface="微軟正黑體" pitchFamily="34" charset="-120"/>
              </a:rPr>
              <a:t>而非</a:t>
            </a:r>
            <a:r>
              <a:rPr lang="en-US" altLang="zh-TW" sz="3200" smtClean="0">
                <a:latin typeface="微軟正黑體" pitchFamily="34" charset="-120"/>
                <a:ea typeface="微軟正黑體" pitchFamily="34" charset="-120"/>
              </a:rPr>
              <a:t>Firmata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. 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78832" y="11394504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韌體上傳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後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接下來就是要在電腦端執行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Firmata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測試程式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連線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Firmata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官網下載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Windows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版的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firmata_test.exe 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: 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https://3.bp.blogspot.com/-QwDJo7Gd-v4/WP6JuEHiSVI/AAAAAAAAIBM/rizPc3UAIi0HNRYRniM96PwfAOd4QpEKgCLcB/s320/arduino_upload_standardfirmat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6824" y="6281936"/>
            <a:ext cx="5024807" cy="5040560"/>
          </a:xfrm>
          <a:prstGeom prst="rect">
            <a:avLst/>
          </a:prstGeom>
          <a:noFill/>
        </p:spPr>
      </p:pic>
      <p:pic>
        <p:nvPicPr>
          <p:cNvPr id="1028" name="Picture 4" descr="https://2.bp.blogspot.com/-i5N5BcnPngw/WP6MzjbN9rI/AAAAAAAAIBg/qwnQmajrHh4ule0SJy8AWlVfbCx5vml0ACLcB/s320/arduino_firmata_test_choose_por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5415" y="6137920"/>
            <a:ext cx="4304649" cy="1224136"/>
          </a:xfrm>
          <a:prstGeom prst="rect">
            <a:avLst/>
          </a:prstGeom>
          <a:noFill/>
        </p:spPr>
      </p:pic>
      <p:pic>
        <p:nvPicPr>
          <p:cNvPr id="1030" name="Picture 6" descr="https://2.bp.blogspot.com/-Iq-i2s3U7jc/WP6NfwLdhJI/AAAAAAAAIBo/qk5iktHIwO81-Li12vSutfH2fFCscDa9ACLcB/s320/arduino_firmata_light_D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7424" y="7578080"/>
            <a:ext cx="3384376" cy="5760642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10607824" y="10170368"/>
            <a:ext cx="57606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左邊的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firmata_test.exe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是現成的電腦主機端軟體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透過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USB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串列埠與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裡的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StandardFirmata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草稿碼互動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如果要用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Python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自行撰寫程式與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CN" altLang="en-US" sz="2400" smtClean="0">
                <a:latin typeface="微軟正黑體" pitchFamily="34" charset="-120"/>
                <a:ea typeface="微軟正黑體" pitchFamily="34" charset="-120"/>
              </a:rPr>
              <a:t>程式碼互動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必須在電腦中安裝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Python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pySerial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套件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: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32" name="Picture 8" descr="Python x Arduinoç©è¯ç¶²æ´åéç¼å¯¦æ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112880" y="6713984"/>
            <a:ext cx="4032448" cy="4032448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20544928" y="11034464"/>
            <a:ext cx="34197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2400" b="1" smtClean="0"/>
              <a:t>參考書目</a:t>
            </a:r>
            <a:r>
              <a:rPr lang="en-US" altLang="zh-TW" sz="2400" b="1" smtClean="0"/>
              <a:t>:</a:t>
            </a:r>
            <a:endParaRPr lang="en-US" altLang="zh-TW" sz="2400" b="1" dirty="0" smtClean="0"/>
          </a:p>
          <a:p>
            <a:pPr algn="l"/>
            <a:r>
              <a:rPr lang="en-US" altLang="zh-TW" sz="2400" b="1" dirty="0" smtClean="0"/>
              <a:t>Python </a:t>
            </a:r>
            <a:r>
              <a:rPr lang="en-US" altLang="zh-TW" sz="2400" b="1" smtClean="0"/>
              <a:t>x </a:t>
            </a:r>
            <a:r>
              <a:rPr lang="en-US" altLang="zh-TW" sz="2400" b="1" smtClean="0"/>
              <a:t>Arduino</a:t>
            </a:r>
            <a:r>
              <a:rPr lang="zh-TW" altLang="en-US" sz="2400" b="1" smtClean="0"/>
              <a:t>物聯網整合開發實戰</a:t>
            </a:r>
            <a:endParaRPr lang="zh-TW" altLang="en-US" sz="2400" b="1" dirty="0"/>
          </a:p>
        </p:txBody>
      </p:sp>
      <p:pic>
        <p:nvPicPr>
          <p:cNvPr id="1034" name="Picture 10" descr="https://4.bp.blogspot.com/-sVFEKsw52Yw/WP7DvVihvGI/AAAAAAAAICI/4pfLh-GRhQUKDt1EnsqZGfSUgA2Q3o_KACLcB/s1600/arduino_pyserial_digitalreadserial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584488" y="9810328"/>
            <a:ext cx="3708062" cy="2808312"/>
          </a:xfrm>
          <a:prstGeom prst="rect">
            <a:avLst/>
          </a:prstGeom>
          <a:noFill/>
        </p:spPr>
      </p:pic>
      <p:sp>
        <p:nvSpPr>
          <p:cNvPr id="15" name="矩形 14"/>
          <p:cNvSpPr/>
          <p:nvPr/>
        </p:nvSpPr>
        <p:spPr>
          <a:xfrm>
            <a:off x="11471920" y="6858000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先匯入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pyfirmata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函式庫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然後呼叫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Arduino()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函數來指定兩方溝通的序列埠名稱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傳回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板子物件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此物件的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digital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串列物件可用來指定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腳位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write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()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函數可用來輸出准位元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執行後同樣可看到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板上的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D13 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間隔一秒明滅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與使用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PySerial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不同的是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如果要更改應用程式功能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不需要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也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不可以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動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端韌體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不須再上傳草稿碼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),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全部在電腦端用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Python</a:t>
            </a:r>
            <a:r>
              <a:rPr lang="zh-TW" altLang="en-US" sz="2400" smtClean="0">
                <a:latin typeface="微軟正黑體" pitchFamily="34" charset="-120"/>
                <a:ea typeface="微軟正黑體" pitchFamily="34" charset="-120"/>
              </a:rPr>
              <a:t>程式就可以搞定了</a:t>
            </a:r>
            <a:r>
              <a:rPr lang="en-US" altLang="zh-TW" sz="2400" smtClean="0">
                <a:latin typeface="微軟正黑體" pitchFamily="34" charset="-120"/>
                <a:ea typeface="微軟正黑體" pitchFamily="34" charset="-120"/>
              </a:rPr>
              <a:t>.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Arduino IDE- ESP8266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0544928" y="11034464"/>
            <a:ext cx="34197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2400" b="1" smtClean="0"/>
              <a:t>參考書目</a:t>
            </a:r>
            <a:r>
              <a:rPr lang="en-US" altLang="zh-TW" sz="2400" b="1" smtClean="0"/>
              <a:t>:</a:t>
            </a:r>
            <a:endParaRPr lang="en-US" altLang="zh-TW" sz="2400" b="1" dirty="0" smtClean="0"/>
          </a:p>
          <a:p>
            <a:pPr algn="l"/>
            <a:r>
              <a:rPr lang="en-US" altLang="zh-TW" sz="2400" b="1" dirty="0" err="1" smtClean="0"/>
              <a:t>MakerPro</a:t>
            </a:r>
            <a:endParaRPr lang="zh-TW" altLang="en-US" sz="2400" b="1" dirty="0"/>
          </a:p>
        </p:txBody>
      </p:sp>
      <p:sp>
        <p:nvSpPr>
          <p:cNvPr id="5" name="矩形 4"/>
          <p:cNvSpPr/>
          <p:nvPr/>
        </p:nvSpPr>
        <p:spPr>
          <a:xfrm>
            <a:off x="1174776" y="2681536"/>
            <a:ext cx="21674408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 algn="l">
              <a:buFont typeface="Wingdings" pitchFamily="2" charset="2"/>
              <a:buChar char="ü"/>
            </a:pPr>
            <a:r>
              <a:rPr lang="en-US" altLang="zh-TW" sz="3200" smtClean="0"/>
              <a:t>ESP8266</a:t>
            </a:r>
            <a:r>
              <a:rPr lang="zh-TW" altLang="en-US" sz="3200" smtClean="0"/>
              <a:t>的</a:t>
            </a:r>
            <a:r>
              <a:rPr lang="en-US" altLang="zh-TW" sz="3200" smtClean="0"/>
              <a:t>firmware</a:t>
            </a:r>
            <a:r>
              <a:rPr lang="zh-TW" altLang="en-US" sz="3200" smtClean="0"/>
              <a:t>預設會支援一種叫</a:t>
            </a:r>
            <a:r>
              <a:rPr lang="en-US" altLang="zh-TW" sz="3200" smtClean="0"/>
              <a:t>AT Command</a:t>
            </a:r>
            <a:r>
              <a:rPr lang="zh-TW" altLang="en-US" sz="3200" smtClean="0"/>
              <a:t>的協議，讓你可以從</a:t>
            </a:r>
            <a:r>
              <a:rPr lang="en-US" altLang="zh-TW" sz="3200" smtClean="0"/>
              <a:t>Serial</a:t>
            </a:r>
            <a:r>
              <a:rPr lang="zh-TW" altLang="en-US" sz="3200" smtClean="0"/>
              <a:t>連進去以後，對它下指令並且會把設定寫入</a:t>
            </a:r>
            <a:r>
              <a:rPr lang="en-US" altLang="zh-TW" sz="3200" smtClean="0"/>
              <a:t>Flash</a:t>
            </a:r>
            <a:r>
              <a:rPr lang="zh-TW" altLang="en-US" sz="3200" smtClean="0"/>
              <a:t>中，重開機也還會在。把它設成</a:t>
            </a:r>
            <a:r>
              <a:rPr lang="en-US" altLang="zh-TW" sz="3200" smtClean="0"/>
              <a:t>AP </a:t>
            </a:r>
            <a:r>
              <a:rPr lang="en-US" altLang="zh-TW" sz="3200" smtClean="0"/>
              <a:t>or WiFi </a:t>
            </a:r>
            <a:r>
              <a:rPr lang="en-US" altLang="zh-TW" sz="3200" smtClean="0"/>
              <a:t>client</a:t>
            </a:r>
            <a:r>
              <a:rPr lang="zh-TW" altLang="en-US" sz="3200" smtClean="0"/>
              <a:t>模式，或者叫它連線等等，設定跟查詢</a:t>
            </a:r>
            <a:r>
              <a:rPr lang="en-US" altLang="zh-TW" sz="3200" smtClean="0"/>
              <a:t>WiFi</a:t>
            </a:r>
            <a:r>
              <a:rPr lang="zh-TW" altLang="en-US" sz="3200" smtClean="0"/>
              <a:t>的</a:t>
            </a:r>
            <a:r>
              <a:rPr lang="en-US" altLang="zh-TW" sz="3200" smtClean="0"/>
              <a:t>config</a:t>
            </a:r>
            <a:r>
              <a:rPr lang="zh-TW" altLang="en-US" sz="3200" smtClean="0"/>
              <a:t>，實際測試起來還蠻方便的。因為它就像是讓你簡化它跟</a:t>
            </a:r>
            <a:r>
              <a:rPr lang="en-US" altLang="zh-TW" sz="3200" smtClean="0"/>
              <a:t>Arduino</a:t>
            </a:r>
            <a:r>
              <a:rPr lang="zh-TW" altLang="en-US" sz="3200" smtClean="0"/>
              <a:t>溝通的一個介面方法，而不用所有事都要透過底層</a:t>
            </a:r>
            <a:r>
              <a:rPr lang="en-US" altLang="zh-TW" sz="3200" smtClean="0"/>
              <a:t>SDK</a:t>
            </a:r>
            <a:r>
              <a:rPr lang="zh-TW" altLang="en-US" sz="3200" smtClean="0"/>
              <a:t>呼叫</a:t>
            </a:r>
            <a:r>
              <a:rPr lang="en-US" altLang="zh-TW" sz="3200" smtClean="0"/>
              <a:t>C</a:t>
            </a:r>
            <a:r>
              <a:rPr lang="zh-TW" altLang="en-US" sz="3200" smtClean="0"/>
              <a:t>的</a:t>
            </a:r>
            <a:r>
              <a:rPr lang="en-US" altLang="zh-TW" sz="3200" smtClean="0"/>
              <a:t>API</a:t>
            </a:r>
            <a:r>
              <a:rPr lang="zh-TW" altLang="en-US" sz="3200" smtClean="0"/>
              <a:t>來做。</a:t>
            </a:r>
            <a:endParaRPr lang="en-US" altLang="zh-TW" sz="3200" dirty="0" smtClean="0"/>
          </a:p>
          <a:p>
            <a:pPr marL="360363" indent="-360363" algn="l">
              <a:buFont typeface="Wingdings" pitchFamily="2" charset="2"/>
              <a:buChar char="ü"/>
            </a:pPr>
            <a:r>
              <a:rPr lang="zh-TW" altLang="en-US" sz="3200" smtClean="0"/>
              <a:t>下載</a:t>
            </a:r>
            <a:r>
              <a:rPr lang="en-US" altLang="zh-TW" sz="3200" smtClean="0"/>
              <a:t>Library</a:t>
            </a:r>
            <a:r>
              <a:rPr lang="en-US" altLang="zh-TW" sz="3200" smtClean="0"/>
              <a:t> </a:t>
            </a:r>
            <a:r>
              <a:rPr lang="en-US" altLang="zh-TW" sz="3200" smtClean="0"/>
              <a:t>ITEADLIB_Arduino_WeeESP8266</a:t>
            </a:r>
            <a:r>
              <a:rPr lang="zh-TW" altLang="en-US" sz="3200" smtClean="0"/>
              <a:t>，這是把</a:t>
            </a:r>
            <a:r>
              <a:rPr lang="en-US" altLang="zh-TW" sz="3200" smtClean="0"/>
              <a:t>ESP8266</a:t>
            </a:r>
            <a:r>
              <a:rPr lang="zh-TW" altLang="en-US" sz="3200" smtClean="0"/>
              <a:t>當模組用的</a:t>
            </a:r>
            <a:r>
              <a:rPr lang="en-US" altLang="zh-TW" sz="3200" smtClean="0"/>
              <a:t>Library</a:t>
            </a:r>
            <a:r>
              <a:rPr lang="zh-TW" altLang="en-US" sz="3200" smtClean="0"/>
              <a:t>，跑裡面的範例可以測是否正常，改</a:t>
            </a:r>
            <a:r>
              <a:rPr lang="en-US" altLang="zh-TW" sz="3200" smtClean="0"/>
              <a:t>SSID</a:t>
            </a:r>
            <a:r>
              <a:rPr lang="zh-TW" altLang="en-US" sz="3200" smtClean="0"/>
              <a:t>跟</a:t>
            </a:r>
            <a:r>
              <a:rPr lang="en-US" altLang="zh-TW" sz="3200" smtClean="0"/>
              <a:t>PASSWORD</a:t>
            </a:r>
            <a:r>
              <a:rPr lang="zh-TW" altLang="en-US" sz="3200" smtClean="0"/>
              <a:t>讓它連</a:t>
            </a:r>
            <a:r>
              <a:rPr lang="en-US" altLang="zh-TW" sz="3200" smtClean="0"/>
              <a:t>AP</a:t>
            </a:r>
            <a:r>
              <a:rPr lang="zh-TW" altLang="en-US" sz="3200" smtClean="0"/>
              <a:t>看看，</a:t>
            </a:r>
            <a:r>
              <a:rPr lang="en-US" altLang="zh-TW" sz="3200" smtClean="0"/>
              <a:t>Baud Rate</a:t>
            </a:r>
            <a:r>
              <a:rPr lang="zh-TW" altLang="en-US" sz="3200" smtClean="0"/>
              <a:t>要改成</a:t>
            </a:r>
            <a:r>
              <a:rPr lang="en-US" altLang="zh-TW" sz="3200" smtClean="0"/>
              <a:t>115200</a:t>
            </a:r>
            <a:r>
              <a:rPr lang="zh-TW" altLang="en-US" sz="3200" smtClean="0"/>
              <a:t>或 </a:t>
            </a:r>
            <a:r>
              <a:rPr lang="en-US" altLang="zh-TW" sz="3200" smtClean="0"/>
              <a:t>57600</a:t>
            </a:r>
            <a:r>
              <a:rPr lang="zh-TW" altLang="en-US" sz="3200" smtClean="0"/>
              <a:t>都試試看（要看韌體版本決定），我自己用</a:t>
            </a:r>
            <a:r>
              <a:rPr lang="en-US" altLang="zh-TW" sz="3200" smtClean="0"/>
              <a:t>115200</a:t>
            </a:r>
            <a:r>
              <a:rPr lang="zh-TW" altLang="en-US" sz="3200" smtClean="0"/>
              <a:t>試成功一次，成功連線，之後不斷重開再也沒成功過了</a:t>
            </a:r>
            <a:r>
              <a:rPr lang="en-US" altLang="zh-TW" sz="3200" smtClean="0"/>
              <a:t>…</a:t>
            </a:r>
            <a:r>
              <a:rPr lang="zh-TW" altLang="en-US" sz="3200" smtClean="0"/>
              <a:t>。用</a:t>
            </a:r>
            <a:r>
              <a:rPr lang="en-US" altLang="zh-TW" sz="3200" smtClean="0"/>
              <a:t>Serial</a:t>
            </a:r>
            <a:r>
              <a:rPr lang="zh-TW" altLang="en-US" sz="3200" smtClean="0"/>
              <a:t>連進去它也一直</a:t>
            </a:r>
            <a:r>
              <a:rPr lang="en-US" altLang="zh-TW" sz="3200" smtClean="0"/>
              <a:t>check failed</a:t>
            </a:r>
            <a:r>
              <a:rPr lang="zh-TW" altLang="en-US" sz="3200" smtClean="0"/>
              <a:t>，感覺是韌體真的怪怪的，所以後來就決定要先更新（大家都說要更新）。</a:t>
            </a:r>
            <a:endParaRPr lang="en-US" altLang="zh-TW" sz="3200" dirty="0" smtClean="0"/>
          </a:p>
          <a:p>
            <a:pPr marL="360363" indent="-360363" algn="l"/>
            <a:r>
              <a:rPr lang="en-US" altLang="zh-TW" sz="3200" dirty="0" smtClean="0"/>
              <a:t>ITEADLIB_Arduino_WeeESP8266</a:t>
            </a:r>
          </a:p>
          <a:p>
            <a:pPr marL="360363" indent="-360363" algn="l">
              <a:buFont typeface="Wingdings" pitchFamily="2" charset="2"/>
              <a:buChar char="ü"/>
            </a:pPr>
            <a:r>
              <a:rPr lang="zh-TW" altLang="en-US" sz="3200" smtClean="0"/>
              <a:t>這個</a:t>
            </a:r>
            <a:r>
              <a:rPr lang="en-US" altLang="zh-TW" sz="3200" smtClean="0"/>
              <a:t>library</a:t>
            </a:r>
            <a:r>
              <a:rPr lang="zh-TW" altLang="en-US" sz="3200" smtClean="0"/>
              <a:t>裡面其實實作就是把</a:t>
            </a:r>
            <a:r>
              <a:rPr lang="en-US" altLang="zh-TW" sz="3200" smtClean="0"/>
              <a:t>API</a:t>
            </a:r>
            <a:r>
              <a:rPr lang="zh-TW" altLang="en-US" sz="3200" smtClean="0"/>
              <a:t>轉成</a:t>
            </a:r>
            <a:r>
              <a:rPr lang="en-US" altLang="zh-TW" sz="3200" smtClean="0"/>
              <a:t>AT </a:t>
            </a:r>
            <a:r>
              <a:rPr lang="en-US" altLang="zh-TW" sz="3200" smtClean="0"/>
              <a:t>Commands</a:t>
            </a:r>
            <a:r>
              <a:rPr lang="zh-TW" altLang="en-US" sz="3200" smtClean="0"/>
              <a:t>，所以直接看查</a:t>
            </a:r>
            <a:r>
              <a:rPr lang="en-US" altLang="zh-TW" sz="3200" smtClean="0"/>
              <a:t>.h</a:t>
            </a:r>
            <a:r>
              <a:rPr lang="zh-TW" altLang="en-US" sz="3200" smtClean="0"/>
              <a:t>檔</a:t>
            </a:r>
            <a:r>
              <a:rPr lang="en-US" altLang="zh-TW" sz="3200" smtClean="0"/>
              <a:t>.</a:t>
            </a:r>
            <a:r>
              <a:rPr lang="en-US" altLang="zh-TW" sz="3200" smtClean="0"/>
              <a:t>cpp</a:t>
            </a:r>
            <a:r>
              <a:rPr lang="zh-TW" altLang="en-US" sz="3200" smtClean="0"/>
              <a:t>檔就可以知道哪個</a:t>
            </a:r>
            <a:r>
              <a:rPr lang="en-US" altLang="zh-TW" sz="3200" smtClean="0"/>
              <a:t>AT Command</a:t>
            </a:r>
            <a:r>
              <a:rPr lang="zh-TW" altLang="en-US" sz="3200" smtClean="0"/>
              <a:t>對應到哪個</a:t>
            </a:r>
            <a:r>
              <a:rPr lang="en-US" altLang="zh-TW" sz="3200" smtClean="0"/>
              <a:t>API</a:t>
            </a:r>
            <a:r>
              <a:rPr lang="zh-TW" altLang="en-US" sz="3200" smtClean="0"/>
              <a:t>，大部分都在範例裡面了，剩下才要看</a:t>
            </a:r>
            <a:r>
              <a:rPr lang="en-US" altLang="zh-TW" sz="3200" smtClean="0"/>
              <a:t>API</a:t>
            </a:r>
            <a:r>
              <a:rPr lang="zh-TW" altLang="en-US" sz="3200" smtClean="0"/>
              <a:t>，例如</a:t>
            </a:r>
            <a:r>
              <a:rPr lang="en-US" altLang="zh-TW" sz="3200" smtClean="0"/>
              <a:t>deepSleep(ms</a:t>
            </a:r>
            <a:r>
              <a:rPr lang="en-US" altLang="zh-TW" sz="3200" smtClean="0"/>
              <a:t>)</a:t>
            </a:r>
            <a:r>
              <a:rPr lang="zh-TW" altLang="en-US" sz="3200" smtClean="0"/>
              <a:t>，可以計算電池在睡眠跟啟動模式下可以用多久。</a:t>
            </a:r>
            <a:endParaRPr lang="en-US" altLang="zh-TW" sz="3200" dirty="0" smtClean="0"/>
          </a:p>
          <a:p>
            <a:pPr marL="360363" indent="-360363" algn="l">
              <a:buFont typeface="Wingdings" pitchFamily="2" charset="2"/>
              <a:buChar char="ü"/>
            </a:pPr>
            <a:r>
              <a:rPr lang="zh-TW" altLang="en-US" sz="3200" smtClean="0"/>
              <a:t>另外接了土壤濕度偵測，把資料</a:t>
            </a:r>
            <a:r>
              <a:rPr lang="en-US" altLang="zh-TW" sz="3200" smtClean="0"/>
              <a:t>POST</a:t>
            </a:r>
            <a:r>
              <a:rPr lang="zh-TW" altLang="en-US" sz="3200" smtClean="0"/>
              <a:t>到免費的</a:t>
            </a:r>
            <a:r>
              <a:rPr lang="en-US" altLang="zh-TW" sz="3200" smtClean="0"/>
              <a:t>IOT</a:t>
            </a:r>
            <a:r>
              <a:rPr lang="zh-TW" altLang="en-US" sz="3200" smtClean="0"/>
              <a:t>平臺 </a:t>
            </a:r>
            <a:r>
              <a:rPr lang="en-US" altLang="zh-TW" sz="3200" smtClean="0">
                <a:hlinkClick r:id="rId3"/>
              </a:rPr>
              <a:t>thingspeak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pPr marL="360363" indent="-360363" algn="l">
              <a:buFont typeface="Wingdings" pitchFamily="2" charset="2"/>
              <a:buChar char="ü"/>
            </a:pPr>
            <a:r>
              <a:rPr lang="zh-TW" altLang="en-US" sz="3200" smtClean="0"/>
              <a:t>如果克服韌體更新的痛苦過程，這應該是顆</a:t>
            </a:r>
            <a:r>
              <a:rPr lang="en-US" altLang="zh-TW" sz="3200" smtClean="0"/>
              <a:t>CP</a:t>
            </a:r>
            <a:r>
              <a:rPr lang="zh-TW" altLang="en-US" sz="3200" smtClean="0"/>
              <a:t>值爆表的模組吧！未來研究完</a:t>
            </a:r>
            <a:r>
              <a:rPr lang="en-US" altLang="zh-TW" sz="3200" smtClean="0"/>
              <a:t>BLE </a:t>
            </a:r>
            <a:r>
              <a:rPr lang="en-US" altLang="zh-TW" sz="3200" smtClean="0"/>
              <a:t>or </a:t>
            </a:r>
            <a:r>
              <a:rPr lang="en-US" altLang="zh-TW" sz="3200" smtClean="0"/>
              <a:t>Zigbee</a:t>
            </a:r>
            <a:r>
              <a:rPr lang="zh-TW" altLang="en-US" sz="3200" smtClean="0"/>
              <a:t>再來比較一下。最後可以試著直接用</a:t>
            </a:r>
            <a:r>
              <a:rPr lang="en-US" altLang="zh-TW" sz="3200" smtClean="0"/>
              <a:t>ESP8266 </a:t>
            </a:r>
            <a:r>
              <a:rPr lang="en-US" altLang="zh-TW" sz="3200" smtClean="0"/>
              <a:t>with </a:t>
            </a:r>
            <a:r>
              <a:rPr lang="en-US" altLang="zh-TW" sz="3200" smtClean="0"/>
              <a:t>Arduino</a:t>
            </a:r>
            <a:r>
              <a:rPr lang="zh-TW" altLang="en-US" sz="3200" smtClean="0"/>
              <a:t>專案直接燒程式進去取代</a:t>
            </a:r>
            <a:r>
              <a:rPr lang="en-US" altLang="zh-TW" sz="3200" smtClean="0"/>
              <a:t>AT Command</a:t>
            </a:r>
            <a:r>
              <a:rPr lang="zh-TW" altLang="en-US" sz="3200" smtClean="0"/>
              <a:t>，可以不透過</a:t>
            </a:r>
            <a:r>
              <a:rPr lang="en-US" altLang="zh-TW" sz="3200" smtClean="0"/>
              <a:t>Arduino</a:t>
            </a:r>
            <a:r>
              <a:rPr lang="zh-TW" altLang="en-US" sz="3200" smtClean="0"/>
              <a:t>獨立運作。</a:t>
            </a:r>
            <a:endParaRPr lang="zh-TW" altLang="en-US" sz="3200" dirty="0" smtClean="0"/>
          </a:p>
          <a:p>
            <a:pPr marL="360363" indent="-360363" algn="l">
              <a:buFont typeface="Wingdings" pitchFamily="2" charset="2"/>
              <a:buChar char="ü"/>
            </a:pPr>
            <a:endParaRPr lang="zh-TW" altLang="en-US" sz="3200" dirty="0"/>
          </a:p>
        </p:txBody>
      </p:sp>
      <p:pic>
        <p:nvPicPr>
          <p:cNvPr id="1269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64608" y="10242376"/>
            <a:ext cx="6229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6824" y="10386392"/>
            <a:ext cx="1246269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Arduino+ESP8266</a:t>
            </a:r>
            <a:r>
              <a:rPr lang="zh-TW" altLang="en-US" smtClean="0"/>
              <a:t>實現</a:t>
            </a:r>
            <a:r>
              <a:rPr lang="en-US" altLang="zh-TW" smtClean="0"/>
              <a:t>IOT </a:t>
            </a:r>
            <a:r>
              <a:rPr lang="en-US" altLang="zh-TW" dirty="0" smtClean="0"/>
              <a:t>#1</a:t>
            </a:r>
            <a:endParaRPr lang="zh-TW" altLang="en-US" dirty="0"/>
          </a:p>
        </p:txBody>
      </p:sp>
      <p:pic>
        <p:nvPicPr>
          <p:cNvPr id="126978" name="Picture 2" descr="Arduinoç©è¯ç¶²æä½³å¥éèæç¨ï¼æé æºæ§å®¶åº­è¼é¬å­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84888" y="6641976"/>
            <a:ext cx="3960440" cy="3960440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20544928" y="11034464"/>
            <a:ext cx="34197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2400" b="1" smtClean="0"/>
              <a:t>參考書目</a:t>
            </a:r>
            <a:r>
              <a:rPr lang="en-US" altLang="zh-TW" sz="2400" b="1" smtClean="0"/>
              <a:t>:</a:t>
            </a:r>
            <a:endParaRPr lang="en-US" altLang="zh-TW" sz="2400" b="1" dirty="0" smtClean="0"/>
          </a:p>
          <a:p>
            <a:pPr algn="l"/>
            <a:r>
              <a:rPr lang="en-US" altLang="zh-TW" sz="2400" b="1" smtClean="0"/>
              <a:t>Arduino</a:t>
            </a:r>
            <a:r>
              <a:rPr lang="zh-TW" altLang="en-US" sz="2400" b="1" smtClean="0"/>
              <a:t>物聯網最佳入門與應用：打造智慧家庭輕鬆學</a:t>
            </a:r>
            <a:endParaRPr lang="zh-TW" altLang="en-US" sz="2400" b="1" dirty="0"/>
          </a:p>
        </p:txBody>
      </p:sp>
      <p:sp>
        <p:nvSpPr>
          <p:cNvPr id="5" name="矩形 4"/>
          <p:cNvSpPr/>
          <p:nvPr/>
        </p:nvSpPr>
        <p:spPr>
          <a:xfrm>
            <a:off x="1174776" y="2681536"/>
            <a:ext cx="1219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363" indent="-360363" algn="l">
              <a:buFont typeface="Wingdings" pitchFamily="2" charset="2"/>
              <a:buChar char="ü"/>
            </a:pPr>
            <a:r>
              <a:rPr lang="zh-TW" altLang="en-US" sz="3200" smtClean="0"/>
              <a:t>本項目製作的</a:t>
            </a:r>
            <a:r>
              <a:rPr lang="zh-TW" altLang="en-US" sz="3200" b="1" smtClean="0"/>
              <a:t>電路接線</a:t>
            </a:r>
            <a:r>
              <a:rPr lang="zh-TW" altLang="en-US" sz="3200" smtClean="0"/>
              <a:t>圖繪製如下：</a:t>
            </a:r>
            <a:endParaRPr lang="zh-TW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5567264" y="12618640"/>
            <a:ext cx="15648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4"/>
              </a:rPr>
              <a:t>https://medium.com/%E5%BD%BC%E5%BE%97%E6%BD%98%E7%9A%84-swift-ios-app-%E9%96%8B%E7%99%BC%E6%95%99%E5%AE%A4/ios-x-iot-5-arduino-uno-esp8266-dht-22-6f4c65e498ed</a:t>
            </a:r>
            <a:endParaRPr lang="zh-TW" altLang="en-US" sz="2400" dirty="0"/>
          </a:p>
        </p:txBody>
      </p:sp>
      <p:pic>
        <p:nvPicPr>
          <p:cNvPr id="129026" name="Picture 2" descr="https://cdn-images-1.medium.com/max/1200/1*a8vfjOiFpXYR7prBqNSJ8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1375" y="3689648"/>
            <a:ext cx="7344241" cy="4608512"/>
          </a:xfrm>
          <a:prstGeom prst="rect">
            <a:avLst/>
          </a:prstGeom>
          <a:noFill/>
        </p:spPr>
      </p:pic>
      <p:pic>
        <p:nvPicPr>
          <p:cNvPr id="129028" name="Picture 4" descr="https://cdn-images-1.medium.com/max/600/1*f6fBQQGOjO0PKz9zFCSbj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8792" y="8730208"/>
            <a:ext cx="7553284" cy="3600400"/>
          </a:xfrm>
          <a:prstGeom prst="rect">
            <a:avLst/>
          </a:prstGeom>
          <a:noFill/>
        </p:spPr>
      </p:pic>
      <p:pic>
        <p:nvPicPr>
          <p:cNvPr id="129030" name="Picture 6" descr="https://cdn-images-1.medium.com/max/1400/1*OLWgvf0e5WCFpW_hifXpg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95656" y="3401616"/>
            <a:ext cx="12315415" cy="3240360"/>
          </a:xfrm>
          <a:prstGeom prst="rect">
            <a:avLst/>
          </a:prstGeom>
          <a:noFill/>
        </p:spPr>
      </p:pic>
      <p:sp>
        <p:nvSpPr>
          <p:cNvPr id="129031" name="Rectangle 7"/>
          <p:cNvSpPr>
            <a:spLocks noChangeArrowheads="1"/>
          </p:cNvSpPr>
          <p:nvPr/>
        </p:nvSpPr>
        <p:spPr bwMode="auto">
          <a:xfrm>
            <a:off x="9095656" y="2465512"/>
            <a:ext cx="11543928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34914" tIns="0" rIns="34914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其中要特別說明一下，在</a:t>
            </a:r>
            <a:r>
              <a:rPr kumimoji="1" lang="zh-TW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第</a:t>
            </a:r>
            <a:r>
              <a:rPr kumimoji="1" lang="en-US" altLang="zh-TW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9</a:t>
            </a:r>
            <a:r>
              <a:rPr kumimoji="1" lang="zh-TW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行</a:t>
            </a:r>
            <a:r>
              <a:rPr kumimoji="1" 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的 </a:t>
            </a:r>
            <a:r>
              <a:rPr kumimoji="1" lang="zh-TW" altLang="zh-T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0"/>
                <a:ea typeface="Menlo"/>
                <a:cs typeface="新細明體" pitchFamily="18" charset="-120"/>
              </a:rPr>
              <a:t>mqttServer</a:t>
            </a:r>
            <a:r>
              <a:rPr kumimoji="1" lang="zh-TW" alt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 </a:t>
            </a:r>
            <a:r>
              <a:rPr kumimoji="1" lang="zh-TW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是我們在</a:t>
            </a:r>
            <a:r>
              <a:rPr kumimoji="1" lang="zh-TW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  <a:hlinkClick r:id="rId8"/>
              </a:rPr>
              <a:t>第三</a:t>
            </a:r>
            <a:r>
              <a:rPr kumimoji="1" lang="zh-T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  <a:hlinkClick r:id="rId8"/>
              </a:rPr>
              <a:t>章</a:t>
            </a:r>
            <a:r>
              <a:rPr kumimoji="1" 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建立 </a:t>
            </a:r>
            <a:r>
              <a:rPr kumimoji="1" lang="zh-TW" altLang="zh-T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VM</a:t>
            </a:r>
            <a:r>
              <a:rPr kumimoji="1" lang="zh-TW" alt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 </a:t>
            </a:r>
            <a:r>
              <a:rPr kumimoji="1" 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的</a:t>
            </a:r>
            <a:r>
              <a:rPr kumimoji="1" lang="zh-TW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外部</a:t>
            </a:r>
            <a:r>
              <a:rPr kumimoji="1" lang="zh-TW" altLang="zh-TW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I</a:t>
            </a:r>
            <a:r>
              <a:rPr kumimoji="1" lang="zh-TW" altLang="zh-T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P</a:t>
            </a:r>
            <a:r>
              <a:rPr kumimoji="1" 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，</a:t>
            </a:r>
            <a:r>
              <a:rPr kumimoji="1" 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示意</a:t>
            </a:r>
            <a:r>
              <a:rPr kumimoji="1" 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如下</a:t>
            </a:r>
            <a:r>
              <a:rPr kumimoji="1" lang="zh-TW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紅框</a:t>
            </a:r>
            <a:r>
              <a:rPr kumimoji="1" 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部分</a:t>
            </a:r>
            <a:r>
              <a:rPr kumimoji="1" 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。</a:t>
            </a:r>
            <a:r>
              <a:rPr kumimoji="1" 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</a:p>
        </p:txBody>
      </p:sp>
      <p:sp>
        <p:nvSpPr>
          <p:cNvPr id="129032" name="Rectangle 8"/>
          <p:cNvSpPr>
            <a:spLocks noChangeArrowheads="1"/>
          </p:cNvSpPr>
          <p:nvPr/>
        </p:nvSpPr>
        <p:spPr bwMode="auto">
          <a:xfrm>
            <a:off x="9311680" y="6858000"/>
            <a:ext cx="10153128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34914" tIns="0" rIns="34914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程式上傳到 </a:t>
            </a:r>
            <a:r>
              <a:rPr kumimoji="1" lang="zh-TW" altLang="zh-TW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Arduino</a:t>
            </a:r>
            <a:r>
              <a:rPr kumimoji="1" lang="zh-TW" alt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 </a:t>
            </a:r>
            <a:r>
              <a:rPr kumimoji="1" lang="zh-TW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後，在 </a:t>
            </a:r>
            <a:r>
              <a:rPr kumimoji="1" lang="zh-TW" altLang="zh-TW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IDE</a:t>
            </a:r>
            <a:r>
              <a:rPr kumimoji="1" lang="zh-TW" alt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 </a:t>
            </a:r>
            <a:r>
              <a:rPr kumimoji="1" 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右上</a:t>
            </a:r>
            <a:r>
              <a:rPr kumimoji="1" 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角</a:t>
            </a:r>
            <a:r>
              <a:rPr kumimoji="1" lang="zh-TW" altLang="zh-TW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-</a:t>
            </a:r>
            <a:r>
              <a:rPr kumimoji="1" lang="zh-TW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序列埠監控視窗可</a:t>
            </a:r>
            <a:r>
              <a:rPr kumimoji="1" 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看到</a:t>
            </a:r>
            <a:r>
              <a:rPr kumimoji="1" lang="zh-TW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 </a:t>
            </a:r>
            <a:r>
              <a:rPr kumimoji="1" lang="zh-TW" altLang="zh-TW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0"/>
                <a:ea typeface="Menlo"/>
                <a:cs typeface="新細明體" pitchFamily="18" charset="-120"/>
              </a:rPr>
              <a:t>payload</a:t>
            </a:r>
            <a:r>
              <a:rPr kumimoji="1" lang="zh-TW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，傳輸速率記得設定為 </a:t>
            </a:r>
            <a:r>
              <a:rPr kumimoji="1" lang="zh-TW" altLang="zh-TW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9600 </a:t>
            </a:r>
            <a:r>
              <a:rPr kumimoji="1" lang="zh-TW" altLang="zh-T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baud</a:t>
            </a:r>
            <a:r>
              <a:rPr kumimoji="1" 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edium-content-serif-font"/>
                <a:cs typeface="新細明體" pitchFamily="18" charset="-120"/>
              </a:rPr>
              <a:t>。</a:t>
            </a:r>
            <a:r>
              <a:rPr kumimoji="1" 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</a:p>
        </p:txBody>
      </p:sp>
      <p:pic>
        <p:nvPicPr>
          <p:cNvPr id="129034" name="Picture 10" descr="https://cdn-images-1.medium.com/max/800/1*FQigYZMzADcfXyH0QEJSgA.png"/>
          <p:cNvPicPr>
            <a:picLocks noChangeAspect="1" noChangeArrowheads="1"/>
          </p:cNvPicPr>
          <p:nvPr/>
        </p:nvPicPr>
        <p:blipFill>
          <a:blip r:embed="rId9" cstate="print"/>
          <a:srcRect t="8605" b="6577"/>
          <a:stretch>
            <a:fillRect/>
          </a:stretch>
        </p:blipFill>
        <p:spPr bwMode="auto">
          <a:xfrm>
            <a:off x="9383688" y="7650088"/>
            <a:ext cx="7620000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B1E4F41-EC7D-4254-B987-2A004F3F5A3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4578" name="Picture 2" descr="pasted-image-filtered.jpeg"/>
          <p:cNvPicPr>
            <a:picLocks noChangeAspect="1"/>
          </p:cNvPicPr>
          <p:nvPr/>
        </p:nvPicPr>
        <p:blipFill>
          <a:blip r:embed="rId3" cstate="print"/>
          <a:srcRect t="7318" b="7318"/>
          <a:stretch>
            <a:fillRect/>
          </a:stretch>
        </p:blipFill>
        <p:spPr bwMode="auto">
          <a:xfrm>
            <a:off x="-161925" y="-46038"/>
            <a:ext cx="24542750" cy="138080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4579" name="Oval 3"/>
          <p:cNvSpPr>
            <a:spLocks/>
          </p:cNvSpPr>
          <p:nvPr/>
        </p:nvSpPr>
        <p:spPr bwMode="auto">
          <a:xfrm>
            <a:off x="8478838" y="27749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9480046" y="6843713"/>
            <a:ext cx="5390899" cy="10156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en-US" altLang="zh-TW" sz="60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Tech Summary</a:t>
            </a:r>
            <a:endParaRPr lang="zh-TW" sz="60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Brandon Text Bold" pitchFamily="34" charset="0"/>
            </a:endParaRPr>
          </a:p>
        </p:txBody>
      </p:sp>
      <p:sp>
        <p:nvSpPr>
          <p:cNvPr id="24581" name="Rectangle 5"/>
          <p:cNvSpPr>
            <a:spLocks/>
          </p:cNvSpPr>
          <p:nvPr/>
        </p:nvSpPr>
        <p:spPr bwMode="auto">
          <a:xfrm>
            <a:off x="9426575" y="-5756275"/>
            <a:ext cx="5732463" cy="22621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230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STEM</a:t>
            </a: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9169400" y="4870450"/>
            <a:ext cx="6246813" cy="2046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110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TarkusVP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Arduino+ESP8266</a:t>
            </a:r>
            <a:r>
              <a:rPr lang="zh-TW" altLang="en-US" smtClean="0"/>
              <a:t>實現</a:t>
            </a:r>
            <a:r>
              <a:rPr lang="en-US" altLang="zh-TW" smtClean="0"/>
              <a:t>IOT </a:t>
            </a:r>
            <a:r>
              <a:rPr lang="en-US" altLang="zh-TW" dirty="0" smtClean="0"/>
              <a:t>#2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9023648" y="12618640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http://yhhuang1966.blogspot.com/2015/10/esp8266-wifi-arduino.html</a:t>
            </a:r>
            <a:endParaRPr lang="zh-TW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1030760" y="2502962"/>
            <a:ext cx="22394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smtClean="0"/>
              <a:t>專用電源供電給</a:t>
            </a:r>
            <a:r>
              <a:rPr lang="en-US" altLang="zh-TW" sz="3200" smtClean="0"/>
              <a:t>ESP8266</a:t>
            </a:r>
            <a:r>
              <a:rPr lang="zh-TW" altLang="en-US" sz="3200" smtClean="0"/>
              <a:t>模組</a:t>
            </a:r>
            <a:r>
              <a:rPr lang="en-US" altLang="zh-TW" sz="3200" smtClean="0"/>
              <a:t>(</a:t>
            </a:r>
            <a:r>
              <a:rPr lang="zh-TW" altLang="en-US" sz="3200" smtClean="0"/>
              <a:t>上方</a:t>
            </a:r>
            <a:r>
              <a:rPr lang="en-US" altLang="zh-TW" sz="3200" smtClean="0"/>
              <a:t>3.3V</a:t>
            </a:r>
            <a:r>
              <a:rPr lang="en-US" altLang="zh-TW" sz="3200" smtClean="0"/>
              <a:t>)</a:t>
            </a:r>
            <a:r>
              <a:rPr lang="zh-TW" altLang="en-US" sz="3200" smtClean="0"/>
              <a:t>與</a:t>
            </a:r>
            <a:r>
              <a:rPr lang="en-US" altLang="zh-TW" sz="3200" smtClean="0"/>
              <a:t>DHT11 </a:t>
            </a:r>
            <a:r>
              <a:rPr lang="en-US" altLang="zh-TW" sz="3200" smtClean="0"/>
              <a:t>(</a:t>
            </a:r>
            <a:r>
              <a:rPr lang="zh-TW" altLang="en-US" sz="3200" smtClean="0"/>
              <a:t>下方</a:t>
            </a:r>
            <a:r>
              <a:rPr lang="en-US" altLang="zh-TW" sz="3200" smtClean="0"/>
              <a:t>5V),</a:t>
            </a:r>
            <a:r>
              <a:rPr lang="zh-TW" altLang="en-US" sz="3200" smtClean="0"/>
              <a:t>而</a:t>
            </a:r>
            <a:r>
              <a:rPr lang="en-US" altLang="zh-TW" sz="3200" smtClean="0"/>
              <a:t>Arduino </a:t>
            </a:r>
            <a:r>
              <a:rPr lang="en-US" altLang="zh-TW" sz="3200" smtClean="0"/>
              <a:t>Nano</a:t>
            </a:r>
            <a:r>
              <a:rPr lang="zh-TW" altLang="en-US" sz="3200" smtClean="0"/>
              <a:t>則由</a:t>
            </a:r>
            <a:r>
              <a:rPr lang="en-US" altLang="zh-TW" sz="3200" smtClean="0"/>
              <a:t>PC</a:t>
            </a:r>
            <a:r>
              <a:rPr lang="zh-TW" altLang="en-US" sz="3200" smtClean="0"/>
              <a:t>的</a:t>
            </a:r>
            <a:r>
              <a:rPr lang="en-US" altLang="zh-TW" sz="3200" smtClean="0"/>
              <a:t>USB</a:t>
            </a:r>
            <a:r>
              <a:rPr lang="zh-TW" altLang="en-US" sz="3200" smtClean="0"/>
              <a:t>供電</a:t>
            </a:r>
            <a:r>
              <a:rPr lang="en-US" altLang="zh-TW" sz="3200" smtClean="0"/>
              <a:t>,</a:t>
            </a:r>
            <a:r>
              <a:rPr lang="zh-TW" altLang="en-US" sz="3200" smtClean="0"/>
              <a:t>這兩組電源的</a:t>
            </a:r>
            <a:r>
              <a:rPr lang="en-US" altLang="zh-TW" sz="3200" smtClean="0"/>
              <a:t>GND</a:t>
            </a:r>
            <a:r>
              <a:rPr lang="zh-TW" altLang="en-US" sz="3200" smtClean="0"/>
              <a:t>必須共接地</a:t>
            </a:r>
            <a:r>
              <a:rPr lang="en-US" altLang="zh-TW" sz="3200" smtClean="0"/>
              <a:t>(Nano</a:t>
            </a:r>
            <a:r>
              <a:rPr lang="zh-TW" altLang="en-US" sz="3200" smtClean="0"/>
              <a:t>左上方第三只腳的黑線</a:t>
            </a:r>
            <a:r>
              <a:rPr lang="en-US" altLang="zh-TW" sz="3200" smtClean="0"/>
              <a:t>).</a:t>
            </a:r>
            <a:r>
              <a:rPr lang="zh-TW" altLang="en-US" sz="3200" smtClean="0"/>
              <a:t>當然</a:t>
            </a:r>
            <a:r>
              <a:rPr lang="en-US" altLang="zh-TW" sz="3200" smtClean="0"/>
              <a:t>DHT11</a:t>
            </a:r>
            <a:r>
              <a:rPr lang="zh-TW" altLang="en-US" sz="3200" smtClean="0"/>
              <a:t>吃</a:t>
            </a:r>
            <a:r>
              <a:rPr lang="en-US" altLang="zh-TW" sz="3200" smtClean="0"/>
              <a:t>Nano</a:t>
            </a:r>
            <a:r>
              <a:rPr lang="zh-TW" altLang="en-US" sz="3200" smtClean="0"/>
              <a:t>的</a:t>
            </a:r>
            <a:r>
              <a:rPr lang="en-US" altLang="zh-TW" sz="3200" smtClean="0"/>
              <a:t>5V</a:t>
            </a:r>
            <a:r>
              <a:rPr lang="zh-TW" altLang="en-US" sz="3200" smtClean="0"/>
              <a:t>也是可以的</a:t>
            </a:r>
            <a:r>
              <a:rPr lang="en-US" altLang="zh-TW" sz="3200" smtClean="0"/>
              <a:t>,</a:t>
            </a:r>
            <a:r>
              <a:rPr lang="zh-TW" altLang="en-US" sz="3200" smtClean="0"/>
              <a:t>此處接麵包板專用電源是為了接線方便</a:t>
            </a:r>
            <a:r>
              <a:rPr lang="en-US" altLang="zh-TW" sz="3200" smtClean="0"/>
              <a:t>. DHT11</a:t>
            </a:r>
            <a:r>
              <a:rPr lang="zh-TW" altLang="en-US" sz="3200" smtClean="0"/>
              <a:t>的第二腳</a:t>
            </a:r>
            <a:r>
              <a:rPr lang="en-US" altLang="zh-TW" sz="3200" smtClean="0"/>
              <a:t>Data</a:t>
            </a:r>
            <a:r>
              <a:rPr lang="zh-TW" altLang="en-US" sz="3200" smtClean="0"/>
              <a:t>要接一個</a:t>
            </a:r>
            <a:r>
              <a:rPr lang="en-US" altLang="zh-TW" sz="3200" smtClean="0"/>
              <a:t>10K</a:t>
            </a:r>
            <a:r>
              <a:rPr lang="zh-TW" altLang="en-US" sz="3200" smtClean="0"/>
              <a:t>上拉電阻到</a:t>
            </a:r>
            <a:r>
              <a:rPr lang="en-US" altLang="zh-TW" sz="3200" smtClean="0"/>
              <a:t>5V</a:t>
            </a:r>
            <a:r>
              <a:rPr lang="en-US" altLang="zh-TW" sz="3200" smtClean="0"/>
              <a:t>,</a:t>
            </a:r>
            <a:r>
              <a:rPr lang="zh-TW" altLang="en-US" sz="3200" smtClean="0"/>
              <a:t>其</a:t>
            </a:r>
            <a:r>
              <a:rPr lang="en-US" altLang="zh-TW" sz="3200" smtClean="0"/>
              <a:t>VCC</a:t>
            </a:r>
            <a:r>
              <a:rPr lang="zh-TW" altLang="en-US" sz="3200" smtClean="0"/>
              <a:t>則接一個</a:t>
            </a:r>
            <a:r>
              <a:rPr lang="en-US" altLang="zh-TW" sz="3200" smtClean="0"/>
              <a:t>0.1uF</a:t>
            </a:r>
            <a:r>
              <a:rPr lang="zh-TW" altLang="en-US" sz="3200" smtClean="0"/>
              <a:t>電容接地</a:t>
            </a:r>
            <a:r>
              <a:rPr lang="en-US" altLang="zh-TW" sz="3200" smtClean="0"/>
              <a:t>.</a:t>
            </a:r>
            <a:endParaRPr lang="zh-TW" altLang="en-US" sz="3200" dirty="0" smtClean="0"/>
          </a:p>
          <a:p>
            <a:pPr marL="528638" indent="-528638" algn="l">
              <a:buFont typeface="Wingdings" pitchFamily="2" charset="2"/>
              <a:buChar char="ü"/>
            </a:pP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smtClean="0"/>
              <a:t>按</a:t>
            </a:r>
            <a:r>
              <a:rPr lang="en-US" altLang="zh-TW" sz="3200" smtClean="0"/>
              <a:t>"Channel Settings</a:t>
            </a:r>
            <a:r>
              <a:rPr lang="en-US" altLang="zh-TW" sz="3200" smtClean="0"/>
              <a:t>"</a:t>
            </a:r>
            <a:r>
              <a:rPr lang="zh-TW" altLang="en-US" sz="3200" smtClean="0"/>
              <a:t>頁簽可以看到</a:t>
            </a:r>
            <a:r>
              <a:rPr lang="en-US" altLang="zh-TW" sz="3200" smtClean="0"/>
              <a:t>,</a:t>
            </a:r>
            <a:r>
              <a:rPr lang="zh-TW" altLang="en-US" sz="3200" smtClean="0"/>
              <a:t>每一個</a:t>
            </a:r>
            <a:r>
              <a:rPr lang="en-US" altLang="zh-TW" sz="3200" smtClean="0"/>
              <a:t>Channel</a:t>
            </a:r>
            <a:r>
              <a:rPr lang="zh-TW" altLang="en-US" sz="3200" smtClean="0"/>
              <a:t>可以記錄最多</a:t>
            </a:r>
            <a:r>
              <a:rPr lang="en-US" altLang="zh-TW" sz="3200" smtClean="0"/>
              <a:t>8</a:t>
            </a:r>
            <a:r>
              <a:rPr lang="zh-TW" altLang="en-US" sz="3200" smtClean="0"/>
              <a:t>個欄位數據</a:t>
            </a:r>
            <a:r>
              <a:rPr lang="en-US" altLang="zh-TW" sz="3200" smtClean="0"/>
              <a:t>,</a:t>
            </a:r>
            <a:r>
              <a:rPr lang="zh-TW" altLang="en-US" sz="3200" smtClean="0"/>
              <a:t>但在這個實驗中我只用到三個欄位</a:t>
            </a:r>
            <a:r>
              <a:rPr lang="en-US" altLang="zh-TW" sz="3200" smtClean="0"/>
              <a:t>:</a:t>
            </a:r>
            <a:r>
              <a:rPr lang="zh-TW" altLang="en-US" sz="3200" smtClean="0"/>
              <a:t>攝氏溫度</a:t>
            </a:r>
            <a:r>
              <a:rPr lang="en-US" altLang="zh-TW" sz="3200" smtClean="0"/>
              <a:t>Temperature(degC),</a:t>
            </a:r>
            <a:r>
              <a:rPr lang="zh-TW" altLang="en-US" sz="3200" smtClean="0"/>
              <a:t>華式溫度</a:t>
            </a:r>
            <a:r>
              <a:rPr lang="en-US" altLang="zh-TW" sz="3200" smtClean="0"/>
              <a:t>Temperature(degF),</a:t>
            </a:r>
            <a:r>
              <a:rPr lang="zh-TW" altLang="en-US" sz="3200" smtClean="0"/>
              <a:t>與濕度</a:t>
            </a:r>
            <a:r>
              <a:rPr lang="en-US" altLang="zh-TW" sz="3200" smtClean="0"/>
              <a:t>humidity</a:t>
            </a:r>
            <a:r>
              <a:rPr lang="en-US" altLang="zh-TW" sz="3200" dirty="0" smtClean="0"/>
              <a:t>(%) 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8002" name="Picture 2" descr="https://3.bp.blogspot.com/-iY0AgU3BzEE/VgpQrCijgmI/AAAAAAAAEh4/YIXAOuhNHOU/s320/thingspeak_fields_dht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6744" y="6353944"/>
            <a:ext cx="7995805" cy="5921896"/>
          </a:xfrm>
          <a:prstGeom prst="rect">
            <a:avLst/>
          </a:prstGeom>
          <a:noFill/>
        </p:spPr>
      </p:pic>
      <p:pic>
        <p:nvPicPr>
          <p:cNvPr id="128004" name="Picture 4" descr="https://1.bp.blogspot.com/-2-9A_DEydyU/VgpLxKFIs_I/AAAAAAAAEhQ/j3xgHTC4Kk0/s320/thingspeak_channel_dht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83688" y="6065912"/>
            <a:ext cx="6583585" cy="4032448"/>
          </a:xfrm>
          <a:prstGeom prst="rect">
            <a:avLst/>
          </a:prstGeom>
          <a:noFill/>
        </p:spPr>
      </p:pic>
      <p:pic>
        <p:nvPicPr>
          <p:cNvPr id="128006" name="Picture 6" descr="https://4.bp.blogspot.com/-b1o2cd0irI8/VhFR4Js-23I/AAAAAAAAElE/MOj-DycJ7Ok/s320/thingspeak_succes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088544" y="6137920"/>
            <a:ext cx="5472608" cy="5956582"/>
          </a:xfrm>
          <a:prstGeom prst="rect">
            <a:avLst/>
          </a:prstGeom>
          <a:noFill/>
        </p:spPr>
      </p:pic>
      <p:sp>
        <p:nvSpPr>
          <p:cNvPr id="8" name="L-圖案 7"/>
          <p:cNvSpPr/>
          <p:nvPr/>
        </p:nvSpPr>
        <p:spPr bwMode="auto">
          <a:xfrm rot="18524436">
            <a:off x="18189321" y="893664"/>
            <a:ext cx="2160240" cy="720080"/>
          </a:xfrm>
          <a:prstGeom prst="corner">
            <a:avLst/>
          </a:prstGeom>
          <a:solidFill>
            <a:srgbClr val="C00000">
              <a:alpha val="75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031760" y="10098360"/>
            <a:ext cx="4248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 algn="l">
              <a:buFont typeface="Arial" pitchFamily="34" charset="0"/>
              <a:buChar char="•"/>
            </a:pPr>
            <a:r>
              <a:rPr lang="zh-TW" altLang="en-US" sz="2400" smtClean="0"/>
              <a:t>工業控制</a:t>
            </a:r>
            <a:endParaRPr lang="zh-TW" altLang="en-US" sz="2400" dirty="0" smtClean="0"/>
          </a:p>
          <a:p>
            <a:pPr marL="360363" indent="-360363" algn="l">
              <a:buFont typeface="Arial" pitchFamily="34" charset="0"/>
              <a:buChar char="•"/>
            </a:pPr>
            <a:r>
              <a:rPr lang="zh-TW" altLang="en-US" sz="2400" smtClean="0"/>
              <a:t>原型開發</a:t>
            </a:r>
            <a:endParaRPr lang="zh-TW" altLang="en-US" sz="2400" dirty="0" smtClean="0"/>
          </a:p>
          <a:p>
            <a:pPr marL="360363" indent="-360363" algn="l">
              <a:buFont typeface="Arial" pitchFamily="34" charset="0"/>
              <a:buChar char="•"/>
            </a:pPr>
            <a:r>
              <a:rPr lang="zh-TW" altLang="en-US" sz="2400" smtClean="0"/>
              <a:t>家居無線控制</a:t>
            </a:r>
            <a:endParaRPr lang="zh-TW" altLang="en-US" sz="2400" dirty="0" smtClean="0"/>
          </a:p>
          <a:p>
            <a:pPr marL="360363" indent="-360363" algn="l">
              <a:buFont typeface="Arial" pitchFamily="34" charset="0"/>
              <a:buChar char="•"/>
            </a:pPr>
            <a:r>
              <a:rPr lang="en-US" altLang="zh-TW" sz="2400" smtClean="0"/>
              <a:t>Lua</a:t>
            </a:r>
            <a:r>
              <a:rPr lang="zh-TW" altLang="en-US" sz="2400" smtClean="0"/>
              <a:t>語法學習</a:t>
            </a:r>
            <a:endParaRPr lang="zh-TW" altLang="en-US" sz="2400" dirty="0" smtClean="0"/>
          </a:p>
          <a:p>
            <a:pPr marL="360363" indent="-360363" algn="l">
              <a:buFont typeface="Arial" pitchFamily="34" charset="0"/>
              <a:buChar char="•"/>
            </a:pPr>
            <a:r>
              <a:rPr lang="en-US" altLang="zh-TW" sz="2400" smtClean="0"/>
              <a:t>MicroPython</a:t>
            </a:r>
            <a:r>
              <a:rPr lang="zh-TW" altLang="en-US" sz="2400" smtClean="0"/>
              <a:t>語法學習</a:t>
            </a:r>
            <a:endParaRPr lang="zh-TW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9001000" y="13050688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7"/>
              </a:rPr>
              <a:t>https://goods.ruten.com.tw/item/show?21537656243813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Respberry</a:t>
            </a:r>
            <a:r>
              <a:rPr lang="en-US" altLang="zh-TW" dirty="0" smtClean="0"/>
              <a:t> Pi + ESESP32 via Node-Red</a:t>
            </a:r>
            <a:endParaRPr lang="zh-TW" altLang="en-US" dirty="0"/>
          </a:p>
        </p:txBody>
      </p:sp>
      <p:pic>
        <p:nvPicPr>
          <p:cNvPr id="146434" name="Picture 2" descr="https://i0.wp.com/randomnerdtutorials.com/wp-content/uploads/2018/05/ESP32-MQTT-bme280.png?resize=800%2C425&amp;ssl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0840" y="4193704"/>
            <a:ext cx="14638803" cy="7776864"/>
          </a:xfrm>
          <a:prstGeom prst="rect">
            <a:avLst/>
          </a:prstGeom>
          <a:noFill/>
        </p:spPr>
      </p:pic>
      <p:pic>
        <p:nvPicPr>
          <p:cNvPr id="146436" name="Picture 4" descr="https://i1.wp.com/randomnerdtutorials.com/wp-content/uploads/2018/05/parts-required-esp32-bme280-pressure-humidity-temperature.jpg?resize=750%2C339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00512" y="3617640"/>
            <a:ext cx="7143750" cy="3228975"/>
          </a:xfrm>
          <a:prstGeom prst="rect">
            <a:avLst/>
          </a:prstGeom>
          <a:noFill/>
        </p:spPr>
      </p:pic>
      <p:pic>
        <p:nvPicPr>
          <p:cNvPr id="146438" name="Picture 6" descr="https://i0.wp.com/randomnerdtutorials.com/wp-content/uploads/2018/05/circuit-breadboard.jpg?resize=600%2C448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800512" y="7002015"/>
            <a:ext cx="7128792" cy="5322831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9023648" y="12618640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6"/>
              </a:rPr>
              <a:t>https://randomnerdtutorials.com/esp32-mqtt-publish-subscribe-arduino-ide/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pasted-image-filtered.png"/>
          <p:cNvPicPr>
            <a:picLocks noChangeAspect="1"/>
          </p:cNvPicPr>
          <p:nvPr/>
        </p:nvPicPr>
        <p:blipFill>
          <a:blip r:embed="rId3" cstate="print"/>
          <a:srcRect l="4501" t="16891" r="9868" b="11725"/>
          <a:stretch>
            <a:fillRect/>
          </a:stretch>
        </p:blipFill>
        <p:spPr bwMode="auto">
          <a:xfrm>
            <a:off x="-69850" y="-50800"/>
            <a:ext cx="24523700" cy="13817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9218" name="Oval 2"/>
          <p:cNvSpPr>
            <a:spLocks/>
          </p:cNvSpPr>
          <p:nvPr/>
        </p:nvSpPr>
        <p:spPr bwMode="auto">
          <a:xfrm>
            <a:off x="8478838" y="28638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7318536" y="-2722563"/>
            <a:ext cx="11686854" cy="152349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5613"/>
            <a:r>
              <a:rPr lang="zh-TW" altLang="zh-TW" sz="9300" b="1">
                <a:solidFill>
                  <a:srgbClr val="F4F4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STE</a:t>
            </a:r>
            <a:r>
              <a:rPr lang="zh-TW" altLang="zh-TW" sz="9300" b="1" smtClean="0">
                <a:solidFill>
                  <a:srgbClr val="F4F4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M</a:t>
            </a:r>
            <a:r>
              <a:rPr lang="zh-TW" altLang="en-US" sz="9300" b="1" smtClean="0">
                <a:solidFill>
                  <a:srgbClr val="F4F4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創科教育的趨勢</a:t>
            </a:r>
            <a:endParaRPr lang="zh-TW" sz="9300" b="1">
              <a:solidFill>
                <a:srgbClr val="F4F4F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9220" name="Rectangle 4"/>
          <p:cNvSpPr>
            <a:spLocks/>
          </p:cNvSpPr>
          <p:nvPr/>
        </p:nvSpPr>
        <p:spPr bwMode="auto">
          <a:xfrm>
            <a:off x="9781530" y="5417840"/>
            <a:ext cx="4873706" cy="218521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en-US" altLang="zh-TW" sz="6800" dirty="0" smtClean="0">
                <a:solidFill>
                  <a:srgbClr val="FFFFFF"/>
                </a:solidFill>
                <a:latin typeface="Brandon Text Bold" pitchFamily="34" charset="0"/>
                <a:ea typeface="新細明體" pitchFamily="18" charset="-120"/>
                <a:sym typeface="Brandon Text Bold" pitchFamily="34" charset="0"/>
              </a:rPr>
              <a:t>Examples:</a:t>
            </a:r>
          </a:p>
          <a:p>
            <a:pPr defTabSz="823913"/>
            <a:r>
              <a:rPr lang="en-US" altLang="zh-TW" sz="6800" dirty="0" smtClean="0">
                <a:solidFill>
                  <a:srgbClr val="FFFFFF"/>
                </a:solidFill>
                <a:latin typeface="Brandon Text Bold" pitchFamily="34" charset="0"/>
                <a:ea typeface="新細明體" pitchFamily="18" charset="-120"/>
                <a:sym typeface="Brandon Text Bold" pitchFamily="34" charset="0"/>
              </a:rPr>
              <a:t>Smart Home</a:t>
            </a:r>
          </a:p>
        </p:txBody>
      </p:sp>
      <p:sp>
        <p:nvSpPr>
          <p:cNvPr id="9221" name="Rectangle 5"/>
          <p:cNvSpPr>
            <a:spLocks/>
          </p:cNvSpPr>
          <p:nvPr/>
        </p:nvSpPr>
        <p:spPr bwMode="auto">
          <a:xfrm>
            <a:off x="-136525" y="-3167063"/>
            <a:ext cx="5732463" cy="22637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230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STEM</a:t>
            </a:r>
          </a:p>
        </p:txBody>
      </p:sp>
      <p:sp>
        <p:nvSpPr>
          <p:cNvPr id="9222" name="Rectangle 6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3AC6B5F2-7F92-4C6A-8358-98B602F963A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智慧家庭是什麼？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7367464" y="12146340"/>
            <a:ext cx="14088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https://medium.com/%E6%99%BA%E6%85%A7%E5%AE%B6%E5%BA%AD%E5%AF%A6%E9%A9%97%E5%AE%A4/%E6%99%BA%E6%85%A7%E5%AE%B6%E5%BA%AD%E7%84%A1%E9%99%90%E5%95%86%E6%A9%9F-f0a7acb452e3?fbclid=IwAR0Nkvrix8oF8qWnPn6cxdPrXP7A6R-ohuFZBluXxuEo2Z7ehWkKEsg3ygk</a:t>
            </a:r>
            <a:endParaRPr lang="zh-TW" altLang="en-US" sz="2400" dirty="0"/>
          </a:p>
        </p:txBody>
      </p:sp>
      <p:pic>
        <p:nvPicPr>
          <p:cNvPr id="145410" name="Picture 2" descr="https://cdn-images-1.medium.com/max/1200/1*FYrsuKPOwjtrhCi_RlXnjg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52440" y="7879614"/>
            <a:ext cx="7397552" cy="4161124"/>
          </a:xfrm>
          <a:prstGeom prst="rect">
            <a:avLst/>
          </a:prstGeom>
          <a:noFill/>
        </p:spPr>
      </p:pic>
      <p:pic>
        <p:nvPicPr>
          <p:cNvPr id="145412" name="Picture 4" descr="https://cdn-images-1.medium.com/max/1200/1*rnmLc-jruGwAw63ZRgFEbA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84088" y="3473624"/>
            <a:ext cx="7560840" cy="4252973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1030760" y="2502962"/>
            <a:ext cx="2239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smtClean="0"/>
              <a:t>依靠著聯網的終端、裝置與各式服務，能讓人們在家中的生活效率提高，或者提升了生活的福祉，都可說是智慧家庭服務的範疇。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5414" name="Picture 6" descr="https://cdn-images-1.medium.com/max/1200/1*aaRJd2msT_6U2ULagQtjxg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74776" y="4697760"/>
            <a:ext cx="11430000" cy="642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WiFi</a:t>
            </a:r>
            <a:r>
              <a:rPr lang="en-US" altLang="zh-TW" dirty="0" smtClean="0"/>
              <a:t> Mesh Network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023648" y="12114584"/>
            <a:ext cx="1219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https://forum.arduino.cc/index.php?topic=487641.0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4"/>
              </a:rPr>
              <a:t>https://screenzone.eu/esp8266-mesh-network/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5"/>
              </a:rPr>
              <a:t>https://github.com/esp8266/Arduino/tree/master/libraries/ESP8266WiFiMesh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6"/>
              </a:rPr>
              <a:t>https://www.refunstudio.com/cubexs</a:t>
            </a:r>
            <a:endParaRPr lang="zh-TW" altLang="en-US" sz="2400" dirty="0"/>
          </a:p>
        </p:txBody>
      </p:sp>
      <p:pic>
        <p:nvPicPr>
          <p:cNvPr id="1026" name="Picture 2" descr="ãarduino wifi mesh network esp8266ãçåçæå°çµæ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8712" y="2848372"/>
            <a:ext cx="13716000" cy="2857500"/>
          </a:xfrm>
          <a:prstGeom prst="rect">
            <a:avLst/>
          </a:prstGeom>
          <a:noFill/>
        </p:spPr>
      </p:pic>
      <p:pic>
        <p:nvPicPr>
          <p:cNvPr id="1028" name="Picture 4" descr="ãCubexusãçåçæå°çµæ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10880" y="5921896"/>
            <a:ext cx="10009112" cy="6348707"/>
          </a:xfrm>
          <a:prstGeom prst="rect">
            <a:avLst/>
          </a:prstGeom>
          <a:noFill/>
        </p:spPr>
      </p:pic>
      <p:pic>
        <p:nvPicPr>
          <p:cNvPr id="1030" name="Picture 6" descr="ååè£¡å¯è½æè¢å¹åå®¤å§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08224" y="3689648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Voice Recognition ,Arduino</a:t>
            </a:r>
            <a:endParaRPr lang="zh-TW" altLang="en-US" dirty="0"/>
          </a:p>
        </p:txBody>
      </p:sp>
      <p:pic>
        <p:nvPicPr>
          <p:cNvPr id="142338" name="Picture 2" descr="https://cdn.instructables.com/F4G/65YW/ILV84PZS/F4G65YWILV84PZS.LARGE.jpg?auto=webp&amp;width=3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2768" y="2897559"/>
            <a:ext cx="6768752" cy="9201581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9023648" y="12618640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4"/>
              </a:rPr>
              <a:t>https://www.instructables.com/id/TukuTuku-Voice-Recognition/</a:t>
            </a:r>
            <a:endParaRPr lang="zh-TW" altLang="en-US" sz="2400" dirty="0"/>
          </a:p>
        </p:txBody>
      </p:sp>
      <p:pic>
        <p:nvPicPr>
          <p:cNvPr id="142340" name="Picture 4" descr="https://cdn.instructables.com/FGI/ACH3/ILV84Q0N/FGIACH3ILV84Q0N.LARGE.jpg?auto=webp&amp;width=345&amp;crop=3: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35616" y="9090248"/>
            <a:ext cx="4752528" cy="3168352"/>
          </a:xfrm>
          <a:prstGeom prst="rect">
            <a:avLst/>
          </a:prstGeom>
          <a:noFill/>
        </p:spPr>
      </p:pic>
      <p:pic>
        <p:nvPicPr>
          <p:cNvPr id="142342" name="Picture 6" descr="Picture of Cod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640272" y="2969567"/>
            <a:ext cx="6624736" cy="8832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Python </a:t>
            </a:r>
            <a:r>
              <a:rPr lang="en-US" altLang="zh-TW" dirty="0" err="1" smtClean="0"/>
              <a:t>SpeechRecognition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023648" y="12618640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https://pypi.org/project/SpeechRecognition/</a:t>
            </a:r>
            <a:endParaRPr lang="zh-TW" altLang="en-US" sz="2400" dirty="0"/>
          </a:p>
        </p:txBody>
      </p:sp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6824" y="3473624"/>
            <a:ext cx="14432820" cy="734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RaspberryPi</a:t>
            </a:r>
            <a:r>
              <a:rPr lang="en-US" altLang="zh-TW" dirty="0" smtClean="0"/>
              <a:t>: TTS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 STT</a:t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5495256" y="11898560"/>
            <a:ext cx="1579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https://chtseng.wordpress.com/2016/06/22/%E5%8D%B3%E6%99%82%E5%8F%A3%E8%AD%AF%E6%A9%9F%E5%99%A8%E4%BA%BAdiy%EF%BC%88%E4%B8%80%EF%BC%89/</a:t>
            </a:r>
            <a:endParaRPr lang="en-US" altLang="zh-TW" sz="2400" dirty="0" smtClean="0">
              <a:hlinkClick r:id="rId4"/>
            </a:endParaRPr>
          </a:p>
          <a:p>
            <a:pPr algn="r"/>
            <a:r>
              <a:rPr lang="en-US" altLang="zh-TW" sz="2400" dirty="0" smtClean="0">
                <a:hlinkClick r:id="rId4"/>
              </a:rPr>
              <a:t>https://chtseng.wordpress.com/2016/06/22/%E5%8D%B3%E6%99%82%E5%8F%A3%E8%AD%AF%E6%A9%9F%E5%99%A8%E4%BA%BAdiy%EF%BC%88%E4%BA%8C%EF%BC%89/</a:t>
            </a:r>
            <a:endParaRPr lang="zh-TW" altLang="en-US" sz="2400" dirty="0"/>
          </a:p>
        </p:txBody>
      </p:sp>
      <p:pic>
        <p:nvPicPr>
          <p:cNvPr id="138242" name="Picture 2" descr="https://chtseng.files.wordpress.com/2016/06/2118_kdltqmc6wq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16336" y="6425952"/>
            <a:ext cx="7620000" cy="5048250"/>
          </a:xfrm>
          <a:prstGeom prst="rect">
            <a:avLst/>
          </a:prstGeom>
          <a:noFill/>
        </p:spPr>
      </p:pic>
      <p:pic>
        <p:nvPicPr>
          <p:cNvPr id="138244" name="Picture 4" descr="https://chtseng.files.wordpress.com/2016/06/2118_drpo-h6haw.png?w=114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16336" y="2393504"/>
            <a:ext cx="7620000" cy="3600451"/>
          </a:xfrm>
          <a:prstGeom prst="rect">
            <a:avLst/>
          </a:prstGeom>
          <a:noFill/>
        </p:spPr>
      </p:pic>
      <p:pic>
        <p:nvPicPr>
          <p:cNvPr id="138246" name="Picture 6" descr="https://chtseng.files.wordpress.com/2016/06/2118_r-c9pchcl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38872" y="3373687"/>
            <a:ext cx="12673408" cy="80159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Raspberry Pi</a:t>
            </a:r>
            <a:r>
              <a:rPr lang="en-US" altLang="zh-TW" smtClean="0"/>
              <a:t>:</a:t>
            </a:r>
            <a:r>
              <a:rPr lang="zh-TW" altLang="en-US" smtClean="0"/>
              <a:t>電腦跨網段也可遠端連線</a:t>
            </a:r>
            <a:br>
              <a:rPr lang="zh-TW" altLang="en-US" smtClean="0"/>
            </a:br>
            <a:endParaRPr lang="zh-TW" altLang="en-US" dirty="0"/>
          </a:p>
        </p:txBody>
      </p:sp>
      <p:pic>
        <p:nvPicPr>
          <p:cNvPr id="154626" name="Picture 2" descr="https://image.cavedu.com/media/2018/09/26-1-1182x8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08024" y="2969568"/>
            <a:ext cx="11258550" cy="7620000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8951640" y="11898560"/>
            <a:ext cx="1219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4"/>
              </a:rPr>
              <a:t>https://blog.cavedu.com/2018/09/19/raspberry-pi-%E9%9B%BB%E8%85%A6%E8%B7%A8%E7%B6%B2%E6%AE%B5%EF%BC%8C%E4%B9%9F%E5%8F%AF%E9%81%A0%E7%AB%AF%E9%80%A3%E7%B7%9A%E6%A8%B9%E8%8E%93%E6%B4%BE%E5%96%94%EF%BC%81%EF%BC%81/</a:t>
            </a:r>
            <a:endParaRPr lang="zh-TW" altLang="en-US" sz="2400" dirty="0"/>
          </a:p>
        </p:txBody>
      </p:sp>
      <p:pic>
        <p:nvPicPr>
          <p:cNvPr id="1546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4776" y="2969568"/>
            <a:ext cx="1102188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29" name="Picture 5" descr="https://image.cavedu.com/media/2018/09/0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23448" y="5849888"/>
            <a:ext cx="4457700" cy="4514851"/>
          </a:xfrm>
          <a:prstGeom prst="rect">
            <a:avLst/>
          </a:prstGeom>
          <a:noFill/>
        </p:spPr>
      </p:pic>
      <p:pic>
        <p:nvPicPr>
          <p:cNvPr id="154631" name="Picture 7" descr="https://image.cavedu.com/media/2018/09/0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8792" y="5849888"/>
            <a:ext cx="5585346" cy="4672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Raspberry Pi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WebCAM</a:t>
            </a:r>
            <a:endParaRPr lang="zh-TW" altLang="en-US" dirty="0"/>
          </a:p>
        </p:txBody>
      </p:sp>
      <p:pic>
        <p:nvPicPr>
          <p:cNvPr id="156674" name="Picture 2" descr="https://blog.gtwang.org/wp-content/uploads/2016/11/raspberry-pi-time-lapse-using-motion-and-avconv-20161122-08-816x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72320" y="5417840"/>
            <a:ext cx="7772400" cy="4371975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7871520" y="12546632"/>
            <a:ext cx="13488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4"/>
              </a:rPr>
              <a:t>https://blog.gtwang.org/iot/raspberry-pi/raspberry-pi-time-lapse-using-motion-and-webcam/</a:t>
            </a:r>
            <a:endParaRPr lang="zh-TW" altLang="en-US" sz="2400" dirty="0"/>
          </a:p>
        </p:txBody>
      </p:sp>
      <p:pic>
        <p:nvPicPr>
          <p:cNvPr id="1566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54896" y="3473624"/>
            <a:ext cx="9926264" cy="72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82888" y="10530408"/>
            <a:ext cx="959601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學習地圖</a:t>
            </a:r>
            <a:r>
              <a:rPr lang="en-US" altLang="zh-TW" smtClean="0"/>
              <a:t>&amp;</a:t>
            </a:r>
            <a:r>
              <a:rPr lang="zh-TW" altLang="en-US" smtClean="0"/>
              <a:t> </a:t>
            </a:r>
            <a:r>
              <a:rPr lang="zh-TW" altLang="en-US" dirty="0" smtClean="0"/>
              <a:t>與</a:t>
            </a:r>
            <a:r>
              <a:rPr lang="en-US" altLang="zh-TW" dirty="0" smtClean="0"/>
              <a:t>AI</a:t>
            </a:r>
            <a:r>
              <a:rPr lang="zh-TW" altLang="en-US" dirty="0" smtClean="0"/>
              <a:t>聯結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822848" y="3041576"/>
          <a:ext cx="21962442" cy="986509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82754"/>
                <a:gridCol w="4694922"/>
                <a:gridCol w="4694922"/>
                <a:gridCol w="4694922"/>
                <a:gridCol w="4694922"/>
              </a:tblGrid>
              <a:tr h="799794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應用領域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smtClean="0">
                          <a:latin typeface="微軟正黑體" pitchFamily="34" charset="-120"/>
                          <a:ea typeface="微軟正黑體" pitchFamily="34" charset="-120"/>
                        </a:rPr>
                        <a:t>Stage 1</a:t>
                      </a: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自動控制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領域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smtClean="0">
                          <a:latin typeface="微軟正黑體" pitchFamily="34" charset="-120"/>
                          <a:ea typeface="微軟正黑體" pitchFamily="34" charset="-120"/>
                        </a:rPr>
                        <a:t>Stage 2</a:t>
                      </a: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跨平臺控制領域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3</a:t>
                      </a:r>
                      <a:r>
                        <a:rPr lang="zh-TW" altLang="en-US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物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聯網基礎概念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smtClean="0">
                          <a:latin typeface="微軟正黑體" pitchFamily="34" charset="-120"/>
                          <a:ea typeface="微軟正黑體" pitchFamily="34" charset="-120"/>
                        </a:rPr>
                        <a:t>Stage 4 AI</a:t>
                      </a: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與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大數據分析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自動車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&amp; HC-06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CMUCAM5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應用範圍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機器人基礎</a:t>
                      </a:r>
                      <a:endParaRPr lang="en-US" altLang="zh-TW" sz="2400" baseline="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自動車概念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顏色辨識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圖像辨識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影像串流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物體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臉部辨識</a:t>
                      </a: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機器學習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AI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深度學習基礎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銜接語言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Processing&amp;OpenCV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Tensorflow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智能農場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Basic Smart Farm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QuickBLE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nRF</a:t>
                      </a:r>
                      <a:r>
                        <a:rPr lang="en-US" altLang="zh-TW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51822)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r>
                        <a:rPr lang="zh-TW" altLang="en-US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應用範圍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智能農場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感測系統應用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魚菜共生系統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家電開關控制系統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圖像辨識應用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物體辨識應用</a:t>
                      </a: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雲計算應用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大數據分析基礎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銜接語言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Node-Red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zh-TW" altLang="en-US" sz="3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智能家居</a:t>
                      </a:r>
                      <a:endParaRPr lang="zh-TW" altLang="en-US" sz="3600" b="1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Basic Magic Lamp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CubexUS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(ESP8266)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應用範圍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感應</a:t>
                      </a:r>
                      <a:r>
                        <a:rPr lang="en-US" altLang="zh-TW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混色</a:t>
                      </a:r>
                      <a:r>
                        <a:rPr lang="en-US" altLang="zh-TW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吸色燈</a:t>
                      </a:r>
                      <a:endParaRPr lang="en-US" altLang="zh-TW" sz="2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色彩學應用</a:t>
                      </a: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smtClean="0">
                          <a:latin typeface="微軟正黑體" pitchFamily="34" charset="-120"/>
                          <a:ea typeface="微軟正黑體" pitchFamily="34" charset="-120"/>
                        </a:rPr>
                        <a:t>WiFi Mesh</a:t>
                      </a:r>
                      <a:r>
                        <a:rPr lang="zh-TW" altLang="en-US" sz="2400" smtClean="0">
                          <a:latin typeface="微軟正黑體" pitchFamily="34" charset="-120"/>
                          <a:ea typeface="微軟正黑體" pitchFamily="34" charset="-120"/>
                        </a:rPr>
                        <a:t>互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聯網基礎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聲音辨識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影像串流應用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多國語言翻譯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雲端運算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API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連結應用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銜接語言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向右箭號 3"/>
          <p:cNvSpPr/>
          <p:nvPr/>
        </p:nvSpPr>
        <p:spPr bwMode="auto">
          <a:xfrm>
            <a:off x="9023648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5" name="向右箭號 4"/>
          <p:cNvSpPr/>
          <p:nvPr/>
        </p:nvSpPr>
        <p:spPr bwMode="auto">
          <a:xfrm>
            <a:off x="13704168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6" name="向右箭號 5"/>
          <p:cNvSpPr/>
          <p:nvPr/>
        </p:nvSpPr>
        <p:spPr bwMode="auto">
          <a:xfrm>
            <a:off x="18384688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7" name="向右箭號 6"/>
          <p:cNvSpPr/>
          <p:nvPr/>
        </p:nvSpPr>
        <p:spPr bwMode="auto">
          <a:xfrm>
            <a:off x="9023648" y="7146032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8" name="向右箭號 7"/>
          <p:cNvSpPr/>
          <p:nvPr/>
        </p:nvSpPr>
        <p:spPr bwMode="auto">
          <a:xfrm>
            <a:off x="13704168" y="7146032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18384688" y="7146032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0" name="向右箭號 9"/>
          <p:cNvSpPr/>
          <p:nvPr/>
        </p:nvSpPr>
        <p:spPr bwMode="auto">
          <a:xfrm>
            <a:off x="9023648" y="10170368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1" name="向右箭號 10"/>
          <p:cNvSpPr/>
          <p:nvPr/>
        </p:nvSpPr>
        <p:spPr bwMode="auto">
          <a:xfrm>
            <a:off x="18384688" y="10170368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2" name="向右箭號 11"/>
          <p:cNvSpPr/>
          <p:nvPr/>
        </p:nvSpPr>
        <p:spPr bwMode="auto">
          <a:xfrm>
            <a:off x="13704168" y="1024237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怎麼把</a:t>
            </a:r>
            <a:r>
              <a:rPr lang="en-US" altLang="zh-TW" smtClean="0"/>
              <a:t>USB_WEBCAM</a:t>
            </a:r>
            <a:r>
              <a:rPr lang="zh-TW" altLang="en-US" smtClean="0"/>
              <a:t>影像讓他在網頁上顯示出來</a:t>
            </a:r>
            <a:endParaRPr lang="zh-TW" altLang="en-US" dirty="0"/>
          </a:p>
        </p:txBody>
      </p:sp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4856" y="4121696"/>
            <a:ext cx="8536876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6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35816" y="4409728"/>
            <a:ext cx="9298823" cy="429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7871520" y="12546632"/>
            <a:ext cx="13488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5"/>
              </a:rPr>
              <a:t>https://ithelp.ithome.com.tw/questions/10146283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Raspberry </a:t>
            </a:r>
            <a:r>
              <a:rPr lang="en-US" altLang="zh-TW" dirty="0" err="1" smtClean="0"/>
              <a:t>Pi+RPCAM</a:t>
            </a:r>
            <a:r>
              <a:rPr lang="en-US" altLang="zh-TW" dirty="0" smtClean="0"/>
              <a:t> via Node-Red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9023648" y="12618640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https://randomnerdtutorials.com/node-red-with-raspberry-pi-camera-take-photos/</a:t>
            </a:r>
            <a:endParaRPr lang="zh-TW" altLang="en-US" sz="2400" dirty="0"/>
          </a:p>
        </p:txBody>
      </p:sp>
      <p:pic>
        <p:nvPicPr>
          <p:cNvPr id="150530" name="Picture 2" descr="https://i2.wp.com/randomnerdtutorials.com/wp-content/uploads/2017/10/PiCamera-Node-RED-featured-image.jpg?resize=642%2C361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5136" y="2825552"/>
            <a:ext cx="11269149" cy="6336704"/>
          </a:xfrm>
          <a:prstGeom prst="rect">
            <a:avLst/>
          </a:prstGeom>
          <a:noFill/>
        </p:spPr>
      </p:pic>
      <p:pic>
        <p:nvPicPr>
          <p:cNvPr id="150532" name="Picture 4" descr="https://i1.wp.com/randomnerdtutorials.com/wp-content/uploads/2017/10/nodes-connected.png?resize=433%2C43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34816" y="10458400"/>
            <a:ext cx="9426350" cy="936104"/>
          </a:xfrm>
          <a:prstGeom prst="rect">
            <a:avLst/>
          </a:prstGeom>
          <a:noFill/>
        </p:spPr>
      </p:pic>
      <p:pic>
        <p:nvPicPr>
          <p:cNvPr id="150534" name="Picture 6" descr="https://i1.wp.com/randomnerdtutorials.com/wp-content/uploads/2017/10/pi-camera-node-installed.png?resize=139%2C387&amp;ssl=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8792" y="2825551"/>
            <a:ext cx="2520280" cy="7016897"/>
          </a:xfrm>
          <a:prstGeom prst="rect">
            <a:avLst/>
          </a:prstGeom>
          <a:noFill/>
        </p:spPr>
      </p:pic>
      <p:pic>
        <p:nvPicPr>
          <p:cNvPr id="150536" name="Picture 8" descr="https://i0.wp.com/randomnerdtutorials.com/wp-content/uploads/2018/12/micropython-cover-ebook-1-1f.jpg?fit=500%2C500&amp;ssl=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824848" y="5417840"/>
            <a:ext cx="3826396" cy="3826396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20400912" y="9666312"/>
            <a:ext cx="283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TW" sz="2400" dirty="0" smtClean="0"/>
              <a:t>[eBook] </a:t>
            </a:r>
            <a:r>
              <a:rPr lang="en-US" altLang="zh-TW" sz="2400" dirty="0" err="1" smtClean="0"/>
              <a:t>MicroPython</a:t>
            </a:r>
            <a:r>
              <a:rPr lang="en-US" altLang="zh-TW" sz="2400" dirty="0" smtClean="0"/>
              <a:t> Programming with ESP32 and ESP8266</a:t>
            </a:r>
            <a:endParaRPr lang="en-US" altLang="zh-TW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205413" y="6178550"/>
            <a:ext cx="13971587" cy="130651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7175" y="11811000"/>
            <a:ext cx="3548063" cy="13081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pasted-image-filtered.png"/>
          <p:cNvPicPr>
            <a:picLocks noChangeAspect="1"/>
          </p:cNvPicPr>
          <p:nvPr/>
        </p:nvPicPr>
        <p:blipFill>
          <a:blip r:embed="rId3" cstate="print"/>
          <a:srcRect l="4501" t="16891" r="9868" b="11725"/>
          <a:stretch>
            <a:fillRect/>
          </a:stretch>
        </p:blipFill>
        <p:spPr bwMode="auto">
          <a:xfrm>
            <a:off x="-69850" y="-50800"/>
            <a:ext cx="24523700" cy="13817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9218" name="Oval 2"/>
          <p:cNvSpPr>
            <a:spLocks/>
          </p:cNvSpPr>
          <p:nvPr/>
        </p:nvSpPr>
        <p:spPr bwMode="auto">
          <a:xfrm>
            <a:off x="8478838" y="28638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7318536" y="-2722563"/>
            <a:ext cx="11686854" cy="152349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5613"/>
            <a:r>
              <a:rPr lang="zh-TW" altLang="zh-TW" sz="9300" b="1">
                <a:solidFill>
                  <a:srgbClr val="F4F4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STE</a:t>
            </a:r>
            <a:r>
              <a:rPr lang="zh-TW" altLang="zh-TW" sz="9300" b="1" smtClean="0">
                <a:solidFill>
                  <a:srgbClr val="F4F4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M</a:t>
            </a:r>
            <a:r>
              <a:rPr lang="zh-TW" altLang="en-US" sz="9300" b="1" smtClean="0">
                <a:solidFill>
                  <a:srgbClr val="F4F4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創科教育的趨勢</a:t>
            </a:r>
            <a:endParaRPr lang="zh-TW" sz="9300" b="1">
              <a:solidFill>
                <a:srgbClr val="F4F4F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9220" name="Rectangle 4"/>
          <p:cNvSpPr>
            <a:spLocks/>
          </p:cNvSpPr>
          <p:nvPr/>
        </p:nvSpPr>
        <p:spPr bwMode="auto">
          <a:xfrm>
            <a:off x="9959752" y="5417840"/>
            <a:ext cx="4517262" cy="218521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en-US" altLang="zh-TW" sz="6800" dirty="0" smtClean="0">
                <a:solidFill>
                  <a:srgbClr val="FFFFFF"/>
                </a:solidFill>
                <a:latin typeface="Brandon Text Bold" pitchFamily="34" charset="0"/>
                <a:ea typeface="新細明體" pitchFamily="18" charset="-120"/>
                <a:sym typeface="Brandon Text Bold" pitchFamily="34" charset="0"/>
              </a:rPr>
              <a:t>Examples:</a:t>
            </a:r>
          </a:p>
          <a:p>
            <a:pPr defTabSz="823913"/>
            <a:r>
              <a:rPr lang="en-US" altLang="zh-TW" sz="6800" dirty="0" smtClean="0">
                <a:solidFill>
                  <a:srgbClr val="FFFFFF"/>
                </a:solidFill>
                <a:latin typeface="Brandon Text Bold" pitchFamily="34" charset="0"/>
                <a:ea typeface="新細明體" pitchFamily="18" charset="-120"/>
                <a:sym typeface="Brandon Text Bold" pitchFamily="34" charset="0"/>
              </a:rPr>
              <a:t>Automobile</a:t>
            </a:r>
          </a:p>
        </p:txBody>
      </p:sp>
      <p:sp>
        <p:nvSpPr>
          <p:cNvPr id="9221" name="Rectangle 5"/>
          <p:cNvSpPr>
            <a:spLocks/>
          </p:cNvSpPr>
          <p:nvPr/>
        </p:nvSpPr>
        <p:spPr bwMode="auto">
          <a:xfrm>
            <a:off x="-136525" y="-3167063"/>
            <a:ext cx="5732463" cy="22637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230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STEM</a:t>
            </a:r>
          </a:p>
        </p:txBody>
      </p:sp>
      <p:sp>
        <p:nvSpPr>
          <p:cNvPr id="9222" name="Rectangle 6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3AC6B5F2-7F92-4C6A-8358-98B602F963A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4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CMUCAM5 Pixy2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8375576" y="11318428"/>
            <a:ext cx="131281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https://blog.beyond-coding.org.tw/2019/02/maker-pixy-cam-microbitpixycam.html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4"/>
              </a:rPr>
              <a:t>https://docs.pixycam.com/wiki/doku.php?id=wiki:v2:porting_guide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5"/>
              </a:rPr>
              <a:t>https://www.taiwansensor.com.tw/product/pixy-2-cmucam5-%E5%BD%B1%E5%83%8F%E8%BE%A8%E8%AD%98%E6%A8%A1%E7%B5%84-arduino-%E5%BD%B1%E5%83%8F%E8%BE%A8%E8%AD%98%E7%B3%BB%E7%B5%B1-smart-vision-sensor/</a:t>
            </a:r>
            <a:endParaRPr lang="en-US" altLang="zh-TW" sz="2400" dirty="0" smtClean="0"/>
          </a:p>
        </p:txBody>
      </p:sp>
      <p:sp>
        <p:nvSpPr>
          <p:cNvPr id="5" name="矩形 4"/>
          <p:cNvSpPr/>
          <p:nvPr/>
        </p:nvSpPr>
        <p:spPr>
          <a:xfrm>
            <a:off x="1030760" y="2502962"/>
            <a:ext cx="223944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smtClean="0"/>
              <a:t> </a:t>
            </a:r>
            <a:r>
              <a:rPr lang="en-US" altLang="zh-TW" sz="3200" smtClean="0"/>
              <a:t>Pixy 2 </a:t>
            </a:r>
            <a:r>
              <a:rPr lang="en-US" altLang="zh-TW" sz="3200" smtClean="0"/>
              <a:t>CMUcam5</a:t>
            </a:r>
            <a:r>
              <a:rPr lang="zh-TW" altLang="en-US" sz="3200" smtClean="0"/>
              <a:t>影像辨識模組 是</a:t>
            </a:r>
            <a:r>
              <a:rPr lang="en-US" altLang="zh-TW" sz="3200" smtClean="0"/>
              <a:t>Pixy</a:t>
            </a:r>
            <a:r>
              <a:rPr lang="zh-TW" altLang="en-US" sz="3200" smtClean="0"/>
              <a:t>的第二個版本。它比第一代</a:t>
            </a:r>
            <a:r>
              <a:rPr lang="en-US" altLang="zh-TW" sz="3200" smtClean="0"/>
              <a:t>Pixy</a:t>
            </a:r>
            <a:r>
              <a:rPr lang="zh-TW" altLang="en-US" sz="3200" smtClean="0"/>
              <a:t>更快，更小，更強大，增加了線跟蹤</a:t>
            </a:r>
            <a:r>
              <a:rPr lang="en-US" altLang="zh-TW" sz="3200" smtClean="0"/>
              <a:t>/</a:t>
            </a:r>
            <a:r>
              <a:rPr lang="zh-TW" altLang="en-US" sz="3200" smtClean="0"/>
              <a:t>跟蹤演算法以及其他功能。這是我們添加到</a:t>
            </a:r>
            <a:r>
              <a:rPr lang="en-US" altLang="zh-TW" sz="3200" smtClean="0"/>
              <a:t>Pixy </a:t>
            </a:r>
            <a:r>
              <a:rPr lang="en-US" altLang="zh-TW" sz="3200" smtClean="0"/>
              <a:t>2 </a:t>
            </a:r>
            <a:r>
              <a:rPr lang="en-US" altLang="zh-TW" sz="3200" smtClean="0"/>
              <a:t>CMUcam5</a:t>
            </a:r>
            <a:r>
              <a:rPr lang="zh-TW" altLang="en-US" sz="3200" smtClean="0"/>
              <a:t>影像辨識模組 的內容：</a:t>
            </a:r>
            <a:endParaRPr lang="en-US" altLang="zh-TW" sz="3200" dirty="0" smtClean="0"/>
          </a:p>
          <a:p>
            <a:pPr marL="528638" indent="-528638" algn="l">
              <a:buFont typeface="Wingdings" pitchFamily="2" charset="2"/>
              <a:buChar char="ü"/>
            </a:pP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Pixy 2 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CMUcam5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影像辨識模組 可以完成原始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Pixy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可以</a:t>
            </a:r>
            <a:r>
              <a:rPr lang="zh-TW" altLang="en-US" sz="3200" dirty="0" smtClean="0">
                <a:solidFill>
                  <a:srgbClr val="3A3A3A"/>
                </a:solidFill>
                <a:latin typeface="Open Sans"/>
              </a:rPr>
              <a:t>做的所有事情：</a:t>
            </a:r>
          </a:p>
          <a:p>
            <a:pPr marL="990600" indent="-361950" algn="l">
              <a:buFont typeface="Arial"/>
              <a:buChar char="•"/>
            </a:pP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Pixy2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小巧，快速，易於使用，低成本，易於使用的視覺系統</a:t>
            </a:r>
            <a:endParaRPr lang="zh-TW" altLang="en-US" sz="3200" dirty="0" smtClean="0">
              <a:solidFill>
                <a:srgbClr val="3A3A3A"/>
              </a:solidFill>
              <a:latin typeface="Open Sans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學會檢測你教的對象</a:t>
            </a:r>
            <a:endParaRPr lang="zh-TW" altLang="en-US" sz="3200" dirty="0" smtClean="0">
              <a:solidFill>
                <a:srgbClr val="3A3A3A"/>
              </a:solidFill>
              <a:latin typeface="Open Sans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使用附帶的電纜連線到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Arduino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。也適用於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Raspberry </a:t>
            </a:r>
            <a:r>
              <a:rPr lang="en-US" altLang="zh-TW" sz="3200" dirty="0" smtClean="0">
                <a:solidFill>
                  <a:srgbClr val="3A3A3A"/>
                </a:solidFill>
                <a:latin typeface="Open Sans"/>
              </a:rPr>
              <a:t>Pi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，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BeagleBone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和類似的控制器</a:t>
            </a:r>
            <a:endParaRPr lang="zh-TW" altLang="en-US" sz="3200" dirty="0" smtClean="0">
              <a:solidFill>
                <a:srgbClr val="3A3A3A"/>
              </a:solidFill>
              <a:latin typeface="Open Sans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Open Sans"/>
              </a:rPr>
              <a:t>提供</a:t>
            </a:r>
            <a:r>
              <a:rPr lang="en-US" altLang="zh-TW" sz="3200" dirty="0" smtClean="0">
                <a:solidFill>
                  <a:srgbClr val="3A3A3A"/>
                </a:solidFill>
                <a:latin typeface="Open Sans"/>
              </a:rPr>
              <a:t>Arduino</a:t>
            </a:r>
            <a:r>
              <a:rPr lang="zh-TW" altLang="en-US" sz="3200" dirty="0" smtClean="0">
                <a:solidFill>
                  <a:srgbClr val="3A3A3A"/>
                </a:solidFill>
                <a:latin typeface="Open Sans"/>
              </a:rPr>
              <a:t>，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Raspberry 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Pi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等所有庫</a:t>
            </a:r>
            <a:endParaRPr lang="zh-TW" altLang="en-US" sz="3200" dirty="0" smtClean="0">
              <a:solidFill>
                <a:srgbClr val="3A3A3A"/>
              </a:solidFill>
              <a:latin typeface="Open Sans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Open Sans"/>
              </a:rPr>
              <a:t>支持</a:t>
            </a:r>
            <a:r>
              <a:rPr lang="en-US" altLang="zh-TW" sz="3200" dirty="0" smtClean="0">
                <a:solidFill>
                  <a:srgbClr val="3A3A3A"/>
                </a:solidFill>
                <a:latin typeface="Open Sans"/>
              </a:rPr>
              <a:t>C / C ++</a:t>
            </a:r>
            <a:r>
              <a:rPr lang="zh-TW" altLang="en-US" sz="3200" dirty="0" smtClean="0">
                <a:solidFill>
                  <a:srgbClr val="3A3A3A"/>
                </a:solidFill>
                <a:latin typeface="Open Sans"/>
              </a:rPr>
              <a:t>和</a:t>
            </a:r>
            <a:r>
              <a:rPr lang="en-US" altLang="zh-TW" sz="3200" dirty="0" smtClean="0">
                <a:solidFill>
                  <a:srgbClr val="3A3A3A"/>
                </a:solidFill>
                <a:latin typeface="Open Sans"/>
              </a:rPr>
              <a:t>Python</a:t>
            </a:r>
          </a:p>
          <a:p>
            <a:pPr marL="990600" indent="-361950" algn="l">
              <a:buFont typeface="Arial"/>
              <a:buChar char="•"/>
            </a:pP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通過以下幾種介面之一進行通信：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SPI</a:t>
            </a:r>
            <a:r>
              <a:rPr lang="zh-TW" altLang="en-US" sz="3200" dirty="0" smtClean="0">
                <a:solidFill>
                  <a:srgbClr val="3A3A3A"/>
                </a:solidFill>
                <a:latin typeface="Open Sans"/>
              </a:rPr>
              <a:t>，</a:t>
            </a:r>
            <a:r>
              <a:rPr lang="en-US" altLang="zh-TW" sz="3200" dirty="0" smtClean="0">
                <a:solidFill>
                  <a:srgbClr val="3A3A3A"/>
                </a:solidFill>
                <a:latin typeface="Open Sans"/>
              </a:rPr>
              <a:t>I2C</a:t>
            </a:r>
            <a:r>
              <a:rPr lang="zh-TW" altLang="en-US" sz="3200" dirty="0" smtClean="0">
                <a:solidFill>
                  <a:srgbClr val="3A3A3A"/>
                </a:solidFill>
                <a:latin typeface="Open Sans"/>
              </a:rPr>
              <a:t>，</a:t>
            </a:r>
            <a:r>
              <a:rPr lang="en-US" altLang="zh-TW" sz="3200" dirty="0" smtClean="0">
                <a:solidFill>
                  <a:srgbClr val="3A3A3A"/>
                </a:solidFill>
                <a:latin typeface="Open Sans"/>
              </a:rPr>
              <a:t>UART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，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USB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或模擬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/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數位輸出</a:t>
            </a:r>
            <a:endParaRPr lang="zh-TW" altLang="en-US" sz="3200" dirty="0" smtClean="0">
              <a:solidFill>
                <a:srgbClr val="3A3A3A"/>
              </a:solidFill>
              <a:latin typeface="Open Sans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配置實用程式在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Windows</a:t>
            </a:r>
            <a:r>
              <a:rPr lang="zh-TW" altLang="en-US" sz="3200" dirty="0" smtClean="0">
                <a:solidFill>
                  <a:srgbClr val="3A3A3A"/>
                </a:solidFill>
                <a:latin typeface="Open Sans"/>
              </a:rPr>
              <a:t>，</a:t>
            </a:r>
            <a:r>
              <a:rPr lang="en-US" altLang="zh-TW" sz="3200" dirty="0" err="1" smtClean="0">
                <a:solidFill>
                  <a:srgbClr val="3A3A3A"/>
                </a:solidFill>
                <a:latin typeface="Open Sans"/>
              </a:rPr>
              <a:t>MacOS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和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Linux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上運行</a:t>
            </a:r>
            <a:endParaRPr lang="zh-TW" altLang="en-US" sz="3200" dirty="0" smtClean="0">
              <a:solidFill>
                <a:srgbClr val="3A3A3A"/>
              </a:solidFill>
              <a:latin typeface="Open Sans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提供所有硬體文檔，包括原理圖，材料列表，</a:t>
            </a:r>
            <a:r>
              <a:rPr lang="en-US" altLang="zh-TW" sz="3200" smtClean="0">
                <a:solidFill>
                  <a:srgbClr val="3A3A3A"/>
                </a:solidFill>
                <a:latin typeface="Open Sans"/>
              </a:rPr>
              <a:t>PCB</a:t>
            </a:r>
            <a:r>
              <a:rPr lang="zh-TW" altLang="en-US" sz="3200" smtClean="0">
                <a:solidFill>
                  <a:srgbClr val="3A3A3A"/>
                </a:solidFill>
                <a:latin typeface="Open Sans"/>
              </a:rPr>
              <a:t>佈局等</a:t>
            </a:r>
            <a:endParaRPr lang="zh-TW" altLang="en-US" sz="3200" dirty="0" smtClean="0">
              <a:solidFill>
                <a:srgbClr val="3A3A3A"/>
              </a:solidFill>
              <a:latin typeface="Open Sans"/>
            </a:endParaRPr>
          </a:p>
          <a:p>
            <a:pPr marL="528638" indent="-528638" algn="l">
              <a:buFont typeface="Wingdings" pitchFamily="2" charset="2"/>
              <a:buChar char="ü"/>
            </a:pPr>
            <a:endParaRPr lang="en-US" altLang="zh-TW" sz="3200" dirty="0" smtClean="0"/>
          </a:p>
        </p:txBody>
      </p:sp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2768" y="8442176"/>
            <a:ext cx="661562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4" name="Picture 4" descr="pixy2_in_hand-300px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12679" y="3689648"/>
            <a:ext cx="5088565" cy="3816424"/>
          </a:xfrm>
          <a:prstGeom prst="rect">
            <a:avLst/>
          </a:prstGeom>
          <a:noFill/>
        </p:spPr>
      </p:pic>
      <p:pic>
        <p:nvPicPr>
          <p:cNvPr id="143366" name="Picture 6" descr="Pixy 2 CMUcam5 å½±åè¾¨è­æ¨¡çµ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12680" y="7722096"/>
            <a:ext cx="5112568" cy="3152752"/>
          </a:xfrm>
          <a:prstGeom prst="rect">
            <a:avLst/>
          </a:prstGeom>
          <a:noFill/>
        </p:spPr>
      </p:pic>
      <p:pic>
        <p:nvPicPr>
          <p:cNvPr id="143367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59552" y="8442175"/>
            <a:ext cx="5544616" cy="306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66" name="Picture 10" descr="https://i0.wp.com/randomnerdtutorials.com/wp-content/uploads/2019/03/esp32-cam-face-recognition-detection.jpg?w=812&amp;ssl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98669" y="8586192"/>
            <a:ext cx="7458627" cy="3888432"/>
          </a:xfrm>
          <a:prstGeom prst="rect">
            <a:avLst/>
          </a:prstGeom>
          <a:noFill/>
        </p:spPr>
      </p:pic>
      <p:pic>
        <p:nvPicPr>
          <p:cNvPr id="147464" name="Picture 8" descr="https://i1.wp.com/randomnerdtutorials.com/wp-content/uploads/2019/03/ESP32-cam-intruder-alert.jpg?w=812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480032" y="8586192"/>
            <a:ext cx="7143750" cy="3914776"/>
          </a:xfrm>
          <a:prstGeom prst="rect">
            <a:avLst/>
          </a:prstGeom>
          <a:noFill/>
        </p:spPr>
      </p:pic>
      <p:pic>
        <p:nvPicPr>
          <p:cNvPr id="147460" name="Picture 4" descr="https://i0.wp.com/randomnerdtutorials.com/wp-content/uploads/2019/03/esp32-cam-open-camerawebserver.png?w=812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66864" y="9162256"/>
            <a:ext cx="7734300" cy="395287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ESP32-CAM Video Streaming and Face Recognition with Arduino IDE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8159552" y="12762656"/>
            <a:ext cx="13128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6"/>
              </a:rPr>
              <a:t>https://randomnerdtutorials.com/esp32-cam-video-streaming-face-recognition-arduino-ide/</a:t>
            </a:r>
            <a:endParaRPr lang="zh-TW" altLang="en-US" sz="2400" dirty="0"/>
          </a:p>
        </p:txBody>
      </p:sp>
      <p:pic>
        <p:nvPicPr>
          <p:cNvPr id="147458" name="Picture 2" descr="https://i1.wp.com/randomnerdtutorials.com/wp-content/uploads/2019/03/esp32-cam-open-camerawebserver-example.png?w=812&amp;ssl=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22848" y="3905672"/>
            <a:ext cx="9908214" cy="4968552"/>
          </a:xfrm>
          <a:prstGeom prst="rect">
            <a:avLst/>
          </a:prstGeom>
          <a:noFill/>
        </p:spPr>
      </p:pic>
      <p:pic>
        <p:nvPicPr>
          <p:cNvPr id="147462" name="Picture 6" descr="https://i0.wp.com/randomnerdtutorials.com/wp-content/uploads/2019/03/ESP32-CAM-video-streaming-example.jpg?w=812&amp;ssl=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480032" y="3545631"/>
            <a:ext cx="9721080" cy="52753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Python-ESP8266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9095656" y="12762656"/>
            <a:ext cx="1219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http://yhhuang1966.blogspot.com/2017/04/esp-01-esp8266-micropython.html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4"/>
              </a:rPr>
              <a:t>https://swf.com.tw/?p=1129</a:t>
            </a:r>
            <a:endParaRPr lang="zh-TW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1030760" y="2502962"/>
            <a:ext cx="22394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smtClean="0"/>
              <a:t> </a:t>
            </a:r>
            <a:r>
              <a:rPr lang="en-US" altLang="zh-TW" sz="3200" smtClean="0">
                <a:hlinkClick r:id="rId5"/>
              </a:rPr>
              <a:t>MicrPython</a:t>
            </a:r>
            <a:r>
              <a:rPr lang="zh-TW" altLang="en-US" sz="3200" smtClean="0"/>
              <a:t> 這個專案</a:t>
            </a:r>
            <a:r>
              <a:rPr lang="en-US" altLang="zh-TW" sz="3200" smtClean="0"/>
              <a:t>,</a:t>
            </a:r>
            <a:r>
              <a:rPr lang="zh-TW" altLang="en-US" sz="3200" smtClean="0"/>
              <a:t>這是一個包含</a:t>
            </a:r>
            <a:r>
              <a:rPr lang="en-US" altLang="zh-TW" sz="3200" smtClean="0"/>
              <a:t>Python 3</a:t>
            </a:r>
            <a:r>
              <a:rPr lang="zh-TW" altLang="en-US" sz="3200" smtClean="0"/>
              <a:t>標準函式庫的精簡子集實作</a:t>
            </a:r>
            <a:r>
              <a:rPr lang="en-US" altLang="zh-TW" sz="3200" smtClean="0"/>
              <a:t>,</a:t>
            </a:r>
            <a:r>
              <a:rPr lang="zh-TW" altLang="en-US" sz="3200" smtClean="0"/>
              <a:t>為資源受限的嵌入式設備上提供了一個低階的作業系統環境</a:t>
            </a:r>
            <a:r>
              <a:rPr lang="en-US" altLang="zh-TW" sz="3200" smtClean="0"/>
              <a:t>(</a:t>
            </a:r>
            <a:r>
              <a:rPr lang="en-US" altLang="zh-TW" sz="3200" smtClean="0"/>
              <a:t>Python OS</a:t>
            </a:r>
            <a:r>
              <a:rPr lang="en-US" altLang="zh-TW" sz="3200" smtClean="0"/>
              <a:t>)</a:t>
            </a:r>
            <a:r>
              <a:rPr lang="zh-TW" altLang="en-US" sz="3200" smtClean="0"/>
              <a:t>以執行</a:t>
            </a:r>
            <a:r>
              <a:rPr lang="en-US" altLang="zh-TW" sz="3200" smtClean="0"/>
              <a:t>Python 3</a:t>
            </a:r>
            <a:r>
              <a:rPr lang="zh-TW" altLang="en-US" sz="3200" smtClean="0"/>
              <a:t>解譯器</a:t>
            </a:r>
            <a:r>
              <a:rPr lang="en-US" altLang="zh-TW" sz="3200" smtClean="0"/>
              <a:t>.</a:t>
            </a:r>
            <a:endParaRPr lang="en-US" altLang="zh-TW" sz="3200" dirty="0" smtClean="0"/>
          </a:p>
          <a:p>
            <a:pPr marL="528638" indent="-528638" algn="l">
              <a:buFont typeface="Wingdings" pitchFamily="2" charset="2"/>
              <a:buChar char="ü"/>
            </a:pPr>
            <a:r>
              <a:rPr lang="en-US" altLang="zh-TW" sz="3200" smtClean="0"/>
              <a:t>MicroPython</a:t>
            </a:r>
            <a:r>
              <a:rPr lang="zh-TW" altLang="en-US" sz="3200" smtClean="0"/>
              <a:t>提供了許多</a:t>
            </a:r>
            <a:r>
              <a:rPr lang="en-US" altLang="zh-TW" sz="3200" smtClean="0"/>
              <a:t>Python</a:t>
            </a:r>
            <a:r>
              <a:rPr lang="zh-TW" altLang="en-US" sz="3200" smtClean="0"/>
              <a:t>的高階功能</a:t>
            </a:r>
            <a:r>
              <a:rPr lang="en-US" altLang="zh-TW" sz="3200" smtClean="0"/>
              <a:t>,</a:t>
            </a:r>
            <a:r>
              <a:rPr lang="zh-TW" altLang="en-US" sz="3200" smtClean="0"/>
              <a:t>例如互動式命令提示介面</a:t>
            </a:r>
            <a:r>
              <a:rPr lang="en-US" altLang="zh-TW" sz="3200" smtClean="0"/>
              <a:t>(</a:t>
            </a:r>
            <a:r>
              <a:rPr lang="zh-TW" altLang="en-US" sz="3200" smtClean="0"/>
              <a:t>稱為</a:t>
            </a:r>
            <a:r>
              <a:rPr lang="en-US" altLang="zh-TW" sz="3200" smtClean="0"/>
              <a:t>REPL</a:t>
            </a:r>
            <a:r>
              <a:rPr lang="en-US" altLang="zh-TW" sz="3200" smtClean="0"/>
              <a:t>, Read Evaluate Print Loop</a:t>
            </a:r>
            <a:r>
              <a:rPr lang="en-US" altLang="zh-TW" sz="3200" smtClean="0"/>
              <a:t>),</a:t>
            </a:r>
            <a:r>
              <a:rPr lang="zh-TW" altLang="en-US" sz="3200" smtClean="0"/>
              <a:t>無限精准度整數</a:t>
            </a:r>
            <a:r>
              <a:rPr lang="en-US" altLang="zh-TW" sz="3200" smtClean="0"/>
              <a:t>,</a:t>
            </a:r>
            <a:r>
              <a:rPr lang="zh-TW" altLang="en-US" sz="3200" smtClean="0"/>
              <a:t>閉包</a:t>
            </a:r>
            <a:r>
              <a:rPr lang="en-US" altLang="zh-TW" sz="3200" smtClean="0"/>
              <a:t>(</a:t>
            </a:r>
            <a:r>
              <a:rPr lang="en-US" altLang="zh-TW" sz="3200" smtClean="0"/>
              <a:t>Closure</a:t>
            </a:r>
            <a:r>
              <a:rPr lang="en-US" altLang="zh-TW" sz="3200" smtClean="0"/>
              <a:t>),</a:t>
            </a:r>
            <a:r>
              <a:rPr lang="zh-TW" altLang="en-US" sz="3200" smtClean="0"/>
              <a:t>串列功能</a:t>
            </a:r>
            <a:r>
              <a:rPr lang="en-US" altLang="zh-TW" sz="3200" smtClean="0"/>
              <a:t>,</a:t>
            </a:r>
            <a:r>
              <a:rPr lang="zh-TW" altLang="en-US" sz="3200" smtClean="0"/>
              <a:t>以及例外處理等等</a:t>
            </a:r>
            <a:r>
              <a:rPr lang="en-US" altLang="zh-TW" sz="3200" smtClean="0"/>
              <a:t>.</a:t>
            </a:r>
            <a:r>
              <a:rPr lang="zh-TW" altLang="en-US" sz="3200" smtClean="0"/>
              <a:t>其目標是儘量做到與電腦上完整的</a:t>
            </a:r>
            <a:r>
              <a:rPr lang="en-US" altLang="zh-TW" sz="3200" smtClean="0"/>
              <a:t>CPython</a:t>
            </a:r>
            <a:r>
              <a:rPr lang="zh-TW" altLang="en-US" sz="3200" smtClean="0"/>
              <a:t>相容</a:t>
            </a:r>
            <a:r>
              <a:rPr lang="en-US" altLang="zh-TW" sz="3200" smtClean="0"/>
              <a:t>,</a:t>
            </a:r>
            <a:r>
              <a:rPr lang="zh-TW" altLang="en-US" sz="3200" smtClean="0"/>
              <a:t>使得桌上型電腦上的</a:t>
            </a:r>
            <a:r>
              <a:rPr lang="en-US" altLang="zh-TW" sz="3200" smtClean="0"/>
              <a:t>Python</a:t>
            </a:r>
            <a:r>
              <a:rPr lang="zh-TW" altLang="en-US" sz="3200" smtClean="0"/>
              <a:t>程式碼可以很容易地移植到微控器等嵌入式設備中執行</a:t>
            </a:r>
            <a:r>
              <a:rPr lang="en-US" altLang="zh-TW" sz="3200" smtClean="0"/>
              <a:t>. </a:t>
            </a:r>
            <a:r>
              <a:rPr lang="en-US" altLang="zh-TW" sz="3200" smtClean="0"/>
              <a:t> </a:t>
            </a:r>
            <a:r>
              <a:rPr lang="en-US" altLang="zh-TW" sz="3200" smtClean="0"/>
              <a:t>MicroPython</a:t>
            </a:r>
            <a:r>
              <a:rPr lang="zh-TW" altLang="en-US" sz="3200" smtClean="0"/>
              <a:t>除了實作了</a:t>
            </a:r>
            <a:r>
              <a:rPr lang="en-US" altLang="zh-TW" sz="3200" smtClean="0"/>
              <a:t>Python</a:t>
            </a:r>
            <a:r>
              <a:rPr lang="zh-TW" altLang="en-US" sz="3200" smtClean="0"/>
              <a:t>核心函式庫外</a:t>
            </a:r>
            <a:r>
              <a:rPr lang="en-US" altLang="zh-TW" sz="3200" smtClean="0"/>
              <a:t>,</a:t>
            </a:r>
            <a:r>
              <a:rPr lang="zh-TW" altLang="en-US" sz="3200" smtClean="0"/>
              <a:t>也加入了稱為</a:t>
            </a:r>
            <a:r>
              <a:rPr lang="en-US" altLang="zh-TW" sz="3200" smtClean="0"/>
              <a:t>machine</a:t>
            </a:r>
            <a:r>
              <a:rPr lang="zh-TW" altLang="en-US" sz="3200" smtClean="0"/>
              <a:t>的函式庫以存取低階的硬體資源</a:t>
            </a:r>
            <a:r>
              <a:rPr lang="en-US" altLang="zh-TW" sz="3200" smtClean="0"/>
              <a:t>.</a:t>
            </a:r>
            <a:r>
              <a:rPr lang="zh-TW" altLang="en-US" sz="3200" smtClean="0"/>
              <a:t>參考</a:t>
            </a:r>
            <a:r>
              <a:rPr lang="en-US" altLang="zh-TW" sz="3200" smtClean="0"/>
              <a:t>MicroPython</a:t>
            </a:r>
            <a:r>
              <a:rPr lang="zh-TW" altLang="en-US" sz="3200" smtClean="0"/>
              <a:t>的</a:t>
            </a:r>
            <a:r>
              <a:rPr lang="en-US" altLang="zh-TW" sz="3200" smtClean="0"/>
              <a:t>WiKi</a:t>
            </a:r>
            <a:r>
              <a:rPr lang="zh-TW" altLang="en-US" sz="3200" smtClean="0"/>
              <a:t>與文件</a:t>
            </a:r>
            <a:r>
              <a:rPr lang="en-US" altLang="zh-TW" sz="3200" smtClean="0"/>
              <a:t>: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 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0184888" y="10530408"/>
            <a:ext cx="360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2400" b="1" smtClean="0"/>
              <a:t>參考書目</a:t>
            </a:r>
            <a:r>
              <a:rPr lang="en-US" altLang="zh-TW" sz="2400" b="1" smtClean="0"/>
              <a:t>:</a:t>
            </a:r>
            <a:endParaRPr lang="en-US" altLang="zh-TW" sz="2400" b="1" dirty="0" smtClean="0"/>
          </a:p>
          <a:p>
            <a:pPr algn="l"/>
            <a:r>
              <a:rPr lang="zh-TW" altLang="en-US" sz="2400" b="1" smtClean="0"/>
              <a:t>超圖解</a:t>
            </a:r>
            <a:r>
              <a:rPr lang="en-US" altLang="zh-TW" sz="2400" b="1" smtClean="0"/>
              <a:t>Python</a:t>
            </a:r>
            <a:r>
              <a:rPr lang="zh-TW" altLang="en-US" sz="2400" b="1" smtClean="0"/>
              <a:t>物聯網實作入門：使用</a:t>
            </a:r>
            <a:r>
              <a:rPr lang="en-US" altLang="zh-TW" sz="2400" b="1" smtClean="0"/>
              <a:t>ESP8266</a:t>
            </a:r>
            <a:r>
              <a:rPr lang="zh-TW" altLang="en-US" sz="2400" b="1" smtClean="0"/>
              <a:t>與</a:t>
            </a:r>
            <a:r>
              <a:rPr lang="en-US" altLang="zh-TW" sz="2400" b="1" smtClean="0"/>
              <a:t>MicroPython</a:t>
            </a:r>
            <a:endParaRPr lang="en-US" altLang="zh-TW" sz="2400" b="1" dirty="0"/>
          </a:p>
        </p:txBody>
      </p:sp>
      <p:pic>
        <p:nvPicPr>
          <p:cNvPr id="125954" name="Picture 2" descr="è¶åè§£Pythonç©è¯ç¶²å¯¦ä½å¥é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472920" y="6065912"/>
            <a:ext cx="2894049" cy="4141888"/>
          </a:xfrm>
          <a:prstGeom prst="rect">
            <a:avLst/>
          </a:prstGeom>
          <a:noFill/>
        </p:spPr>
      </p:pic>
      <p:pic>
        <p:nvPicPr>
          <p:cNvPr id="125956" name="Picture 4" descr="è¶é³æ³¢è·é¢ææ¸¬å¨ç¨å¼åº«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66864" y="8874224"/>
            <a:ext cx="7603435" cy="4536504"/>
          </a:xfrm>
          <a:prstGeom prst="rect">
            <a:avLst/>
          </a:prstGeom>
          <a:noFill/>
        </p:spPr>
      </p:pic>
      <p:pic>
        <p:nvPicPr>
          <p:cNvPr id="125958" name="Picture 6" descr="WEMOS D1 minièç±æé»é»éºµåæ¿é»è·¯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42928" y="5849888"/>
            <a:ext cx="6905625" cy="2800351"/>
          </a:xfrm>
          <a:prstGeom prst="rect">
            <a:avLst/>
          </a:prstGeom>
          <a:noFill/>
        </p:spPr>
      </p:pic>
      <p:pic>
        <p:nvPicPr>
          <p:cNvPr id="125960" name="Picture 8" descr="ç¶²è·¯ç¨æ¶ç«¯åä¼ºæå¨ç¨å¼çæµç¨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327904" y="5993904"/>
            <a:ext cx="7848872" cy="6283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8" name="Picture 6" descr="8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6864" y="3041576"/>
            <a:ext cx="7620000" cy="57150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Python –ESP32-CAM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9167664" y="11682536"/>
            <a:ext cx="1219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zh-TW" sz="2400" dirty="0" smtClean="0">
                <a:hlinkClick r:id="rId4"/>
              </a:rPr>
              <a:t>http://kobayasitenmei.pixnet.net/blog/post/225218873-%E7%89%A9%E8%81%AF%E7%B6%B2%E9%81%8B%E7%94%A8%E4%B9%8Besp12e-esp32-ov2640-wifi-camera-%28arducam%29https://swf.com.tw/?p=1129</a:t>
            </a:r>
            <a:endParaRPr lang="en-US" altLang="zh-TW" sz="2400" dirty="0" smtClean="0"/>
          </a:p>
          <a:p>
            <a:pPr algn="r"/>
            <a:r>
              <a:rPr lang="en-US" altLang="zh-TW" sz="2400" dirty="0" smtClean="0">
                <a:hlinkClick r:id="rId5"/>
              </a:rPr>
              <a:t>https://github.com/dmainmon/ArduCAM-mini-ESP8266-12E-Camera-Server/blob/master/ArduCam_ESP8266_FileCapture.ino</a:t>
            </a:r>
            <a:endParaRPr lang="zh-TW" altLang="en-US" sz="2400" dirty="0"/>
          </a:p>
        </p:txBody>
      </p:sp>
      <p:pic>
        <p:nvPicPr>
          <p:cNvPr id="131074" name="Picture 2" descr="WiFi Camera-04.png"/>
          <p:cNvPicPr>
            <a:picLocks noChangeAspect="1" noChangeArrowheads="1"/>
          </p:cNvPicPr>
          <p:nvPr/>
        </p:nvPicPr>
        <p:blipFill>
          <a:blip r:embed="rId6" cstate="print"/>
          <a:srcRect r="21994" b="32383"/>
          <a:stretch>
            <a:fillRect/>
          </a:stretch>
        </p:blipFill>
        <p:spPr bwMode="auto">
          <a:xfrm>
            <a:off x="8015536" y="6209928"/>
            <a:ext cx="5585202" cy="5688632"/>
          </a:xfrm>
          <a:prstGeom prst="rect">
            <a:avLst/>
          </a:prstGeom>
          <a:noFill/>
        </p:spPr>
      </p:pic>
      <p:pic>
        <p:nvPicPr>
          <p:cNvPr id="131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08224" y="2825552"/>
            <a:ext cx="10175776" cy="716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Raspberry Pi+CMUcam5 Pixy2</a:t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12408024" y="12762656"/>
            <a:ext cx="8879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2400" dirty="0" smtClean="0">
                <a:hlinkClick r:id="rId3"/>
              </a:rPr>
              <a:t>http://www.cmucam.org/projects/cmucam5/wiki/Hooking_up_Pixy_to_a_Raspberry_Pi</a:t>
            </a:r>
            <a:endParaRPr lang="zh-TW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1030760" y="2502962"/>
            <a:ext cx="223944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zh-TW" altLang="en-US" sz="3200" dirty="0" smtClean="0"/>
              <a:t> </a:t>
            </a:r>
            <a:r>
              <a:rPr lang="en-US" altLang="zh-TW" sz="3200" dirty="0" smtClean="0"/>
              <a:t>You will need:</a:t>
            </a:r>
          </a:p>
          <a:p>
            <a:pPr marL="985838" indent="-528638" algn="l">
              <a:buFont typeface="Arial" pitchFamily="34" charset="0"/>
              <a:buChar char="•"/>
            </a:pPr>
            <a:r>
              <a:rPr lang="en-US" altLang="zh-TW" sz="3200" dirty="0" smtClean="0"/>
              <a:t>SD Card with NOOBS 1.3.9 installed</a:t>
            </a:r>
          </a:p>
          <a:p>
            <a:pPr marL="985838" indent="-528638" algn="l">
              <a:buFont typeface="Arial" pitchFamily="34" charset="0"/>
              <a:buChar char="•"/>
            </a:pPr>
            <a:r>
              <a:rPr lang="en-US" altLang="zh-TW" sz="3200" dirty="0" smtClean="0"/>
              <a:t>USB Hub with at least three ports</a:t>
            </a:r>
          </a:p>
          <a:p>
            <a:pPr marL="985838" indent="-528638" algn="l">
              <a:buFont typeface="Arial" pitchFamily="34" charset="0"/>
              <a:buChar char="•"/>
            </a:pPr>
            <a:r>
              <a:rPr lang="en-US" altLang="zh-TW" sz="3200" dirty="0" smtClean="0"/>
              <a:t>Pixy updated to latest firmware (1.0.2)</a:t>
            </a:r>
          </a:p>
          <a:p>
            <a:pPr marL="985838" indent="-528638" algn="l">
              <a:buFont typeface="Arial" pitchFamily="34" charset="0"/>
              <a:buChar char="•"/>
            </a:pPr>
            <a:r>
              <a:rPr lang="en-US" altLang="zh-TW" sz="3200" dirty="0" err="1" smtClean="0"/>
              <a:t>libpixyusb</a:t>
            </a:r>
            <a:r>
              <a:rPr lang="en-US" altLang="zh-TW" sz="3200" dirty="0" smtClean="0"/>
              <a:t> version is 0.3</a:t>
            </a:r>
          </a:p>
        </p:txBody>
      </p:sp>
      <p:pic>
        <p:nvPicPr>
          <p:cNvPr id="1026" name="Picture 2" descr="http://i74.photobucket.com/albums/i241/cmucam/35pi_sd_card_zps720f1e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6824" y="5273824"/>
            <a:ext cx="8064896" cy="6048672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79832" y="4121696"/>
            <a:ext cx="11609907" cy="800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7223448" y="7290048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solidFill>
                  <a:schemeClr val="bg1"/>
                </a:solidFill>
              </a:rPr>
              <a:t>Pixy2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4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41016</TotalTime>
  <Words>1341</Words>
  <Application>Microsoft Office PowerPoint</Application>
  <PresentationFormat>自訂</PresentationFormat>
  <Paragraphs>213</Paragraphs>
  <Slides>32</Slides>
  <Notes>32</Notes>
  <HiddenSlides>0</HiddenSlides>
  <MMClips>0</MMClips>
  <ScaleCrop>false</ScaleCrop>
  <HeadingPairs>
    <vt:vector size="4" baseType="variant">
      <vt:variant>
        <vt:lpstr>佈景主題</vt:lpstr>
      </vt:variant>
      <vt:variant>
        <vt:i4>5</vt:i4>
      </vt:variant>
      <vt:variant>
        <vt:lpstr>投影片標題</vt:lpstr>
      </vt:variant>
      <vt:variant>
        <vt:i4>32</vt:i4>
      </vt:variant>
    </vt:vector>
  </HeadingPairs>
  <TitlesOfParts>
    <vt:vector size="37" baseType="lpstr">
      <vt:lpstr>Regular Theme</vt:lpstr>
      <vt:lpstr>Regular Theme - 1_Empty 拷貝</vt:lpstr>
      <vt:lpstr>Regular Theme - 空白 拷貝</vt:lpstr>
      <vt:lpstr>1_Regular Theme</vt:lpstr>
      <vt:lpstr>2_Regular Theme</vt:lpstr>
      <vt:lpstr>投影片 1</vt:lpstr>
      <vt:lpstr>投影片 2</vt:lpstr>
      <vt:lpstr>學習地圖&amp; 與AI聯結</vt:lpstr>
      <vt:lpstr>投影片 4</vt:lpstr>
      <vt:lpstr>CMUCAM5 Pixy2</vt:lpstr>
      <vt:lpstr>ESP32-CAM Video Streaming and Face Recognition with Arduino IDE</vt:lpstr>
      <vt:lpstr>Python-ESP8266</vt:lpstr>
      <vt:lpstr>Python –ESP32-CAM</vt:lpstr>
      <vt:lpstr>Raspberry Pi+CMUcam5 Pixy2 </vt:lpstr>
      <vt:lpstr>Raspberry Pi+ESP32: Home Assistant</vt:lpstr>
      <vt:lpstr>Processing + Raspberry Pi</vt:lpstr>
      <vt:lpstr>Arduino+TensorFlow圖像識別小汽車 </vt:lpstr>
      <vt:lpstr>TensorFlow Raspberry Pi Examples</vt:lpstr>
      <vt:lpstr>投影片 14</vt:lpstr>
      <vt:lpstr>nRF51822的幾種常見的應用場景及架構 </vt:lpstr>
      <vt:lpstr>QuickBLE</vt:lpstr>
      <vt:lpstr>使用Python控制Arduino</vt:lpstr>
      <vt:lpstr>Arduino IDE- ESP8266</vt:lpstr>
      <vt:lpstr>Arduino+ESP8266實現IOT #1</vt:lpstr>
      <vt:lpstr>Arduino+ESP8266實現IOT #2</vt:lpstr>
      <vt:lpstr>Respberry Pi + ESESP32 via Node-Red</vt:lpstr>
      <vt:lpstr>投影片 22</vt:lpstr>
      <vt:lpstr>智慧家庭是什麼？</vt:lpstr>
      <vt:lpstr>WiFi Mesh Network</vt:lpstr>
      <vt:lpstr>Voice Recognition ,Arduino</vt:lpstr>
      <vt:lpstr>Python SpeechRecognition</vt:lpstr>
      <vt:lpstr>RaspberryPi: TTS &amp; STT </vt:lpstr>
      <vt:lpstr>Raspberry Pi:電腦跨網段也可遠端連線 </vt:lpstr>
      <vt:lpstr>Raspberry Pi &amp; WebCAM</vt:lpstr>
      <vt:lpstr>怎麼把USB_WEBCAM影像讓他在網頁上顯示出來</vt:lpstr>
      <vt:lpstr>Raspberry Pi+RPCAM via Node-Red</vt:lpstr>
      <vt:lpstr>投影片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Kevin Kao</cp:lastModifiedBy>
  <cp:revision>42</cp:revision>
  <dcterms:modified xsi:type="dcterms:W3CDTF">2019-06-06T12:23:34Z</dcterms:modified>
</cp:coreProperties>
</file>