
<file path=[Content_Types].xml><?xml version="1.0" encoding="utf-8"?>
<Types xmlns="http://schemas.openxmlformats.org/package/2006/content-types">
  <Override PartName="/ppt/slideMasters/slideMaster3.xml" ContentType="application/vnd.openxmlformats-officedocument.presentationml.slideMaster+xml"/>
  <Override PartName="/ppt/slides/slide47.xml" ContentType="application/vnd.openxmlformats-officedocument.presentationml.slide+xml"/>
  <Override PartName="/ppt/slides/slide58.xml" ContentType="application/vnd.openxmlformats-officedocument.presentationml.slide+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notesSlides/notesSlide16.xml" ContentType="application/vnd.openxmlformats-officedocument.presentationml.notesSlide+xml"/>
  <Override PartName="/ppt/tableStyles.xml" ContentType="application/vnd.openxmlformats-officedocument.presentationml.tableStyles+xml"/>
  <Override PartName="/ppt/slideLayouts/slideLayout102.xml" ContentType="application/vnd.openxmlformats-officedocument.presentationml.slideLayout+xml"/>
  <Override PartName="/ppt/diagrams/layout1.xml" ContentType="application/vnd.openxmlformats-officedocument.drawingml.diagramLayout+xml"/>
  <Override PartName="/ppt/notesSlides/notesSlide7.xml" ContentType="application/vnd.openxmlformats-officedocument.presentationml.notesSlide+xml"/>
  <Override PartName="/ppt/slides/slide77.xml" ContentType="application/vnd.openxmlformats-officedocument.presentationml.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s/slide55.xml" ContentType="application/vnd.openxmlformats-officedocument.presentationml.slide+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s/slide80.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Masters/slideMaster5.xml" ContentType="application/vnd.openxmlformats-officedocument.presentationml.slideMaster+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slideLayouts/slideLayout59.xml" ContentType="application/vnd.openxmlformats-officedocument.presentationml.slideLayout+xml"/>
  <Override PartName="/ppt/slideLayouts/slideLayout88.xml" ContentType="application/vnd.openxmlformats-officedocument.presentationml.slideLayout+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95.xml" ContentType="application/vnd.openxmlformats-officedocument.presentationml.slideLayout+xml"/>
  <Override PartName="/ppt/slideLayouts/slideLayout119.xml" ContentType="application/vnd.openxmlformats-officedocument.presentationml.slideLayout+xml"/>
  <Override PartName="/ppt/slideLayouts/slideLayout137.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84.xml" ContentType="application/vnd.openxmlformats-officedocument.presentationml.slideLayout+xml"/>
  <Override PartName="/ppt/slideLayouts/slideLayout108.xml" ContentType="application/vnd.openxmlformats-officedocument.presentationml.slideLayout+xml"/>
  <Override PartName="/ppt/slideLayouts/slideLayout12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91.xml" ContentType="application/vnd.openxmlformats-officedocument.presentationml.slideLayout+xml"/>
  <Override PartName="/ppt/slideLayouts/slideLayout115.xml" ContentType="application/vnd.openxmlformats-officedocument.presentationml.slideLayout+xml"/>
  <Override PartName="/ppt/slideLayouts/slideLayout133.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Layouts/slideLayout80.xml" ContentType="application/vnd.openxmlformats-officedocument.presentationml.slideLayout+xml"/>
  <Override PartName="/ppt/slideLayouts/slideLayout104.xml" ContentType="application/vnd.openxmlformats-officedocument.presentationml.slideLayout+xml"/>
  <Override PartName="/ppt/slideLayouts/slideLayout1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slideLayouts/slideLayout111.xml" ContentType="application/vnd.openxmlformats-officedocument.presentationml.slideLayout+xml"/>
  <Override PartName="/ppt/notesSlides/notesSlide14.xml" ContentType="application/vnd.openxmlformats-officedocument.presentationml.notesSlide+xml"/>
  <Override PartName="/ppt/slideLayouts/slideLayout100.xml" ContentType="application/vnd.openxmlformats-officedocument.presentationml.slideLayout+xml"/>
  <Override PartName="/ppt/notesSlides/notesSlide9.xml" ContentType="application/vnd.openxmlformats-officedocument.presentationml.notesSlide+xml"/>
  <Override PartName="/ppt/slideMasters/slideMaster6.xml" ContentType="application/vnd.openxmlformats-officedocument.presentationml.slideMaster+xml"/>
  <Override PartName="/ppt/slides/slide79.xml" ContentType="application/vnd.openxmlformats-officedocument.presentationml.slide+xml"/>
  <Override PartName="/ppt/slideLayouts/slideLayout89.xml" ContentType="application/vnd.openxmlformats-officedocument.presentationml.slideLayout+xml"/>
  <Override PartName="/ppt/theme/theme8.xml" ContentType="application/vnd.openxmlformats-officedocument.them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67.xml" ContentType="application/vnd.openxmlformats-officedocument.presentationml.slideLayout+xml"/>
  <Override PartName="/ppt/theme/theme4.xml" ContentType="application/vnd.openxmlformats-officedocument.theme+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09.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Override PartName="/ppt/slideLayouts/slideLayout34.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05.xml" ContentType="application/vnd.openxmlformats-officedocument.presentationml.slideLayout+xml"/>
  <Override PartName="/ppt/slideLayouts/slideLayout134.xml" ContentType="application/vnd.openxmlformats-officedocument.presentationml.slideLayout+xml"/>
  <Override PartName="/ppt/diagrams/quickStyle1.xml" ContentType="application/vnd.openxmlformats-officedocument.drawingml.diagramStyl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notesSlides/notesSlide15.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30.xml" ContentType="application/vnd.openxmlformats-officedocument.presentationml.slideLayout+xml"/>
  <Override PartName="/ppt/slideLayouts/slideLayout101.xml" ContentType="application/vnd.openxmlformats-officedocument.presentationml.slideLayout+xml"/>
  <Override PartName="/ppt/slideLayouts/slideLayout130.xml" ContentType="application/vnd.openxmlformats-officedocument.presentationml.slideLayout+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diagrams/data1.xml" ContentType="application/vnd.openxmlformats-officedocument.drawingml.diagramData+xml"/>
  <Override PartName="/ppt/slides/slide29.xml" ContentType="application/vnd.openxmlformats-officedocument.presentationml.slide+xml"/>
  <Override PartName="/ppt/slides/slide76.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notesSlides/notesSlide12.xml" ContentType="application/vnd.openxmlformats-officedocument.presentationml.notesSlide+xml"/>
  <Override PartName="/ppt/slideMasters/slideMaster4.xml" ContentType="application/vnd.openxmlformats-officedocument.presentationml.slideMaster+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s/slide48.xml" ContentType="application/vnd.openxmlformats-officedocument.presentationml.slide+xml"/>
  <Override PartName="/ppt/slideLayouts/slideLayout58.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s/slide51.xml" ContentType="application/vnd.openxmlformats-officedocument.presentationml.slide+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aveSubsetFonts="1">
  <p:sldMasterIdLst>
    <p:sldMasterId id="2147483648" r:id="rId1"/>
    <p:sldMasterId id="2147483649" r:id="rId2"/>
    <p:sldMasterId id="2147483650" r:id="rId3"/>
    <p:sldMasterId id="2147483691" r:id="rId4"/>
    <p:sldMasterId id="2147483727" r:id="rId5"/>
    <p:sldMasterId id="2147483764" r:id="rId6"/>
  </p:sldMasterIdLst>
  <p:notesMasterIdLst>
    <p:notesMasterId r:id="rId90"/>
  </p:notesMasterIdLst>
  <p:handoutMasterIdLst>
    <p:handoutMasterId r:id="rId91"/>
  </p:handoutMasterIdLst>
  <p:sldIdLst>
    <p:sldId id="256" r:id="rId7"/>
    <p:sldId id="257" r:id="rId8"/>
    <p:sldId id="392" r:id="rId9"/>
    <p:sldId id="393" r:id="rId10"/>
    <p:sldId id="394" r:id="rId11"/>
    <p:sldId id="395" r:id="rId12"/>
    <p:sldId id="339" r:id="rId13"/>
    <p:sldId id="335" r:id="rId14"/>
    <p:sldId id="381" r:id="rId15"/>
    <p:sldId id="356" r:id="rId16"/>
    <p:sldId id="357" r:id="rId17"/>
    <p:sldId id="367" r:id="rId18"/>
    <p:sldId id="368" r:id="rId19"/>
    <p:sldId id="369" r:id="rId20"/>
    <p:sldId id="370" r:id="rId21"/>
    <p:sldId id="358" r:id="rId22"/>
    <p:sldId id="362" r:id="rId23"/>
    <p:sldId id="375" r:id="rId24"/>
    <p:sldId id="363" r:id="rId25"/>
    <p:sldId id="364" r:id="rId26"/>
    <p:sldId id="366" r:id="rId27"/>
    <p:sldId id="379" r:id="rId28"/>
    <p:sldId id="382" r:id="rId29"/>
    <p:sldId id="396" r:id="rId30"/>
    <p:sldId id="397" r:id="rId31"/>
    <p:sldId id="398" r:id="rId32"/>
    <p:sldId id="399" r:id="rId33"/>
    <p:sldId id="391" r:id="rId34"/>
    <p:sldId id="383" r:id="rId35"/>
    <p:sldId id="384" r:id="rId36"/>
    <p:sldId id="385" r:id="rId37"/>
    <p:sldId id="386" r:id="rId38"/>
    <p:sldId id="387" r:id="rId39"/>
    <p:sldId id="388" r:id="rId40"/>
    <p:sldId id="389" r:id="rId41"/>
    <p:sldId id="390" r:id="rId42"/>
    <p:sldId id="281" r:id="rId43"/>
    <p:sldId id="282" r:id="rId44"/>
    <p:sldId id="283" r:id="rId45"/>
    <p:sldId id="284" r:id="rId46"/>
    <p:sldId id="285" r:id="rId47"/>
    <p:sldId id="286" r:id="rId48"/>
    <p:sldId id="28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0" r:id="rId62"/>
    <p:sldId id="301" r:id="rId63"/>
    <p:sldId id="302" r:id="rId64"/>
    <p:sldId id="303" r:id="rId65"/>
    <p:sldId id="304" r:id="rId66"/>
    <p:sldId id="305" r:id="rId67"/>
    <p:sldId id="306" r:id="rId68"/>
    <p:sldId id="307" r:id="rId69"/>
    <p:sldId id="308" r:id="rId70"/>
    <p:sldId id="309" r:id="rId71"/>
    <p:sldId id="310" r:id="rId72"/>
    <p:sldId id="311" r:id="rId73"/>
    <p:sldId id="348" r:id="rId74"/>
    <p:sldId id="312" r:id="rId75"/>
    <p:sldId id="313" r:id="rId76"/>
    <p:sldId id="314" r:id="rId77"/>
    <p:sldId id="315" r:id="rId78"/>
    <p:sldId id="316" r:id="rId79"/>
    <p:sldId id="317" r:id="rId80"/>
    <p:sldId id="319" r:id="rId81"/>
    <p:sldId id="320" r:id="rId82"/>
    <p:sldId id="321" r:id="rId83"/>
    <p:sldId id="322" r:id="rId84"/>
    <p:sldId id="323" r:id="rId85"/>
    <p:sldId id="324" r:id="rId86"/>
    <p:sldId id="325" r:id="rId87"/>
    <p:sldId id="326" r:id="rId88"/>
    <p:sldId id="318" r:id="rId89"/>
  </p:sldIdLst>
  <p:sldSz cx="24384000" cy="13716000"/>
  <p:notesSz cx="6858000" cy="9144000"/>
  <p:defaultTextStyle>
    <a:defPPr>
      <a:defRPr lang="zh-TW"/>
    </a:defPPr>
    <a:lvl1pPr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1pPr>
    <a:lvl2pPr indent="3429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2pPr>
    <a:lvl3pPr indent="6858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3pPr>
    <a:lvl4pPr indent="10287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4pPr>
    <a:lvl5pPr indent="1371600" algn="ctr" defTabSz="825500" rtl="0" fontAlgn="base" hangingPunct="0">
      <a:spcBef>
        <a:spcPct val="0"/>
      </a:spcBef>
      <a:spcAft>
        <a:spcPct val="0"/>
      </a:spcAft>
      <a:defRPr sz="5600" kern="1200">
        <a:solidFill>
          <a:srgbClr val="333333"/>
        </a:solidFill>
        <a:latin typeface="Lato" pitchFamily="34" charset="0"/>
        <a:ea typeface="Lato" pitchFamily="34" charset="0"/>
        <a:cs typeface="Lato" pitchFamily="34" charset="0"/>
        <a:sym typeface="Lato" pitchFamily="34" charset="0"/>
      </a:defRPr>
    </a:lvl5pPr>
    <a:lvl6pPr marL="22860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6pPr>
    <a:lvl7pPr marL="27432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7pPr>
    <a:lvl8pPr marL="32004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8pPr>
    <a:lvl9pPr marL="3657600" algn="l" defTabSz="914400" rtl="0" eaLnBrk="1" latinLnBrk="0" hangingPunct="1">
      <a:defRPr sz="5600" kern="1200">
        <a:solidFill>
          <a:srgbClr val="333333"/>
        </a:solidFill>
        <a:latin typeface="Lato" pitchFamily="34" charset="0"/>
        <a:ea typeface="Lato" pitchFamily="34" charset="0"/>
        <a:cs typeface="Lato" pitchFamily="34" charset="0"/>
        <a:sym typeface="Lato"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CC00"/>
    <a:srgbClr val="660066"/>
  </p:clrMru>
</p:presentationPr>
</file>

<file path=ppt/tableStyles.xml><?xml version="1.0" encoding="utf-8"?>
<a:tblStyleLst xmlns:a="http://schemas.openxmlformats.org/drawingml/2006/main" def="{5C22544A-7EE6-4342-B048-85BDC9FD1C3A}">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72" y="-72"/>
      </p:cViewPr>
      <p:guideLst>
        <p:guide orient="horz" pos="4320"/>
        <p:guide pos="7680"/>
      </p:guideLst>
    </p:cSldViewPr>
  </p:slideViewPr>
  <p:notesTextViewPr>
    <p:cViewPr>
      <p:scale>
        <a:sx n="100" d="100"/>
        <a:sy n="100" d="100"/>
      </p:scale>
      <p:origin x="0" y="0"/>
    </p:cViewPr>
  </p:notesTextViewPr>
  <p:notesViewPr>
    <p:cSldViewPr>
      <p:cViewPr varScale="1">
        <p:scale>
          <a:sx n="51" d="100"/>
          <a:sy n="51" d="100"/>
        </p:scale>
        <p:origin x="-2898"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slide" Target="slides/slide78.xml"/><Relationship Id="rId89" Type="http://schemas.openxmlformats.org/officeDocument/2006/relationships/slide" Target="slides/slide83.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87" Type="http://schemas.openxmlformats.org/officeDocument/2006/relationships/slide" Target="slides/slide81.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slide" Target="slides/slide76.xml"/><Relationship Id="rId90" Type="http://schemas.openxmlformats.org/officeDocument/2006/relationships/notesMaster" Target="notesMasters/notesMaster1.xml"/><Relationship Id="rId95" Type="http://schemas.openxmlformats.org/officeDocument/2006/relationships/tableStyles" Target="tableStyle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slide" Target="slides/slide74.xml"/><Relationship Id="rId85" Type="http://schemas.openxmlformats.org/officeDocument/2006/relationships/slide" Target="slides/slide79.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24E7D7-2FD6-4107-A67D-02F665275A4C}" type="doc">
      <dgm:prSet loTypeId="urn:microsoft.com/office/officeart/2005/8/layout/arrow2" loCatId="process" qsTypeId="urn:microsoft.com/office/officeart/2005/8/quickstyle/simple1" qsCatId="simple" csTypeId="urn:microsoft.com/office/officeart/2005/8/colors/accent1_2" csCatId="accent1" phldr="1"/>
      <dgm:spPr/>
    </dgm:pt>
    <dgm:pt modelId="{71A7C4A7-14C1-49FE-8288-6BB65D707095}">
      <dgm:prSet phldrT="[文字]" custT="1"/>
      <dgm:spPr/>
      <dgm:t>
        <a:bodyPr/>
        <a:lstStyle/>
        <a:p>
          <a:pPr>
            <a:spcAft>
              <a:spcPts val="0"/>
            </a:spcAft>
          </a:pPr>
          <a:r>
            <a:rPr lang="en-US" altLang="zh-TW" sz="3600" b="1" dirty="0" err="1" smtClean="0">
              <a:latin typeface="微軟正黑體" pitchFamily="34" charset="-120"/>
              <a:ea typeface="微軟正黑體" pitchFamily="34" charset="-120"/>
            </a:rPr>
            <a:t>Blockly</a:t>
          </a:r>
          <a:r>
            <a:rPr lang="en-US" altLang="zh-TW" sz="3600" b="1" dirty="0" smtClean="0">
              <a:latin typeface="微軟正黑體" pitchFamily="34" charset="-120"/>
              <a:ea typeface="微軟正黑體" pitchFamily="34" charset="-120"/>
            </a:rPr>
            <a:t> VP</a:t>
          </a:r>
        </a:p>
        <a:p>
          <a:pPr>
            <a:spcAft>
              <a:spcPts val="0"/>
            </a:spcAft>
          </a:pPr>
          <a:endParaRPr lang="zh-TW" altLang="en-US" sz="2800" dirty="0">
            <a:latin typeface="微軟正黑體" pitchFamily="34" charset="-120"/>
            <a:ea typeface="微軟正黑體" pitchFamily="34" charset="-120"/>
          </a:endParaRPr>
        </a:p>
      </dgm:t>
    </dgm:pt>
    <dgm:pt modelId="{2B76543C-FF40-4B79-9C45-526C2097AE9C}" type="parTrans" cxnId="{05B57A8B-D81A-4CAA-B6AF-D7B46F16F3EC}">
      <dgm:prSet/>
      <dgm:spPr/>
      <dgm:t>
        <a:bodyPr/>
        <a:lstStyle/>
        <a:p>
          <a:endParaRPr lang="zh-TW" altLang="en-US"/>
        </a:p>
      </dgm:t>
    </dgm:pt>
    <dgm:pt modelId="{4BD46C41-C62D-4B04-A761-4F77570A134F}" type="sibTrans" cxnId="{05B57A8B-D81A-4CAA-B6AF-D7B46F16F3EC}">
      <dgm:prSet/>
      <dgm:spPr/>
      <dgm:t>
        <a:bodyPr/>
        <a:lstStyle/>
        <a:p>
          <a:endParaRPr lang="zh-TW" altLang="en-US"/>
        </a:p>
      </dgm:t>
    </dgm:pt>
    <dgm:pt modelId="{0838A61D-99A8-49F8-992C-7D9186FE77A3}">
      <dgm:prSet phldrT="[文字]" custT="1"/>
      <dgm:spPr/>
      <dgm:t>
        <a:bodyPr/>
        <a:lstStyle/>
        <a:p>
          <a:pPr>
            <a:spcAft>
              <a:spcPct val="35000"/>
            </a:spcAft>
          </a:pPr>
          <a:r>
            <a:rPr lang="en-US" altLang="zh-TW" sz="4400" dirty="0" smtClean="0">
              <a:latin typeface="微軟正黑體" pitchFamily="34" charset="-120"/>
              <a:ea typeface="微軟正黑體" pitchFamily="34" charset="-120"/>
            </a:rPr>
            <a:t>FBP</a:t>
          </a:r>
          <a:r>
            <a:rPr lang="zh-TW" altLang="en-US" sz="4400" dirty="0" smtClean="0">
              <a:latin typeface="微軟正黑體" pitchFamily="34" charset="-120"/>
              <a:ea typeface="微軟正黑體" pitchFamily="34" charset="-120"/>
            </a:rPr>
            <a:t>流程圖思考</a:t>
          </a:r>
          <a:endParaRPr lang="zh-TW" altLang="en-US" sz="4400" dirty="0">
            <a:latin typeface="微軟正黑體" pitchFamily="34" charset="-120"/>
            <a:ea typeface="微軟正黑體" pitchFamily="34" charset="-120"/>
          </a:endParaRPr>
        </a:p>
      </dgm:t>
    </dgm:pt>
    <dgm:pt modelId="{92235E7B-7301-4931-855C-741B84E31811}" type="parTrans" cxnId="{FD9F0CD6-8095-4832-A42C-6149C8294071}">
      <dgm:prSet/>
      <dgm:spPr/>
      <dgm:t>
        <a:bodyPr/>
        <a:lstStyle/>
        <a:p>
          <a:endParaRPr lang="zh-TW" altLang="en-US"/>
        </a:p>
      </dgm:t>
    </dgm:pt>
    <dgm:pt modelId="{F07F346E-B5A0-4891-88B6-810E1A37204C}" type="sibTrans" cxnId="{FD9F0CD6-8095-4832-A42C-6149C8294071}">
      <dgm:prSet/>
      <dgm:spPr/>
      <dgm:t>
        <a:bodyPr/>
        <a:lstStyle/>
        <a:p>
          <a:endParaRPr lang="zh-TW" altLang="en-US"/>
        </a:p>
      </dgm:t>
    </dgm:pt>
    <dgm:pt modelId="{59A6C158-BF1D-4DA0-BBAB-A3E942470AAE}">
      <dgm:prSet phldrT="[文字]" custT="1"/>
      <dgm:spPr/>
      <dgm:t>
        <a:bodyPr/>
        <a:lstStyle/>
        <a:p>
          <a:pPr>
            <a:spcAft>
              <a:spcPts val="0"/>
            </a:spcAft>
          </a:pPr>
          <a:r>
            <a:rPr lang="en-US" altLang="zh-TW" sz="3600" b="1" dirty="0" smtClean="0">
              <a:latin typeface="微軟正黑體" pitchFamily="34" charset="-120"/>
              <a:ea typeface="微軟正黑體" pitchFamily="34" charset="-120"/>
            </a:rPr>
            <a:t>Coding directly</a:t>
          </a:r>
        </a:p>
      </dgm:t>
    </dgm:pt>
    <dgm:pt modelId="{557844DF-1849-4AE6-89CA-8E72637FF6EC}" type="parTrans" cxnId="{1CD53547-2305-4113-96F2-8469A6FC57D6}">
      <dgm:prSet/>
      <dgm:spPr/>
      <dgm:t>
        <a:bodyPr/>
        <a:lstStyle/>
        <a:p>
          <a:endParaRPr lang="zh-TW" altLang="en-US"/>
        </a:p>
      </dgm:t>
    </dgm:pt>
    <dgm:pt modelId="{4440B276-5377-4D18-A857-BF1EC4783C0A}" type="sibTrans" cxnId="{1CD53547-2305-4113-96F2-8469A6FC57D6}">
      <dgm:prSet/>
      <dgm:spPr/>
      <dgm:t>
        <a:bodyPr/>
        <a:lstStyle/>
        <a:p>
          <a:endParaRPr lang="zh-TW" altLang="en-US"/>
        </a:p>
      </dgm:t>
    </dgm:pt>
    <dgm:pt modelId="{9571B817-79C0-4427-B325-76E1B5032DB4}" type="pres">
      <dgm:prSet presAssocID="{0624E7D7-2FD6-4107-A67D-02F665275A4C}" presName="arrowDiagram" presStyleCnt="0">
        <dgm:presLayoutVars>
          <dgm:chMax val="5"/>
          <dgm:dir/>
          <dgm:resizeHandles val="exact"/>
        </dgm:presLayoutVars>
      </dgm:prSet>
      <dgm:spPr/>
    </dgm:pt>
    <dgm:pt modelId="{80F869FA-310F-49DB-83A5-1119247D1913}" type="pres">
      <dgm:prSet presAssocID="{0624E7D7-2FD6-4107-A67D-02F665275A4C}" presName="arrow" presStyleLbl="bgShp" presStyleIdx="0" presStyleCnt="1"/>
      <dgm:spPr>
        <a:solidFill>
          <a:srgbClr val="FFC000">
            <a:alpha val="52000"/>
          </a:srgbClr>
        </a:solidFill>
      </dgm:spPr>
    </dgm:pt>
    <dgm:pt modelId="{0C1CFD9A-90F1-40A0-89A9-041A14AF31D3}" type="pres">
      <dgm:prSet presAssocID="{0624E7D7-2FD6-4107-A67D-02F665275A4C}" presName="arrowDiagram3" presStyleCnt="0"/>
      <dgm:spPr/>
    </dgm:pt>
    <dgm:pt modelId="{A34AEE01-80F8-4A82-9395-92D684162FE4}" type="pres">
      <dgm:prSet presAssocID="{71A7C4A7-14C1-49FE-8288-6BB65D707095}" presName="bullet3a" presStyleLbl="node1" presStyleIdx="0" presStyleCnt="3"/>
      <dgm:spPr>
        <a:solidFill>
          <a:schemeClr val="accent5">
            <a:lumMod val="60000"/>
            <a:lumOff val="40000"/>
          </a:schemeClr>
        </a:solidFill>
      </dgm:spPr>
    </dgm:pt>
    <dgm:pt modelId="{690B806B-670C-4E4C-A5AB-A30DB5CD57D2}" type="pres">
      <dgm:prSet presAssocID="{71A7C4A7-14C1-49FE-8288-6BB65D707095}" presName="textBox3a" presStyleLbl="revTx" presStyleIdx="0" presStyleCnt="3" custScaleX="136451" custLinFactNeighborX="19903" custLinFactNeighborY="24548">
        <dgm:presLayoutVars>
          <dgm:bulletEnabled val="1"/>
        </dgm:presLayoutVars>
      </dgm:prSet>
      <dgm:spPr/>
      <dgm:t>
        <a:bodyPr/>
        <a:lstStyle/>
        <a:p>
          <a:endParaRPr lang="zh-TW" altLang="en-US"/>
        </a:p>
      </dgm:t>
    </dgm:pt>
    <dgm:pt modelId="{1FE3573F-2BAF-4769-A2B9-0955ECC466BD}" type="pres">
      <dgm:prSet presAssocID="{0838A61D-99A8-49F8-992C-7D9186FE77A3}" presName="bullet3b" presStyleLbl="node1" presStyleIdx="1" presStyleCnt="3"/>
      <dgm:spPr>
        <a:solidFill>
          <a:srgbClr val="7030A0"/>
        </a:solidFill>
      </dgm:spPr>
    </dgm:pt>
    <dgm:pt modelId="{07F24503-9761-4D8B-88BF-70AF293F7F4F}" type="pres">
      <dgm:prSet presAssocID="{0838A61D-99A8-49F8-992C-7D9186FE77A3}" presName="textBox3b" presStyleLbl="revTx" presStyleIdx="1" presStyleCnt="3" custScaleX="154095" custScaleY="77212" custLinFactNeighborX="35643" custLinFactNeighborY="-20057">
        <dgm:presLayoutVars>
          <dgm:bulletEnabled val="1"/>
        </dgm:presLayoutVars>
      </dgm:prSet>
      <dgm:spPr/>
      <dgm:t>
        <a:bodyPr/>
        <a:lstStyle/>
        <a:p>
          <a:endParaRPr lang="zh-TW" altLang="en-US"/>
        </a:p>
      </dgm:t>
    </dgm:pt>
    <dgm:pt modelId="{5FCAEE05-9233-4835-9F04-863588ED3D90}" type="pres">
      <dgm:prSet presAssocID="{59A6C158-BF1D-4DA0-BBAB-A3E942470AAE}" presName="bullet3c" presStyleLbl="node1" presStyleIdx="2" presStyleCnt="3" custLinFactNeighborX="57225" custLinFactNeighborY="-24012"/>
      <dgm:spPr>
        <a:solidFill>
          <a:schemeClr val="accent5">
            <a:lumMod val="75000"/>
          </a:schemeClr>
        </a:solidFill>
      </dgm:spPr>
    </dgm:pt>
    <dgm:pt modelId="{B6D64586-17E1-4D07-BFE8-8C24C4CE249B}" type="pres">
      <dgm:prSet presAssocID="{59A6C158-BF1D-4DA0-BBAB-A3E942470AAE}" presName="textBox3c" presStyleLbl="revTx" presStyleIdx="2" presStyleCnt="3" custScaleX="138039" custScaleY="70876" custLinFactNeighborX="43138" custLinFactNeighborY="-26770">
        <dgm:presLayoutVars>
          <dgm:bulletEnabled val="1"/>
        </dgm:presLayoutVars>
      </dgm:prSet>
      <dgm:spPr/>
      <dgm:t>
        <a:bodyPr/>
        <a:lstStyle/>
        <a:p>
          <a:endParaRPr lang="zh-TW" altLang="en-US"/>
        </a:p>
      </dgm:t>
    </dgm:pt>
  </dgm:ptLst>
  <dgm:cxnLst>
    <dgm:cxn modelId="{31DA9E97-00D6-46D2-828E-4D4453A4EFEF}" type="presOf" srcId="{0838A61D-99A8-49F8-992C-7D9186FE77A3}" destId="{07F24503-9761-4D8B-88BF-70AF293F7F4F}" srcOrd="0" destOrd="0" presId="urn:microsoft.com/office/officeart/2005/8/layout/arrow2"/>
    <dgm:cxn modelId="{FD9F0CD6-8095-4832-A42C-6149C8294071}" srcId="{0624E7D7-2FD6-4107-A67D-02F665275A4C}" destId="{0838A61D-99A8-49F8-992C-7D9186FE77A3}" srcOrd="1" destOrd="0" parTransId="{92235E7B-7301-4931-855C-741B84E31811}" sibTransId="{F07F346E-B5A0-4891-88B6-810E1A37204C}"/>
    <dgm:cxn modelId="{1CD53547-2305-4113-96F2-8469A6FC57D6}" srcId="{0624E7D7-2FD6-4107-A67D-02F665275A4C}" destId="{59A6C158-BF1D-4DA0-BBAB-A3E942470AAE}" srcOrd="2" destOrd="0" parTransId="{557844DF-1849-4AE6-89CA-8E72637FF6EC}" sibTransId="{4440B276-5377-4D18-A857-BF1EC4783C0A}"/>
    <dgm:cxn modelId="{50E55E53-D9E5-46F4-989B-2E99FD4B91D1}" type="presOf" srcId="{0624E7D7-2FD6-4107-A67D-02F665275A4C}" destId="{9571B817-79C0-4427-B325-76E1B5032DB4}" srcOrd="0" destOrd="0" presId="urn:microsoft.com/office/officeart/2005/8/layout/arrow2"/>
    <dgm:cxn modelId="{7BFA92BD-BCCC-4DB9-8986-A6F5A62C38B0}" type="presOf" srcId="{59A6C158-BF1D-4DA0-BBAB-A3E942470AAE}" destId="{B6D64586-17E1-4D07-BFE8-8C24C4CE249B}" srcOrd="0" destOrd="0" presId="urn:microsoft.com/office/officeart/2005/8/layout/arrow2"/>
    <dgm:cxn modelId="{B3960DFF-EE2C-4A14-B88A-FE5F528B70C3}" type="presOf" srcId="{71A7C4A7-14C1-49FE-8288-6BB65D707095}" destId="{690B806B-670C-4E4C-A5AB-A30DB5CD57D2}" srcOrd="0" destOrd="0" presId="urn:microsoft.com/office/officeart/2005/8/layout/arrow2"/>
    <dgm:cxn modelId="{05B57A8B-D81A-4CAA-B6AF-D7B46F16F3EC}" srcId="{0624E7D7-2FD6-4107-A67D-02F665275A4C}" destId="{71A7C4A7-14C1-49FE-8288-6BB65D707095}" srcOrd="0" destOrd="0" parTransId="{2B76543C-FF40-4B79-9C45-526C2097AE9C}" sibTransId="{4BD46C41-C62D-4B04-A761-4F77570A134F}"/>
    <dgm:cxn modelId="{A6B8A346-99D7-4434-B344-CF4395183A42}" type="presParOf" srcId="{9571B817-79C0-4427-B325-76E1B5032DB4}" destId="{80F869FA-310F-49DB-83A5-1119247D1913}" srcOrd="0" destOrd="0" presId="urn:microsoft.com/office/officeart/2005/8/layout/arrow2"/>
    <dgm:cxn modelId="{21B573A7-8F88-45D7-AA7A-22B4099FE436}" type="presParOf" srcId="{9571B817-79C0-4427-B325-76E1B5032DB4}" destId="{0C1CFD9A-90F1-40A0-89A9-041A14AF31D3}" srcOrd="1" destOrd="0" presId="urn:microsoft.com/office/officeart/2005/8/layout/arrow2"/>
    <dgm:cxn modelId="{9A3AD58A-DE28-40A7-A4C8-AB57C0EACAA4}" type="presParOf" srcId="{0C1CFD9A-90F1-40A0-89A9-041A14AF31D3}" destId="{A34AEE01-80F8-4A82-9395-92D684162FE4}" srcOrd="0" destOrd="0" presId="urn:microsoft.com/office/officeart/2005/8/layout/arrow2"/>
    <dgm:cxn modelId="{41A98E9E-CBA4-4580-A35D-3BA8C4C49D94}" type="presParOf" srcId="{0C1CFD9A-90F1-40A0-89A9-041A14AF31D3}" destId="{690B806B-670C-4E4C-A5AB-A30DB5CD57D2}" srcOrd="1" destOrd="0" presId="urn:microsoft.com/office/officeart/2005/8/layout/arrow2"/>
    <dgm:cxn modelId="{A0CE3235-A040-4E03-9827-630BBB820159}" type="presParOf" srcId="{0C1CFD9A-90F1-40A0-89A9-041A14AF31D3}" destId="{1FE3573F-2BAF-4769-A2B9-0955ECC466BD}" srcOrd="2" destOrd="0" presId="urn:microsoft.com/office/officeart/2005/8/layout/arrow2"/>
    <dgm:cxn modelId="{AAD3A585-203D-4779-B904-2D588C424FC0}" type="presParOf" srcId="{0C1CFD9A-90F1-40A0-89A9-041A14AF31D3}" destId="{07F24503-9761-4D8B-88BF-70AF293F7F4F}" srcOrd="3" destOrd="0" presId="urn:microsoft.com/office/officeart/2005/8/layout/arrow2"/>
    <dgm:cxn modelId="{49E5EB2F-8E6D-4195-AC2A-59E4EA1FB4AC}" type="presParOf" srcId="{0C1CFD9A-90F1-40A0-89A9-041A14AF31D3}" destId="{5FCAEE05-9233-4835-9F04-863588ED3D90}" srcOrd="4" destOrd="0" presId="urn:microsoft.com/office/officeart/2005/8/layout/arrow2"/>
    <dgm:cxn modelId="{87C162CF-C675-423B-9E4A-6B01D697708B}" type="presParOf" srcId="{0C1CFD9A-90F1-40A0-89A9-041A14AF31D3}" destId="{B6D64586-17E1-4D07-BFE8-8C24C4CE249B}" srcOrd="5" destOrd="0" presId="urn:microsoft.com/office/officeart/2005/8/layout/arrow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80F869FA-310F-49DB-83A5-1119247D1913}">
      <dsp:nvSpPr>
        <dsp:cNvPr id="0" name=""/>
        <dsp:cNvSpPr/>
      </dsp:nvSpPr>
      <dsp:spPr>
        <a:xfrm>
          <a:off x="1699727" y="0"/>
          <a:ext cx="18181784" cy="11363615"/>
        </a:xfrm>
        <a:prstGeom prst="swooshArrow">
          <a:avLst>
            <a:gd name="adj1" fmla="val 25000"/>
            <a:gd name="adj2" fmla="val 25000"/>
          </a:avLst>
        </a:prstGeom>
        <a:solidFill>
          <a:srgbClr val="FFC000">
            <a:alpha val="52000"/>
          </a:srgbClr>
        </a:solidFill>
        <a:ln>
          <a:noFill/>
        </a:ln>
        <a:effectLst/>
      </dsp:spPr>
      <dsp:style>
        <a:lnRef idx="0">
          <a:scrgbClr r="0" g="0" b="0"/>
        </a:lnRef>
        <a:fillRef idx="1">
          <a:scrgbClr r="0" g="0" b="0"/>
        </a:fillRef>
        <a:effectRef idx="0">
          <a:scrgbClr r="0" g="0" b="0"/>
        </a:effectRef>
        <a:fontRef idx="minor"/>
      </dsp:style>
    </dsp:sp>
    <dsp:sp modelId="{A34AEE01-80F8-4A82-9395-92D684162FE4}">
      <dsp:nvSpPr>
        <dsp:cNvPr id="0" name=""/>
        <dsp:cNvSpPr/>
      </dsp:nvSpPr>
      <dsp:spPr>
        <a:xfrm>
          <a:off x="4008814" y="7843167"/>
          <a:ext cx="472726" cy="472726"/>
        </a:xfrm>
        <a:prstGeom prst="ellipse">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90B806B-670C-4E4C-A5AB-A30DB5CD57D2}">
      <dsp:nvSpPr>
        <dsp:cNvPr id="0" name=""/>
        <dsp:cNvSpPr/>
      </dsp:nvSpPr>
      <dsp:spPr>
        <a:xfrm>
          <a:off x="4316242" y="8079530"/>
          <a:ext cx="5780549" cy="32840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0488" tIns="0" rIns="0" bIns="0" numCol="1" spcCol="1270" anchor="t" anchorCtr="0">
          <a:noAutofit/>
        </a:bodyPr>
        <a:lstStyle/>
        <a:p>
          <a:pPr lvl="0" algn="l" defTabSz="1600200">
            <a:lnSpc>
              <a:spcPct val="90000"/>
            </a:lnSpc>
            <a:spcBef>
              <a:spcPct val="0"/>
            </a:spcBef>
            <a:spcAft>
              <a:spcPts val="0"/>
            </a:spcAft>
          </a:pPr>
          <a:r>
            <a:rPr lang="en-US" altLang="zh-TW" sz="3600" b="1" kern="1200" dirty="0" err="1" smtClean="0">
              <a:latin typeface="微軟正黑體" pitchFamily="34" charset="-120"/>
              <a:ea typeface="微軟正黑體" pitchFamily="34" charset="-120"/>
            </a:rPr>
            <a:t>Blockly</a:t>
          </a:r>
          <a:r>
            <a:rPr lang="en-US" altLang="zh-TW" sz="3600" b="1" kern="1200" dirty="0" smtClean="0">
              <a:latin typeface="微軟正黑體" pitchFamily="34" charset="-120"/>
              <a:ea typeface="微軟正黑體" pitchFamily="34" charset="-120"/>
            </a:rPr>
            <a:t> VP</a:t>
          </a:r>
        </a:p>
        <a:p>
          <a:pPr lvl="0" algn="l" defTabSz="1600200">
            <a:lnSpc>
              <a:spcPct val="90000"/>
            </a:lnSpc>
            <a:spcBef>
              <a:spcPct val="0"/>
            </a:spcBef>
            <a:spcAft>
              <a:spcPts val="0"/>
            </a:spcAft>
          </a:pPr>
          <a:endParaRPr lang="zh-TW" altLang="en-US" sz="2800" kern="1200" dirty="0">
            <a:latin typeface="微軟正黑體" pitchFamily="34" charset="-120"/>
            <a:ea typeface="微軟正黑體" pitchFamily="34" charset="-120"/>
          </a:endParaRPr>
        </a:p>
      </dsp:txBody>
      <dsp:txXfrm>
        <a:off x="4316242" y="8079530"/>
        <a:ext cx="5780549" cy="3284084"/>
      </dsp:txXfrm>
    </dsp:sp>
    <dsp:sp modelId="{1FE3573F-2BAF-4769-A2B9-0955ECC466BD}">
      <dsp:nvSpPr>
        <dsp:cNvPr id="0" name=""/>
        <dsp:cNvSpPr/>
      </dsp:nvSpPr>
      <dsp:spPr>
        <a:xfrm>
          <a:off x="8181533" y="4754536"/>
          <a:ext cx="854543" cy="854543"/>
        </a:xfrm>
        <a:prstGeom prst="ellipse">
          <a:avLst/>
        </a:prstGeom>
        <a:solidFill>
          <a:srgbClr val="7030A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F24503-9761-4D8B-88BF-70AF293F7F4F}">
      <dsp:nvSpPr>
        <dsp:cNvPr id="0" name=""/>
        <dsp:cNvSpPr/>
      </dsp:nvSpPr>
      <dsp:spPr>
        <a:xfrm>
          <a:off x="8983881" y="4646278"/>
          <a:ext cx="6724132" cy="47730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2805" tIns="0" rIns="0" bIns="0" numCol="1" spcCol="1270" anchor="t" anchorCtr="0">
          <a:noAutofit/>
        </a:bodyPr>
        <a:lstStyle/>
        <a:p>
          <a:pPr lvl="0" algn="l" defTabSz="1955800">
            <a:lnSpc>
              <a:spcPct val="90000"/>
            </a:lnSpc>
            <a:spcBef>
              <a:spcPct val="0"/>
            </a:spcBef>
            <a:spcAft>
              <a:spcPct val="35000"/>
            </a:spcAft>
          </a:pPr>
          <a:r>
            <a:rPr lang="en-US" altLang="zh-TW" sz="4400" kern="1200" dirty="0" smtClean="0">
              <a:latin typeface="微軟正黑體" pitchFamily="34" charset="-120"/>
              <a:ea typeface="微軟正黑體" pitchFamily="34" charset="-120"/>
            </a:rPr>
            <a:t>FBP</a:t>
          </a:r>
          <a:r>
            <a:rPr lang="zh-TW" altLang="en-US" sz="4400" kern="1200" dirty="0" smtClean="0">
              <a:latin typeface="微軟正黑體" pitchFamily="34" charset="-120"/>
              <a:ea typeface="微軟正黑體" pitchFamily="34" charset="-120"/>
            </a:rPr>
            <a:t>流程圖思考</a:t>
          </a:r>
          <a:endParaRPr lang="zh-TW" altLang="en-US" sz="4400" kern="1200" dirty="0">
            <a:latin typeface="微軟正黑體" pitchFamily="34" charset="-120"/>
            <a:ea typeface="微軟正黑體" pitchFamily="34" charset="-120"/>
          </a:endParaRPr>
        </a:p>
      </dsp:txBody>
      <dsp:txXfrm>
        <a:off x="8983881" y="4646278"/>
        <a:ext cx="6724132" cy="4773096"/>
      </dsp:txXfrm>
    </dsp:sp>
    <dsp:sp modelId="{5FCAEE05-9233-4835-9F04-863588ED3D90}">
      <dsp:nvSpPr>
        <dsp:cNvPr id="0" name=""/>
        <dsp:cNvSpPr/>
      </dsp:nvSpPr>
      <dsp:spPr>
        <a:xfrm>
          <a:off x="13876000" y="2591216"/>
          <a:ext cx="1181815" cy="1181815"/>
        </a:xfrm>
        <a:prstGeom prst="ellipse">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D64586-17E1-4D07-BFE8-8C24C4CE249B}">
      <dsp:nvSpPr>
        <dsp:cNvPr id="0" name=""/>
        <dsp:cNvSpPr/>
      </dsp:nvSpPr>
      <dsp:spPr>
        <a:xfrm>
          <a:off x="14843056" y="2501749"/>
          <a:ext cx="6023508" cy="55975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26220" tIns="0" rIns="0" bIns="0" numCol="1" spcCol="1270" anchor="t" anchorCtr="0">
          <a:noAutofit/>
        </a:bodyPr>
        <a:lstStyle/>
        <a:p>
          <a:pPr lvl="0" algn="l" defTabSz="1600200">
            <a:lnSpc>
              <a:spcPct val="90000"/>
            </a:lnSpc>
            <a:spcBef>
              <a:spcPct val="0"/>
            </a:spcBef>
            <a:spcAft>
              <a:spcPts val="0"/>
            </a:spcAft>
          </a:pPr>
          <a:r>
            <a:rPr lang="en-US" altLang="zh-TW" sz="3600" b="1" kern="1200" dirty="0" smtClean="0">
              <a:latin typeface="微軟正黑體" pitchFamily="34" charset="-120"/>
              <a:ea typeface="微軟正黑體" pitchFamily="34" charset="-120"/>
            </a:rPr>
            <a:t>Coding directly</a:t>
          </a:r>
        </a:p>
      </dsp:txBody>
      <dsp:txXfrm>
        <a:off x="14843056" y="2501749"/>
        <a:ext cx="6023508" cy="559758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DF2611D-691D-4310-945B-8140EA1A752A}" type="datetimeFigureOut">
              <a:rPr lang="zh-TW" altLang="en-US" smtClean="0"/>
              <a:pPr/>
              <a:t>2019/9/26</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9E9168C-CAF3-4DD6-8BE3-0B1126AEB46A}"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Rectangle 1"/>
          <p:cNvSpPr>
            <a:spLocks noGrp="1" noRot="1" noChangeAspect="1"/>
          </p:cNvSpPr>
          <p:nvPr>
            <p:ph type="sldImg"/>
          </p:nvPr>
        </p:nvSpPr>
        <p:spPr bwMode="auto">
          <a:xfrm>
            <a:off x="1143000" y="685800"/>
            <a:ext cx="4572000" cy="3429000"/>
          </a:xfrm>
          <a:prstGeom prst="rect">
            <a:avLst/>
          </a:prstGeom>
          <a:noFill/>
          <a:ln w="9525" cap="flat" cmpd="sng">
            <a:noFill/>
            <a:prstDash val="solid"/>
            <a:round/>
            <a:headEnd type="none" w="med" len="med"/>
            <a:tailEnd type="none" w="med" len="med"/>
          </a:ln>
          <a:effectLst/>
        </p:spPr>
      </p:sp>
      <p:sp>
        <p:nvSpPr>
          <p:cNvPr id="4098" name="Rectangle 2"/>
          <p:cNvSpPr>
            <a:spLocks noGrp="1"/>
          </p:cNvSpPr>
          <p:nvPr>
            <p:ph type="body" sz="quarter" idx="1"/>
          </p:nvPr>
        </p:nvSpPr>
        <p:spPr bwMode="auto">
          <a:xfrm>
            <a:off x="914400" y="4343400"/>
            <a:ext cx="5029200" cy="4114800"/>
          </a:xfrm>
          <a:prstGeom prst="rect">
            <a:avLst/>
          </a:prstGeom>
          <a:noFill/>
          <a:ln w="9525" cap="flat" cmpd="sng">
            <a:noFill/>
            <a:prstDash val="solid"/>
            <a:round/>
            <a:headEnd type="none" w="med" len="med"/>
            <a:tailEnd type="none" w="med" len="med"/>
          </a:ln>
          <a:effectLst/>
        </p:spPr>
        <p:txBody>
          <a:bodyPr vert="horz" wrap="square" lIns="91440" tIns="45720" rIns="91440" bIns="45720" numCol="1" anchor="t" anchorCtr="0" compatLnSpc="1">
            <a:prstTxWarp prst="textNoShape">
              <a:avLst/>
            </a:prstTxWarp>
          </a:bodyPr>
          <a:lstStyle/>
          <a:p>
            <a:pPr lvl="0"/>
            <a:r>
              <a:rPr lang="zh-TW" altLang="zh-TW" smtClean="0">
                <a:sym typeface="Calibri" pitchFamily="34" charset="0"/>
              </a:rPr>
              <a:t>Click to edit Master text styles</a:t>
            </a:r>
          </a:p>
          <a:p>
            <a:pPr lvl="1"/>
            <a:r>
              <a:rPr lang="zh-TW" altLang="zh-TW" smtClean="0">
                <a:sym typeface="Calibri" pitchFamily="34" charset="0"/>
              </a:rPr>
              <a:t>Second level</a:t>
            </a:r>
          </a:p>
          <a:p>
            <a:pPr lvl="2"/>
            <a:r>
              <a:rPr lang="zh-TW" altLang="zh-TW" smtClean="0">
                <a:sym typeface="Calibri" pitchFamily="34" charset="0"/>
              </a:rPr>
              <a:t>Third level</a:t>
            </a:r>
          </a:p>
          <a:p>
            <a:pPr lvl="3"/>
            <a:r>
              <a:rPr lang="zh-TW" altLang="zh-TW" smtClean="0">
                <a:sym typeface="Calibri" pitchFamily="34" charset="0"/>
              </a:rPr>
              <a:t>Fourth level</a:t>
            </a:r>
          </a:p>
          <a:p>
            <a:pPr lvl="4"/>
            <a:r>
              <a:rPr lang="zh-TW" altLang="zh-TW" smtClean="0">
                <a:sym typeface="Calibri" pitchFamily="34" charset="0"/>
              </a:rPr>
              <a:t>Fifth level</a:t>
            </a:r>
          </a:p>
        </p:txBody>
      </p:sp>
    </p:spTree>
  </p:cSld>
  <p:clrMap bg1="lt1" tx1="dk1" bg2="lt2" tx2="dk2" accent1="accent1" accent2="accent2" accent3="accent3" accent4="accent4" accent5="accent5" accent6="accent6" hlink="hlink" folHlink="folHlink"/>
  <p:notesStyle>
    <a:lvl1pPr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1pPr>
    <a:lvl2pPr indent="2286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2pPr>
    <a:lvl3pPr indent="4572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3pPr>
    <a:lvl4pPr indent="6858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4pPr>
    <a:lvl5pPr indent="914400" algn="l" defTabSz="457200" rtl="0" fontAlgn="base" hangingPunct="0">
      <a:spcBef>
        <a:spcPct val="0"/>
      </a:spcBef>
      <a:spcAft>
        <a:spcPct val="0"/>
      </a:spcAft>
      <a:defRPr sz="1200" kern="1200">
        <a:solidFill>
          <a:srgbClr val="000000"/>
        </a:solidFill>
        <a:latin typeface="Calibri" pitchFamily="34" charset="0"/>
        <a:ea typeface="Calibri" pitchFamily="34" charset="0"/>
        <a:cs typeface="Calibri" pitchFamily="34" charset="0"/>
        <a:sym typeface="Calibri"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8</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68</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76</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77</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78</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79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80</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81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815" name="Google Shape;815;p56: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830" name="Google Shape;830;p58: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822" name="Google Shape;822;p57: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spcBef>
                <a:spcPts val="0"/>
              </a:spcBef>
              <a:spcAft>
                <a:spcPts val="0"/>
              </a:spcAft>
              <a:buNone/>
            </a:pPr>
            <a:endParaRPr dirty="0"/>
          </a:p>
        </p:txBody>
      </p:sp>
      <p:sp>
        <p:nvSpPr>
          <p:cNvPr id="843" name="Google Shape;843;p59: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3884613" y="8685213"/>
            <a:ext cx="2971800" cy="457200"/>
          </a:xfrm>
          <a:prstGeom prst="rect">
            <a:avLst/>
          </a:prstGeom>
        </p:spPr>
        <p:txBody>
          <a:bodyPr/>
          <a:lstStyle/>
          <a:p>
            <a:fld id="{5700194D-96AF-7742-89F5-075982327549}" type="slidenum">
              <a:rPr lang="en-US" smtClean="0"/>
              <a:pPr/>
              <a:t>35</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61F763ED-DA69-4C35-9E4D-249B1C229D77}" type="slidenum">
              <a:rPr lang="zh-TW" altLang="zh-TW"/>
              <a:pPr/>
              <a:t>‹#›</a:t>
            </a:fld>
            <a:endParaRPr lang="zh-TW"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06803392-85B2-453C-A488-F930DA7E4486}" type="slidenum">
              <a:rPr lang="zh-TW" altLang="zh-TW"/>
              <a:pPr/>
              <a:t>‹#›</a:t>
            </a:fld>
            <a:endParaRPr lang="zh-TW" altLang="zh-TW"/>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182563"/>
            <a:ext cx="5486400" cy="13533437"/>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182563"/>
            <a:ext cx="16306800" cy="13533437"/>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A2023909-C595-4EB0-A282-ED178A42E0A4}" type="slidenum">
              <a:rPr lang="zh-TW" altLang="zh-TW"/>
              <a:pPr/>
              <a:t>‹#›</a:t>
            </a:fld>
            <a:endParaRPr lang="zh-TW" altLang="zh-TW"/>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cSld name="6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74638"/>
            <a:ext cx="5689600" cy="736600"/>
          </a:xfrm>
          <a:prstGeom prst="rect">
            <a:avLst/>
          </a:prstGeom>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9777DDA-4D64-4162-AE96-5E17B2909744}" type="slidenum">
              <a:rPr lang="zh-TW" altLang="zh-TW"/>
              <a:pPr/>
              <a:t>‹#›</a:t>
            </a:fld>
            <a:endParaRPr lang="zh-TW"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5"/>
            <a:ext cx="20726400" cy="3000375"/>
          </a:xfr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EA6ECD8C-5742-49B5-841B-CF5851BDCDA1}" type="slidenum">
              <a:rPr lang="zh-TW" altLang="zh-TW"/>
              <a:pPr/>
              <a:t>‹#›</a:t>
            </a:fld>
            <a:endParaRPr lang="zh-TW" altLang="zh-TW"/>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0" y="760413"/>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3"/>
            <a:ext cx="16789400" cy="11491912"/>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cSld name="2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cSld name="4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0"/>
            <a:ext cx="10896600" cy="1051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2611C62D-BDE7-4678-A976-B76B21EAB9D7}" type="slidenum">
              <a:rPr lang="zh-TW" altLang="zh-TW"/>
              <a:pPr/>
              <a:t>‹#›</a:t>
            </a:fld>
            <a:endParaRPr lang="zh-TW" altLang="zh-TW"/>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cSld name="7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cSld name="8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cSld name="9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cSld name="10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3"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3"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3" y="3070225"/>
            <a:ext cx="10777537" cy="12795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3" y="4349750"/>
            <a:ext cx="10777537" cy="79025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13B1C980-4FA4-4373-89D7-4EF5E855ECF2}" type="slidenum">
              <a:rPr lang="zh-TW" altLang="zh-TW"/>
              <a:pPr/>
              <a:t>‹#›</a:t>
            </a:fld>
            <a:endParaRPr lang="zh-TW" altLang="zh-TW"/>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069D48BC-1260-49AD-8406-E8C3981EDB5F}" type="slidenum">
              <a:rPr lang="zh-TW" altLang="zh-TW"/>
              <a:pPr/>
              <a:t>‹#›</a:t>
            </a:fld>
            <a:endParaRPr lang="zh-TW" altLang="zh-TW"/>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CD3E5D8-FEE1-4EB1-BF06-3303E7DACEF4}" type="slidenum">
              <a:rPr lang="zh-TW" altLang="zh-TW"/>
              <a:pPr/>
              <a:t>‹#›</a:t>
            </a:fld>
            <a:endParaRPr lang="zh-TW" altLang="zh-TW"/>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空白" type="blank">
  <p:cSld name="1_空白">
    <p:spTree>
      <p:nvGrpSpPr>
        <p:cNvPr id="1" name="Shape 134"/>
        <p:cNvGrpSpPr/>
        <p:nvPr/>
      </p:nvGrpSpPr>
      <p:grpSpPr>
        <a:xfrm>
          <a:off x="0" y="0"/>
          <a:ext cx="0" cy="0"/>
          <a:chOff x="0" y="0"/>
          <a:chExt cx="0" cy="0"/>
        </a:xfrm>
      </p:grpSpPr>
      <p:sp>
        <p:nvSpPr>
          <p:cNvPr id="135" name="Google Shape;135;p17"/>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6" name="Google Shape;136;p17"/>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chemeClr val="dk1"/>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solidFill>
                <a:prstClr val="black"/>
              </a:solidFill>
            </a:endParaRPr>
          </a:p>
        </p:txBody>
      </p:sp>
      <p:sp>
        <p:nvSpPr>
          <p:cNvPr id="137" name="Google Shape;137;p17"/>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chemeClr val="dk1"/>
                </a:solidFill>
                <a:latin typeface="Rambla"/>
                <a:ea typeface="Rambla"/>
                <a:cs typeface="Rambla"/>
                <a:sym typeface="Rambla"/>
              </a:defRPr>
            </a:lvl1pPr>
            <a:lvl2pPr marL="0" marR="0" lvl="1" indent="0" algn="r" rtl="0">
              <a:spcBef>
                <a:spcPts val="0"/>
              </a:spcBef>
              <a:buNone/>
              <a:defRPr sz="2400" b="0">
                <a:solidFill>
                  <a:schemeClr val="dk1"/>
                </a:solidFill>
                <a:latin typeface="Rambla"/>
                <a:ea typeface="Rambla"/>
                <a:cs typeface="Rambla"/>
                <a:sym typeface="Rambla"/>
              </a:defRPr>
            </a:lvl2pPr>
            <a:lvl3pPr marL="0" marR="0" lvl="2" indent="0" algn="r" rtl="0">
              <a:spcBef>
                <a:spcPts val="0"/>
              </a:spcBef>
              <a:buNone/>
              <a:defRPr sz="2400" b="0">
                <a:solidFill>
                  <a:schemeClr val="dk1"/>
                </a:solidFill>
                <a:latin typeface="Rambla"/>
                <a:ea typeface="Rambla"/>
                <a:cs typeface="Rambla"/>
                <a:sym typeface="Rambla"/>
              </a:defRPr>
            </a:lvl3pPr>
            <a:lvl4pPr marL="0" marR="0" lvl="3" indent="0" algn="r" rtl="0">
              <a:spcBef>
                <a:spcPts val="0"/>
              </a:spcBef>
              <a:buNone/>
              <a:defRPr sz="2400" b="0">
                <a:solidFill>
                  <a:schemeClr val="dk1"/>
                </a:solidFill>
                <a:latin typeface="Rambla"/>
                <a:ea typeface="Rambla"/>
                <a:cs typeface="Rambla"/>
                <a:sym typeface="Rambla"/>
              </a:defRPr>
            </a:lvl4pPr>
            <a:lvl5pPr marL="0" marR="0" lvl="4" indent="0" algn="r" rtl="0">
              <a:spcBef>
                <a:spcPts val="0"/>
              </a:spcBef>
              <a:buNone/>
              <a:defRPr sz="2400" b="0">
                <a:solidFill>
                  <a:schemeClr val="dk1"/>
                </a:solidFill>
                <a:latin typeface="Rambla"/>
                <a:ea typeface="Rambla"/>
                <a:cs typeface="Rambla"/>
                <a:sym typeface="Rambla"/>
              </a:defRPr>
            </a:lvl5pPr>
            <a:lvl6pPr marL="0" marR="0" lvl="5" indent="0" algn="r" rtl="0">
              <a:spcBef>
                <a:spcPts val="0"/>
              </a:spcBef>
              <a:buNone/>
              <a:defRPr sz="2400" b="0">
                <a:solidFill>
                  <a:schemeClr val="dk1"/>
                </a:solidFill>
                <a:latin typeface="Rambla"/>
                <a:ea typeface="Rambla"/>
                <a:cs typeface="Rambla"/>
                <a:sym typeface="Rambla"/>
              </a:defRPr>
            </a:lvl6pPr>
            <a:lvl7pPr marL="0" marR="0" lvl="6" indent="0" algn="r" rtl="0">
              <a:spcBef>
                <a:spcPts val="0"/>
              </a:spcBef>
              <a:buNone/>
              <a:defRPr sz="2400" b="0">
                <a:solidFill>
                  <a:schemeClr val="dk1"/>
                </a:solidFill>
                <a:latin typeface="Rambla"/>
                <a:ea typeface="Rambla"/>
                <a:cs typeface="Rambla"/>
                <a:sym typeface="Rambla"/>
              </a:defRPr>
            </a:lvl7pPr>
            <a:lvl8pPr marL="0" marR="0" lvl="7" indent="0" algn="r" rtl="0">
              <a:spcBef>
                <a:spcPts val="0"/>
              </a:spcBef>
              <a:buNone/>
              <a:defRPr sz="2400" b="0">
                <a:solidFill>
                  <a:schemeClr val="dk1"/>
                </a:solidFill>
                <a:latin typeface="Rambla"/>
                <a:ea typeface="Rambla"/>
                <a:cs typeface="Rambla"/>
                <a:sym typeface="Rambla"/>
              </a:defRPr>
            </a:lvl8pPr>
            <a:lvl9pPr marL="0" marR="0" lvl="8" indent="0" algn="r" rtl="0">
              <a:spcBef>
                <a:spcPts val="0"/>
              </a:spcBef>
              <a:buNone/>
              <a:defRPr sz="2400" b="0">
                <a:solidFill>
                  <a:schemeClr val="dk1"/>
                </a:solidFill>
                <a:latin typeface="Rambla"/>
                <a:ea typeface="Rambla"/>
                <a:cs typeface="Rambla"/>
                <a:sym typeface="Rambla"/>
              </a:defRPr>
            </a:lvl9pPr>
          </a:lstStyle>
          <a:p>
            <a:pPr defTabSz="825444"/>
            <a:fld id="{00000000-1234-1234-1234-123412341234}" type="slidenum">
              <a:rPr lang="en-US" altLang="zh-TW" smtClean="0">
                <a:solidFill>
                  <a:prstClr val="black"/>
                </a:solidFill>
              </a:rPr>
              <a:pPr defTabSz="825444"/>
              <a:t>‹#›</a:t>
            </a:fld>
            <a:endParaRPr lang="zh-TW" altLang="en-US" dirty="0">
              <a:solidFill>
                <a:prstClr val="black"/>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algn="l" defTabSz="825444">
                <a:spcBef>
                  <a:spcPts val="0"/>
                </a:spcBef>
                <a:spcAft>
                  <a:spcPts val="0"/>
                </a:spcAft>
              </a:pPr>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defTabSz="825444">
                <a:spcBef>
                  <a:spcPts val="0"/>
                </a:spcBef>
                <a:spcAft>
                  <a:spcPts val="0"/>
                </a:spcAft>
              </a:pPr>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a:fld id="{00000000-1234-1234-1234-123412341234}" type="slidenum">
              <a:rPr lang="en-US" altLang="zh-TW" smtClean="0"/>
              <a:pPr defTabSz="825444"/>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3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defTabSz="825444"/>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38" y="546100"/>
            <a:ext cx="13631862" cy="117062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0" y="2870200"/>
            <a:ext cx="8021638" cy="93821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F1059838-4807-4D0E-805C-AE81BBE72223}" type="slidenum">
              <a:rPr lang="zh-TW" altLang="zh-TW"/>
              <a:pPr/>
              <a:t>‹#›</a:t>
            </a:fld>
            <a:endParaRPr lang="zh-TW" altLang="zh-TW"/>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defTabSz="825444"/>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3" y="1225550"/>
            <a:ext cx="14630400" cy="8229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1BDD7D30-0D40-4972-AF0C-EC74395E3707}" type="slidenum">
              <a:rPr lang="zh-TW" altLang="zh-TW"/>
              <a:pPr/>
              <a:t>‹#›</a:t>
            </a:fld>
            <a:endParaRPr lang="zh-TW" altLang="zh-TW"/>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defTabSz="825444"/>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3.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theme" Target="../theme/theme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slideLayout" Target="../slideLayouts/slideLayout45.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slideLayout" Target="../slideLayouts/slideLayout7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theme" Target="../theme/theme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theme" Target="../theme/theme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13.xml"/><Relationship Id="rId13" Type="http://schemas.openxmlformats.org/officeDocument/2006/relationships/slideLayout" Target="../slideLayouts/slideLayout118.xml"/><Relationship Id="rId18" Type="http://schemas.openxmlformats.org/officeDocument/2006/relationships/slideLayout" Target="../slideLayouts/slideLayout123.xml"/><Relationship Id="rId26" Type="http://schemas.openxmlformats.org/officeDocument/2006/relationships/slideLayout" Target="../slideLayouts/slideLayout131.xml"/><Relationship Id="rId3" Type="http://schemas.openxmlformats.org/officeDocument/2006/relationships/slideLayout" Target="../slideLayouts/slideLayout108.xml"/><Relationship Id="rId21" Type="http://schemas.openxmlformats.org/officeDocument/2006/relationships/slideLayout" Target="../slideLayouts/slideLayout126.xml"/><Relationship Id="rId7" Type="http://schemas.openxmlformats.org/officeDocument/2006/relationships/slideLayout" Target="../slideLayouts/slideLayout112.xml"/><Relationship Id="rId12" Type="http://schemas.openxmlformats.org/officeDocument/2006/relationships/slideLayout" Target="../slideLayouts/slideLayout117.xml"/><Relationship Id="rId17" Type="http://schemas.openxmlformats.org/officeDocument/2006/relationships/slideLayout" Target="../slideLayouts/slideLayout122.xml"/><Relationship Id="rId25" Type="http://schemas.openxmlformats.org/officeDocument/2006/relationships/slideLayout" Target="../slideLayouts/slideLayout130.xml"/><Relationship Id="rId33" Type="http://schemas.openxmlformats.org/officeDocument/2006/relationships/theme" Target="../theme/theme6.xml"/><Relationship Id="rId2" Type="http://schemas.openxmlformats.org/officeDocument/2006/relationships/slideLayout" Target="../slideLayouts/slideLayout107.xml"/><Relationship Id="rId16" Type="http://schemas.openxmlformats.org/officeDocument/2006/relationships/slideLayout" Target="../slideLayouts/slideLayout121.xml"/><Relationship Id="rId20" Type="http://schemas.openxmlformats.org/officeDocument/2006/relationships/slideLayout" Target="../slideLayouts/slideLayout125.xml"/><Relationship Id="rId29" Type="http://schemas.openxmlformats.org/officeDocument/2006/relationships/slideLayout" Target="../slideLayouts/slideLayout134.xml"/><Relationship Id="rId1" Type="http://schemas.openxmlformats.org/officeDocument/2006/relationships/slideLayout" Target="../slideLayouts/slideLayout106.xml"/><Relationship Id="rId6" Type="http://schemas.openxmlformats.org/officeDocument/2006/relationships/slideLayout" Target="../slideLayouts/slideLayout111.xml"/><Relationship Id="rId11" Type="http://schemas.openxmlformats.org/officeDocument/2006/relationships/slideLayout" Target="../slideLayouts/slideLayout116.xml"/><Relationship Id="rId24" Type="http://schemas.openxmlformats.org/officeDocument/2006/relationships/slideLayout" Target="../slideLayouts/slideLayout129.xml"/><Relationship Id="rId32" Type="http://schemas.openxmlformats.org/officeDocument/2006/relationships/slideLayout" Target="../slideLayouts/slideLayout137.xml"/><Relationship Id="rId5" Type="http://schemas.openxmlformats.org/officeDocument/2006/relationships/slideLayout" Target="../slideLayouts/slideLayout110.xml"/><Relationship Id="rId15" Type="http://schemas.openxmlformats.org/officeDocument/2006/relationships/slideLayout" Target="../slideLayouts/slideLayout120.xml"/><Relationship Id="rId23" Type="http://schemas.openxmlformats.org/officeDocument/2006/relationships/slideLayout" Target="../slideLayouts/slideLayout128.xml"/><Relationship Id="rId28" Type="http://schemas.openxmlformats.org/officeDocument/2006/relationships/slideLayout" Target="../slideLayouts/slideLayout133.xml"/><Relationship Id="rId10" Type="http://schemas.openxmlformats.org/officeDocument/2006/relationships/slideLayout" Target="../slideLayouts/slideLayout115.xml"/><Relationship Id="rId19" Type="http://schemas.openxmlformats.org/officeDocument/2006/relationships/slideLayout" Target="../slideLayouts/slideLayout124.xml"/><Relationship Id="rId31" Type="http://schemas.openxmlformats.org/officeDocument/2006/relationships/slideLayout" Target="../slideLayouts/slideLayout136.xml"/><Relationship Id="rId4" Type="http://schemas.openxmlformats.org/officeDocument/2006/relationships/slideLayout" Target="../slideLayouts/slideLayout109.xml"/><Relationship Id="rId9" Type="http://schemas.openxmlformats.org/officeDocument/2006/relationships/slideLayout" Target="../slideLayouts/slideLayout114.xml"/><Relationship Id="rId14" Type="http://schemas.openxmlformats.org/officeDocument/2006/relationships/slideLayout" Target="../slideLayouts/slideLayout119.xml"/><Relationship Id="rId22" Type="http://schemas.openxmlformats.org/officeDocument/2006/relationships/slideLayout" Target="../slideLayouts/slideLayout127.xml"/><Relationship Id="rId27" Type="http://schemas.openxmlformats.org/officeDocument/2006/relationships/slideLayout" Target="../slideLayouts/slideLayout132.xml"/><Relationship Id="rId30"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4F4F4"/>
        </a:solidFill>
        <a:effectLst/>
      </p:bgPr>
    </p:bg>
    <p:spTree>
      <p:nvGrpSpPr>
        <p:cNvPr id="1" name=""/>
        <p:cNvGrpSpPr/>
        <p:nvPr/>
      </p:nvGrpSpPr>
      <p:grpSpPr>
        <a:xfrm>
          <a:off x="0" y="0"/>
          <a:ext cx="0" cy="0"/>
          <a:chOff x="0" y="0"/>
          <a:chExt cx="0" cy="0"/>
        </a:xfrm>
      </p:grpSpPr>
      <p:grpSp>
        <p:nvGrpSpPr>
          <p:cNvPr id="1025" name="Group 1"/>
          <p:cNvGrpSpPr>
            <a:grpSpLocks/>
          </p:cNvGrpSpPr>
          <p:nvPr/>
        </p:nvGrpSpPr>
        <p:grpSpPr bwMode="auto">
          <a:xfrm>
            <a:off x="1441450" y="-3175"/>
            <a:ext cx="23220363" cy="13801725"/>
            <a:chOff x="-83" y="-1"/>
            <a:chExt cx="23221176" cy="13803973"/>
          </a:xfrm>
        </p:grpSpPr>
        <p:sp>
          <p:nvSpPr>
            <p:cNvPr id="1026" name="AutoShape 2"/>
            <p:cNvSpPr>
              <a:spLocks/>
            </p:cNvSpPr>
            <p:nvPr/>
          </p:nvSpPr>
          <p:spPr bwMode="auto">
            <a:xfrm>
              <a:off x="5789190" y="-1"/>
              <a:ext cx="17431903" cy="1380397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1798" y="0"/>
                  </a:moveTo>
                  <a:lnTo>
                    <a:pt x="21530" y="6"/>
                  </a:lnTo>
                  <a:cubicBezTo>
                    <a:pt x="21553" y="7204"/>
                    <a:pt x="21577" y="14402"/>
                    <a:pt x="21600" y="21600"/>
                  </a:cubicBezTo>
                  <a:lnTo>
                    <a:pt x="0" y="21547"/>
                  </a:lnTo>
                  <a:lnTo>
                    <a:pt x="11798" y="0"/>
                  </a:lnTo>
                  <a:close/>
                </a:path>
              </a:pathLst>
            </a:custGeom>
            <a:solidFill>
              <a:srgbClr val="262626">
                <a:alpha val="9000"/>
              </a:srgbClr>
            </a:solidFill>
            <a:ln w="12700" cap="flat" cmpd="sng">
              <a:noFill/>
              <a:prstDash val="solid"/>
              <a:miter lim="400000"/>
              <a:headEnd type="none" w="med" len="med"/>
              <a:tailEnd type="none" w="med" len="med"/>
            </a:ln>
            <a:effectLst/>
          </p:spPr>
          <p:txBody>
            <a:bodyPr lIns="0" tIns="0" rIns="0" bIns="0" anchor="ctr"/>
            <a:lstStyle/>
            <a:p>
              <a:pPr defTabSz="457200"/>
              <a:endParaRPr lang="zh-TW" altLang="zh-TW" sz="3000">
                <a:solidFill>
                  <a:srgbClr val="FFFFFF"/>
                </a:solidFill>
                <a:effectLst>
                  <a:outerShdw blurRad="38100" dist="38100" dir="2700000" algn="tl">
                    <a:srgbClr val="000000"/>
                  </a:outerShdw>
                </a:effectLst>
              </a:endParaRPr>
            </a:p>
          </p:txBody>
        </p:sp>
        <p:pic>
          <p:nvPicPr>
            <p:cNvPr id="1027" name="Picture 3" descr="droppedImage.pdf"/>
            <p:cNvPicPr>
              <a:picLocks noChangeAspect="1"/>
            </p:cNvPicPr>
            <p:nvPr/>
          </p:nvPicPr>
          <p:blipFill>
            <a:blip r:embed="rId13" cstate="print"/>
            <a:srcRect/>
            <a:stretch>
              <a:fillRect/>
            </a:stretch>
          </p:blipFill>
          <p:spPr bwMode="auto">
            <a:xfrm>
              <a:off x="16547540" y="906201"/>
              <a:ext cx="4806355" cy="3390234"/>
            </a:xfrm>
            <a:prstGeom prst="rect">
              <a:avLst/>
            </a:prstGeom>
            <a:noFill/>
            <a:ln w="12700" cap="flat" cmpd="sng">
              <a:noFill/>
              <a:prstDash val="solid"/>
              <a:miter lim="400000"/>
              <a:headEnd type="none" w="med" len="med"/>
              <a:tailEnd type="none" w="med" len="med"/>
            </a:ln>
            <a:effectLst/>
          </p:spPr>
        </p:pic>
        <p:grpSp>
          <p:nvGrpSpPr>
            <p:cNvPr id="1028" name="Group 4"/>
            <p:cNvGrpSpPr>
              <a:grpSpLocks/>
            </p:cNvGrpSpPr>
            <p:nvPr/>
          </p:nvGrpSpPr>
          <p:grpSpPr bwMode="auto">
            <a:xfrm>
              <a:off x="-83" y="9758962"/>
              <a:ext cx="18509038" cy="2290502"/>
              <a:chOff x="0" y="0"/>
              <a:chExt cx="18509037" cy="2290501"/>
            </a:xfrm>
          </p:grpSpPr>
          <p:grpSp>
            <p:nvGrpSpPr>
              <p:cNvPr id="1029" name="Group 5"/>
              <p:cNvGrpSpPr>
                <a:grpSpLocks/>
              </p:cNvGrpSpPr>
              <p:nvPr/>
            </p:nvGrpSpPr>
            <p:grpSpPr bwMode="auto">
              <a:xfrm>
                <a:off x="0" y="0"/>
                <a:ext cx="3238133" cy="2290501"/>
                <a:chOff x="0" y="0"/>
                <a:chExt cx="3238133" cy="2290501"/>
              </a:xfrm>
            </p:grpSpPr>
            <p:sp>
              <p:nvSpPr>
                <p:cNvPr id="1030" name="Oval 6"/>
                <p:cNvSpPr>
                  <a:spLocks/>
                </p:cNvSpPr>
                <p:nvPr/>
              </p:nvSpPr>
              <p:spPr bwMode="auto">
                <a:xfrm>
                  <a:off x="0" y="0"/>
                  <a:ext cx="3238133" cy="2290501"/>
                </a:xfrm>
                <a:prstGeom prst="ellipse">
                  <a:avLst/>
                </a:prstGeom>
                <a:solidFill>
                  <a:srgbClr val="5CBEB6"/>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1" name="AutoShape 7"/>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C9790">
                    <a:alpha val="5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32" name="Oval 8"/>
                <p:cNvSpPr>
                  <a:spLocks/>
                </p:cNvSpPr>
                <p:nvPr/>
              </p:nvSpPr>
              <p:spPr bwMode="auto">
                <a:xfrm>
                  <a:off x="491455" y="336128"/>
                  <a:ext cx="2232395" cy="1579029"/>
                </a:xfrm>
                <a:prstGeom prst="ellipse">
                  <a:avLst/>
                </a:prstGeom>
                <a:solidFill>
                  <a:srgbClr val="69C9BF"/>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1033" name="Group 9"/>
              <p:cNvGrpSpPr>
                <a:grpSpLocks/>
              </p:cNvGrpSpPr>
              <p:nvPr/>
            </p:nvGrpSpPr>
            <p:grpSpPr bwMode="auto">
              <a:xfrm>
                <a:off x="5090301" y="0"/>
                <a:ext cx="3238134" cy="2290501"/>
                <a:chOff x="0" y="0"/>
                <a:chExt cx="3238133" cy="2290501"/>
              </a:xfrm>
            </p:grpSpPr>
            <p:sp>
              <p:nvSpPr>
                <p:cNvPr id="1034" name="Oval 10"/>
                <p:cNvSpPr>
                  <a:spLocks/>
                </p:cNvSpPr>
                <p:nvPr/>
              </p:nvSpPr>
              <p:spPr bwMode="auto">
                <a:xfrm>
                  <a:off x="0" y="0"/>
                  <a:ext cx="3238133" cy="2290501"/>
                </a:xfrm>
                <a:prstGeom prst="ellipse">
                  <a:avLst/>
                </a:prstGeom>
                <a:solidFill>
                  <a:srgbClr val="7D3F65"/>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5" name="AutoShape 11"/>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613757"/>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36" name="Oval 12"/>
                <p:cNvSpPr>
                  <a:spLocks/>
                </p:cNvSpPr>
                <p:nvPr/>
              </p:nvSpPr>
              <p:spPr bwMode="auto">
                <a:xfrm>
                  <a:off x="491455" y="336128"/>
                  <a:ext cx="2232395" cy="1579029"/>
                </a:xfrm>
                <a:prstGeom prst="ellipse">
                  <a:avLst/>
                </a:prstGeom>
                <a:solidFill>
                  <a:srgbClr val="814974"/>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1037" name="Group 13"/>
              <p:cNvGrpSpPr>
                <a:grpSpLocks/>
              </p:cNvGrpSpPr>
              <p:nvPr/>
            </p:nvGrpSpPr>
            <p:grpSpPr bwMode="auto">
              <a:xfrm>
                <a:off x="10180602" y="0"/>
                <a:ext cx="3238134" cy="2290501"/>
                <a:chOff x="0" y="0"/>
                <a:chExt cx="3238133" cy="2290501"/>
              </a:xfrm>
            </p:grpSpPr>
            <p:sp>
              <p:nvSpPr>
                <p:cNvPr id="1038" name="Oval 14"/>
                <p:cNvSpPr>
                  <a:spLocks/>
                </p:cNvSpPr>
                <p:nvPr/>
              </p:nvSpPr>
              <p:spPr bwMode="auto">
                <a:xfrm>
                  <a:off x="0" y="0"/>
                  <a:ext cx="3238133" cy="2290501"/>
                </a:xfrm>
                <a:prstGeom prst="ellipse">
                  <a:avLst/>
                </a:prstGeom>
                <a:solidFill>
                  <a:srgbClr val="E59428"/>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39" name="AutoShape 15"/>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B47016">
                    <a:alpha val="5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40" name="Oval 16"/>
                <p:cNvSpPr>
                  <a:spLocks/>
                </p:cNvSpPr>
                <p:nvPr/>
              </p:nvSpPr>
              <p:spPr bwMode="auto">
                <a:xfrm>
                  <a:off x="491455" y="336128"/>
                  <a:ext cx="2232395" cy="1579029"/>
                </a:xfrm>
                <a:prstGeom prst="ellipse">
                  <a:avLst/>
                </a:prstGeom>
                <a:solidFill>
                  <a:srgbClr val="E7A556"/>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nvGrpSpPr>
              <p:cNvPr id="1041" name="Group 17"/>
              <p:cNvGrpSpPr>
                <a:grpSpLocks/>
              </p:cNvGrpSpPr>
              <p:nvPr/>
            </p:nvGrpSpPr>
            <p:grpSpPr bwMode="auto">
              <a:xfrm>
                <a:off x="15270903" y="0"/>
                <a:ext cx="3238134" cy="2290501"/>
                <a:chOff x="0" y="0"/>
                <a:chExt cx="3238133" cy="2290501"/>
              </a:xfrm>
            </p:grpSpPr>
            <p:sp>
              <p:nvSpPr>
                <p:cNvPr id="1042" name="Oval 18"/>
                <p:cNvSpPr>
                  <a:spLocks/>
                </p:cNvSpPr>
                <p:nvPr/>
              </p:nvSpPr>
              <p:spPr bwMode="auto">
                <a:xfrm>
                  <a:off x="0" y="0"/>
                  <a:ext cx="3238133" cy="2290501"/>
                </a:xfrm>
                <a:prstGeom prst="ellipse">
                  <a:avLst/>
                </a:prstGeom>
                <a:solidFill>
                  <a:schemeClr val="accent1"/>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66C8BD"/>
                    </a:solidFill>
                    <a:effectLst>
                      <a:outerShdw blurRad="38100" dist="38100" dir="2700000" algn="tl">
                        <a:srgbClr val="000000"/>
                      </a:outerShdw>
                    </a:effectLst>
                  </a:endParaRPr>
                </a:p>
              </p:txBody>
            </p:sp>
            <p:sp>
              <p:nvSpPr>
                <p:cNvPr id="1043" name="AutoShape 19"/>
                <p:cNvSpPr>
                  <a:spLocks/>
                </p:cNvSpPr>
                <p:nvPr/>
              </p:nvSpPr>
              <p:spPr bwMode="auto">
                <a:xfrm>
                  <a:off x="1276719" y="619348"/>
                  <a:ext cx="1950823" cy="1624318"/>
                </a:xfrm>
                <a:custGeom>
                  <a:avLst/>
                  <a:gdLst>
                    <a:gd name="T0" fmla="*/ 10255 w 20511"/>
                    <a:gd name="T1" fmla="*/ 10800 h 21600"/>
                    <a:gd name="T2" fmla="*/ 10255 w 20511"/>
                    <a:gd name="T3" fmla="*/ 10800 h 21600"/>
                    <a:gd name="T4" fmla="*/ 10255 w 20511"/>
                    <a:gd name="T5" fmla="*/ 10800 h 21600"/>
                    <a:gd name="T6" fmla="*/ 10255 w 20511"/>
                    <a:gd name="T7" fmla="*/ 10800 h 21600"/>
                  </a:gdLst>
                  <a:ahLst/>
                  <a:cxnLst>
                    <a:cxn ang="0">
                      <a:pos x="T0" y="T1"/>
                    </a:cxn>
                    <a:cxn ang="0">
                      <a:pos x="T2" y="T3"/>
                    </a:cxn>
                    <a:cxn ang="0">
                      <a:pos x="T4" y="T5"/>
                    </a:cxn>
                    <a:cxn ang="0">
                      <a:pos x="T6" y="T7"/>
                    </a:cxn>
                  </a:cxnLst>
                  <a:rect l="0" t="0" r="r" b="b"/>
                  <a:pathLst>
                    <a:path w="20511" h="21600">
                      <a:moveTo>
                        <a:pt x="12322" y="0"/>
                      </a:moveTo>
                      <a:lnTo>
                        <a:pt x="20439" y="5157"/>
                      </a:lnTo>
                      <a:cubicBezTo>
                        <a:pt x="21600" y="18542"/>
                        <a:pt x="8317" y="21600"/>
                        <a:pt x="8317" y="21600"/>
                      </a:cubicBezTo>
                      <a:lnTo>
                        <a:pt x="0" y="17004"/>
                      </a:lnTo>
                      <a:lnTo>
                        <a:pt x="55" y="16926"/>
                      </a:lnTo>
                      <a:lnTo>
                        <a:pt x="138" y="16952"/>
                      </a:lnTo>
                      <a:cubicBezTo>
                        <a:pt x="4130" y="18009"/>
                        <a:pt x="8626" y="17128"/>
                        <a:pt x="11777" y="14309"/>
                      </a:cubicBezTo>
                      <a:cubicBezTo>
                        <a:pt x="16075" y="10465"/>
                        <a:pt x="16343" y="4383"/>
                        <a:pt x="12583" y="259"/>
                      </a:cubicBezTo>
                      <a:close/>
                    </a:path>
                  </a:pathLst>
                </a:custGeom>
                <a:solidFill>
                  <a:srgbClr val="314352"/>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endParaRPr>
                </a:p>
              </p:txBody>
            </p:sp>
            <p:sp>
              <p:nvSpPr>
                <p:cNvPr id="1044" name="Oval 20"/>
                <p:cNvSpPr>
                  <a:spLocks/>
                </p:cNvSpPr>
                <p:nvPr/>
              </p:nvSpPr>
              <p:spPr bwMode="auto">
                <a:xfrm>
                  <a:off x="491455" y="336128"/>
                  <a:ext cx="2232395" cy="1579029"/>
                </a:xfrm>
                <a:prstGeom prst="ellipse">
                  <a:avLst/>
                </a:prstGeom>
                <a:solidFill>
                  <a:schemeClr val="accent2"/>
                </a:solidFill>
                <a:ln w="12700" cap="flat" cmpd="sng">
                  <a:noFill/>
                  <a:prstDash val="solid"/>
                  <a:miter lim="400000"/>
                  <a:headEnd type="none" w="med" len="med"/>
                  <a:tailEnd type="none" w="med" len="med"/>
                </a:ln>
                <a:effectLst/>
              </p:spPr>
              <p:txBody>
                <a:bodyPr lIns="0" tIns="0" rIns="0" bIns="0" anchor="ctr"/>
                <a:lstStyle/>
                <a:p>
                  <a:pPr defTabSz="584200"/>
                  <a:endParaRPr lang="zh-TW" altLang="zh-TW" sz="4000">
                    <a:solidFill>
                      <a:srgbClr val="FFFFFF"/>
                    </a:solidFill>
                    <a:effectLst>
                      <a:outerShdw blurRad="38100" dist="38100" dir="2700000" algn="tl">
                        <a:srgbClr val="000000"/>
                      </a:outerShdw>
                    </a:effectLst>
                  </a:endParaRPr>
                </a:p>
              </p:txBody>
            </p:sp>
          </p:grpSp>
        </p:grpSp>
      </p:grpSp>
      <p:pic>
        <p:nvPicPr>
          <p:cNvPr id="1045" name="Picture 21" descr="image3.png"/>
          <p:cNvPicPr>
            <a:picLocks noChangeAspect="1"/>
          </p:cNvPicPr>
          <p:nvPr/>
        </p:nvPicPr>
        <p:blipFill>
          <a:blip r:embed="rId14" cstate="print"/>
          <a:srcRect/>
          <a:stretch>
            <a:fillRect/>
          </a:stretch>
        </p:blipFill>
        <p:spPr bwMode="auto">
          <a:xfrm>
            <a:off x="1081088" y="2252663"/>
            <a:ext cx="10050462" cy="4279900"/>
          </a:xfrm>
          <a:prstGeom prst="rect">
            <a:avLst/>
          </a:prstGeom>
          <a:noFill/>
          <a:ln w="12700" cap="flat" cmpd="sng">
            <a:noFill/>
            <a:prstDash val="solid"/>
            <a:miter lim="400000"/>
            <a:headEnd type="none" w="med" len="med"/>
            <a:tailEnd type="none" w="med" len="med"/>
          </a:ln>
          <a:effectLst/>
        </p:spPr>
      </p:pic>
      <p:sp>
        <p:nvSpPr>
          <p:cNvPr id="1046" name="Rectangle 22"/>
          <p:cNvSpPr>
            <a:spLocks noGrp="1"/>
          </p:cNvSpPr>
          <p:nvPr>
            <p:ph type="title"/>
          </p:nvPr>
        </p:nvSpPr>
        <p:spPr bwMode="auto">
          <a:xfrm>
            <a:off x="1219200" y="182563"/>
            <a:ext cx="21945600" cy="3017837"/>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ctr" anchorCtr="0" compatLnSpc="1">
            <a:prstTxWarp prst="textNoShape">
              <a:avLst/>
            </a:prstTxWarp>
          </a:bodyPr>
          <a:lstStyle/>
          <a:p>
            <a:pPr lvl="0"/>
            <a:r>
              <a:rPr lang="zh-TW" altLang="zh-TW" smtClean="0">
                <a:sym typeface="Aleo" pitchFamily="34" charset="0"/>
              </a:rPr>
              <a:t>Click to edit Master title style</a:t>
            </a:r>
          </a:p>
        </p:txBody>
      </p:sp>
      <p:sp>
        <p:nvSpPr>
          <p:cNvPr id="1047" name="Rectangle 23"/>
          <p:cNvSpPr>
            <a:spLocks noGrp="1"/>
          </p:cNvSpPr>
          <p:nvPr>
            <p:ph type="body" idx="1"/>
          </p:nvPr>
        </p:nvSpPr>
        <p:spPr bwMode="auto">
          <a:xfrm>
            <a:off x="1219200" y="3200400"/>
            <a:ext cx="21945600" cy="10515600"/>
          </a:xfrm>
          <a:prstGeom prst="rect">
            <a:avLst/>
          </a:prstGeom>
          <a:noFill/>
          <a:ln w="12700" cap="flat" cmpd="sng">
            <a:noFill/>
            <a:prstDash val="solid"/>
            <a:miter lim="400000"/>
            <a:headEnd type="none" w="med" len="med"/>
            <a:tailEnd type="none" w="med" len="med"/>
          </a:ln>
          <a:effectLst/>
        </p:spPr>
        <p:txBody>
          <a:bodyPr vert="horz" wrap="square" lIns="45720" tIns="45720" rIns="45720" bIns="45720" numCol="1" anchor="t" anchorCtr="0" compatLnSpc="1">
            <a:prstTxWarp prst="textNoShape">
              <a:avLst/>
            </a:prstTxWarp>
          </a:bodyPr>
          <a:lstStyle/>
          <a:p>
            <a:pPr lvl="0"/>
            <a:r>
              <a:rPr lang="zh-TW" altLang="zh-TW" smtClean="0">
                <a:sym typeface="Lato Light" pitchFamily="34" charset="0"/>
              </a:rPr>
              <a:t>Click to edit Master text styles</a:t>
            </a:r>
          </a:p>
          <a:p>
            <a:pPr lvl="1"/>
            <a:r>
              <a:rPr lang="zh-TW" altLang="zh-TW" smtClean="0">
                <a:sym typeface="Lato Light" pitchFamily="34" charset="0"/>
              </a:rPr>
              <a:t>Second level</a:t>
            </a:r>
          </a:p>
          <a:p>
            <a:pPr lvl="2"/>
            <a:r>
              <a:rPr lang="zh-TW" altLang="zh-TW" smtClean="0">
                <a:sym typeface="Lato Light" pitchFamily="34" charset="0"/>
              </a:rPr>
              <a:t>Third level</a:t>
            </a:r>
          </a:p>
          <a:p>
            <a:pPr lvl="3"/>
            <a:r>
              <a:rPr lang="zh-TW" altLang="zh-TW" smtClean="0">
                <a:sym typeface="Lato Light" pitchFamily="34" charset="0"/>
              </a:rPr>
              <a:t>Fourth level</a:t>
            </a:r>
          </a:p>
          <a:p>
            <a:pPr lvl="4"/>
            <a:r>
              <a:rPr lang="zh-TW" altLang="zh-TW" smtClean="0">
                <a:sym typeface="Lato Light" pitchFamily="34" charset="0"/>
              </a:rPr>
              <a:t>Fifth level</a:t>
            </a:r>
          </a:p>
        </p:txBody>
      </p:sp>
      <p:sp>
        <p:nvSpPr>
          <p:cNvPr id="1048" name="Rectangle 24"/>
          <p:cNvSpPr>
            <a:spLocks noGrp="1"/>
          </p:cNvSpPr>
          <p:nvPr>
            <p:ph type="sldNum" sz="quarter" idx="2"/>
          </p:nvPr>
        </p:nvSpPr>
        <p:spPr bwMode="auto">
          <a:xfrm>
            <a:off x="11785600" y="12344400"/>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algn="r">
              <a:defRPr sz="1200">
                <a:solidFill>
                  <a:srgbClr val="000000"/>
                </a:solidFill>
                <a:latin typeface="Gill Sans" charset="0"/>
                <a:ea typeface="Gill Sans" charset="0"/>
                <a:cs typeface="Gill Sans" charset="0"/>
                <a:sym typeface="Gill Sans" charset="0"/>
              </a:defRPr>
            </a:lvl1pPr>
          </a:lstStyle>
          <a:p>
            <a:fld id="{23D86E62-D8BD-45E3-B5E4-68E478D431C7}"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2049" name="Picture 1" descr="pasted-image.pdf"/>
          <p:cNvPicPr>
            <a:picLocks noChangeAspect="1"/>
          </p:cNvPicPr>
          <p:nvPr/>
        </p:nvPicPr>
        <p:blipFill>
          <a:blip r:embed="rId13"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5D7FE40E-231E-4D0C-B9A4-09C1B789B618}"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3" y="760413"/>
            <a:ext cx="22012275"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25" cstate="print"/>
          <a:srcRect/>
          <a:stretch>
            <a:fillRect/>
          </a:stretch>
        </p:blipFill>
        <p:spPr bwMode="auto">
          <a:xfrm>
            <a:off x="21704300" y="12428538"/>
            <a:ext cx="2179638" cy="909637"/>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5"/>
            <a:ext cx="382587"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076" name="Rectangle 4"/>
          <p:cNvSpPr>
            <a:spLocks noGrp="1"/>
          </p:cNvSpPr>
          <p:nvPr>
            <p:ph type="sldNum" sz="quarter" idx="2"/>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725" r:id="rId18"/>
    <p:sldLayoutId id="2147483760" r:id="rId19"/>
    <p:sldLayoutId id="2147483763" r:id="rId20"/>
    <p:sldLayoutId id="2147483797" r:id="rId21"/>
    <p:sldLayoutId id="2147483798" r:id="rId22"/>
    <p:sldLayoutId id="2147483799" r:id="rId2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 id="2147483740" r:id="rId13"/>
    <p:sldLayoutId id="2147483741" r:id="rId14"/>
    <p:sldLayoutId id="2147483742" r:id="rId15"/>
    <p:sldLayoutId id="2147483743" r:id="rId16"/>
    <p:sldLayoutId id="2147483744" r:id="rId17"/>
    <p:sldLayoutId id="2147483745" r:id="rId18"/>
    <p:sldLayoutId id="2147483746" r:id="rId19"/>
    <p:sldLayoutId id="2147483747" r:id="rId20"/>
    <p:sldLayoutId id="2147483748" r:id="rId21"/>
    <p:sldLayoutId id="2147483749" r:id="rId22"/>
    <p:sldLayoutId id="2147483750" r:id="rId23"/>
    <p:sldLayoutId id="2147483751" r:id="rId24"/>
    <p:sldLayoutId id="2147483752" r:id="rId25"/>
    <p:sldLayoutId id="2147483753" r:id="rId26"/>
    <p:sldLayoutId id="2147483754" r:id="rId27"/>
    <p:sldLayoutId id="2147483755" r:id="rId28"/>
    <p:sldLayoutId id="2147483757" r:id="rId29"/>
    <p:sldLayoutId id="2147483758" r:id="rId30"/>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defTabSz="457171"/>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 id="2147483776" r:id="rId12"/>
    <p:sldLayoutId id="2147483777" r:id="rId13"/>
    <p:sldLayoutId id="2147483778" r:id="rId14"/>
    <p:sldLayoutId id="2147483779" r:id="rId15"/>
    <p:sldLayoutId id="2147483780" r:id="rId16"/>
    <p:sldLayoutId id="2147483781" r:id="rId17"/>
    <p:sldLayoutId id="2147483782"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4.png"/><Relationship Id="rId2" Type="http://schemas.openxmlformats.org/officeDocument/2006/relationships/image" Target="../media/image16.jpeg"/><Relationship Id="rId1" Type="http://schemas.openxmlformats.org/officeDocument/2006/relationships/slideLayout" Target="../slideLayouts/slideLayout28.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4.png"/><Relationship Id="rId2" Type="http://schemas.openxmlformats.org/officeDocument/2006/relationships/image" Target="../media/image21.jpeg"/><Relationship Id="rId1" Type="http://schemas.openxmlformats.org/officeDocument/2006/relationships/slideLayout" Target="../slideLayouts/slideLayout28.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8" Type="http://schemas.openxmlformats.org/officeDocument/2006/relationships/image" Target="../media/image28.gif"/><Relationship Id="rId3" Type="http://schemas.openxmlformats.org/officeDocument/2006/relationships/hyperlink" Target="https://blog.beyond-coding.org.tw/2019/02/maker-pixy-cam-microbitpixycam.html" TargetMode="External"/><Relationship Id="rId7"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image" Target="../media/image26.png"/><Relationship Id="rId5" Type="http://schemas.openxmlformats.org/officeDocument/2006/relationships/hyperlink" Target="https://www.taiwansensor.com.tw/product/pixy-2-cmucam5-%E5%BD%B1%E5%83%8F%E8%BE%A8%E8%AD%98%E6%A8%A1%E7%B5%84-arduino-%E5%BD%B1%E5%83%8F%E8%BE%A8%E8%AD%98%E7%B3%BB%E7%B5%B1-smart-vision-sensor/" TargetMode="External"/><Relationship Id="rId4" Type="http://schemas.openxmlformats.org/officeDocument/2006/relationships/hyperlink" Target="https://docs.pixycam.com/wiki/doku.php?id=wiki:v2:porting_guide" TargetMode="External"/><Relationship Id="rId9"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44.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7.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3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8.jpeg"/><Relationship Id="rId1" Type="http://schemas.openxmlformats.org/officeDocument/2006/relationships/slideLayout" Target="../slideLayouts/slideLayout41.xml"/><Relationship Id="rId6" Type="http://schemas.openxmlformats.org/officeDocument/2006/relationships/image" Target="../media/image4.png"/><Relationship Id="rId5" Type="http://schemas.openxmlformats.org/officeDocument/2006/relationships/image" Target="../media/image20.png"/><Relationship Id="rId4"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9.xml"/><Relationship Id="rId1" Type="http://schemas.openxmlformats.org/officeDocument/2006/relationships/slideLayout" Target="../slideLayouts/slideLayout37.xml"/><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37.xml"/><Relationship Id="rId5" Type="http://schemas.openxmlformats.org/officeDocument/2006/relationships/image" Target="../media/image4.png"/><Relationship Id="rId4" Type="http://schemas.openxmlformats.org/officeDocument/2006/relationships/image" Target="../media/image41.png"/></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hyperlink" Target="https://youtu.be/GzNlozCsNyw" TargetMode="External"/><Relationship Id="rId2" Type="http://schemas.openxmlformats.org/officeDocument/2006/relationships/image" Target="../media/image43.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13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49.png"/></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5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4.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9.xml"/></Relationships>
</file>

<file path=ppt/slides/_rels/slide60.xml.rels><?xml version="1.0" encoding="UTF-8" standalone="yes"?>
<Relationships xmlns="http://schemas.openxmlformats.org/package/2006/relationships"><Relationship Id="rId8" Type="http://schemas.openxmlformats.org/officeDocument/2006/relationships/image" Target="../media/image66.png"/><Relationship Id="rId3" Type="http://schemas.openxmlformats.org/officeDocument/2006/relationships/image" Target="../media/image57.png"/><Relationship Id="rId7" Type="http://schemas.openxmlformats.org/officeDocument/2006/relationships/image" Target="../media/image65.png"/><Relationship Id="rId2" Type="http://schemas.openxmlformats.org/officeDocument/2006/relationships/image" Target="../media/image61.png"/><Relationship Id="rId1" Type="http://schemas.openxmlformats.org/officeDocument/2006/relationships/slideLayout" Target="../slideLayouts/slideLayout24.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 Id="rId9" Type="http://schemas.openxmlformats.org/officeDocument/2006/relationships/image" Target="../media/image67.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https://www.youtube.com/watch?v=_oIh27iNMnc" TargetMode="External"/><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jpe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70.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4.xml"/></Relationships>
</file>

<file path=ppt/slides/_rels/slide7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4.xml"/></Relationships>
</file>

<file path=ppt/slides/_rels/slide7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youtu.be/8ONuy_SV9LM" TargetMode="External"/><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2.xml"/><Relationship Id="rId1" Type="http://schemas.openxmlformats.org/officeDocument/2006/relationships/slideLayout" Target="../slideLayouts/slideLayout35.xml"/><Relationship Id="rId6" Type="http://schemas.openxmlformats.org/officeDocument/2006/relationships/image" Target="../media/image79.png"/><Relationship Id="rId5" Type="http://schemas.openxmlformats.org/officeDocument/2006/relationships/image" Target="../media/image4.png"/><Relationship Id="rId4" Type="http://schemas.openxmlformats.org/officeDocument/2006/relationships/image" Target="../media/image78.png"/></Relationships>
</file>

<file path=ppt/slides/_rels/slide7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55.xml"/><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6.xml"/><Relationship Id="rId1" Type="http://schemas.openxmlformats.org/officeDocument/2006/relationships/slideLayout" Target="../slideLayouts/slideLayout39.xml"/><Relationship Id="rId4" Type="http://schemas.openxmlformats.org/officeDocument/2006/relationships/image" Target="../media/image82.png"/></Relationships>
</file>

<file path=ppt/slides/_rels/slide82.xml.rels><?xml version="1.0" encoding="UTF-8" standalone="yes"?>
<Relationships xmlns="http://schemas.openxmlformats.org/package/2006/relationships"><Relationship Id="rId3" Type="http://schemas.openxmlformats.org/officeDocument/2006/relationships/hyperlink" Target="https://youtu.be/fuYA_f-8RrM" TargetMode="External"/><Relationship Id="rId2" Type="http://schemas.openxmlformats.org/officeDocument/2006/relationships/hyperlink" Target="https://youtu.be/ICYQT4YTm9k" TargetMode="External"/><Relationship Id="rId1" Type="http://schemas.openxmlformats.org/officeDocument/2006/relationships/slideLayout" Target="../slideLayouts/slideLayout39.xml"/><Relationship Id="rId4" Type="http://schemas.openxmlformats.org/officeDocument/2006/relationships/hyperlink" Target="https://youtu.be/jSKeCIGuMyQ" TargetMode="External"/></Relationships>
</file>

<file path=ppt/slides/_rels/slide8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1" name="Picture 1" descr="pasted-image.pdf"/>
          <p:cNvPicPr>
            <a:picLocks noChangeAspect="1"/>
          </p:cNvPicPr>
          <p:nvPr/>
        </p:nvPicPr>
        <p:blipFill>
          <a:blip r:embed="rId2" cstate="print"/>
          <a:srcRect t="31680" r="24406"/>
          <a:stretch>
            <a:fillRect/>
          </a:stretch>
        </p:blipFill>
        <p:spPr bwMode="auto">
          <a:xfrm>
            <a:off x="10591800" y="0"/>
            <a:ext cx="13792200" cy="12465050"/>
          </a:xfrm>
          <a:prstGeom prst="rect">
            <a:avLst/>
          </a:prstGeom>
          <a:noFill/>
          <a:ln w="12700" cap="flat" cmpd="sng">
            <a:noFill/>
            <a:prstDash val="solid"/>
            <a:miter lim="400000"/>
            <a:headEnd type="none" w="med" len="med"/>
            <a:tailEnd type="none" w="med" len="med"/>
          </a:ln>
          <a:effectLst/>
        </p:spPr>
      </p:pic>
      <p:sp>
        <p:nvSpPr>
          <p:cNvPr id="5122" name="Rectangle 2"/>
          <p:cNvSpPr>
            <a:spLocks/>
          </p:cNvSpPr>
          <p:nvPr/>
        </p:nvSpPr>
        <p:spPr bwMode="auto">
          <a:xfrm>
            <a:off x="1458094" y="7088188"/>
            <a:ext cx="4781550" cy="638175"/>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defTabSz="444500">
              <a:lnSpc>
                <a:spcPct val="110000"/>
              </a:lnSpc>
            </a:pPr>
            <a:r>
              <a:rPr lang="zh-TW" altLang="en-US" sz="3000" dirty="0" smtClean="0">
                <a:solidFill>
                  <a:srgbClr val="535353"/>
                </a:solidFill>
                <a:latin typeface="Brown-Regular" charset="0"/>
                <a:ea typeface="Brown-Regular" charset="0"/>
                <a:cs typeface="Brown-Regular" charset="0"/>
                <a:sym typeface="Brown-Regular" charset="0"/>
              </a:rPr>
              <a:t>課程與邏輯應用 </a:t>
            </a:r>
            <a:r>
              <a:rPr lang="zh-TW" altLang="zh-TW" sz="3000" dirty="0" smtClean="0">
                <a:solidFill>
                  <a:srgbClr val="535353"/>
                </a:solidFill>
                <a:latin typeface="Brown-Regular" charset="0"/>
                <a:ea typeface="Brown-Regular" charset="0"/>
                <a:cs typeface="Brown-Regular" charset="0"/>
                <a:sym typeface="Brown-Regular" charset="0"/>
              </a:rPr>
              <a:t>2019</a:t>
            </a:r>
            <a:endParaRPr lang="zh-TW" sz="3000" dirty="0">
              <a:solidFill>
                <a:srgbClr val="535353"/>
              </a:solidFill>
              <a:latin typeface="Brown-Regular" charset="0"/>
              <a:ea typeface="新細明體" pitchFamily="18" charset="-120"/>
              <a:sym typeface="Brown-Regular" charset="0"/>
            </a:endParaRPr>
          </a:p>
        </p:txBody>
      </p:sp>
      <p:pic>
        <p:nvPicPr>
          <p:cNvPr id="5123" name="Picture 3" descr="pasted-image.pdf"/>
          <p:cNvPicPr>
            <a:picLocks noChangeAspect="1"/>
          </p:cNvPicPr>
          <p:nvPr/>
        </p:nvPicPr>
        <p:blipFill>
          <a:blip r:embed="rId3" cstate="print"/>
          <a:srcRect/>
          <a:stretch>
            <a:fillRect/>
          </a:stretch>
        </p:blipFill>
        <p:spPr bwMode="auto">
          <a:xfrm>
            <a:off x="10455275" y="10101263"/>
            <a:ext cx="2670175" cy="2670175"/>
          </a:xfrm>
          <a:prstGeom prst="rect">
            <a:avLst/>
          </a:prstGeom>
          <a:noFill/>
          <a:ln w="12700" cap="flat" cmpd="sng">
            <a:noFill/>
            <a:prstDash val="solid"/>
            <a:miter lim="400000"/>
            <a:headEnd type="none" w="med" len="med"/>
            <a:tailEnd type="none" w="med" len="med"/>
          </a:ln>
          <a:effectLst/>
        </p:spPr>
      </p:pic>
      <p:pic>
        <p:nvPicPr>
          <p:cNvPr id="5124" name="Picture 4" descr="pasted-image.pdf"/>
          <p:cNvPicPr>
            <a:picLocks noChangeAspect="1"/>
          </p:cNvPicPr>
          <p:nvPr/>
        </p:nvPicPr>
        <p:blipFill>
          <a:blip r:embed="rId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5125" name="Rectangle 5"/>
          <p:cNvSpPr>
            <a:spLocks/>
          </p:cNvSpPr>
          <p:nvPr/>
        </p:nvSpPr>
        <p:spPr bwMode="auto">
          <a:xfrm>
            <a:off x="18969038" y="13158788"/>
            <a:ext cx="5186362" cy="382587"/>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457200">
              <a:spcBef>
                <a:spcPts val="1000"/>
              </a:spcBef>
            </a:pPr>
            <a:r>
              <a:rPr lang="zh-TW" altLang="zh-TW" sz="1900">
                <a:solidFill>
                  <a:srgbClr val="A7A7A7"/>
                </a:solidFill>
                <a:latin typeface="Helvetica" charset="0"/>
                <a:ea typeface="Helvetica" charset="0"/>
                <a:cs typeface="Helvetica" charset="0"/>
                <a:sym typeface="Helvetica" charset="0"/>
              </a:rPr>
              <a:t>Tarkustech Innovations Co. Ltd. Copyright 2019</a:t>
            </a:r>
          </a:p>
        </p:txBody>
      </p:sp>
      <p:sp>
        <p:nvSpPr>
          <p:cNvPr id="5126" name="Rectangle 6"/>
          <p:cNvSpPr>
            <a:spLocks/>
          </p:cNvSpPr>
          <p:nvPr/>
        </p:nvSpPr>
        <p:spPr bwMode="auto">
          <a:xfrm>
            <a:off x="1458094" y="6148388"/>
            <a:ext cx="15774466" cy="1138237"/>
          </a:xfrm>
          <a:prstGeom prst="rect">
            <a:avLst/>
          </a:prstGeom>
          <a:noFill/>
          <a:ln w="12700" cap="flat" cmpd="sng">
            <a:noFill/>
            <a:prstDash val="solid"/>
            <a:miter lim="400000"/>
            <a:headEnd type="none" w="med" len="med"/>
            <a:tailEnd type="none" w="med" len="med"/>
          </a:ln>
          <a:effectLst/>
        </p:spPr>
        <p:txBody>
          <a:bodyPr lIns="50800" tIns="50800" rIns="50800" bIns="50800"/>
          <a:lstStyle/>
          <a:p>
            <a:pPr algn="l">
              <a:lnSpc>
                <a:spcPct val="110000"/>
              </a:lnSpc>
            </a:pPr>
            <a:r>
              <a:rPr lang="zh-TW" altLang="zh-TW" sz="5900" dirty="0" smtClean="0">
                <a:solidFill>
                  <a:srgbClr val="535353"/>
                </a:solidFill>
                <a:latin typeface="Brown-Bold" charset="0"/>
                <a:ea typeface="Brown-Bold" charset="0"/>
                <a:cs typeface="Brown-Bold" charset="0"/>
                <a:sym typeface="Brown-Bold" charset="0"/>
              </a:rPr>
              <a:t>TARKUS</a:t>
            </a:r>
            <a:r>
              <a:rPr lang="en-US" altLang="zh-TW" sz="5900" dirty="0" smtClean="0">
                <a:solidFill>
                  <a:srgbClr val="535353"/>
                </a:solidFill>
                <a:latin typeface="Brown-Bold" charset="0"/>
                <a:ea typeface="Brown-Bold" charset="0"/>
                <a:cs typeface="Brown-Bold" charset="0"/>
                <a:sym typeface="Brown-Bold" charset="0"/>
              </a:rPr>
              <a:t>TECH</a:t>
            </a:r>
            <a:r>
              <a:rPr lang="zh-TW" altLang="zh-TW" sz="5900" dirty="0" smtClean="0">
                <a:solidFill>
                  <a:srgbClr val="535353"/>
                </a:solidFill>
                <a:latin typeface="Brown-Bold" charset="0"/>
                <a:ea typeface="Brown-Bold" charset="0"/>
                <a:cs typeface="Brown-Bold" charset="0"/>
                <a:sym typeface="Brown-Bold" charset="0"/>
              </a:rPr>
              <a:t> INNOVATION</a:t>
            </a:r>
            <a:r>
              <a:rPr lang="en-US" altLang="zh-TW" sz="5900" dirty="0" smtClean="0">
                <a:solidFill>
                  <a:srgbClr val="535353"/>
                </a:solidFill>
                <a:latin typeface="Brown-Bold" charset="0"/>
                <a:ea typeface="Brown-Bold" charset="0"/>
                <a:cs typeface="Brown-Bold" charset="0"/>
                <a:sym typeface="Brown-Bold" charset="0"/>
              </a:rPr>
              <a:t>S</a:t>
            </a:r>
            <a:endParaRPr lang="zh-TW" altLang="zh-TW" sz="5900" dirty="0">
              <a:solidFill>
                <a:srgbClr val="535353"/>
              </a:solidFill>
              <a:latin typeface="Brown-Bold" charset="0"/>
              <a:ea typeface="Brown-Bold" charset="0"/>
              <a:cs typeface="Brown-Bold" charset="0"/>
              <a:sym typeface="Brown-Bold" charset="0"/>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pasted-image-filtered.png"/>
          <p:cNvPicPr>
            <a:picLocks noChangeAspect="1"/>
          </p:cNvPicPr>
          <p:nvPr/>
        </p:nvPicPr>
        <p:blipFill>
          <a:blip r:embed="rId2" cstate="print"/>
          <a:srcRect l="7433" t="11124" r="3137" b="15013"/>
          <a:stretch>
            <a:fillRect/>
          </a:stretch>
        </p:blipFill>
        <p:spPr bwMode="auto">
          <a:xfrm>
            <a:off x="-120650" y="-23813"/>
            <a:ext cx="24625300" cy="13763626"/>
          </a:xfrm>
          <a:prstGeom prst="rect">
            <a:avLst/>
          </a:prstGeom>
          <a:noFill/>
          <a:ln w="12700" cap="flat" cmpd="sng">
            <a:noFill/>
            <a:prstDash val="solid"/>
            <a:miter lim="400000"/>
            <a:headEnd type="none" w="med" len="med"/>
            <a:tailEnd type="none" w="med" len="med"/>
          </a:ln>
          <a:effectLst/>
        </p:spPr>
      </p:pic>
      <p:sp>
        <p:nvSpPr>
          <p:cNvPr id="34818" name="Oval 2"/>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4820" name="Rectangle 4"/>
          <p:cNvSpPr>
            <a:spLocks/>
          </p:cNvSpPr>
          <p:nvPr/>
        </p:nvSpPr>
        <p:spPr bwMode="auto">
          <a:xfrm>
            <a:off x="9025504" y="5387975"/>
            <a:ext cx="6331413" cy="323165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err="1" smtClean="0">
                <a:solidFill>
                  <a:srgbClr val="FFFFFF"/>
                </a:solidFill>
                <a:latin typeface="Brandon Text Bold" pitchFamily="34" charset="0"/>
                <a:ea typeface="新細明體" pitchFamily="18" charset="-120"/>
                <a:sym typeface="Brandon Text Bold" pitchFamily="34" charset="0"/>
              </a:rPr>
              <a:t>BeeCar</a:t>
            </a:r>
            <a:endParaRPr lang="en-US" altLang="zh-TW" sz="6800" dirty="0" smtClean="0">
              <a:solidFill>
                <a:srgbClr val="FFFFFF"/>
              </a:solidFill>
              <a:latin typeface="Brandon Text Bold" pitchFamily="34" charset="0"/>
              <a:ea typeface="新細明體" pitchFamily="18" charset="-120"/>
              <a:sym typeface="Brandon Text Bold" pitchFamily="34" charset="0"/>
            </a:endParaRPr>
          </a:p>
          <a:p>
            <a:pPr defTabSz="823913"/>
            <a:r>
              <a:rPr lang="zh-TW" altLang="en-US" sz="6800" dirty="0" smtClean="0">
                <a:solidFill>
                  <a:srgbClr val="FFFFFF"/>
                </a:solidFill>
                <a:latin typeface="Brandon Text Bold" pitchFamily="34" charset="0"/>
                <a:ea typeface="新細明體" pitchFamily="18" charset="-120"/>
                <a:sym typeface="Brandon Text Bold" pitchFamily="34" charset="0"/>
              </a:rPr>
              <a:t>課程大綱</a:t>
            </a:r>
            <a:endParaRPr lang="en-US" altLang="zh-TW" sz="6800" dirty="0" smtClean="0">
              <a:solidFill>
                <a:srgbClr val="FFFFFF"/>
              </a:solidFill>
              <a:latin typeface="Brandon Text Bold" pitchFamily="34" charset="0"/>
              <a:ea typeface="新細明體" pitchFamily="18" charset="-120"/>
              <a:sym typeface="Brandon Text Bold" pitchFamily="34" charset="0"/>
            </a:endParaRPr>
          </a:p>
          <a:p>
            <a:pPr defTabSz="823913"/>
            <a:r>
              <a:rPr lang="en-US" altLang="zh-TW" sz="6800" dirty="0" err="1" smtClean="0">
                <a:solidFill>
                  <a:srgbClr val="FFFFFF"/>
                </a:solidFill>
                <a:latin typeface="Brandon Text Bold" pitchFamily="34" charset="0"/>
                <a:ea typeface="新細明體" pitchFamily="18" charset="-120"/>
                <a:cs typeface="Brandon Text Bold" pitchFamily="34" charset="0"/>
                <a:sym typeface="Brandon Text Bold" pitchFamily="34" charset="0"/>
              </a:rPr>
              <a:t>Basic+Extension</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34822" name="Rectangle 6"/>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BC02AE1-9E02-4DDF-B64D-EDE5F8D135B6}" type="slidenum">
              <a:rPr lang="zh-TW" altLang="zh-TW" sz="2100">
                <a:solidFill>
                  <a:srgbClr val="A7A7A7"/>
                </a:solidFill>
                <a:latin typeface="Gill Sans" charset="0"/>
                <a:ea typeface="Gill Sans" charset="0"/>
                <a:cs typeface="Gill Sans" charset="0"/>
                <a:sym typeface="Gill Sans" charset="0"/>
              </a:rPr>
              <a:pPr defTabSz="823913"/>
              <a:t>10</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6" descr="C:\Users\user\Documents\Car render 171211_171211_0002.jpg"/>
          <p:cNvPicPr>
            <a:picLocks noChangeAspect="1" noChangeArrowheads="1"/>
          </p:cNvPicPr>
          <p:nvPr/>
        </p:nvPicPr>
        <p:blipFill>
          <a:blip r:embed="rId2" cstate="print"/>
          <a:stretch>
            <a:fillRect/>
          </a:stretch>
        </p:blipFill>
        <p:spPr bwMode="auto">
          <a:xfrm>
            <a:off x="856708" y="1838202"/>
            <a:ext cx="7950916" cy="5595862"/>
          </a:xfrm>
          <a:prstGeom prst="rect">
            <a:avLst/>
          </a:prstGeom>
          <a:noFill/>
          <a:ln>
            <a:noFill/>
          </a:ln>
          <a:effectLst>
            <a:softEdge rad="317500"/>
          </a:effectLst>
        </p:spPr>
      </p:pic>
      <p:pic>
        <p:nvPicPr>
          <p:cNvPr id="118786" name="Picture 2" descr="C:\Users\user\Downloads\beecar_0205.37.jpg"/>
          <p:cNvPicPr>
            <a:picLocks noChangeAspect="1" noChangeArrowheads="1"/>
          </p:cNvPicPr>
          <p:nvPr/>
        </p:nvPicPr>
        <p:blipFill>
          <a:blip r:embed="rId3" cstate="print">
            <a:lum bright="10000"/>
          </a:blip>
          <a:srcRect t="14353"/>
          <a:stretch>
            <a:fillRect/>
          </a:stretch>
        </p:blipFill>
        <p:spPr bwMode="auto">
          <a:xfrm>
            <a:off x="5999312" y="881336"/>
            <a:ext cx="13870412" cy="6283168"/>
          </a:xfrm>
          <a:prstGeom prst="rect">
            <a:avLst/>
          </a:prstGeom>
          <a:noFill/>
          <a:ln>
            <a:noFill/>
          </a:ln>
          <a:effectLst>
            <a:softEdge rad="317500"/>
          </a:effectLst>
        </p:spPr>
      </p:pic>
      <p:grpSp>
        <p:nvGrpSpPr>
          <p:cNvPr id="4" name="群組 434"/>
          <p:cNvGrpSpPr/>
          <p:nvPr/>
        </p:nvGrpSpPr>
        <p:grpSpPr>
          <a:xfrm>
            <a:off x="8542468" y="5878058"/>
            <a:ext cx="6910651" cy="4410294"/>
            <a:chOff x="731554" y="2889453"/>
            <a:chExt cx="5207728" cy="3097162"/>
          </a:xfrm>
        </p:grpSpPr>
        <p:grpSp>
          <p:nvGrpSpPr>
            <p:cNvPr id="5" name="群組 40"/>
            <p:cNvGrpSpPr/>
            <p:nvPr/>
          </p:nvGrpSpPr>
          <p:grpSpPr>
            <a:xfrm>
              <a:off x="785909" y="2889453"/>
              <a:ext cx="5153373" cy="3097162"/>
              <a:chOff x="3893573" y="6400800"/>
              <a:chExt cx="5153373" cy="4159046"/>
            </a:xfrm>
          </p:grpSpPr>
          <p:sp>
            <p:nvSpPr>
              <p:cNvPr id="10" name="矩形 9"/>
              <p:cNvSpPr/>
              <p:nvPr/>
            </p:nvSpPr>
            <p:spPr bwMode="auto">
              <a:xfrm>
                <a:off x="3893573" y="6400800"/>
                <a:ext cx="5153373" cy="4159046"/>
              </a:xfrm>
              <a:prstGeom prst="rect">
                <a:avLst/>
              </a:prstGeom>
              <a:solidFill>
                <a:srgbClr val="92D050">
                  <a:alpha val="49000"/>
                </a:srgb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1" name="矩形 10"/>
              <p:cNvSpPr/>
              <p:nvPr/>
            </p:nvSpPr>
            <p:spPr bwMode="auto">
              <a:xfrm>
                <a:off x="808211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2" name="矩形 11"/>
              <p:cNvSpPr/>
              <p:nvPr/>
            </p:nvSpPr>
            <p:spPr bwMode="auto">
              <a:xfrm>
                <a:off x="8082116"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3" name="矩形 12"/>
              <p:cNvSpPr/>
              <p:nvPr/>
            </p:nvSpPr>
            <p:spPr bwMode="auto">
              <a:xfrm>
                <a:off x="678424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4" name="矩形 13"/>
              <p:cNvSpPr/>
              <p:nvPr/>
            </p:nvSpPr>
            <p:spPr bwMode="auto">
              <a:xfrm>
                <a:off x="743318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5" name="矩形 14"/>
              <p:cNvSpPr/>
              <p:nvPr/>
            </p:nvSpPr>
            <p:spPr bwMode="auto">
              <a:xfrm>
                <a:off x="483745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6" name="矩形 15"/>
              <p:cNvSpPr/>
              <p:nvPr/>
            </p:nvSpPr>
            <p:spPr bwMode="auto">
              <a:xfrm>
                <a:off x="5486381"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7" name="矩形 16"/>
              <p:cNvSpPr/>
              <p:nvPr/>
            </p:nvSpPr>
            <p:spPr bwMode="auto">
              <a:xfrm>
                <a:off x="613531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8" name="矩形 17"/>
              <p:cNvSpPr/>
              <p:nvPr/>
            </p:nvSpPr>
            <p:spPr bwMode="auto">
              <a:xfrm>
                <a:off x="6784241" y="855407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9" name="矩形 18"/>
              <p:cNvSpPr/>
              <p:nvPr/>
            </p:nvSpPr>
            <p:spPr bwMode="auto">
              <a:xfrm>
                <a:off x="7433186"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0" name="矩形 19"/>
              <p:cNvSpPr/>
              <p:nvPr/>
            </p:nvSpPr>
            <p:spPr bwMode="auto">
              <a:xfrm>
                <a:off x="483745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1" name="矩形 20"/>
              <p:cNvSpPr/>
              <p:nvPr/>
            </p:nvSpPr>
            <p:spPr bwMode="auto">
              <a:xfrm>
                <a:off x="548638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2" name="矩形 21"/>
              <p:cNvSpPr/>
              <p:nvPr/>
            </p:nvSpPr>
            <p:spPr bwMode="auto">
              <a:xfrm>
                <a:off x="613531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6" name="群組 432"/>
            <p:cNvGrpSpPr/>
            <p:nvPr/>
          </p:nvGrpSpPr>
          <p:grpSpPr>
            <a:xfrm>
              <a:off x="731554" y="3371800"/>
              <a:ext cx="298481" cy="526609"/>
              <a:chOff x="11490322" y="2836524"/>
              <a:chExt cx="781702" cy="1554957"/>
            </a:xfrm>
          </p:grpSpPr>
          <p:sp>
            <p:nvSpPr>
              <p:cNvPr id="8" name="圓角矩形 7"/>
              <p:cNvSpPr/>
              <p:nvPr/>
            </p:nvSpPr>
            <p:spPr bwMode="auto">
              <a:xfrm>
                <a:off x="11490322" y="3313764"/>
                <a:ext cx="367016" cy="619702"/>
              </a:xfrm>
              <a:prstGeom prst="roundRect">
                <a:avLst/>
              </a:prstGeom>
              <a:solidFill>
                <a:srgbClr val="C00000"/>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9" name="矩形 8"/>
              <p:cNvSpPr/>
              <p:nvPr/>
            </p:nvSpPr>
            <p:spPr bwMode="auto">
              <a:xfrm>
                <a:off x="11657788" y="2836524"/>
                <a:ext cx="614236" cy="1554957"/>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7" name="矩形 6"/>
            <p:cNvSpPr/>
            <p:nvPr/>
          </p:nvSpPr>
          <p:spPr bwMode="auto">
            <a:xfrm>
              <a:off x="743506" y="4425758"/>
              <a:ext cx="430751" cy="361020"/>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23" name="文字方塊 22"/>
          <p:cNvSpPr txBox="1"/>
          <p:nvPr/>
        </p:nvSpPr>
        <p:spPr>
          <a:xfrm>
            <a:off x="9992084" y="5577064"/>
            <a:ext cx="4699968" cy="569383"/>
          </a:xfrm>
          <a:prstGeom prst="rect">
            <a:avLst/>
          </a:prstGeom>
          <a:noFill/>
        </p:spPr>
        <p:txBody>
          <a:bodyPr wrap="square" lIns="91434" tIns="45718" rIns="91434" bIns="45718" rtlCol="0">
            <a:spAutoFit/>
          </a:bodyPr>
          <a:lstStyle/>
          <a:p>
            <a:pPr algn="l" defTabSz="825444"/>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5      4       3        2        1        0</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sp>
        <p:nvSpPr>
          <p:cNvPr id="24" name="文字方塊 23"/>
          <p:cNvSpPr txBox="1"/>
          <p:nvPr/>
        </p:nvSpPr>
        <p:spPr>
          <a:xfrm>
            <a:off x="9974762" y="9987354"/>
            <a:ext cx="4699968" cy="569383"/>
          </a:xfrm>
          <a:prstGeom prst="rect">
            <a:avLst/>
          </a:prstGeom>
          <a:noFill/>
        </p:spPr>
        <p:txBody>
          <a:bodyPr wrap="square" lIns="91434" tIns="45718" rIns="91434" bIns="45718" rtlCol="0">
            <a:spAutoFit/>
          </a:bodyPr>
          <a:lstStyle/>
          <a:p>
            <a:pPr algn="l" defTabSz="825444"/>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a:t>
            </a:r>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9        8        7       6</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grpSp>
        <p:nvGrpSpPr>
          <p:cNvPr id="25" name="群組 39"/>
          <p:cNvGrpSpPr/>
          <p:nvPr/>
        </p:nvGrpSpPr>
        <p:grpSpPr>
          <a:xfrm>
            <a:off x="17743624" y="6408518"/>
            <a:ext cx="4601496" cy="595098"/>
            <a:chOff x="7580670" y="2123768"/>
            <a:chExt cx="4601497" cy="595097"/>
          </a:xfrm>
        </p:grpSpPr>
        <p:sp>
          <p:nvSpPr>
            <p:cNvPr id="41" name="圓角矩形 40"/>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2" name="文字方塊 41"/>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距離感測模組</a:t>
              </a:r>
            </a:p>
          </p:txBody>
        </p:sp>
      </p:grpSp>
      <p:pic>
        <p:nvPicPr>
          <p:cNvPr id="43" name="Picture 3" descr="C:\Users\user\Documents\Car render 171211_171211_0003.jpg"/>
          <p:cNvPicPr>
            <a:picLocks noChangeAspect="1" noChangeArrowheads="1"/>
          </p:cNvPicPr>
          <p:nvPr/>
        </p:nvPicPr>
        <p:blipFill>
          <a:blip r:embed="rId4" cstate="print"/>
          <a:srcRect l="30983" t="29195" r="33007" b="27037"/>
          <a:stretch>
            <a:fillRect/>
          </a:stretch>
        </p:blipFill>
        <p:spPr bwMode="auto">
          <a:xfrm>
            <a:off x="18387471" y="3106421"/>
            <a:ext cx="3525610" cy="3015886"/>
          </a:xfrm>
          <a:prstGeom prst="rect">
            <a:avLst/>
          </a:prstGeom>
          <a:noFill/>
          <a:effectLst>
            <a:softEdge rad="127000"/>
          </a:effectLst>
        </p:spPr>
      </p:pic>
      <p:grpSp>
        <p:nvGrpSpPr>
          <p:cNvPr id="26" name="群組 46"/>
          <p:cNvGrpSpPr/>
          <p:nvPr/>
        </p:nvGrpSpPr>
        <p:grpSpPr>
          <a:xfrm>
            <a:off x="2581264" y="6228710"/>
            <a:ext cx="4601496" cy="595098"/>
            <a:chOff x="7580670" y="2123768"/>
            <a:chExt cx="4601497" cy="595097"/>
          </a:xfrm>
          <a:effectLst>
            <a:outerShdw blurRad="50800" dist="38100" dir="2700000" algn="tl" rotWithShape="0">
              <a:prstClr val="black">
                <a:alpha val="40000"/>
              </a:prstClr>
            </a:outerShdw>
          </a:effectLst>
        </p:grpSpPr>
        <p:sp>
          <p:nvSpPr>
            <p:cNvPr id="45" name="圓角矩形 44"/>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6" name="文字方塊 45"/>
            <p:cNvSpPr txBox="1"/>
            <p:nvPr/>
          </p:nvSpPr>
          <p:spPr>
            <a:xfrm>
              <a:off x="7846145" y="2163588"/>
              <a:ext cx="3850230" cy="553997"/>
            </a:xfrm>
            <a:prstGeom prst="rect">
              <a:avLst/>
            </a:prstGeom>
            <a:noFill/>
          </p:spPr>
          <p:txBody>
            <a:bodyPr wrap="square" rtlCol="0">
              <a:spAutoFit/>
            </a:bodyPr>
            <a:lstStyle/>
            <a:p>
              <a:pPr defTabSz="825444"/>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LED</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指示燈模組</a:t>
              </a:r>
            </a:p>
          </p:txBody>
        </p:sp>
      </p:grpSp>
      <p:grpSp>
        <p:nvGrpSpPr>
          <p:cNvPr id="27" name="群組 27"/>
          <p:cNvGrpSpPr/>
          <p:nvPr/>
        </p:nvGrpSpPr>
        <p:grpSpPr>
          <a:xfrm>
            <a:off x="2581264" y="12743622"/>
            <a:ext cx="4601496" cy="595098"/>
            <a:chOff x="7580670" y="2123768"/>
            <a:chExt cx="4601497" cy="595097"/>
          </a:xfrm>
          <a:solidFill>
            <a:schemeClr val="lt1"/>
          </a:solidFill>
          <a:effectLst>
            <a:outerShdw blurRad="50800" dist="38100" dir="2700000" algn="tl" rotWithShape="0">
              <a:prstClr val="black">
                <a:alpha val="40000"/>
              </a:prstClr>
            </a:outerShdw>
          </a:effectLst>
        </p:grpSpPr>
        <p:sp>
          <p:nvSpPr>
            <p:cNvPr id="49" name="圓角矩形 48"/>
            <p:cNvSpPr/>
            <p:nvPr/>
          </p:nvSpPr>
          <p:spPr bwMode="auto">
            <a:xfrm>
              <a:off x="7580670" y="2123768"/>
              <a:ext cx="4601497" cy="595097"/>
            </a:xfrm>
            <a:prstGeom prst="roundRect">
              <a:avLst/>
            </a:prstGeom>
            <a:grpFill/>
            <a:ln>
              <a:solidFill>
                <a:srgbClr val="FFC000"/>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0" name="文字方塊 49"/>
            <p:cNvSpPr txBox="1"/>
            <p:nvPr/>
          </p:nvSpPr>
          <p:spPr>
            <a:xfrm>
              <a:off x="7846145" y="2163588"/>
              <a:ext cx="3850230" cy="553997"/>
            </a:xfrm>
            <a:prstGeom prst="rect">
              <a:avLst/>
            </a:prstGeom>
            <a:grp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馬達模組</a:t>
              </a:r>
            </a:p>
          </p:txBody>
        </p:sp>
      </p:grpSp>
      <p:pic>
        <p:nvPicPr>
          <p:cNvPr id="51" name="Picture 2" descr="C:\Users\user\Documents\Car render 171211_171211_0001.jpg"/>
          <p:cNvPicPr>
            <a:picLocks noChangeAspect="1" noChangeArrowheads="1"/>
          </p:cNvPicPr>
          <p:nvPr/>
        </p:nvPicPr>
        <p:blipFill>
          <a:blip r:embed="rId5" cstate="print"/>
          <a:stretch>
            <a:fillRect/>
          </a:stretch>
        </p:blipFill>
        <p:spPr bwMode="auto">
          <a:xfrm>
            <a:off x="2597144" y="9659380"/>
            <a:ext cx="4289367" cy="3021676"/>
          </a:xfrm>
          <a:prstGeom prst="rect">
            <a:avLst/>
          </a:prstGeom>
          <a:noFill/>
          <a:ln>
            <a:noFill/>
          </a:ln>
          <a:effectLst>
            <a:softEdge rad="317500"/>
          </a:effectLst>
        </p:spPr>
      </p:pic>
      <p:pic>
        <p:nvPicPr>
          <p:cNvPr id="1026" name="Picture 2"/>
          <p:cNvPicPr>
            <a:picLocks noChangeAspect="1" noChangeArrowheads="1"/>
          </p:cNvPicPr>
          <p:nvPr/>
        </p:nvPicPr>
        <p:blipFill>
          <a:blip r:embed="rId6" cstate="print"/>
          <a:stretch>
            <a:fillRect/>
          </a:stretch>
        </p:blipFill>
        <p:spPr bwMode="auto">
          <a:xfrm>
            <a:off x="17354027" y="8633789"/>
            <a:ext cx="4991100" cy="3876675"/>
          </a:xfrm>
          <a:prstGeom prst="rect">
            <a:avLst/>
          </a:prstGeom>
          <a:noFill/>
          <a:ln>
            <a:noFill/>
          </a:ln>
          <a:effectLst>
            <a:softEdge rad="317500"/>
          </a:effectLst>
        </p:spPr>
      </p:pic>
      <p:grpSp>
        <p:nvGrpSpPr>
          <p:cNvPr id="28" name="群組 67"/>
          <p:cNvGrpSpPr/>
          <p:nvPr/>
        </p:nvGrpSpPr>
        <p:grpSpPr>
          <a:xfrm>
            <a:off x="17743624" y="12739512"/>
            <a:ext cx="4601496" cy="595098"/>
            <a:chOff x="7580670" y="2123768"/>
            <a:chExt cx="4601497" cy="595097"/>
          </a:xfrm>
          <a:effectLst>
            <a:outerShdw blurRad="50800" dist="38100" dir="2700000" algn="tl" rotWithShape="0">
              <a:prstClr val="black">
                <a:alpha val="40000"/>
              </a:prstClr>
            </a:outerShdw>
          </a:effectLst>
        </p:grpSpPr>
        <p:sp>
          <p:nvSpPr>
            <p:cNvPr id="54" name="圓角矩形 53"/>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5" name="文字方塊 54"/>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藍芽模組</a:t>
              </a:r>
            </a:p>
          </p:txBody>
        </p:sp>
      </p:grpSp>
      <p:cxnSp>
        <p:nvCxnSpPr>
          <p:cNvPr id="57" name="肘形接點 56"/>
          <p:cNvCxnSpPr/>
          <p:nvPr/>
        </p:nvCxnSpPr>
        <p:spPr bwMode="auto">
          <a:xfrm flipV="1">
            <a:off x="14517083" y="5061380"/>
            <a:ext cx="3712739" cy="2032530"/>
          </a:xfrm>
          <a:prstGeom prst="bentConnector3">
            <a:avLst>
              <a:gd name="adj1" fmla="val 50000"/>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59" name="肘形接點 58"/>
          <p:cNvCxnSpPr/>
          <p:nvPr/>
        </p:nvCxnSpPr>
        <p:spPr bwMode="auto">
          <a:xfrm>
            <a:off x="13721562" y="7580732"/>
            <a:ext cx="4665909" cy="3716614"/>
          </a:xfrm>
          <a:prstGeom prst="bentConnector3">
            <a:avLst>
              <a:gd name="adj1" fmla="val 50000"/>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9" name="肘形接點 68"/>
          <p:cNvCxnSpPr/>
          <p:nvPr/>
        </p:nvCxnSpPr>
        <p:spPr bwMode="auto">
          <a:xfrm rot="10800000" flipV="1">
            <a:off x="6696964" y="9332607"/>
            <a:ext cx="5162059" cy="2361472"/>
          </a:xfrm>
          <a:prstGeom prst="bentConnector3">
            <a:avLst>
              <a:gd name="adj1" fmla="val -8639"/>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75" name="肘形接點 74"/>
          <p:cNvCxnSpPr/>
          <p:nvPr/>
        </p:nvCxnSpPr>
        <p:spPr bwMode="auto">
          <a:xfrm rot="10800000" flipV="1">
            <a:off x="6696967" y="9327353"/>
            <a:ext cx="3454128" cy="2366728"/>
          </a:xfrm>
          <a:prstGeom prst="bentConnector3">
            <a:avLst>
              <a:gd name="adj1" fmla="val -12074"/>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80" name="肘形接點 79"/>
          <p:cNvCxnSpPr/>
          <p:nvPr/>
        </p:nvCxnSpPr>
        <p:spPr bwMode="auto">
          <a:xfrm rot="10800000">
            <a:off x="6849374" y="5061382"/>
            <a:ext cx="3301731" cy="1910174"/>
          </a:xfrm>
          <a:prstGeom prst="bentConnector3">
            <a:avLst>
              <a:gd name="adj1" fmla="val 24215"/>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sp>
        <p:nvSpPr>
          <p:cNvPr id="48" name="標題 47"/>
          <p:cNvSpPr>
            <a:spLocks noGrp="1"/>
          </p:cNvSpPr>
          <p:nvPr>
            <p:ph type="title"/>
          </p:nvPr>
        </p:nvSpPr>
        <p:spPr/>
        <p:txBody>
          <a:bodyPr/>
          <a:lstStyle/>
          <a:p>
            <a:r>
              <a:rPr lang="en-US" altLang="zh-TW" sz="7000" dirty="0" err="1" smtClean="0"/>
              <a:t>BeeCar</a:t>
            </a:r>
            <a:r>
              <a:rPr lang="en-US" altLang="zh-TW" sz="7000" dirty="0" smtClean="0"/>
              <a:t> Basic</a:t>
            </a:r>
            <a:endParaRPr lang="zh-TW" altLang="en-US" sz="7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462808" y="1889448"/>
          <a:ext cx="21818425" cy="11616640"/>
        </p:xfrm>
        <a:graphic>
          <a:graphicData uri="http://schemas.openxmlformats.org/drawingml/2006/table">
            <a:tbl>
              <a:tblPr/>
              <a:tblGrid>
                <a:gridCol w="3744794"/>
                <a:gridCol w="2715691"/>
                <a:gridCol w="8204244"/>
                <a:gridCol w="1886689"/>
                <a:gridCol w="1886689"/>
                <a:gridCol w="1607974"/>
                <a:gridCol w="1772344"/>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基礎介紹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BeeCar</a:t>
                      </a:r>
                      <a:r>
                        <a:rPr lang="zh-TW" altLang="en-US" sz="2800" b="0" i="0" u="none" strike="noStrike">
                          <a:solidFill>
                            <a:srgbClr val="000000"/>
                          </a:solidFill>
                          <a:latin typeface="微軟正黑體" pitchFamily="34" charset="-120"/>
                          <a:ea typeface="微軟正黑體" pitchFamily="34" charset="-120"/>
                        </a:rPr>
                        <a:t>課程的學習目標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sz="2800" b="0" i="0" u="none" strike="noStrike">
                          <a:solidFill>
                            <a:srgbClr val="000000"/>
                          </a:solidFill>
                          <a:latin typeface="微軟正黑體" pitchFamily="34" charset="-120"/>
                          <a:ea typeface="微軟正黑體" pitchFamily="34" charset="-120"/>
                        </a:rPr>
                        <a:t>BeeCar</a:t>
                      </a:r>
                      <a:r>
                        <a:rPr lang="zh-TW" altLang="en-US" sz="2800" b="0" i="0" u="none" strike="noStrike">
                          <a:solidFill>
                            <a:srgbClr val="000000"/>
                          </a:solidFill>
                          <a:latin typeface="微軟正黑體" pitchFamily="34" charset="-120"/>
                          <a:ea typeface="微軟正黑體" pitchFamily="34" charset="-120"/>
                        </a:rPr>
                        <a:t>背景知識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這個產品的系統組成</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硬體拆解跟組合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軟體的基礎設置</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流程圖順序的介紹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第一次燒</a:t>
                      </a:r>
                      <a:r>
                        <a:rPr lang="zh-TW" altLang="en-US" sz="2800" b="0" i="0" u="none" strike="noStrike" dirty="0" smtClean="0">
                          <a:solidFill>
                            <a:srgbClr val="000000"/>
                          </a:solidFill>
                          <a:latin typeface="微軟正黑體" pitchFamily="34" charset="-120"/>
                          <a:ea typeface="微軟正黑體" pitchFamily="34" charset="-120"/>
                        </a:rPr>
                        <a:t>錄</a:t>
                      </a:r>
                      <a:r>
                        <a:rPr lang="en-US" altLang="zh-TW" sz="2800" b="0" i="0" u="none" strike="noStrike" dirty="0" smtClean="0">
                          <a:solidFill>
                            <a:srgbClr val="000000"/>
                          </a:solidFill>
                          <a:latin typeface="微軟正黑體" pitchFamily="34" charset="-120"/>
                          <a:ea typeface="微軟正黑體" pitchFamily="34" charset="-120"/>
                        </a:rPr>
                        <a:t>Coding</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982930">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動手</a:t>
                      </a:r>
                      <a:r>
                        <a:rPr lang="en-US" altLang="zh-TW" sz="2800" b="0" i="0" u="none" strike="noStrike" dirty="0" smtClean="0">
                          <a:solidFill>
                            <a:srgbClr val="000000"/>
                          </a:solidFill>
                          <a:latin typeface="微軟正黑體" pitchFamily="34" charset="-120"/>
                          <a:ea typeface="微軟正黑體" pitchFamily="34" charset="-120"/>
                        </a:rPr>
                        <a:t>DIY</a:t>
                      </a:r>
                      <a:r>
                        <a:rPr lang="zh-TW" altLang="en-US" sz="2800" b="0" i="0" u="none" strike="noStrike" dirty="0" smtClean="0">
                          <a:solidFill>
                            <a:srgbClr val="000000"/>
                          </a:solidFill>
                          <a:latin typeface="微軟正黑體" pitchFamily="34" charset="-120"/>
                          <a:ea typeface="微軟正黑體" pitchFamily="34" charset="-120"/>
                        </a:rPr>
                        <a:t>組裝</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動手組裝並發揮創意改造外型</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2</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1:</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動物擂台</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1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en-US" sz="2800" b="0" i="0" u="none" strike="noStrike" dirty="0">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2800" b="0" i="0" u="none" strike="noStrike" dirty="0" smtClean="0">
                          <a:solidFill>
                            <a:srgbClr val="000000"/>
                          </a:solidFill>
                          <a:latin typeface="微軟正黑體" pitchFamily="34" charset="-120"/>
                          <a:ea typeface="微軟正黑體" pitchFamily="34" charset="-120"/>
                        </a:rPr>
                        <a:t>LED</a:t>
                      </a:r>
                      <a:r>
                        <a:rPr lang="zh-TW" altLang="en-US" sz="2800" b="0" i="0" u="none" strike="noStrike" dirty="0" smtClean="0">
                          <a:solidFill>
                            <a:srgbClr val="000000"/>
                          </a:solidFill>
                          <a:latin typeface="微軟正黑體" pitchFamily="34" charset="-120"/>
                          <a:ea typeface="微軟正黑體" pitchFamily="34" charset="-120"/>
                        </a:rPr>
                        <a:t>介紹跟生活上的應用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模組跟接法</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開關模式燈號的設定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開關模式應用介紹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延遲時間</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調光器燈號的設定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調光器模式應用介紹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新增模組</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函式庫概念</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教學片</a:t>
                      </a:r>
                      <a:r>
                        <a:rPr lang="en-US" altLang="zh-TW" sz="2800" b="0" i="0" u="none" strike="noStrike">
                          <a:solidFill>
                            <a:srgbClr val="000000"/>
                          </a:solidFill>
                          <a:latin typeface="微軟正黑體" pitchFamily="34" charset="-120"/>
                          <a:ea typeface="微軟正黑體" pitchFamily="34" charset="-120"/>
                        </a:rPr>
                        <a:t>3 - </a:t>
                      </a:r>
                      <a:r>
                        <a:rPr lang="zh-TW" altLang="en-US" sz="2800" b="0" i="0" u="none" strike="noStrike">
                          <a:solidFill>
                            <a:srgbClr val="000000"/>
                          </a:solidFill>
                          <a:latin typeface="微軟正黑體" pitchFamily="34" charset="-120"/>
                          <a:ea typeface="微軟正黑體" pitchFamily="34" charset="-120"/>
                        </a:rPr>
                        <a:t>左右移動燈號的設定</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方塊</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左右移動模式應用介紹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順序</a:t>
                      </a:r>
                      <a:r>
                        <a:rPr lang="zh-TW" altLang="en-US" sz="2800" b="0" i="0" u="none" strike="noStrike" dirty="0">
                          <a:solidFill>
                            <a:srgbClr val="000000"/>
                          </a:solidFill>
                          <a:latin typeface="微軟正黑體" pitchFamily="34" charset="-120"/>
                          <a:ea typeface="微軟正黑體" pitchFamily="34" charset="-120"/>
                        </a:rPr>
                        <a:t>排列與</a:t>
                      </a:r>
                      <a:r>
                        <a:rPr lang="en-US" altLang="zh-TW" sz="2800" b="0" i="0" u="none" strike="noStrike" dirty="0">
                          <a:solidFill>
                            <a:srgbClr val="000000"/>
                          </a:solidFill>
                          <a:latin typeface="微軟正黑體" pitchFamily="34" charset="-120"/>
                          <a:ea typeface="微軟正黑體" pitchFamily="34" charset="-120"/>
                        </a:rPr>
                        <a:t>LOOP</a:t>
                      </a:r>
                      <a:r>
                        <a:rPr lang="zh-TW" altLang="en-US" sz="2800" b="0" i="0" u="none" strike="noStrike" dirty="0">
                          <a:solidFill>
                            <a:srgbClr val="000000"/>
                          </a:solidFill>
                          <a:latin typeface="微軟正黑體" pitchFamily="34" charset="-120"/>
                          <a:ea typeface="微軟正黑體" pitchFamily="34" charset="-120"/>
                        </a:rPr>
                        <a:t>的觀念</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燈光的變化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1-3)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60007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Test1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
        <p:nvSpPr>
          <p:cNvPr id="48" name="標題 47"/>
          <p:cNvSpPr>
            <a:spLocks noGrp="1"/>
          </p:cNvSpPr>
          <p:nvPr>
            <p:ph type="title"/>
          </p:nvPr>
        </p:nvSpPr>
        <p:spPr/>
        <p:txBody>
          <a:bodyPr/>
          <a:lstStyle/>
          <a:p>
            <a:r>
              <a:rPr lang="en-US" altLang="zh-TW" sz="7000" dirty="0" err="1" smtClean="0"/>
              <a:t>BeeCar</a:t>
            </a:r>
            <a:r>
              <a:rPr lang="en-US" altLang="zh-TW" sz="7000" dirty="0" smtClean="0"/>
              <a:t> Basic</a:t>
            </a:r>
            <a:endParaRPr lang="zh-TW" altLang="en-US" sz="7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標題 47"/>
          <p:cNvSpPr>
            <a:spLocks noGrp="1"/>
          </p:cNvSpPr>
          <p:nvPr>
            <p:ph type="title"/>
          </p:nvPr>
        </p:nvSpPr>
        <p:spPr/>
        <p:txBody>
          <a:bodyPr/>
          <a:lstStyle/>
          <a:p>
            <a:r>
              <a:rPr lang="en-US" altLang="zh-TW" sz="7000" dirty="0" err="1" smtClean="0"/>
              <a:t>BeeCar</a:t>
            </a:r>
            <a:r>
              <a:rPr lang="en-US" altLang="zh-TW" sz="7000" dirty="0" smtClean="0"/>
              <a:t> Basic</a:t>
            </a:r>
            <a:endParaRPr lang="zh-TW" altLang="en-US" sz="7000" dirty="0"/>
          </a:p>
        </p:txBody>
      </p:sp>
      <p:graphicFrame>
        <p:nvGraphicFramePr>
          <p:cNvPr id="5" name="表格 4"/>
          <p:cNvGraphicFramePr>
            <a:graphicFrameLocks noGrp="1"/>
          </p:cNvGraphicFramePr>
          <p:nvPr/>
        </p:nvGraphicFramePr>
        <p:xfrm>
          <a:off x="1462808" y="1889448"/>
          <a:ext cx="21818425" cy="8724900"/>
        </p:xfrm>
        <a:graphic>
          <a:graphicData uri="http://schemas.openxmlformats.org/drawingml/2006/table">
            <a:tbl>
              <a:tblPr/>
              <a:tblGrid>
                <a:gridCol w="3744794"/>
                <a:gridCol w="2715691"/>
                <a:gridCol w="8204244"/>
                <a:gridCol w="1886689"/>
                <a:gridCol w="1886689"/>
                <a:gridCol w="1607974"/>
                <a:gridCol w="1772344"/>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2:</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smtClean="0">
                          <a:solidFill>
                            <a:srgbClr val="000000"/>
                          </a:solidFill>
                          <a:latin typeface="微軟正黑體" pitchFamily="34" charset="-120"/>
                          <a:ea typeface="微軟正黑體" pitchFamily="34" charset="-120"/>
                        </a:rPr>
                        <a:t>罐軍爭霸</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1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感測元件</a:t>
                      </a:r>
                      <a:r>
                        <a:rPr lang="en-US" altLang="zh-TW" sz="2800" b="0" i="0" u="none" strike="noStrike" dirty="0">
                          <a:solidFill>
                            <a:srgbClr val="000000"/>
                          </a:solidFill>
                          <a:latin typeface="微軟正黑體" pitchFamily="34" charset="-120"/>
                          <a:ea typeface="微軟正黑體" pitchFamily="34" charset="-120"/>
                        </a:rPr>
                        <a:t>-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距離感測器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超音波的原理及生活知識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6</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介紹距離感測器模組與組裝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距離感測器教學片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讀取距離感測器的數值</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軟體中距離感測器的方塊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讀取數值方塊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自己做體驗讀取距離數值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2-1)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距離感測器教學片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隨距離改變亮度的</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變數與欄位類型介紹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數字類型</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調光器</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變數設定</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自己做實驗</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燈隨距離亮度變化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2-2)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距離感測器教學片</a:t>
                      </a:r>
                      <a:r>
                        <a:rPr lang="en-US" altLang="zh-TW" sz="2800" b="0" i="0" u="none" strike="noStrike">
                          <a:solidFill>
                            <a:srgbClr val="000000"/>
                          </a:solidFill>
                          <a:latin typeface="微軟正黑體" pitchFamily="34" charset="-120"/>
                          <a:ea typeface="微軟正黑體" pitchFamily="34" charset="-120"/>
                        </a:rPr>
                        <a:t>3 - </a:t>
                      </a:r>
                      <a:r>
                        <a:rPr lang="zh-TW" altLang="en-US" sz="2800" b="0" i="0" u="none" strike="noStrike">
                          <a:solidFill>
                            <a:srgbClr val="000000"/>
                          </a:solidFill>
                          <a:latin typeface="微軟正黑體" pitchFamily="34" charset="-120"/>
                          <a:ea typeface="微軟正黑體" pitchFamily="34" charset="-120"/>
                        </a:rPr>
                        <a:t>距離感測器控制</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數字運算方塊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比較條件</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用比較條件做循環漸亮的</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2-3)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自己做實驗距離內改變</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燈模式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2-4)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Test2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感測元件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距離感測器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62809" y="1889448"/>
          <a:ext cx="21818423" cy="10906125"/>
        </p:xfrm>
        <a:graphic>
          <a:graphicData uri="http://schemas.openxmlformats.org/drawingml/2006/table">
            <a:tbl>
              <a:tblPr/>
              <a:tblGrid>
                <a:gridCol w="3744793"/>
                <a:gridCol w="2715690"/>
                <a:gridCol w="8204243"/>
                <a:gridCol w="1886689"/>
                <a:gridCol w="1886689"/>
                <a:gridCol w="1607974"/>
                <a:gridCol w="1772345"/>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3">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3:</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smtClean="0">
                          <a:solidFill>
                            <a:srgbClr val="000000"/>
                          </a:solidFill>
                          <a:latin typeface="微軟正黑體" pitchFamily="34" charset="-120"/>
                          <a:ea typeface="微軟正黑體" pitchFamily="34" charset="-120"/>
                        </a:rPr>
                        <a:t>推蛋大進擊</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A</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9">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馬達</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9</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介紹馬達模組</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電池</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輪子的組裝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前進與後退</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軟體中馬達方塊 </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正反轉</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速度</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持續時間的調整</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實際試驗車子的前進與後退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馬達模組教學片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差速轉彎與迴轉半徑</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軟體中馬達方塊 </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差速的語法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實際試驗車子的轉彎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活動</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實際試驗影響車子迴轉半徑的原因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3-2)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Test3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馬達模組</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8</a:t>
                      </a:r>
                      <a:r>
                        <a:rPr lang="en-US" altLang="zh-TW" sz="2800" b="0" i="0" u="none" strike="noStrike" dirty="0" smtClean="0">
                          <a:solidFill>
                            <a:srgbClr val="000000"/>
                          </a:solidFill>
                          <a:latin typeface="微軟正黑體" pitchFamily="34" charset="-120"/>
                          <a:ea typeface="微軟正黑體" pitchFamily="34" charset="-120"/>
                        </a:rPr>
                        <a:t>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C</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10">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藍芽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生活中藍芽的應用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6">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接收手機傳送的字元</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軟體藍芽模組</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讀取數值方塊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自己做體驗讀取藍芽字元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4-1)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藍芽模組教學片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藍芽字元控制馬達</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12</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變數與欄位類型介紹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字元類型</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條件敘述指令</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自己做體驗控制車子並且調教轉彎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4-2)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Test4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藍芽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
        <p:nvSpPr>
          <p:cNvPr id="48" name="標題 47"/>
          <p:cNvSpPr>
            <a:spLocks noGrp="1"/>
          </p:cNvSpPr>
          <p:nvPr>
            <p:ph type="title"/>
          </p:nvPr>
        </p:nvSpPr>
        <p:spPr/>
        <p:txBody>
          <a:bodyPr/>
          <a:lstStyle/>
          <a:p>
            <a:r>
              <a:rPr lang="en-US" altLang="zh-TW" sz="7000" dirty="0" err="1" smtClean="0"/>
              <a:t>BeeCar</a:t>
            </a:r>
            <a:r>
              <a:rPr lang="en-US" altLang="zh-TW" sz="7000" dirty="0" smtClean="0"/>
              <a:t> Basic</a:t>
            </a:r>
            <a:endParaRPr lang="zh-TW" altLang="en-US" sz="7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標題 47"/>
          <p:cNvSpPr>
            <a:spLocks noGrp="1"/>
          </p:cNvSpPr>
          <p:nvPr>
            <p:ph type="title"/>
          </p:nvPr>
        </p:nvSpPr>
        <p:spPr/>
        <p:txBody>
          <a:bodyPr/>
          <a:lstStyle/>
          <a:p>
            <a:r>
              <a:rPr lang="en-US" altLang="zh-TW" sz="7000" dirty="0" err="1" smtClean="0"/>
              <a:t>BeeCar</a:t>
            </a:r>
            <a:r>
              <a:rPr lang="en-US" altLang="zh-TW" sz="7000" dirty="0" smtClean="0"/>
              <a:t> Basic</a:t>
            </a:r>
            <a:endParaRPr lang="zh-TW" altLang="en-US" sz="7000" dirty="0"/>
          </a:p>
        </p:txBody>
      </p:sp>
      <p:graphicFrame>
        <p:nvGraphicFramePr>
          <p:cNvPr id="5" name="表格 4"/>
          <p:cNvGraphicFramePr>
            <a:graphicFrameLocks noGrp="1"/>
          </p:cNvGraphicFramePr>
          <p:nvPr/>
        </p:nvGraphicFramePr>
        <p:xfrm>
          <a:off x="1462809" y="1889448"/>
          <a:ext cx="21818423" cy="8279130"/>
        </p:xfrm>
        <a:graphic>
          <a:graphicData uri="http://schemas.openxmlformats.org/drawingml/2006/table">
            <a:tbl>
              <a:tblPr/>
              <a:tblGrid>
                <a:gridCol w="3744793"/>
                <a:gridCol w="2715690"/>
                <a:gridCol w="8204243"/>
                <a:gridCol w="1886689"/>
                <a:gridCol w="1886689"/>
                <a:gridCol w="1607974"/>
                <a:gridCol w="1772345"/>
              </a:tblGrid>
              <a:tr h="190500">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200025">
                <a:tc rowSpan="5">
                  <a:txBody>
                    <a:bodyPr/>
                    <a:lstStyle/>
                    <a:p>
                      <a:pPr algn="ctr" fontAlgn="ctr"/>
                      <a:r>
                        <a:rPr lang="zh-TW" altLang="en-US" sz="2800" b="0" i="0" u="none" strike="noStrike">
                          <a:solidFill>
                            <a:srgbClr val="000000"/>
                          </a:solidFill>
                          <a:latin typeface="微軟正黑體" pitchFamily="34" charset="-120"/>
                          <a:ea typeface="微軟正黑體" pitchFamily="34" charset="-120"/>
                        </a:rPr>
                        <a:t>自走車應用</a:t>
                      </a:r>
                      <a:r>
                        <a:rPr lang="en-US" altLang="zh-TW" sz="2800" b="0" i="0" u="none" strike="noStrike">
                          <a:solidFill>
                            <a:srgbClr val="000000"/>
                          </a:solidFill>
                          <a:latin typeface="微軟正黑體" pitchFamily="34" charset="-120"/>
                          <a:ea typeface="微軟正黑體" pitchFamily="34" charset="-120"/>
                        </a:rPr>
                        <a:t>:</a:t>
                      </a:r>
                      <a:br>
                        <a:rPr lang="en-US" altLang="zh-TW" sz="2800" b="0" i="0" u="none" strike="noStrike">
                          <a:solidFill>
                            <a:srgbClr val="000000"/>
                          </a:solidFill>
                          <a:latin typeface="微軟正黑體" pitchFamily="34" charset="-120"/>
                          <a:ea typeface="微軟正黑體" pitchFamily="34" charset="-120"/>
                        </a:rPr>
                      </a:br>
                      <a:r>
                        <a:rPr lang="zh-TW" altLang="en-US" sz="2800" b="0" i="0" u="none" strike="noStrike">
                          <a:solidFill>
                            <a:srgbClr val="000000"/>
                          </a:solidFill>
                          <a:latin typeface="微軟正黑體" pitchFamily="34" charset="-120"/>
                          <a:ea typeface="微軟正黑體" pitchFamily="34" charset="-120"/>
                        </a:rPr>
                        <a:t>自動煞停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生活上的應用</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自動煞停系統</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組合馬達、距離感測器、藍芽、</a:t>
                      </a:r>
                      <a:r>
                        <a:rPr lang="en-US" altLang="zh-TW" sz="2800" b="0" i="0" u="none" strike="noStrike">
                          <a:solidFill>
                            <a:srgbClr val="000000"/>
                          </a:solidFill>
                          <a:latin typeface="微軟正黑體" pitchFamily="34" charset="-120"/>
                          <a:ea typeface="微軟正黑體" pitchFamily="34" charset="-120"/>
                        </a:rPr>
                        <a:t>LED</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自動煞停的應用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r>
                        <a:rPr lang="zh-TW" altLang="en-US" sz="2800" b="0" i="0" u="none" strike="noStrike" dirty="0">
                          <a:solidFill>
                            <a:srgbClr val="000000"/>
                          </a:solidFill>
                          <a:latin typeface="微軟正黑體" pitchFamily="34" charset="-120"/>
                          <a:ea typeface="微軟正黑體" pitchFamily="34" charset="-120"/>
                        </a:rPr>
                        <a:t>解說</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將馬達的各個方向加入自動煞停</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後退</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轉彎的函式庫</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做出可以遇到障礙物自動煞停或轉向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自走車應用</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自動定距</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生活上的應用</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自動跟車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自動定距</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跟車的應用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r>
                        <a:rPr lang="zh-TW" altLang="en-US" sz="2800" b="0" i="0" u="none" strike="noStrike" dirty="0">
                          <a:solidFill>
                            <a:srgbClr val="000000"/>
                          </a:solidFill>
                          <a:latin typeface="微軟正黑體" pitchFamily="34" charset="-120"/>
                          <a:ea typeface="微軟正黑體" pitchFamily="34" charset="-120"/>
                        </a:rPr>
                        <a:t>解說</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將馬達的各個方向加入自動跟車的函式庫</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活動</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做出偵測前方距離保持定距的跟車系統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Test5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自動車 </a:t>
                      </a:r>
                      <a:r>
                        <a:rPr lang="en-US" altLang="zh-TW" sz="2800" b="0" i="0" u="none" strike="noStrike" dirty="0" smtClean="0">
                          <a:solidFill>
                            <a:srgbClr val="000000"/>
                          </a:solidFill>
                          <a:latin typeface="微軟正黑體" pitchFamily="34" charset="-120"/>
                          <a:ea typeface="微軟正黑體" pitchFamily="34" charset="-120"/>
                        </a:rPr>
                        <a:t>- 1</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pPr algn="l"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tc>
                <a:tc>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Test6 </a:t>
                      </a:r>
                      <a:r>
                        <a:rPr lang="zh-TW" altLang="en-US" sz="2800" b="0" i="0" u="none" strike="noStrike" dirty="0" smtClean="0">
                          <a:solidFill>
                            <a:srgbClr val="000000"/>
                          </a:solidFill>
                          <a:latin typeface="微軟正黑體" pitchFamily="34" charset="-120"/>
                          <a:ea typeface="微軟正黑體" pitchFamily="34" charset="-120"/>
                        </a:rPr>
                        <a:t>小測驗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對應題目 自動車 </a:t>
                      </a:r>
                      <a:r>
                        <a:rPr lang="en-US" altLang="zh-TW" sz="2800" b="0" i="0" u="none" strike="noStrike" dirty="0" smtClean="0">
                          <a:solidFill>
                            <a:srgbClr val="000000"/>
                          </a:solidFill>
                          <a:latin typeface="微軟正黑體" pitchFamily="34" charset="-120"/>
                          <a:ea typeface="微軟正黑體" pitchFamily="34" charset="-120"/>
                        </a:rPr>
                        <a:t>- 2</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pPr algn="l"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9</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成果發表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分組工作</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說明目標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每個人分配一個模組想一件自己的設定</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並且實驗效果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各組討論怎麼把軟體組合起來</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各組介紹獨一無二的作品</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00025">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a:solidFill>
                            <a:srgbClr val="000000"/>
                          </a:solidFill>
                          <a:latin typeface="微軟正黑體" pitchFamily="34" charset="-120"/>
                          <a:ea typeface="微軟正黑體" pitchFamily="34" charset="-120"/>
                        </a:rPr>
                        <a:t>Activity</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a:solidFill>
                            <a:srgbClr val="000000"/>
                          </a:solidFill>
                          <a:latin typeface="微軟正黑體" pitchFamily="34" charset="-120"/>
                          <a:ea typeface="微軟正黑體" pitchFamily="34" charset="-120"/>
                        </a:rPr>
                        <a:t>Lesson</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200025">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a:noFill/>
                    </a:lnT>
                    <a:lnB>
                      <a:noFill/>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總計</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9814" name="Picture 6" descr="C:\Users\user\Downloads\1548056202909.jpg"/>
          <p:cNvPicPr>
            <a:picLocks noChangeAspect="1" noChangeArrowheads="1"/>
          </p:cNvPicPr>
          <p:nvPr/>
        </p:nvPicPr>
        <p:blipFill>
          <a:blip r:embed="rId2" cstate="print"/>
          <a:srcRect l="3899"/>
          <a:stretch>
            <a:fillRect/>
          </a:stretch>
        </p:blipFill>
        <p:spPr bwMode="auto">
          <a:xfrm>
            <a:off x="0" y="8546479"/>
            <a:ext cx="8314835" cy="4576217"/>
          </a:xfrm>
          <a:prstGeom prst="rect">
            <a:avLst/>
          </a:prstGeom>
          <a:noFill/>
        </p:spPr>
      </p:pic>
      <p:pic>
        <p:nvPicPr>
          <p:cNvPr id="119812" name="Picture 4" descr="C:\Users\user\Downloads\1548056202834.jpg"/>
          <p:cNvPicPr>
            <a:picLocks noChangeAspect="1" noChangeArrowheads="1"/>
          </p:cNvPicPr>
          <p:nvPr/>
        </p:nvPicPr>
        <p:blipFill>
          <a:blip r:embed="rId3" cstate="print"/>
          <a:srcRect l="3590" t="-42468" r="-170" b="-14336"/>
          <a:stretch>
            <a:fillRect/>
          </a:stretch>
        </p:blipFill>
        <p:spPr bwMode="auto">
          <a:xfrm>
            <a:off x="16296456" y="7434064"/>
            <a:ext cx="7295456" cy="6264696"/>
          </a:xfrm>
          <a:prstGeom prst="rect">
            <a:avLst/>
          </a:prstGeom>
          <a:noFill/>
          <a:effectLst>
            <a:softEdge rad="635000"/>
          </a:effectLst>
        </p:spPr>
      </p:pic>
      <p:pic>
        <p:nvPicPr>
          <p:cNvPr id="119813" name="Picture 5" descr="C:\Users\user\Downloads\1548056202892.jpg"/>
          <p:cNvPicPr>
            <a:picLocks noChangeAspect="1" noChangeArrowheads="1"/>
          </p:cNvPicPr>
          <p:nvPr/>
        </p:nvPicPr>
        <p:blipFill>
          <a:blip r:embed="rId4" cstate="print"/>
          <a:srcRect/>
          <a:stretch>
            <a:fillRect/>
          </a:stretch>
        </p:blipFill>
        <p:spPr bwMode="auto">
          <a:xfrm>
            <a:off x="22648" y="2537520"/>
            <a:ext cx="9257868" cy="4896544"/>
          </a:xfrm>
          <a:prstGeom prst="rect">
            <a:avLst/>
          </a:prstGeom>
          <a:noFill/>
          <a:effectLst>
            <a:softEdge rad="635000"/>
          </a:effectLst>
        </p:spPr>
      </p:pic>
      <p:pic>
        <p:nvPicPr>
          <p:cNvPr id="119811" name="Picture 3" descr="C:\Users\user\Downloads\1548056202771.jpg"/>
          <p:cNvPicPr>
            <a:picLocks noChangeAspect="1" noChangeArrowheads="1"/>
          </p:cNvPicPr>
          <p:nvPr/>
        </p:nvPicPr>
        <p:blipFill>
          <a:blip r:embed="rId5" cstate="print"/>
          <a:srcRect l="896" t="1820" r="3913" b="-4156"/>
          <a:stretch>
            <a:fillRect/>
          </a:stretch>
        </p:blipFill>
        <p:spPr bwMode="auto">
          <a:xfrm>
            <a:off x="16152440" y="2393504"/>
            <a:ext cx="8231560" cy="4680520"/>
          </a:xfrm>
          <a:prstGeom prst="rect">
            <a:avLst/>
          </a:prstGeom>
          <a:noFill/>
          <a:effectLst>
            <a:softEdge rad="635000"/>
          </a:effectLst>
        </p:spPr>
      </p:pic>
      <p:pic>
        <p:nvPicPr>
          <p:cNvPr id="119810" name="Picture 2" descr="C:\Users\user\Downloads\1547711963624.jpg"/>
          <p:cNvPicPr>
            <a:picLocks noChangeAspect="1" noChangeArrowheads="1"/>
          </p:cNvPicPr>
          <p:nvPr/>
        </p:nvPicPr>
        <p:blipFill>
          <a:blip r:embed="rId6" cstate="print">
            <a:lum bright="10000"/>
          </a:blip>
          <a:srcRect/>
          <a:stretch>
            <a:fillRect/>
          </a:stretch>
        </p:blipFill>
        <p:spPr bwMode="auto">
          <a:xfrm>
            <a:off x="7151440" y="737320"/>
            <a:ext cx="10325934" cy="5469954"/>
          </a:xfrm>
          <a:prstGeom prst="rect">
            <a:avLst/>
          </a:prstGeom>
          <a:noFill/>
          <a:effectLst>
            <a:softEdge rad="635000"/>
          </a:effectLst>
        </p:spPr>
      </p:pic>
      <p:grpSp>
        <p:nvGrpSpPr>
          <p:cNvPr id="2" name="群組 434"/>
          <p:cNvGrpSpPr/>
          <p:nvPr/>
        </p:nvGrpSpPr>
        <p:grpSpPr>
          <a:xfrm>
            <a:off x="8542468" y="5878058"/>
            <a:ext cx="6910651" cy="4410294"/>
            <a:chOff x="731554" y="2889453"/>
            <a:chExt cx="5207728" cy="3097162"/>
          </a:xfrm>
        </p:grpSpPr>
        <p:grpSp>
          <p:nvGrpSpPr>
            <p:cNvPr id="3" name="群組 40"/>
            <p:cNvGrpSpPr/>
            <p:nvPr/>
          </p:nvGrpSpPr>
          <p:grpSpPr>
            <a:xfrm>
              <a:off x="785909" y="2889453"/>
              <a:ext cx="5153373" cy="3097162"/>
              <a:chOff x="3893573" y="6400800"/>
              <a:chExt cx="5153373" cy="4159046"/>
            </a:xfrm>
          </p:grpSpPr>
          <p:sp>
            <p:nvSpPr>
              <p:cNvPr id="10" name="矩形 9"/>
              <p:cNvSpPr/>
              <p:nvPr/>
            </p:nvSpPr>
            <p:spPr bwMode="auto">
              <a:xfrm>
                <a:off x="3893573" y="6400800"/>
                <a:ext cx="5153373" cy="4159046"/>
              </a:xfrm>
              <a:prstGeom prst="rect">
                <a:avLst/>
              </a:prstGeom>
              <a:solidFill>
                <a:srgbClr val="92D050">
                  <a:alpha val="49000"/>
                </a:srgb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1" name="矩形 10"/>
              <p:cNvSpPr/>
              <p:nvPr/>
            </p:nvSpPr>
            <p:spPr bwMode="auto">
              <a:xfrm>
                <a:off x="808211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2" name="矩形 11"/>
              <p:cNvSpPr/>
              <p:nvPr/>
            </p:nvSpPr>
            <p:spPr bwMode="auto">
              <a:xfrm>
                <a:off x="8082116"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3" name="矩形 12"/>
              <p:cNvSpPr/>
              <p:nvPr/>
            </p:nvSpPr>
            <p:spPr bwMode="auto">
              <a:xfrm>
                <a:off x="678424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4" name="矩形 13"/>
              <p:cNvSpPr/>
              <p:nvPr/>
            </p:nvSpPr>
            <p:spPr bwMode="auto">
              <a:xfrm>
                <a:off x="743318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5" name="矩形 14"/>
              <p:cNvSpPr/>
              <p:nvPr/>
            </p:nvSpPr>
            <p:spPr bwMode="auto">
              <a:xfrm>
                <a:off x="483745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6" name="矩形 15"/>
              <p:cNvSpPr/>
              <p:nvPr/>
            </p:nvSpPr>
            <p:spPr bwMode="auto">
              <a:xfrm>
                <a:off x="5486381"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7" name="矩形 16"/>
              <p:cNvSpPr/>
              <p:nvPr/>
            </p:nvSpPr>
            <p:spPr bwMode="auto">
              <a:xfrm>
                <a:off x="613531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8" name="矩形 17"/>
              <p:cNvSpPr/>
              <p:nvPr/>
            </p:nvSpPr>
            <p:spPr bwMode="auto">
              <a:xfrm>
                <a:off x="6784241" y="855407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9" name="矩形 18"/>
              <p:cNvSpPr/>
              <p:nvPr/>
            </p:nvSpPr>
            <p:spPr bwMode="auto">
              <a:xfrm>
                <a:off x="7433186"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0" name="矩形 19"/>
              <p:cNvSpPr/>
              <p:nvPr/>
            </p:nvSpPr>
            <p:spPr bwMode="auto">
              <a:xfrm>
                <a:off x="483745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1" name="矩形 20"/>
              <p:cNvSpPr/>
              <p:nvPr/>
            </p:nvSpPr>
            <p:spPr bwMode="auto">
              <a:xfrm>
                <a:off x="548638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2" name="矩形 21"/>
              <p:cNvSpPr/>
              <p:nvPr/>
            </p:nvSpPr>
            <p:spPr bwMode="auto">
              <a:xfrm>
                <a:off x="613531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4" name="群組 432"/>
            <p:cNvGrpSpPr/>
            <p:nvPr/>
          </p:nvGrpSpPr>
          <p:grpSpPr>
            <a:xfrm>
              <a:off x="731554" y="3371800"/>
              <a:ext cx="298481" cy="526609"/>
              <a:chOff x="11490322" y="2836524"/>
              <a:chExt cx="781702" cy="1554957"/>
            </a:xfrm>
          </p:grpSpPr>
          <p:sp>
            <p:nvSpPr>
              <p:cNvPr id="8" name="圓角矩形 7"/>
              <p:cNvSpPr/>
              <p:nvPr/>
            </p:nvSpPr>
            <p:spPr bwMode="auto">
              <a:xfrm>
                <a:off x="11490322" y="3313764"/>
                <a:ext cx="367016" cy="619702"/>
              </a:xfrm>
              <a:prstGeom prst="roundRect">
                <a:avLst/>
              </a:prstGeom>
              <a:solidFill>
                <a:srgbClr val="C00000"/>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9" name="矩形 8"/>
              <p:cNvSpPr/>
              <p:nvPr/>
            </p:nvSpPr>
            <p:spPr bwMode="auto">
              <a:xfrm>
                <a:off x="11657788" y="2836524"/>
                <a:ext cx="614236" cy="1554957"/>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7" name="矩形 6"/>
            <p:cNvSpPr/>
            <p:nvPr/>
          </p:nvSpPr>
          <p:spPr bwMode="auto">
            <a:xfrm>
              <a:off x="743506" y="4425758"/>
              <a:ext cx="430751" cy="361020"/>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23" name="文字方塊 22"/>
          <p:cNvSpPr txBox="1"/>
          <p:nvPr/>
        </p:nvSpPr>
        <p:spPr>
          <a:xfrm>
            <a:off x="9992084" y="5577064"/>
            <a:ext cx="4699968" cy="569383"/>
          </a:xfrm>
          <a:prstGeom prst="rect">
            <a:avLst/>
          </a:prstGeom>
          <a:noFill/>
        </p:spPr>
        <p:txBody>
          <a:bodyPr wrap="square" lIns="91434" tIns="45718" rIns="91434" bIns="45718" rtlCol="0">
            <a:spAutoFit/>
          </a:bodyPr>
          <a:lstStyle/>
          <a:p>
            <a:pPr algn="l" defTabSz="825444"/>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5      4       3        2        1        0</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sp>
        <p:nvSpPr>
          <p:cNvPr id="24" name="文字方塊 23"/>
          <p:cNvSpPr txBox="1"/>
          <p:nvPr/>
        </p:nvSpPr>
        <p:spPr>
          <a:xfrm>
            <a:off x="9974762" y="9987354"/>
            <a:ext cx="4699968" cy="569383"/>
          </a:xfrm>
          <a:prstGeom prst="rect">
            <a:avLst/>
          </a:prstGeom>
          <a:noFill/>
        </p:spPr>
        <p:txBody>
          <a:bodyPr wrap="square" lIns="91434" tIns="45718" rIns="91434" bIns="45718" rtlCol="0">
            <a:spAutoFit/>
          </a:bodyPr>
          <a:lstStyle/>
          <a:p>
            <a:pPr algn="l" defTabSz="825444"/>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a:t>
            </a:r>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9        8        7       6</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grpSp>
        <p:nvGrpSpPr>
          <p:cNvPr id="5" name="群組 39"/>
          <p:cNvGrpSpPr/>
          <p:nvPr/>
        </p:nvGrpSpPr>
        <p:grpSpPr>
          <a:xfrm>
            <a:off x="17743624" y="6408518"/>
            <a:ext cx="4601496" cy="595098"/>
            <a:chOff x="7580670" y="2123768"/>
            <a:chExt cx="4601497" cy="595097"/>
          </a:xfrm>
        </p:grpSpPr>
        <p:sp>
          <p:nvSpPr>
            <p:cNvPr id="41" name="圓角矩形 40"/>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2" name="文字方塊 41"/>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距離感測模組</a:t>
              </a:r>
            </a:p>
          </p:txBody>
        </p:sp>
      </p:grpSp>
      <p:grpSp>
        <p:nvGrpSpPr>
          <p:cNvPr id="6" name="群組 46"/>
          <p:cNvGrpSpPr/>
          <p:nvPr/>
        </p:nvGrpSpPr>
        <p:grpSpPr>
          <a:xfrm>
            <a:off x="2581264" y="6228710"/>
            <a:ext cx="4601496" cy="595098"/>
            <a:chOff x="7580670" y="2123768"/>
            <a:chExt cx="4601497" cy="595097"/>
          </a:xfrm>
          <a:effectLst>
            <a:outerShdw blurRad="50800" dist="38100" dir="2700000" algn="tl" rotWithShape="0">
              <a:prstClr val="black">
                <a:alpha val="40000"/>
              </a:prstClr>
            </a:outerShdw>
          </a:effectLst>
        </p:grpSpPr>
        <p:sp>
          <p:nvSpPr>
            <p:cNvPr id="45" name="圓角矩形 44"/>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6" name="文字方塊 45"/>
            <p:cNvSpPr txBox="1"/>
            <p:nvPr/>
          </p:nvSpPr>
          <p:spPr>
            <a:xfrm>
              <a:off x="7846145" y="2163588"/>
              <a:ext cx="3850230" cy="553997"/>
            </a:xfrm>
            <a:prstGeom prst="rect">
              <a:avLst/>
            </a:prstGeom>
            <a:noFill/>
          </p:spPr>
          <p:txBody>
            <a:bodyPr wrap="square" rtlCol="0">
              <a:spAutoFit/>
            </a:bodyPr>
            <a:lstStyle/>
            <a:p>
              <a:pPr defTabSz="825444"/>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LED</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指示燈模組</a:t>
              </a:r>
            </a:p>
          </p:txBody>
        </p:sp>
      </p:grpSp>
      <p:grpSp>
        <p:nvGrpSpPr>
          <p:cNvPr id="25" name="群組 27"/>
          <p:cNvGrpSpPr/>
          <p:nvPr/>
        </p:nvGrpSpPr>
        <p:grpSpPr>
          <a:xfrm>
            <a:off x="2581264" y="12743622"/>
            <a:ext cx="4601496" cy="595098"/>
            <a:chOff x="7580670" y="2123768"/>
            <a:chExt cx="4601497" cy="595097"/>
          </a:xfrm>
          <a:solidFill>
            <a:schemeClr val="lt1"/>
          </a:solidFill>
          <a:effectLst>
            <a:outerShdw blurRad="50800" dist="38100" dir="2700000" algn="tl" rotWithShape="0">
              <a:prstClr val="black">
                <a:alpha val="40000"/>
              </a:prstClr>
            </a:outerShdw>
          </a:effectLst>
        </p:grpSpPr>
        <p:sp>
          <p:nvSpPr>
            <p:cNvPr id="49" name="圓角矩形 48"/>
            <p:cNvSpPr/>
            <p:nvPr/>
          </p:nvSpPr>
          <p:spPr bwMode="auto">
            <a:xfrm>
              <a:off x="7580670" y="2123768"/>
              <a:ext cx="4601497" cy="595097"/>
            </a:xfrm>
            <a:prstGeom prst="roundRect">
              <a:avLst/>
            </a:prstGeom>
            <a:grpFill/>
            <a:ln>
              <a:solidFill>
                <a:srgbClr val="FFC000"/>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0" name="文字方塊 49"/>
            <p:cNvSpPr txBox="1"/>
            <p:nvPr/>
          </p:nvSpPr>
          <p:spPr>
            <a:xfrm>
              <a:off x="7846145" y="2163588"/>
              <a:ext cx="3850230" cy="553997"/>
            </a:xfrm>
            <a:prstGeom prst="rect">
              <a:avLst/>
            </a:prstGeom>
            <a:grp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馬達模組</a:t>
              </a:r>
            </a:p>
          </p:txBody>
        </p:sp>
      </p:grpSp>
      <p:grpSp>
        <p:nvGrpSpPr>
          <p:cNvPr id="26" name="群組 67"/>
          <p:cNvGrpSpPr/>
          <p:nvPr/>
        </p:nvGrpSpPr>
        <p:grpSpPr>
          <a:xfrm>
            <a:off x="17743624" y="12739512"/>
            <a:ext cx="4601496" cy="595098"/>
            <a:chOff x="7580670" y="2123768"/>
            <a:chExt cx="4601497" cy="595097"/>
          </a:xfrm>
          <a:effectLst>
            <a:outerShdw blurRad="50800" dist="38100" dir="2700000" algn="tl" rotWithShape="0">
              <a:prstClr val="black">
                <a:alpha val="40000"/>
              </a:prstClr>
            </a:outerShdw>
          </a:effectLst>
        </p:grpSpPr>
        <p:sp>
          <p:nvSpPr>
            <p:cNvPr id="54" name="圓角矩形 53"/>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5" name="文字方塊 54"/>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藍芽模組</a:t>
              </a:r>
            </a:p>
          </p:txBody>
        </p:sp>
      </p:grpSp>
      <p:cxnSp>
        <p:nvCxnSpPr>
          <p:cNvPr id="57" name="肘形接點 56"/>
          <p:cNvCxnSpPr/>
          <p:nvPr/>
        </p:nvCxnSpPr>
        <p:spPr bwMode="auto">
          <a:xfrm flipV="1">
            <a:off x="12840072" y="5061380"/>
            <a:ext cx="5389750" cy="2084652"/>
          </a:xfrm>
          <a:prstGeom prst="bentConnector3">
            <a:avLst>
              <a:gd name="adj1" fmla="val 70601"/>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59" name="肘形接點 58"/>
          <p:cNvCxnSpPr/>
          <p:nvPr/>
        </p:nvCxnSpPr>
        <p:spPr bwMode="auto">
          <a:xfrm>
            <a:off x="12047984" y="7578080"/>
            <a:ext cx="6339487" cy="3719266"/>
          </a:xfrm>
          <a:prstGeom prst="bentConnector3">
            <a:avLst>
              <a:gd name="adj1" fmla="val 50000"/>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9" name="肘形接點 68"/>
          <p:cNvCxnSpPr/>
          <p:nvPr/>
        </p:nvCxnSpPr>
        <p:spPr bwMode="auto">
          <a:xfrm rot="10800000" flipV="1">
            <a:off x="6696966" y="9378279"/>
            <a:ext cx="5999091" cy="2315799"/>
          </a:xfrm>
          <a:prstGeom prst="bentConnector3">
            <a:avLst>
              <a:gd name="adj1" fmla="val 6451"/>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80" name="肘形接點 79"/>
          <p:cNvCxnSpPr/>
          <p:nvPr/>
        </p:nvCxnSpPr>
        <p:spPr bwMode="auto">
          <a:xfrm rot="10800000">
            <a:off x="6849376" y="5061382"/>
            <a:ext cx="4190497" cy="2084650"/>
          </a:xfrm>
          <a:prstGeom prst="bentConnector3">
            <a:avLst>
              <a:gd name="adj1" fmla="val 81173"/>
            </a:avLst>
          </a:prstGeom>
          <a:blipFill dpi="0" rotWithShape="0">
            <a:blip r:embed="rId7"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graphicFrame>
        <p:nvGraphicFramePr>
          <p:cNvPr id="47" name="表格 46"/>
          <p:cNvGraphicFramePr>
            <a:graphicFrameLocks noGrp="1"/>
          </p:cNvGraphicFramePr>
          <p:nvPr/>
        </p:nvGraphicFramePr>
        <p:xfrm>
          <a:off x="1476449" y="1889448"/>
          <a:ext cx="21793452" cy="5234940"/>
        </p:xfrm>
        <a:graphic>
          <a:graphicData uri="http://schemas.openxmlformats.org/drawingml/2006/table">
            <a:tbl>
              <a:tblPr/>
              <a:tblGrid>
                <a:gridCol w="3740507"/>
                <a:gridCol w="2712581"/>
                <a:gridCol w="8194854"/>
                <a:gridCol w="1884529"/>
                <a:gridCol w="1884529"/>
                <a:gridCol w="1606134"/>
                <a:gridCol w="1770318"/>
              </a:tblGrid>
              <a:tr h="399884">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dirty="0">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9884">
                <a:tc rowSpan="3">
                  <a:txBody>
                    <a:bodyPr/>
                    <a:lstStyle/>
                    <a:p>
                      <a:pPr algn="ctr" rtl="0" fontAlgn="ctr"/>
                      <a:r>
                        <a:rPr lang="zh-TW" altLang="en-US" sz="2800" b="0" i="0" u="none" strike="noStrike" dirty="0">
                          <a:solidFill>
                            <a:srgbClr val="000000"/>
                          </a:solidFill>
                          <a:latin typeface="微軟正黑體" pitchFamily="34" charset="-120"/>
                          <a:ea typeface="微軟正黑體" pitchFamily="34" charset="-120"/>
                        </a:rPr>
                        <a:t>遊戲</a:t>
                      </a:r>
                      <a:r>
                        <a:rPr lang="en-US" altLang="zh-TW" sz="2800" b="0" i="0" u="none" strike="noStrike" dirty="0">
                          <a:solidFill>
                            <a:srgbClr val="000000"/>
                          </a:solidFill>
                          <a:latin typeface="微軟正黑體" pitchFamily="34" charset="-120"/>
                          <a:ea typeface="微軟正黑體" pitchFamily="34" charset="-120"/>
                        </a:rPr>
                        <a:t>1:</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迷宮</a:t>
                      </a:r>
                      <a:r>
                        <a:rPr lang="zh-TW" altLang="en-US" sz="2800" b="0" i="0" u="none" strike="noStrike" dirty="0" smtClean="0">
                          <a:solidFill>
                            <a:srgbClr val="000000"/>
                          </a:solidFill>
                          <a:latin typeface="微軟正黑體" pitchFamily="34" charset="-120"/>
                          <a:ea typeface="微軟正黑體" pitchFamily="34" charset="-120"/>
                        </a:rPr>
                        <a:t>遊戲</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規則說明</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A</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gridSpan="2">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影片</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示範賽</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開始遊戲</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rowSpan="7">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喇叭</a:t>
                      </a:r>
                      <a:br>
                        <a:rPr lang="zh-TW" altLang="en-US"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車燈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警示燈與警示音的作用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介紹喇叭</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車燈模組</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喇叭</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車燈模組教學片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喇叭</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車燈模組的使用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軟體中 喇叭</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車燈模組方塊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延遲時間</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250259">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動手體驗</a:t>
                      </a: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自己做體驗 喇叭</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車燈模組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4-1)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動手體驗</a:t>
                      </a: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自己做倒車雷達</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喇叭</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距離感測器</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4-2)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Test1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喇叭、車燈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graphicFrame>
        <p:nvGraphicFramePr>
          <p:cNvPr id="47" name="表格 46"/>
          <p:cNvGraphicFramePr>
            <a:graphicFrameLocks noGrp="1"/>
          </p:cNvGraphicFramePr>
          <p:nvPr/>
        </p:nvGraphicFramePr>
        <p:xfrm>
          <a:off x="1476449" y="1889448"/>
          <a:ext cx="21793452" cy="8279130"/>
        </p:xfrm>
        <a:graphic>
          <a:graphicData uri="http://schemas.openxmlformats.org/drawingml/2006/table">
            <a:tbl>
              <a:tblPr/>
              <a:tblGrid>
                <a:gridCol w="3740507"/>
                <a:gridCol w="2712581"/>
                <a:gridCol w="8194854"/>
                <a:gridCol w="1884529"/>
                <a:gridCol w="1884529"/>
                <a:gridCol w="1606134"/>
                <a:gridCol w="1770318"/>
              </a:tblGrid>
              <a:tr h="399884">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dirty="0">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9884">
                <a:tc rowSpan="16">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感測元件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紅外線模組</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生活中紅外線的應用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7">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硬體介紹</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紅外線模組</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紅外線模組教學片</a:t>
                      </a:r>
                      <a:r>
                        <a:rPr lang="en-US" altLang="zh-TW" sz="2800" b="0" i="0" u="none" strike="noStrike" smtClean="0">
                          <a:solidFill>
                            <a:srgbClr val="000000"/>
                          </a:solidFill>
                          <a:latin typeface="微軟正黑體" pitchFamily="34" charset="-120"/>
                          <a:ea typeface="微軟正黑體" pitchFamily="34" charset="-120"/>
                        </a:rPr>
                        <a:t>1 -</a:t>
                      </a:r>
                      <a:r>
                        <a:rPr lang="zh-TW" altLang="en-US" sz="2800" b="0" i="0" u="none" strike="noStrike" smtClean="0">
                          <a:solidFill>
                            <a:srgbClr val="000000"/>
                          </a:solidFill>
                          <a:latin typeface="微軟正黑體" pitchFamily="34" charset="-120"/>
                          <a:ea typeface="微軟正黑體" pitchFamily="34" charset="-120"/>
                        </a:rPr>
                        <a:t>調整電阻改變紅外線偵測距離</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軟體方塊介紹</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讀取紅外線模組</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比較條件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交集</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聯集</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四個紅外線模組所劃分的區域</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動手體驗</a:t>
                      </a: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自己做體驗紅外線模組</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示範擋案</a:t>
                      </a:r>
                      <a:r>
                        <a:rPr lang="en-US" altLang="zh-TW" sz="2800" b="0" i="0" u="none" strike="noStrike" dirty="0" smtClean="0">
                          <a:solidFill>
                            <a:srgbClr val="000000"/>
                          </a:solidFill>
                          <a:latin typeface="微軟正黑體" pitchFamily="34" charset="-120"/>
                          <a:ea typeface="微軟正黑體" pitchFamily="34" charset="-120"/>
                        </a:rPr>
                        <a:t>4-3)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20</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動手體驗</a:t>
                      </a: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紅外線控制</a:t>
                      </a:r>
                      <a:r>
                        <a:rPr lang="en-US" altLang="zh-TW" sz="2800" b="0" i="0" u="none" strike="noStrike" dirty="0">
                          <a:solidFill>
                            <a:srgbClr val="000000"/>
                          </a:solidFill>
                          <a:latin typeface="微軟正黑體" pitchFamily="34" charset="-120"/>
                          <a:ea typeface="微軟正黑體" pitchFamily="34" charset="-120"/>
                        </a:rPr>
                        <a:t>LED</a:t>
                      </a:r>
                      <a:r>
                        <a:rPr lang="zh-TW" altLang="en-US" sz="2800" b="0" i="0" u="none" strike="noStrike" dirty="0" smtClean="0">
                          <a:solidFill>
                            <a:srgbClr val="000000"/>
                          </a:solidFill>
                          <a:latin typeface="微軟正黑體" pitchFamily="34" charset="-120"/>
                          <a:ea typeface="微軟正黑體" pitchFamily="34" charset="-120"/>
                        </a:rPr>
                        <a:t>燈</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示範檔</a:t>
                      </a:r>
                      <a:r>
                        <a:rPr lang="en-US" altLang="zh-TW" sz="2800" b="0" i="0" u="none" strike="noStrike" dirty="0" smtClean="0">
                          <a:solidFill>
                            <a:srgbClr val="000000"/>
                          </a:solidFill>
                          <a:latin typeface="微軟正黑體" pitchFamily="34" charset="-120"/>
                          <a:ea typeface="微軟正黑體" pitchFamily="34" charset="-120"/>
                        </a:rPr>
                        <a:t>4-4)</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vMerge="1">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紅外線模組教學片</a:t>
                      </a:r>
                      <a:r>
                        <a:rPr lang="en-US" altLang="zh-TW" sz="2800" b="0" i="0" u="none" strike="noStrike" dirty="0">
                          <a:solidFill>
                            <a:srgbClr val="000000"/>
                          </a:solidFill>
                          <a:latin typeface="微軟正黑體" pitchFamily="34" charset="-120"/>
                          <a:ea typeface="微軟正黑體" pitchFamily="34" charset="-120"/>
                        </a:rPr>
                        <a:t>2 - </a:t>
                      </a:r>
                      <a:r>
                        <a:rPr lang="zh-TW" altLang="en-US" sz="2800" b="0" i="0" u="none" strike="noStrike" dirty="0">
                          <a:solidFill>
                            <a:srgbClr val="000000"/>
                          </a:solidFill>
                          <a:latin typeface="微軟正黑體" pitchFamily="34" charset="-120"/>
                          <a:ea typeface="微軟正黑體" pitchFamily="34" charset="-120"/>
                        </a:rPr>
                        <a:t>輔助距離感測器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距離感測器方塊與紅外線模組方塊的搭配</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比較條件判斷不同牆面狀況</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自己體驗車子避障自動判斷轉彎方向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smtClean="0">
                          <a:solidFill>
                            <a:srgbClr val="000000"/>
                          </a:solidFill>
                          <a:latin typeface="微軟正黑體" pitchFamily="34" charset="-120"/>
                          <a:ea typeface="微軟正黑體" pitchFamily="34" charset="-120"/>
                        </a:rPr>
                        <a:t>4-5)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紅外線模組教學片</a:t>
                      </a:r>
                      <a:r>
                        <a:rPr lang="en-US" altLang="zh-TW" sz="2800" b="0" i="0" u="none" strike="noStrike" dirty="0">
                          <a:solidFill>
                            <a:srgbClr val="000000"/>
                          </a:solidFill>
                          <a:latin typeface="微軟正黑體" pitchFamily="34" charset="-120"/>
                          <a:ea typeface="微軟正黑體" pitchFamily="34" charset="-120"/>
                        </a:rPr>
                        <a:t>3 - </a:t>
                      </a:r>
                      <a:r>
                        <a:rPr lang="zh-TW" altLang="en-US" sz="2800" b="0" i="0" u="none" strike="noStrike" dirty="0">
                          <a:solidFill>
                            <a:srgbClr val="000000"/>
                          </a:solidFill>
                          <a:latin typeface="微軟正黑體" pitchFamily="34" charset="-120"/>
                          <a:ea typeface="微軟正黑體" pitchFamily="34" charset="-120"/>
                        </a:rPr>
                        <a:t>紅外線尋跡</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紅外線模組方塊對顏色的判斷</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比較條件判斷不同地面顏色的變化</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無窮迴圈與迴圈中止條件的設定方式</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自己做體驗設定車子走完黑線路徑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smtClean="0">
                          <a:solidFill>
                            <a:srgbClr val="000000"/>
                          </a:solidFill>
                          <a:latin typeface="微軟正黑體" pitchFamily="34" charset="-120"/>
                          <a:ea typeface="微軟正黑體" pitchFamily="34" charset="-120"/>
                        </a:rPr>
                        <a:t>4-6-1,</a:t>
                      </a:r>
                      <a:r>
                        <a:rPr lang="zh-TW" altLang="en-US" sz="2800" b="0" i="0" u="none" strike="noStrike" dirty="0" smtClean="0">
                          <a:solidFill>
                            <a:srgbClr val="000000"/>
                          </a:solidFill>
                          <a:latin typeface="微軟正黑體" pitchFamily="34" charset="-120"/>
                          <a:ea typeface="微軟正黑體" pitchFamily="34" charset="-120"/>
                        </a:rPr>
                        <a:t>示範擋案</a:t>
                      </a:r>
                      <a:r>
                        <a:rPr lang="en-US" altLang="zh-TW" sz="2800" b="0" i="0" u="none" strike="noStrike" dirty="0" smtClean="0">
                          <a:solidFill>
                            <a:srgbClr val="000000"/>
                          </a:solidFill>
                          <a:latin typeface="微軟正黑體" pitchFamily="34" charset="-120"/>
                          <a:ea typeface="微軟正黑體" pitchFamily="34" charset="-120"/>
                        </a:rPr>
                        <a:t>4-6-2)</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9884">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Test2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感測元件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紅外線模組</a:t>
                      </a:r>
                      <a:endParaRPr lang="en-US" altLang="zh-TW" sz="2800" b="0" i="0" u="none" strike="noStrike" dirty="0" smtClean="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graphicFrame>
        <p:nvGraphicFramePr>
          <p:cNvPr id="4" name="表格 3"/>
          <p:cNvGraphicFramePr>
            <a:graphicFrameLocks noGrp="1"/>
          </p:cNvGraphicFramePr>
          <p:nvPr/>
        </p:nvGraphicFramePr>
        <p:xfrm>
          <a:off x="1476447" y="1889448"/>
          <a:ext cx="21793455" cy="10033635"/>
        </p:xfrm>
        <a:graphic>
          <a:graphicData uri="http://schemas.openxmlformats.org/drawingml/2006/table">
            <a:tbl>
              <a:tblPr/>
              <a:tblGrid>
                <a:gridCol w="3733113"/>
                <a:gridCol w="2736966"/>
                <a:gridCol w="8205914"/>
                <a:gridCol w="1870875"/>
                <a:gridCol w="1905635"/>
                <a:gridCol w="1577078"/>
                <a:gridCol w="1763874"/>
              </a:tblGrid>
              <a:tr h="416740">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項目</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任務</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smtClean="0">
                          <a:solidFill>
                            <a:srgbClr val="3F3F76"/>
                          </a:solidFill>
                          <a:latin typeface="微軟正黑體" pitchFamily="34" charset="-120"/>
                          <a:ea typeface="微軟正黑體" pitchFamily="34" charset="-120"/>
                        </a:rPr>
                        <a:t>主要內容</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預估時程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活動</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課程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16740">
                <a:tc rowSpan="3">
                  <a:txBody>
                    <a:bodyPr/>
                    <a:lstStyle/>
                    <a:p>
                      <a:pPr algn="ctr" rtl="0" fontAlgn="ctr"/>
                      <a:r>
                        <a:rPr lang="zh-TW" altLang="en-US" sz="2800" b="0" i="0" u="none" strike="noStrike" dirty="0" smtClean="0">
                          <a:solidFill>
                            <a:srgbClr val="000000"/>
                          </a:solidFill>
                          <a:latin typeface="微軟正黑體" pitchFamily="34" charset="-120"/>
                          <a:ea typeface="微軟正黑體" pitchFamily="34" charset="-120"/>
                        </a:rPr>
                        <a:t>遊戲</a:t>
                      </a:r>
                      <a:r>
                        <a:rPr lang="en-US" altLang="zh-TW" sz="2800" b="0" i="0" u="none" strike="noStrike" dirty="0" smtClean="0">
                          <a:solidFill>
                            <a:srgbClr val="000000"/>
                          </a:solidFill>
                          <a:latin typeface="微軟正黑體" pitchFamily="34" charset="-120"/>
                          <a:ea typeface="微軟正黑體" pitchFamily="34" charset="-120"/>
                        </a:rPr>
                        <a:t>2</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smtClean="0">
                          <a:solidFill>
                            <a:srgbClr val="000000"/>
                          </a:solidFill>
                          <a:latin typeface="微軟正黑體" pitchFamily="34" charset="-120"/>
                          <a:ea typeface="微軟正黑體" pitchFamily="34" charset="-120"/>
                        </a:rPr>
                        <a:t>機械手臂遊戲</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rtl="0" fontAlgn="ctr"/>
                      <a:r>
                        <a:rPr lang="zh-TW" altLang="en-US" sz="2800" b="0" i="0" u="none" strike="noStrike" smtClean="0">
                          <a:solidFill>
                            <a:srgbClr val="000000"/>
                          </a:solidFill>
                          <a:latin typeface="微軟正黑體" pitchFamily="34" charset="-120"/>
                          <a:ea typeface="微軟正黑體" pitchFamily="34" charset="-120"/>
                        </a:rPr>
                        <a:t>規則說明</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gridSpan="2">
                  <a:txBody>
                    <a:bodyPr/>
                    <a:lstStyle/>
                    <a:p>
                      <a:pPr algn="l" rtl="0"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示範賽</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gridSpan="2">
                  <a:txBody>
                    <a:bodyPr/>
                    <a:lstStyle/>
                    <a:p>
                      <a:pPr algn="l" rtl="0" fontAlgn="ctr"/>
                      <a:r>
                        <a:rPr lang="zh-TW" altLang="en-US" sz="2800" b="0" i="0" u="none" strike="noStrike" smtClean="0">
                          <a:solidFill>
                            <a:srgbClr val="000000"/>
                          </a:solidFill>
                          <a:latin typeface="微軟正黑體" pitchFamily="34" charset="-120"/>
                          <a:ea typeface="微軟正黑體" pitchFamily="34" charset="-120"/>
                        </a:rPr>
                        <a:t>開始遊戲</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rowSpan="18">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功能元件</a:t>
                      </a:r>
                      <a:r>
                        <a:rPr lang="en-US" altLang="zh-TW" sz="2800" b="0" i="0" u="none" strike="noStrike" dirty="0">
                          <a:solidFill>
                            <a:srgbClr val="000000"/>
                          </a:solidFill>
                          <a:latin typeface="微軟正黑體" pitchFamily="34" charset="-120"/>
                          <a:ea typeface="微軟正黑體" pitchFamily="34" charset="-120"/>
                        </a:rPr>
                        <a:t>-</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機械手臂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en-US" altLang="zh-TW" sz="2800" b="0" i="0" u="none" strike="noStrike" dirty="0">
                          <a:solidFill>
                            <a:srgbClr val="000000"/>
                          </a:solidFill>
                          <a:latin typeface="微軟正黑體" pitchFamily="34" charset="-120"/>
                          <a:ea typeface="微軟正黑體" pitchFamily="34" charset="-120"/>
                        </a:rPr>
                        <a:t>Servo</a:t>
                      </a:r>
                      <a:r>
                        <a:rPr lang="zh-TW" altLang="en-US" sz="2800" b="0" i="0" u="none" strike="noStrike" dirty="0">
                          <a:solidFill>
                            <a:srgbClr val="000000"/>
                          </a:solidFill>
                          <a:latin typeface="微軟正黑體" pitchFamily="34" charset="-120"/>
                          <a:ea typeface="微軟正黑體" pitchFamily="34" charset="-120"/>
                        </a:rPr>
                        <a:t>馬達介紹跟角度在生活上的應用</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6">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6">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2800" b="0" i="0" u="none" strike="noStrike" dirty="0">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介紹機械手臂模組跟接法</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機械手臂教學片</a:t>
                      </a:r>
                      <a:r>
                        <a:rPr lang="en-US" altLang="zh-TW" sz="2800" b="0" i="0" u="none" strike="noStrike" dirty="0">
                          <a:solidFill>
                            <a:srgbClr val="000000"/>
                          </a:solidFill>
                          <a:latin typeface="微軟正黑體" pitchFamily="34" charset="-120"/>
                          <a:ea typeface="微軟正黑體" pitchFamily="34" charset="-120"/>
                        </a:rPr>
                        <a:t>1 - </a:t>
                      </a:r>
                      <a:r>
                        <a:rPr lang="zh-TW" altLang="en-US" sz="2800" b="0" i="0" u="none" strike="noStrike" dirty="0">
                          <a:solidFill>
                            <a:srgbClr val="000000"/>
                          </a:solidFill>
                          <a:latin typeface="微軟正黑體" pitchFamily="34" charset="-120"/>
                          <a:ea typeface="微軟正黑體" pitchFamily="34" charset="-120"/>
                        </a:rPr>
                        <a:t>用角度來控制馬達</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角度設定模式</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軟體中機械手臂方塊組</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四顆伺服馬達的角度控制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手臂各部位角度設定順序與連續動作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a:solidFill>
                            <a:srgbClr val="000000"/>
                          </a:solidFill>
                          <a:latin typeface="微軟正黑體" pitchFamily="34" charset="-120"/>
                          <a:ea typeface="微軟正黑體" pitchFamily="34" charset="-120"/>
                        </a:rPr>
                        <a:t>調整角度體驗機械手臂的變化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5-1-1,2)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機械手臂教學片</a:t>
                      </a:r>
                      <a:r>
                        <a:rPr lang="en-US" altLang="zh-TW" sz="2800" b="0" i="0" u="none" strike="noStrike" dirty="0">
                          <a:solidFill>
                            <a:srgbClr val="000000"/>
                          </a:solidFill>
                          <a:latin typeface="微軟正黑體" pitchFamily="34" charset="-120"/>
                          <a:ea typeface="微軟正黑體" pitchFamily="34" charset="-120"/>
                        </a:rPr>
                        <a:t>2 - </a:t>
                      </a:r>
                      <a:r>
                        <a:rPr lang="zh-TW" altLang="en-US" sz="2800" b="0" i="0" u="none" strike="noStrike" dirty="0">
                          <a:solidFill>
                            <a:srgbClr val="000000"/>
                          </a:solidFill>
                          <a:latin typeface="微軟正黑體" pitchFamily="34" charset="-120"/>
                          <a:ea typeface="微軟正黑體" pitchFamily="34" charset="-120"/>
                        </a:rPr>
                        <a:t>用疊代指令控制馬達做連續動作 </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en-US" altLang="zh-TW" sz="2800" b="0" i="0" u="none" strike="noStrike" dirty="0">
                          <a:solidFill>
                            <a:srgbClr val="000000"/>
                          </a:solidFill>
                          <a:latin typeface="微軟正黑體" pitchFamily="34" charset="-120"/>
                          <a:ea typeface="微軟正黑體" pitchFamily="34" charset="-120"/>
                        </a:rPr>
                        <a:t>For</a:t>
                      </a:r>
                      <a:r>
                        <a:rPr lang="zh-TW" altLang="en-US" sz="2800" b="0" i="0" u="none" strike="noStrike" dirty="0">
                          <a:solidFill>
                            <a:srgbClr val="000000"/>
                          </a:solidFill>
                          <a:latin typeface="微軟正黑體" pitchFamily="34" charset="-120"/>
                          <a:ea typeface="微軟正黑體" pitchFamily="34" charset="-120"/>
                        </a:rPr>
                        <a:t>疊代迴圈、模式</a:t>
                      </a:r>
                      <a:r>
                        <a:rPr lang="en-US" altLang="zh-TW" sz="2800" b="0" i="0" u="none" strike="noStrike" dirty="0">
                          <a:solidFill>
                            <a:srgbClr val="000000"/>
                          </a:solidFill>
                          <a:latin typeface="微軟正黑體" pitchFamily="34" charset="-120"/>
                          <a:ea typeface="微軟正黑體" pitchFamily="34" charset="-120"/>
                        </a:rPr>
                        <a:t>MODE</a:t>
                      </a:r>
                      <a:r>
                        <a:rPr lang="zh-TW" altLang="en-US" sz="2800" b="0" i="0" u="none" strike="noStrike" dirty="0">
                          <a:solidFill>
                            <a:srgbClr val="000000"/>
                          </a:solidFill>
                          <a:latin typeface="微軟正黑體" pitchFamily="34" charset="-120"/>
                          <a:ea typeface="微軟正黑體" pitchFamily="34" charset="-120"/>
                        </a:rPr>
                        <a:t>的變數設定方式</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設定角度為變數</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用</a:t>
                      </a:r>
                      <a:r>
                        <a:rPr lang="en-US" altLang="zh-TW" sz="2800" b="0" i="0" u="none" strike="noStrike" dirty="0">
                          <a:solidFill>
                            <a:srgbClr val="000000"/>
                          </a:solidFill>
                          <a:latin typeface="微軟正黑體" pitchFamily="34" charset="-120"/>
                          <a:ea typeface="微軟正黑體" pitchFamily="34" charset="-120"/>
                        </a:rPr>
                        <a:t>For</a:t>
                      </a:r>
                      <a:r>
                        <a:rPr lang="zh-TW" altLang="en-US" sz="2800" b="0" i="0" u="none" strike="noStrike" dirty="0">
                          <a:solidFill>
                            <a:srgbClr val="000000"/>
                          </a:solidFill>
                          <a:latin typeface="微軟正黑體" pitchFamily="34" charset="-120"/>
                          <a:ea typeface="微軟正黑體" pitchFamily="34" charset="-120"/>
                        </a:rPr>
                        <a:t>迴圈組合進行某一軸連續動作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For</a:t>
                      </a:r>
                      <a:r>
                        <a:rPr lang="zh-TW" altLang="en-US" sz="2800" b="0" i="0" u="none" strike="noStrike" dirty="0">
                          <a:solidFill>
                            <a:srgbClr val="000000"/>
                          </a:solidFill>
                          <a:latin typeface="微軟正黑體" pitchFamily="34" charset="-120"/>
                          <a:ea typeface="微軟正黑體" pitchFamily="34" charset="-120"/>
                        </a:rPr>
                        <a:t>迴圈並用迴圈中止設定</a:t>
                      </a:r>
                      <a:r>
                        <a:rPr lang="en-US" altLang="zh-TW" sz="2800" b="0" i="0" u="none" strike="noStrike" dirty="0">
                          <a:solidFill>
                            <a:srgbClr val="000000"/>
                          </a:solidFill>
                          <a:latin typeface="微軟正黑體" pitchFamily="34" charset="-120"/>
                          <a:ea typeface="微軟正黑體" pitchFamily="34" charset="-120"/>
                        </a:rPr>
                        <a:t>MODE</a:t>
                      </a:r>
                      <a:r>
                        <a:rPr lang="zh-TW" altLang="en-US" sz="2800" b="0" i="0" u="none" strike="noStrike" dirty="0">
                          <a:solidFill>
                            <a:srgbClr val="000000"/>
                          </a:solidFill>
                          <a:latin typeface="微軟正黑體" pitchFamily="34" charset="-120"/>
                          <a:ea typeface="微軟正黑體" pitchFamily="34" charset="-120"/>
                        </a:rPr>
                        <a:t>切換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5-2)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rtl="0"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機械手臂教學片</a:t>
                      </a:r>
                      <a:r>
                        <a:rPr lang="en-US" altLang="zh-TW" sz="2800" b="0" i="0" u="none" strike="noStrike" dirty="0">
                          <a:solidFill>
                            <a:srgbClr val="000000"/>
                          </a:solidFill>
                          <a:latin typeface="微軟正黑體" pitchFamily="34" charset="-120"/>
                          <a:ea typeface="微軟正黑體" pitchFamily="34" charset="-120"/>
                        </a:rPr>
                        <a:t>3 - </a:t>
                      </a:r>
                      <a:r>
                        <a:rPr lang="zh-TW" altLang="en-US" sz="2800" b="0" i="0" u="none" strike="noStrike" dirty="0">
                          <a:solidFill>
                            <a:srgbClr val="000000"/>
                          </a:solidFill>
                          <a:latin typeface="微軟正黑體" pitchFamily="34" charset="-120"/>
                          <a:ea typeface="微軟正黑體" pitchFamily="34" charset="-120"/>
                        </a:rPr>
                        <a:t>搭配距離感測器</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兩個變數設定</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變數比較條件</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疊代變化</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設定感測器與機械臂之間的關係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使用感測器來操控手臂變化 </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示範擋案</a:t>
                      </a:r>
                      <a:r>
                        <a:rPr lang="en-US" altLang="zh-TW" sz="2800" b="0" i="0" u="none" strike="noStrike" dirty="0">
                          <a:solidFill>
                            <a:srgbClr val="000000"/>
                          </a:solidFill>
                          <a:latin typeface="微軟正黑體" pitchFamily="34" charset="-120"/>
                          <a:ea typeface="微軟正黑體" pitchFamily="34" charset="-120"/>
                        </a:rPr>
                        <a:t>5-3)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a:solidFill>
                            <a:srgbClr val="000000"/>
                          </a:solidFill>
                          <a:latin typeface="微軟正黑體" pitchFamily="34" charset="-120"/>
                          <a:ea typeface="微軟正黑體" pitchFamily="34" charset="-120"/>
                        </a:rPr>
                        <a:t>機械手臂教學片</a:t>
                      </a:r>
                      <a:r>
                        <a:rPr lang="en-US" altLang="zh-TW" sz="2800" b="0" i="0" u="none" strike="noStrike" dirty="0">
                          <a:solidFill>
                            <a:srgbClr val="000000"/>
                          </a:solidFill>
                          <a:latin typeface="微軟正黑體" pitchFamily="34" charset="-120"/>
                          <a:ea typeface="微軟正黑體" pitchFamily="34" charset="-120"/>
                        </a:rPr>
                        <a:t>3 - </a:t>
                      </a:r>
                      <a:r>
                        <a:rPr lang="zh-TW" altLang="en-US" sz="2800" b="0" i="0" u="none" strike="noStrike" dirty="0">
                          <a:solidFill>
                            <a:srgbClr val="000000"/>
                          </a:solidFill>
                          <a:latin typeface="微軟正黑體" pitchFamily="34" charset="-120"/>
                          <a:ea typeface="微軟正黑體" pitchFamily="34" charset="-120"/>
                        </a:rPr>
                        <a:t>用藍芽操控馬達進行動作 </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rtl="0" fontAlgn="ctr"/>
                      <a:r>
                        <a:rPr lang="en-US" altLang="zh-TW" sz="28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bg1"/>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8</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en-US" sz="2800" b="0" i="0" u="none" strike="noStrike" dirty="0">
                          <a:solidFill>
                            <a:srgbClr val="000000"/>
                          </a:solidFill>
                          <a:latin typeface="微軟正黑體" pitchFamily="34" charset="-120"/>
                          <a:ea typeface="微軟正黑體" pitchFamily="34" charset="-120"/>
                        </a:rPr>
                        <a:t>Switch</a:t>
                      </a:r>
                      <a:r>
                        <a:rPr lang="zh-TW" altLang="en-US" sz="2800" b="0" i="0" u="none" strike="noStrike" dirty="0">
                          <a:solidFill>
                            <a:srgbClr val="000000"/>
                          </a:solidFill>
                          <a:latin typeface="微軟正黑體" pitchFamily="34" charset="-120"/>
                          <a:ea typeface="微軟正黑體" pitchFamily="34" charset="-120"/>
                        </a:rPr>
                        <a:t>條件敘述 </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dirty="0">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Switch</a:t>
                      </a:r>
                      <a:r>
                        <a:rPr lang="zh-TW" altLang="en-US" sz="2800" b="0" i="0" u="none" strike="noStrike">
                          <a:solidFill>
                            <a:srgbClr val="000000"/>
                          </a:solidFill>
                          <a:latin typeface="微軟正黑體" pitchFamily="34" charset="-120"/>
                          <a:ea typeface="微軟正黑體" pitchFamily="34" charset="-120"/>
                        </a:rPr>
                        <a:t>條件敘述設定藍芽接收字元相對應動作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dirty="0">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vMerge="1">
                  <a:txBody>
                    <a:bodyPr/>
                    <a:lstStyle/>
                    <a:p>
                      <a:endParaRPr lang="zh-TW" altLang="en-US"/>
                    </a:p>
                  </a:txBody>
                  <a:tcPr/>
                </a:tc>
                <a:tc>
                  <a:txBody>
                    <a:bodyPr/>
                    <a:lstStyle/>
                    <a:p>
                      <a:pPr algn="ctr" rtl="0"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a:solidFill>
                            <a:srgbClr val="000000"/>
                          </a:solidFill>
                          <a:latin typeface="微軟正黑體" pitchFamily="34" charset="-120"/>
                          <a:ea typeface="微軟正黑體" pitchFamily="34" charset="-120"/>
                        </a:rPr>
                        <a:t>藍芽輸入訊息控制手臂動作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rtl="0"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16740">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Test3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功能元件</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機械手臂</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bwMode="auto">
      <p:bgPr>
        <a:solidFill>
          <a:srgbClr val="FFD801"/>
        </a:solidFill>
        <a:effectLst/>
      </p:bgPr>
    </p:bg>
    <p:spTree>
      <p:nvGrpSpPr>
        <p:cNvPr id="1" name=""/>
        <p:cNvGrpSpPr/>
        <p:nvPr/>
      </p:nvGrpSpPr>
      <p:grpSpPr>
        <a:xfrm>
          <a:off x="0" y="0"/>
          <a:ext cx="0" cy="0"/>
          <a:chOff x="0" y="0"/>
          <a:chExt cx="0" cy="0"/>
        </a:xfrm>
      </p:grpSpPr>
      <p:sp>
        <p:nvSpPr>
          <p:cNvPr id="6145" name="Rectangle 1"/>
          <p:cNvSpPr>
            <a:spLocks/>
          </p:cNvSpPr>
          <p:nvPr/>
        </p:nvSpPr>
        <p:spPr bwMode="auto">
          <a:xfrm>
            <a:off x="9347200" y="129619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98C929F5-D458-412B-A8E4-D89B2FD28B8E}" type="slidenum">
              <a:rPr lang="zh-TW" altLang="zh-TW" sz="2100">
                <a:solidFill>
                  <a:srgbClr val="A7A7A7"/>
                </a:solidFill>
                <a:latin typeface="Gill Sans" charset="0"/>
                <a:ea typeface="Gill Sans" charset="0"/>
                <a:cs typeface="Gill Sans" charset="0"/>
                <a:sym typeface="Gill Sans" charset="0"/>
              </a:rPr>
              <a:pPr defTabSz="823913"/>
              <a:t>2</a:t>
            </a:fld>
            <a:endParaRPr lang="zh-TW" altLang="zh-TW" sz="2100">
              <a:solidFill>
                <a:srgbClr val="A7A7A7"/>
              </a:solidFill>
              <a:latin typeface="Gill Sans" charset="0"/>
              <a:ea typeface="Gill Sans" charset="0"/>
              <a:cs typeface="Gill Sans" charset="0"/>
              <a:sym typeface="Gill Sans" charset="0"/>
            </a:endParaRPr>
          </a:p>
        </p:txBody>
      </p:sp>
      <p:sp>
        <p:nvSpPr>
          <p:cNvPr id="6146" name="Rectangle 2" descr="Food Security"/>
          <p:cNvSpPr>
            <a:spLocks/>
          </p:cNvSpPr>
          <p:nvPr/>
        </p:nvSpPr>
        <p:spPr bwMode="auto">
          <a:xfrm>
            <a:off x="5205413" y="4278313"/>
            <a:ext cx="13971587" cy="814387"/>
          </a:xfrm>
          <a:prstGeom prst="rect">
            <a:avLst/>
          </a:prstGeom>
          <a:noFill/>
          <a:ln w="12700" cap="flat" cmpd="sng">
            <a:noFill/>
            <a:prstDash val="solid"/>
            <a:miter lim="400000"/>
            <a:headEnd type="none" w="med" len="med"/>
            <a:tailEnd type="none" w="med" len="med"/>
          </a:ln>
          <a:effectLst/>
        </p:spPr>
        <p:txBody>
          <a:bodyPr lIns="50800" tIns="50800" rIns="50800" bIns="50800">
            <a:spAutoFit/>
          </a:bodyPr>
          <a:lstStyle/>
          <a:p>
            <a:pPr>
              <a:lnSpc>
                <a:spcPct val="140000"/>
              </a:lnSpc>
            </a:pPr>
            <a:r>
              <a:rPr lang="zh-TW" altLang="zh-TW" sz="6100">
                <a:solidFill>
                  <a:srgbClr val="535353"/>
                </a:solidFill>
                <a:latin typeface="Brown-Regular" charset="0"/>
                <a:ea typeface="Brown-Regular" charset="0"/>
                <a:cs typeface="Brown-Regular" charset="0"/>
                <a:sym typeface="Brown-Regular" charset="0"/>
              </a:rPr>
              <a:t>ABOUT</a:t>
            </a:r>
          </a:p>
        </p:txBody>
      </p:sp>
      <p:pic>
        <p:nvPicPr>
          <p:cNvPr id="6147" name="Picture 3" descr="pasted-image.pdf"/>
          <p:cNvPicPr>
            <a:picLocks noChangeAspect="1"/>
          </p:cNvPicPr>
          <p:nvPr/>
        </p:nvPicPr>
        <p:blipFill>
          <a:blip r:embed="rId2" cstate="print"/>
          <a:srcRect/>
          <a:stretch>
            <a:fillRect/>
          </a:stretch>
        </p:blipFill>
        <p:spPr bwMode="auto">
          <a:xfrm>
            <a:off x="8820150" y="5894388"/>
            <a:ext cx="6742113" cy="2484437"/>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格 4"/>
          <p:cNvGraphicFramePr>
            <a:graphicFrameLocks noGrp="1"/>
          </p:cNvGraphicFramePr>
          <p:nvPr/>
        </p:nvGraphicFramePr>
        <p:xfrm>
          <a:off x="1476447" y="1889448"/>
          <a:ext cx="21793452" cy="10612743"/>
        </p:xfrm>
        <a:graphic>
          <a:graphicData uri="http://schemas.openxmlformats.org/drawingml/2006/table">
            <a:tbl>
              <a:tblPr/>
              <a:tblGrid>
                <a:gridCol w="3740507"/>
                <a:gridCol w="2712581"/>
                <a:gridCol w="8194854"/>
                <a:gridCol w="1884529"/>
                <a:gridCol w="1884529"/>
                <a:gridCol w="1606134"/>
                <a:gridCol w="1770318"/>
              </a:tblGrid>
              <a:tr h="467727">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項目</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任務</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smtClean="0">
                          <a:solidFill>
                            <a:srgbClr val="3F3F76"/>
                          </a:solidFill>
                          <a:latin typeface="微軟正黑體" pitchFamily="34" charset="-120"/>
                          <a:ea typeface="微軟正黑體" pitchFamily="34" charset="-120"/>
                        </a:rPr>
                        <a:t>主要內容</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預估時程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活動</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課程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67727">
                <a:tc rowSpan="3">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遊戲</a:t>
                      </a:r>
                      <a:r>
                        <a:rPr lang="en-US" altLang="zh-TW" sz="2800" b="0" i="0" u="none" strike="noStrike" smtClean="0">
                          <a:solidFill>
                            <a:srgbClr val="000000"/>
                          </a:solidFill>
                          <a:latin typeface="微軟正黑體" pitchFamily="34" charset="-120"/>
                          <a:ea typeface="微軟正黑體" pitchFamily="34" charset="-120"/>
                        </a:rPr>
                        <a:t>3</a:t>
                      </a:r>
                      <a:r>
                        <a:rPr lang="en-US" altLang="zh-TW" sz="2800" b="0" i="0" u="none" strike="noStrike">
                          <a:solidFill>
                            <a:srgbClr val="000000"/>
                          </a:solidFill>
                          <a:latin typeface="微軟正黑體" pitchFamily="34" charset="-120"/>
                          <a:ea typeface="微軟正黑體" pitchFamily="34" charset="-120"/>
                        </a:rPr>
                        <a:t>:</a:t>
                      </a:r>
                      <a:br>
                        <a:rPr lang="en-US" altLang="zh-TW" sz="2800" b="0" i="0" u="none" strike="noStrike">
                          <a:solidFill>
                            <a:srgbClr val="000000"/>
                          </a:solidFill>
                          <a:latin typeface="微軟正黑體" pitchFamily="34" charset="-120"/>
                          <a:ea typeface="微軟正黑體" pitchFamily="34" charset="-120"/>
                        </a:rPr>
                      </a:br>
                      <a:r>
                        <a:rPr lang="en-US" altLang="zh-TW" sz="2800" b="0" i="0" u="none" strike="noStrike" smtClean="0">
                          <a:solidFill>
                            <a:srgbClr val="000000"/>
                          </a:solidFill>
                          <a:latin typeface="微軟正黑體" pitchFamily="34" charset="-120"/>
                          <a:ea typeface="微軟正黑體" pitchFamily="34" charset="-120"/>
                        </a:rPr>
                        <a:t>PS2</a:t>
                      </a:r>
                      <a:r>
                        <a:rPr lang="zh-TW" altLang="en-US" sz="2800" b="0" i="0" u="none" strike="noStrike" smtClean="0">
                          <a:solidFill>
                            <a:srgbClr val="000000"/>
                          </a:solidFill>
                          <a:latin typeface="微軟正黑體" pitchFamily="34" charset="-120"/>
                          <a:ea typeface="微軟正黑體" pitchFamily="34" charset="-120"/>
                        </a:rPr>
                        <a:t>無線遙杆遊戲</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待定</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規則說明</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A</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示範賽</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開始遊戲</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rowSpan="16">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功能組件</a:t>
                      </a:r>
                      <a:r>
                        <a:rPr lang="en-US" altLang="zh-TW" sz="2800" b="0" i="0" u="none" strike="noStrike" dirty="0" smtClean="0">
                          <a:solidFill>
                            <a:srgbClr val="000000"/>
                          </a:solidFill>
                          <a:latin typeface="微軟正黑體" pitchFamily="34" charset="-120"/>
                          <a:ea typeface="微軟正黑體" pitchFamily="34" charset="-120"/>
                        </a:rPr>
                        <a:t>- </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en-US" altLang="zh-TW" sz="2800" b="0" i="0" u="none" strike="noStrike" dirty="0" smtClean="0">
                          <a:solidFill>
                            <a:srgbClr val="000000"/>
                          </a:solidFill>
                          <a:latin typeface="微軟正黑體" pitchFamily="34" charset="-120"/>
                          <a:ea typeface="微軟正黑體" pitchFamily="34" charset="-120"/>
                        </a:rPr>
                        <a:t>PS2</a:t>
                      </a:r>
                      <a:r>
                        <a:rPr lang="zh-TW" altLang="en-US" sz="2800" b="0" i="0" u="none" strike="noStrike" dirty="0" smtClean="0">
                          <a:solidFill>
                            <a:srgbClr val="000000"/>
                          </a:solidFill>
                          <a:latin typeface="微軟正黑體" pitchFamily="34" charset="-120"/>
                          <a:ea typeface="微軟正黑體" pitchFamily="34" charset="-120"/>
                        </a:rPr>
                        <a:t>無線遙桿</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BIT</a:t>
                      </a:r>
                      <a:r>
                        <a:rPr lang="zh-TW" altLang="en-US" sz="2800" b="0" i="0" u="none" strike="noStrike" dirty="0">
                          <a:solidFill>
                            <a:srgbClr val="000000"/>
                          </a:solidFill>
                          <a:latin typeface="微軟正黑體" pitchFamily="34" charset="-120"/>
                          <a:ea typeface="微軟正黑體" pitchFamily="34" charset="-120"/>
                        </a:rPr>
                        <a:t>進位的原理及生活知識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A</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9</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介紹</a:t>
                      </a:r>
                      <a:r>
                        <a:rPr lang="en-US" altLang="zh-TW" sz="2800" b="0" i="0" u="none" strike="noStrike" dirty="0">
                          <a:solidFill>
                            <a:srgbClr val="000000"/>
                          </a:solidFill>
                          <a:latin typeface="微軟正黑體" pitchFamily="34" charset="-120"/>
                          <a:ea typeface="微軟正黑體" pitchFamily="34" charset="-120"/>
                        </a:rPr>
                        <a:t>PS2</a:t>
                      </a:r>
                      <a:r>
                        <a:rPr lang="zh-TW" altLang="en-US" sz="2800" b="0" i="0" u="none" strike="noStrike" dirty="0">
                          <a:solidFill>
                            <a:srgbClr val="000000"/>
                          </a:solidFill>
                          <a:latin typeface="微軟正黑體" pitchFamily="34" charset="-120"/>
                          <a:ea typeface="微軟正黑體" pitchFamily="34" charset="-120"/>
                        </a:rPr>
                        <a:t>無線遙控模組與組裝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使用條件敘述控制</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軟體中讀取</a:t>
                      </a:r>
                      <a:r>
                        <a:rPr lang="en-US" altLang="zh-TW" sz="2800" b="0" i="0" u="none" strike="noStrike" dirty="0">
                          <a:solidFill>
                            <a:srgbClr val="000000"/>
                          </a:solidFill>
                          <a:latin typeface="微軟正黑體" pitchFamily="34" charset="-120"/>
                          <a:ea typeface="微軟正黑體" pitchFamily="34" charset="-120"/>
                        </a:rPr>
                        <a:t>PS2</a:t>
                      </a:r>
                      <a:r>
                        <a:rPr lang="zh-TW" altLang="en-US" sz="2800" b="0" i="0" u="none" strike="noStrike" dirty="0">
                          <a:solidFill>
                            <a:srgbClr val="000000"/>
                          </a:solidFill>
                          <a:latin typeface="微軟正黑體" pitchFamily="34" charset="-120"/>
                          <a:ea typeface="微軟正黑體" pitchFamily="34" charset="-120"/>
                        </a:rPr>
                        <a:t>無線遙桿的方塊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讀取數值方塊、條件敘述</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無線遙桿控制</a:t>
                      </a:r>
                      <a:r>
                        <a:rPr lang="en-US" altLang="zh-TW" sz="2800" b="0" i="0" u="none" strike="noStrike">
                          <a:solidFill>
                            <a:srgbClr val="000000"/>
                          </a:solidFill>
                          <a:latin typeface="微軟正黑體" pitchFamily="34" charset="-120"/>
                          <a:ea typeface="微軟正黑體" pitchFamily="34" charset="-120"/>
                        </a:rPr>
                        <a:t>LED (</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無線遙桿控制手臂車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5-6)</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定義</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變數與欄位類型介紹 </a:t>
                      </a:r>
                      <a:r>
                        <a:rPr lang="en-US" altLang="zh-TW" sz="2800" b="0" i="0" u="none" strike="noStrike" dirty="0">
                          <a:solidFill>
                            <a:srgbClr val="000000"/>
                          </a:solidFill>
                          <a:latin typeface="微軟正黑體" pitchFamily="34" charset="-120"/>
                          <a:ea typeface="微軟正黑體" pitchFamily="34" charset="-120"/>
                        </a:rPr>
                        <a:t>(BIT</a:t>
                      </a:r>
                      <a:r>
                        <a:rPr lang="zh-TW" altLang="en-US" sz="2800" b="0" i="0" u="none" strike="noStrike" dirty="0">
                          <a:solidFill>
                            <a:srgbClr val="000000"/>
                          </a:solidFill>
                          <a:latin typeface="微軟正黑體" pitchFamily="34" charset="-120"/>
                          <a:ea typeface="微軟正黑體" pitchFamily="34" charset="-120"/>
                        </a:rPr>
                        <a:t>類型</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BIT</a:t>
                      </a:r>
                      <a:r>
                        <a:rPr lang="zh-TW" altLang="en-US" sz="2800" b="0" i="0" u="none" strike="noStrike" dirty="0">
                          <a:solidFill>
                            <a:srgbClr val="000000"/>
                          </a:solidFill>
                          <a:latin typeface="微軟正黑體" pitchFamily="34" charset="-120"/>
                          <a:ea typeface="微軟正黑體" pitchFamily="34" charset="-120"/>
                        </a:rPr>
                        <a:t>變數設定與小算盤計算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自己實驗測試組合鍵</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產生</a:t>
                      </a:r>
                      <a:r>
                        <a:rPr lang="en-US" altLang="zh-TW" sz="2800" b="0" i="0" u="none" strike="noStrike">
                          <a:solidFill>
                            <a:srgbClr val="000000"/>
                          </a:solidFill>
                          <a:latin typeface="微軟正黑體" pitchFamily="34" charset="-120"/>
                          <a:ea typeface="微軟正黑體" pitchFamily="34" charset="-120"/>
                        </a:rPr>
                        <a:t>"10</a:t>
                      </a:r>
                      <a:r>
                        <a:rPr lang="zh-TW" altLang="en-US" sz="2800" b="0" i="0" u="none" strike="noStrike">
                          <a:solidFill>
                            <a:srgbClr val="000000"/>
                          </a:solidFill>
                          <a:latin typeface="微軟正黑體" pitchFamily="34" charset="-120"/>
                          <a:ea typeface="微軟正黑體" pitchFamily="34" charset="-120"/>
                        </a:rPr>
                        <a:t>進位數字</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5-7)</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控制機械臂基本動作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5-8)</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3 - </a:t>
                      </a: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控制</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B</a:t>
                      </a: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數字運算方塊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比較條件</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使用</a:t>
                      </a:r>
                      <a:r>
                        <a:rPr lang="en-US" altLang="zh-TW" sz="2800" b="0" i="0" u="none" strike="noStrike" dirty="0">
                          <a:solidFill>
                            <a:srgbClr val="000000"/>
                          </a:solidFill>
                          <a:latin typeface="微軟正黑體" pitchFamily="34" charset="-120"/>
                          <a:ea typeface="微軟正黑體" pitchFamily="34" charset="-120"/>
                        </a:rPr>
                        <a:t>BIT</a:t>
                      </a:r>
                      <a:r>
                        <a:rPr lang="zh-TW" altLang="en-US" sz="2800" b="0" i="0" u="none" strike="noStrike" dirty="0">
                          <a:solidFill>
                            <a:srgbClr val="000000"/>
                          </a:solidFill>
                          <a:latin typeface="微軟正黑體" pitchFamily="34" charset="-120"/>
                          <a:ea typeface="微軟正黑體" pitchFamily="34" charset="-120"/>
                        </a:rPr>
                        <a:t>計算機確認組合鍵數值</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用組合鍵啟動</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喇叭</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車燈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5-9)</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Test4 </a:t>
                      </a:r>
                      <a:r>
                        <a:rPr lang="zh-TW" altLang="en-US" sz="2800" b="0" i="0" u="none" strike="noStrike" dirty="0" smtClean="0">
                          <a:solidFill>
                            <a:srgbClr val="000000"/>
                          </a:solidFill>
                          <a:latin typeface="微軟正黑體" pitchFamily="34" charset="-120"/>
                          <a:ea typeface="微軟正黑體" pitchFamily="34" charset="-120"/>
                        </a:rPr>
                        <a:t>小測驗</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對應題目 功能組件</a:t>
                      </a:r>
                      <a:r>
                        <a:rPr lang="en-US" altLang="zh-TW" sz="2800" b="0" i="0" u="none" strike="noStrike" dirty="0" smtClean="0">
                          <a:solidFill>
                            <a:srgbClr val="000000"/>
                          </a:solidFill>
                          <a:latin typeface="微軟正黑體" pitchFamily="34" charset="-120"/>
                          <a:ea typeface="微軟正黑體" pitchFamily="34" charset="-120"/>
                        </a:rPr>
                        <a:t>-PS2</a:t>
                      </a:r>
                      <a:r>
                        <a:rPr lang="zh-TW" altLang="en-US" sz="2800" b="0" i="0" u="none" strike="noStrike" dirty="0" smtClean="0">
                          <a:solidFill>
                            <a:srgbClr val="000000"/>
                          </a:solidFill>
                          <a:latin typeface="微軟正黑體" pitchFamily="34" charset="-120"/>
                          <a:ea typeface="微軟正黑體" pitchFamily="34" charset="-120"/>
                        </a:rPr>
                        <a:t>無線遙桿</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p:cNvGraphicFramePr>
            <a:graphicFrameLocks noGrp="1"/>
          </p:cNvGraphicFramePr>
          <p:nvPr/>
        </p:nvGraphicFramePr>
        <p:xfrm>
          <a:off x="1476447" y="1920145"/>
          <a:ext cx="21793453" cy="11778615"/>
        </p:xfrm>
        <a:graphic>
          <a:graphicData uri="http://schemas.openxmlformats.org/drawingml/2006/table">
            <a:tbl>
              <a:tblPr/>
              <a:tblGrid>
                <a:gridCol w="3740507"/>
                <a:gridCol w="2712582"/>
                <a:gridCol w="8194853"/>
                <a:gridCol w="1884530"/>
                <a:gridCol w="1884530"/>
                <a:gridCol w="1606134"/>
                <a:gridCol w="1770317"/>
              </a:tblGrid>
              <a:tr h="393764">
                <a:tc>
                  <a:txBody>
                    <a:bodyPr/>
                    <a:lstStyle/>
                    <a:p>
                      <a:pPr algn="ctr" fontAlgn="ctr"/>
                      <a:r>
                        <a:rPr lang="zh-TW" altLang="en-US" sz="2800" b="1" i="0" u="none" strike="noStrike" dirty="0">
                          <a:solidFill>
                            <a:srgbClr val="3F3F76"/>
                          </a:solidFill>
                          <a:latin typeface="微軟正黑體" pitchFamily="34" charset="-120"/>
                          <a:ea typeface="微軟正黑體" pitchFamily="34" charset="-120"/>
                        </a:rPr>
                        <a:t>項目</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任務</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l" fontAlgn="ctr"/>
                      <a:r>
                        <a:rPr lang="zh-TW" altLang="en-US" sz="2800" b="1" i="0" u="none" strike="noStrike">
                          <a:solidFill>
                            <a:srgbClr val="3F3F76"/>
                          </a:solidFill>
                          <a:latin typeface="微軟正黑體" pitchFamily="34" charset="-120"/>
                          <a:ea typeface="微軟正黑體" pitchFamily="34" charset="-120"/>
                        </a:rPr>
                        <a:t>主要內容</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預估時程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en-US" altLang="zh-TW" sz="2800" b="1" i="0" u="none" strike="noStrike" dirty="0" smtClean="0">
                          <a:solidFill>
                            <a:srgbClr val="3F3F76"/>
                          </a:solidFill>
                          <a:latin typeface="微軟正黑體" pitchFamily="34" charset="-120"/>
                          <a:ea typeface="微軟正黑體" pitchFamily="34" charset="-120"/>
                        </a:rPr>
                        <a:t>Level</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活動</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a:solidFill>
                            <a:srgbClr val="3F3F76"/>
                          </a:solidFill>
                          <a:latin typeface="微軟正黑體" pitchFamily="34" charset="-120"/>
                          <a:ea typeface="微軟正黑體" pitchFamily="34" charset="-120"/>
                        </a:rPr>
                        <a:t>課程</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393764">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自動</a:t>
                      </a:r>
                      <a:r>
                        <a:rPr lang="zh-TW" altLang="en-US" sz="2800" b="0" i="0" u="none" strike="noStrike" dirty="0" smtClean="0">
                          <a:solidFill>
                            <a:srgbClr val="000000"/>
                          </a:solidFill>
                          <a:latin typeface="微軟正黑體" pitchFamily="34" charset="-120"/>
                          <a:ea typeface="微軟正黑體" pitchFamily="34" charset="-120"/>
                        </a:rPr>
                        <a:t>車專案</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行進間自動避障</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生活上的應用</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行進間自動避障</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12</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影片</a:t>
                      </a: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行進間自動避障的應用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將馬達的各個方向加入自動減速</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轉向的函式庫</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活動</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做出可以遇到障礙物自動減速</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轉向</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示範擋案</a:t>
                      </a:r>
                      <a:r>
                        <a:rPr lang="en-US" altLang="zh-TW" sz="2800" b="0" i="0" u="none" strike="noStrike" smtClean="0">
                          <a:solidFill>
                            <a:srgbClr val="000000"/>
                          </a:solidFill>
                          <a:latin typeface="微軟正黑體" pitchFamily="34" charset="-120"/>
                          <a:ea typeface="微軟正黑體" pitchFamily="34" charset="-120"/>
                        </a:rPr>
                        <a:t>5-1</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自動</a:t>
                      </a:r>
                      <a:r>
                        <a:rPr lang="zh-TW" altLang="en-US" sz="2800" b="0" i="0" u="none" strike="noStrike" dirty="0" smtClean="0">
                          <a:solidFill>
                            <a:srgbClr val="000000"/>
                          </a:solidFill>
                          <a:latin typeface="微軟正黑體" pitchFamily="34" charset="-120"/>
                          <a:ea typeface="微軟正黑體" pitchFamily="34" charset="-120"/>
                        </a:rPr>
                        <a:t>車專案</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簡易的自動轉彎跟車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生活上的應用</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簡易的自動轉彎跟車</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13</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自動定距</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跟車的應用</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將馬達的各個方向加入自動跟車的函式庫</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活動</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做出偵測前方距離保持定距的跟車系統</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示範擋案</a:t>
                      </a:r>
                      <a:r>
                        <a:rPr lang="en-US" altLang="zh-TW" sz="2800" b="0" i="0" u="none" strike="noStrike" dirty="0" smtClean="0">
                          <a:solidFill>
                            <a:srgbClr val="000000"/>
                          </a:solidFill>
                          <a:latin typeface="微軟正黑體" pitchFamily="34" charset="-120"/>
                          <a:ea typeface="微軟正黑體" pitchFamily="34" charset="-120"/>
                        </a:rPr>
                        <a:t>5-2</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rowSpan="4">
                  <a:txBody>
                    <a:bodyPr/>
                    <a:lstStyle/>
                    <a:p>
                      <a:pPr algn="ctr" fontAlgn="ctr"/>
                      <a:r>
                        <a:rPr lang="zh-TW" altLang="en-US" sz="2800" b="0" i="0" u="none" strike="noStrike" dirty="0">
                          <a:solidFill>
                            <a:srgbClr val="507717"/>
                          </a:solidFill>
                          <a:latin typeface="微軟正黑體" pitchFamily="34" charset="-120"/>
                          <a:ea typeface="微軟正黑體" pitchFamily="34" charset="-120"/>
                        </a:rPr>
                        <a:t>自動</a:t>
                      </a:r>
                      <a:r>
                        <a:rPr lang="zh-TW" altLang="en-US" sz="2800" b="0" i="0" u="none" strike="noStrike" dirty="0" smtClean="0">
                          <a:solidFill>
                            <a:srgbClr val="507717"/>
                          </a:solidFill>
                          <a:latin typeface="微軟正黑體" pitchFamily="34" charset="-120"/>
                          <a:ea typeface="微軟正黑體" pitchFamily="34" charset="-120"/>
                        </a:rPr>
                        <a:t>車專案</a:t>
                      </a:r>
                      <a:r>
                        <a:rPr lang="en-US" altLang="zh-TW" sz="2800" b="0" i="0" u="none" strike="noStrike" dirty="0" smtClean="0">
                          <a:solidFill>
                            <a:srgbClr val="507717"/>
                          </a:solidFill>
                          <a:latin typeface="微軟正黑體" pitchFamily="34" charset="-120"/>
                          <a:ea typeface="微軟正黑體" pitchFamily="34" charset="-120"/>
                        </a:rPr>
                        <a:t>:</a:t>
                      </a:r>
                      <a:r>
                        <a:rPr lang="en-US" altLang="zh-TW" sz="2800" b="0" i="0" u="none" strike="noStrike" dirty="0">
                          <a:solidFill>
                            <a:srgbClr val="507717"/>
                          </a:solidFill>
                          <a:latin typeface="微軟正黑體" pitchFamily="34" charset="-120"/>
                          <a:ea typeface="微軟正黑體" pitchFamily="34" charset="-120"/>
                        </a:rPr>
                        <a:t/>
                      </a:r>
                      <a:br>
                        <a:rPr lang="en-US" altLang="zh-TW" sz="2800" b="0" i="0" u="none" strike="noStrike" dirty="0">
                          <a:solidFill>
                            <a:srgbClr val="507717"/>
                          </a:solidFill>
                          <a:latin typeface="微軟正黑體" pitchFamily="34" charset="-120"/>
                          <a:ea typeface="微軟正黑體" pitchFamily="34" charset="-120"/>
                        </a:rPr>
                      </a:br>
                      <a:r>
                        <a:rPr lang="zh-TW" altLang="en-US" sz="2800" b="0" i="0" u="none" strike="noStrike" dirty="0">
                          <a:solidFill>
                            <a:srgbClr val="507717"/>
                          </a:solidFill>
                          <a:latin typeface="微軟正黑體" pitchFamily="34" charset="-120"/>
                          <a:ea typeface="微軟正黑體" pitchFamily="34" charset="-120"/>
                        </a:rPr>
                        <a:t>車道偏移警示</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生活上的應用</a:t>
                      </a:r>
                      <a:r>
                        <a:rPr lang="en-US" altLang="zh-TW" sz="2800" b="0" i="0" u="none" strike="noStrike" dirty="0" smtClean="0">
                          <a:solidFill>
                            <a:srgbClr val="000000"/>
                          </a:solidFill>
                          <a:latin typeface="微軟正黑體" pitchFamily="34" charset="-120"/>
                          <a:ea typeface="微軟正黑體" pitchFamily="34" charset="-120"/>
                        </a:rPr>
                        <a:t>: LDW</a:t>
                      </a:r>
                      <a:r>
                        <a:rPr lang="zh-TW" altLang="en-US" sz="2800" b="0" i="0" u="none" strike="noStrike" dirty="0" smtClean="0">
                          <a:solidFill>
                            <a:srgbClr val="000000"/>
                          </a:solidFill>
                          <a:latin typeface="微軟正黑體" pitchFamily="34" charset="-120"/>
                          <a:ea typeface="微軟正黑體" pitchFamily="34" charset="-120"/>
                        </a:rPr>
                        <a:t>車道偏移警示系統</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14</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影片</a:t>
                      </a:r>
                      <a:r>
                        <a:rPr lang="en-US" altLang="zh-TW" sz="2800" b="0" i="0" u="none" strike="noStrike" dirty="0" smtClean="0">
                          <a:solidFill>
                            <a:srgbClr val="000000"/>
                          </a:solidFill>
                          <a:latin typeface="微軟正黑體" pitchFamily="34" charset="-120"/>
                          <a:ea typeface="微軟正黑體" pitchFamily="34" charset="-120"/>
                        </a:rPr>
                        <a:t>3</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利用紅外線模組在車道內行進</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左右兩邊紅外線開關利用比較條件</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活動</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做出將</a:t>
                      </a:r>
                      <a:r>
                        <a:rPr lang="en-US" altLang="zh-TW" sz="2800" b="0" i="0" u="none" strike="noStrike" dirty="0" err="1" smtClean="0">
                          <a:solidFill>
                            <a:srgbClr val="000000"/>
                          </a:solidFill>
                          <a:latin typeface="微軟正黑體" pitchFamily="34" charset="-120"/>
                          <a:ea typeface="微軟正黑體" pitchFamily="34" charset="-120"/>
                        </a:rPr>
                        <a:t>BeeCar</a:t>
                      </a:r>
                      <a:r>
                        <a:rPr lang="zh-TW" altLang="en-US" sz="2800" b="0" i="0" u="none" strike="noStrike" dirty="0" smtClean="0">
                          <a:solidFill>
                            <a:srgbClr val="000000"/>
                          </a:solidFill>
                          <a:latin typeface="微軟正黑體" pitchFamily="34" charset="-120"/>
                          <a:ea typeface="微軟正黑體" pitchFamily="34" charset="-120"/>
                        </a:rPr>
                        <a:t>控制在車道內的</a:t>
                      </a:r>
                      <a:r>
                        <a:rPr lang="en-US" altLang="zh-TW" sz="2800" b="0" i="0" u="none" strike="noStrike" dirty="0" smtClean="0">
                          <a:solidFill>
                            <a:srgbClr val="000000"/>
                          </a:solidFill>
                          <a:latin typeface="微軟正黑體" pitchFamily="34" charset="-120"/>
                          <a:ea typeface="微軟正黑體" pitchFamily="34" charset="-120"/>
                        </a:rPr>
                        <a:t>Coding</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自動</a:t>
                      </a:r>
                      <a:r>
                        <a:rPr lang="zh-TW" altLang="en-US" sz="2800" b="0" i="0" u="none" strike="noStrike" dirty="0" smtClean="0">
                          <a:solidFill>
                            <a:srgbClr val="000000"/>
                          </a:solidFill>
                          <a:latin typeface="微軟正黑體" pitchFamily="34" charset="-120"/>
                          <a:ea typeface="微軟正黑體" pitchFamily="34" charset="-120"/>
                        </a:rPr>
                        <a:t>車專案</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簡易的自動停車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生活上的應用</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利用紅外線模組分辨左右死角</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影片</a:t>
                      </a: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利用紅外線模組停車進紙箱車庫</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紅外線與距離感測器的搭配</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活動</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讓</a:t>
                      </a:r>
                      <a:r>
                        <a:rPr lang="en-US" altLang="zh-TW" sz="2800" b="0" i="0" u="none" strike="noStrike" dirty="0" err="1" smtClean="0">
                          <a:solidFill>
                            <a:srgbClr val="000000"/>
                          </a:solidFill>
                          <a:latin typeface="微軟正黑體" pitchFamily="34" charset="-120"/>
                          <a:ea typeface="微軟正黑體" pitchFamily="34" charset="-120"/>
                        </a:rPr>
                        <a:t>BeeCar</a:t>
                      </a:r>
                      <a:r>
                        <a:rPr lang="zh-TW" altLang="en-US" sz="2800" b="0" i="0" u="none" strike="noStrike" dirty="0" smtClean="0">
                          <a:solidFill>
                            <a:srgbClr val="000000"/>
                          </a:solidFill>
                          <a:latin typeface="微軟正黑體" pitchFamily="34" charset="-120"/>
                          <a:ea typeface="微軟正黑體" pitchFamily="34" charset="-120"/>
                        </a:rPr>
                        <a:t>順利停進指定的車格內</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自動</a:t>
                      </a:r>
                      <a:r>
                        <a:rPr lang="zh-TW" altLang="en-US" sz="2800" b="0" i="0" u="none" strike="noStrike" dirty="0" smtClean="0">
                          <a:solidFill>
                            <a:srgbClr val="000000"/>
                          </a:solidFill>
                          <a:latin typeface="微軟正黑體" pitchFamily="34" charset="-120"/>
                          <a:ea typeface="微軟正黑體" pitchFamily="34" charset="-120"/>
                        </a:rPr>
                        <a:t>車專案</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懸崖車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生活上的應用</a:t>
                      </a:r>
                      <a:r>
                        <a:rPr lang="en-US" altLang="zh-TW" sz="2800" b="0" i="0" u="none" strike="noStrike" dirty="0" smtClean="0">
                          <a:solidFill>
                            <a:srgbClr val="000000"/>
                          </a:solidFill>
                          <a:latin typeface="微軟正黑體" pitchFamily="34" charset="-120"/>
                          <a:ea typeface="微軟正黑體" pitchFamily="34" charset="-120"/>
                        </a:rPr>
                        <a:t>:</a:t>
                      </a:r>
                      <a:r>
                        <a:rPr lang="zh-TW" altLang="en-US" sz="2800" b="0" i="0" u="none" strike="noStrike" dirty="0" smtClean="0">
                          <a:solidFill>
                            <a:srgbClr val="000000"/>
                          </a:solidFill>
                          <a:latin typeface="微軟正黑體" pitchFamily="34" charset="-120"/>
                          <a:ea typeface="微軟正黑體" pitchFamily="34" charset="-120"/>
                        </a:rPr>
                        <a:t>絕路逢生</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影片</a:t>
                      </a:r>
                      <a:r>
                        <a:rPr lang="en-US" altLang="zh-TW" sz="2800" b="0" i="0" u="none" strike="noStrike" dirty="0" smtClean="0">
                          <a:solidFill>
                            <a:srgbClr val="000000"/>
                          </a:solidFill>
                          <a:latin typeface="微軟正黑體" pitchFamily="34" charset="-120"/>
                          <a:ea typeface="微軟正黑體" pitchFamily="34" charset="-120"/>
                        </a:rPr>
                        <a:t>5</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懸崖車展示</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距離感測器利用比較條件來控制馬達</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活動</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做出不會摔下桌面的</a:t>
                      </a: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邏輯</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自動</a:t>
                      </a:r>
                      <a:r>
                        <a:rPr lang="zh-TW" altLang="en-US" sz="2800" b="0" i="0" u="none" strike="noStrike" dirty="0" smtClean="0">
                          <a:solidFill>
                            <a:srgbClr val="000000"/>
                          </a:solidFill>
                          <a:latin typeface="微軟正黑體" pitchFamily="34" charset="-120"/>
                          <a:ea typeface="微軟正黑體" pitchFamily="34" charset="-120"/>
                        </a:rPr>
                        <a:t>車專案</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dirty="0">
                          <a:solidFill>
                            <a:srgbClr val="000000"/>
                          </a:solidFill>
                          <a:latin typeface="微軟正黑體" pitchFamily="34" charset="-120"/>
                          <a:ea typeface="微軟正黑體" pitchFamily="34" charset="-120"/>
                        </a:rPr>
                        <a:t/>
                      </a:r>
                      <a:br>
                        <a:rPr lang="en-US" altLang="zh-TW" sz="2800" b="0" i="0" u="none" strike="noStrike" dirty="0">
                          <a:solidFill>
                            <a:srgbClr val="000000"/>
                          </a:solidFill>
                          <a:latin typeface="微軟正黑體" pitchFamily="34" charset="-120"/>
                          <a:ea typeface="微軟正黑體" pitchFamily="34" charset="-120"/>
                        </a:rPr>
                      </a:br>
                      <a:r>
                        <a:rPr lang="zh-TW" altLang="en-US" sz="2800" b="0" i="0" u="none" strike="noStrike" dirty="0">
                          <a:solidFill>
                            <a:srgbClr val="000000"/>
                          </a:solidFill>
                          <a:latin typeface="微軟正黑體" pitchFamily="34" charset="-120"/>
                          <a:ea typeface="微軟正黑體" pitchFamily="34" charset="-120"/>
                        </a:rPr>
                        <a:t>機械手臂移除障礙</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介紹知識</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自動化工廠</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vMerge="1">
                  <a:txBody>
                    <a:bodyPr/>
                    <a:lstStyle/>
                    <a:p>
                      <a:endParaRPr lang="zh-TW" altLang="en-US"/>
                    </a:p>
                  </a:txBody>
                  <a:tcPr/>
                </a:tc>
                <a:tc>
                  <a:txBody>
                    <a:bodyPr/>
                    <a:lstStyle/>
                    <a:p>
                      <a:pPr algn="ctr" fontAlgn="ctr"/>
                      <a:r>
                        <a:rPr lang="zh-TW" altLang="en-US" sz="2800" b="0" i="0" u="none" strike="noStrike" dirty="0" smtClean="0">
                          <a:solidFill>
                            <a:srgbClr val="000000"/>
                          </a:solidFill>
                          <a:latin typeface="微軟正黑體" pitchFamily="34" charset="-120"/>
                          <a:ea typeface="微軟正黑體" pitchFamily="34" charset="-120"/>
                        </a:rPr>
                        <a:t>影片</a:t>
                      </a:r>
                      <a:r>
                        <a:rPr lang="en-US" altLang="zh-TW" sz="2800" b="0" i="0" u="none" strike="noStrike" dirty="0" smtClean="0">
                          <a:solidFill>
                            <a:srgbClr val="000000"/>
                          </a:solidFill>
                          <a:latin typeface="微軟正黑體" pitchFamily="34" charset="-120"/>
                          <a:ea typeface="微軟正黑體" pitchFamily="34" charset="-120"/>
                        </a:rPr>
                        <a:t>6</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rtl="0" fontAlgn="ctr"/>
                      <a:r>
                        <a:rPr lang="zh-TW" altLang="en-US" sz="2800" b="0" i="0" u="none" strike="noStrike" dirty="0" smtClean="0">
                          <a:solidFill>
                            <a:srgbClr val="000000"/>
                          </a:solidFill>
                          <a:latin typeface="微軟正黑體" pitchFamily="34" charset="-120"/>
                          <a:ea typeface="微軟正黑體" pitchFamily="34" charset="-120"/>
                        </a:rPr>
                        <a:t>機械手臂移除障礙物展示</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指令解說</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a:solidFill>
                            <a:srgbClr val="000000"/>
                          </a:solidFill>
                          <a:latin typeface="微軟正黑體" pitchFamily="34" charset="-120"/>
                          <a:ea typeface="微軟正黑體" pitchFamily="34" charset="-120"/>
                        </a:rPr>
                        <a:t>利用</a:t>
                      </a:r>
                      <a:r>
                        <a:rPr lang="en-US" altLang="zh-TW" sz="2800" b="0" i="0" u="none" strike="noStrike" smtClean="0">
                          <a:solidFill>
                            <a:srgbClr val="000000"/>
                          </a:solidFill>
                          <a:latin typeface="微軟正黑體" pitchFamily="34" charset="-120"/>
                          <a:ea typeface="微軟正黑體" pitchFamily="34" charset="-120"/>
                        </a:rPr>
                        <a:t>PS2</a:t>
                      </a:r>
                      <a:r>
                        <a:rPr lang="zh-TW" altLang="en-US" sz="2800" b="0" i="0" u="none" strike="noStrike" smtClean="0">
                          <a:solidFill>
                            <a:srgbClr val="000000"/>
                          </a:solidFill>
                          <a:latin typeface="微軟正黑體" pitchFamily="34" charset="-120"/>
                          <a:ea typeface="微軟正黑體" pitchFamily="34" charset="-120"/>
                        </a:rPr>
                        <a:t>搖桿控制機械手臂將路線上的障礙物移除</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vMerge="1">
                  <a:txBody>
                    <a:bodyPr/>
                    <a:lstStyle/>
                    <a:p>
                      <a:endParaRPr lang="zh-TW" altLang="en-US"/>
                    </a:p>
                  </a:txBody>
                  <a:tcPr/>
                </a:tc>
                <a:tc>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活動</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rtl="0" fontAlgn="ctr"/>
                      <a:r>
                        <a:rPr lang="zh-TW" altLang="en-US" sz="2800" b="0" i="0" u="none" strike="noStrike" smtClean="0">
                          <a:solidFill>
                            <a:srgbClr val="000000"/>
                          </a:solidFill>
                          <a:latin typeface="微軟正黑體" pitchFamily="34" charset="-120"/>
                          <a:ea typeface="微軟正黑體" pitchFamily="34" charset="-120"/>
                        </a:rPr>
                        <a:t>移除障礙競賽</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393764">
                <a:tc>
                  <a:txBody>
                    <a:bodyPr/>
                    <a:lstStyle/>
                    <a:p>
                      <a:pPr algn="l"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dirty="0">
                          <a:solidFill>
                            <a:srgbClr val="000000"/>
                          </a:solidFill>
                          <a:latin typeface="微軟正黑體" pitchFamily="34" charset="-120"/>
                          <a:ea typeface="微軟正黑體" pitchFamily="34" charset="-120"/>
                        </a:rPr>
                        <a:t>Activity</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sz="2800" b="0" i="0" u="none" strike="noStrike">
                          <a:solidFill>
                            <a:srgbClr val="000000"/>
                          </a:solidFill>
                          <a:latin typeface="微軟正黑體" pitchFamily="34" charset="-120"/>
                          <a:ea typeface="微軟正黑體" pitchFamily="34" charset="-120"/>
                        </a:rPr>
                        <a:t>Lesson</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393764">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ctr"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a:noFill/>
                    </a:lnR>
                    <a:lnT>
                      <a:noFill/>
                    </a:lnT>
                    <a:lnB>
                      <a:noFill/>
                    </a:lnB>
                  </a:tcPr>
                </a:tc>
                <a:tc>
                  <a:txBody>
                    <a:bodyPr/>
                    <a:lstStyle/>
                    <a:p>
                      <a:pPr algn="l" fontAlgn="ct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a:noFill/>
                    </a:lnL>
                    <a:lnR w="6350" cap="flat" cmpd="sng" algn="ctr">
                      <a:solidFill>
                        <a:srgbClr val="7F7F7F"/>
                      </a:solidFill>
                      <a:prstDash val="solid"/>
                      <a:round/>
                      <a:headEnd type="none" w="med" len="med"/>
                      <a:tailEnd type="none" w="med" len="med"/>
                    </a:lnR>
                    <a:lnT>
                      <a:noFill/>
                    </a:lnT>
                    <a:lnB>
                      <a:noFill/>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總計</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7</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17</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sp>
        <p:nvSpPr>
          <p:cNvPr id="48" name="標題 47"/>
          <p:cNvSpPr>
            <a:spLocks noGrp="1"/>
          </p:cNvSpPr>
          <p:nvPr>
            <p:ph type="title"/>
          </p:nvPr>
        </p:nvSpPr>
        <p:spPr/>
        <p:txBody>
          <a:bodyPr/>
          <a:lstStyle/>
          <a:p>
            <a:r>
              <a:rPr lang="en-US" altLang="zh-TW" sz="7000" dirty="0" err="1" smtClean="0"/>
              <a:t>BeeCar</a:t>
            </a:r>
            <a:r>
              <a:rPr lang="en-US" altLang="zh-TW" sz="7000" dirty="0" smtClean="0"/>
              <a:t> 1</a:t>
            </a:r>
            <a:r>
              <a:rPr lang="en-US" altLang="zh-TW" sz="7000" baseline="30000" dirty="0" smtClean="0"/>
              <a:t>st</a:t>
            </a:r>
            <a:r>
              <a:rPr lang="en-US" altLang="zh-TW" sz="7000" dirty="0" smtClean="0"/>
              <a:t> </a:t>
            </a:r>
            <a:r>
              <a:rPr lang="en-US" altLang="zh-TW" sz="7000" dirty="0" err="1" smtClean="0"/>
              <a:t>Extention</a:t>
            </a:r>
            <a:endParaRPr lang="zh-TW" altLang="en-US" sz="7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pasted-image-filtered.png"/>
          <p:cNvPicPr>
            <a:picLocks noChangeAspect="1"/>
          </p:cNvPicPr>
          <p:nvPr/>
        </p:nvPicPr>
        <p:blipFill>
          <a:blip r:embed="rId2" cstate="print"/>
          <a:srcRect l="7433" t="11124" r="3137" b="15013"/>
          <a:stretch>
            <a:fillRect/>
          </a:stretch>
        </p:blipFill>
        <p:spPr bwMode="auto">
          <a:xfrm>
            <a:off x="-120650" y="-23813"/>
            <a:ext cx="24625300" cy="13763626"/>
          </a:xfrm>
          <a:prstGeom prst="rect">
            <a:avLst/>
          </a:prstGeom>
          <a:noFill/>
          <a:ln w="12700" cap="flat" cmpd="sng">
            <a:noFill/>
            <a:prstDash val="solid"/>
            <a:miter lim="400000"/>
            <a:headEnd type="none" w="med" len="med"/>
            <a:tailEnd type="none" w="med" len="med"/>
          </a:ln>
          <a:effectLst/>
        </p:spPr>
      </p:pic>
      <p:sp>
        <p:nvSpPr>
          <p:cNvPr id="34818" name="Oval 2"/>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4820" name="Rectangle 4"/>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課程預告</a:t>
            </a:r>
            <a:r>
              <a:rPr lang="zh-TW" sz="6800" dirty="0" smtClean="0">
                <a:solidFill>
                  <a:srgbClr val="FFFFFF"/>
                </a:solidFill>
                <a:latin typeface="Brandon Text Bold" pitchFamily="34" charset="0"/>
                <a:ea typeface="新細明體" pitchFamily="18" charset="-120"/>
                <a:sym typeface="Brandon Text Bold" pitchFamily="34" charset="0"/>
              </a:rPr>
              <a:t/>
            </a:r>
            <a:br>
              <a:rPr lang="zh-TW" sz="6800" dirty="0" smtClean="0">
                <a:solidFill>
                  <a:srgbClr val="FFFFFF"/>
                </a:solidFill>
                <a:latin typeface="Brandon Text Bold" pitchFamily="34" charset="0"/>
                <a:ea typeface="新細明體" pitchFamily="18" charset="-120"/>
                <a:sym typeface="Brandon Text Bold" pitchFamily="34" charset="0"/>
              </a:rPr>
            </a:br>
            <a:r>
              <a:rPr lang="en-US" altLang="zh-TW" sz="6800" dirty="0" smtClean="0">
                <a:solidFill>
                  <a:srgbClr val="FFFFFF"/>
                </a:solidFill>
                <a:latin typeface="Brandon Text Bold" pitchFamily="34" charset="0"/>
                <a:ea typeface="Brandon Text Bold" pitchFamily="34" charset="0"/>
                <a:cs typeface="Brandon Text Bold" pitchFamily="34" charset="0"/>
                <a:sym typeface="Brandon Text Bold" pitchFamily="34" charset="0"/>
              </a:rPr>
              <a:t>Coming soon</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34822" name="Rectangle 6"/>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BC02AE1-9E02-4DDF-B64D-EDE5F8D135B6}" type="slidenum">
              <a:rPr lang="zh-TW" altLang="zh-TW" sz="2100">
                <a:solidFill>
                  <a:srgbClr val="A7A7A7"/>
                </a:solidFill>
                <a:latin typeface="Gill Sans" charset="0"/>
                <a:ea typeface="Gill Sans" charset="0"/>
                <a:cs typeface="Gill Sans" charset="0"/>
                <a:sym typeface="Gill Sans" charset="0"/>
              </a:rPr>
              <a:pPr defTabSz="823913"/>
              <a:t>22</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err="1" smtClean="0"/>
              <a:t>BeeCar</a:t>
            </a:r>
            <a:r>
              <a:rPr lang="zh-TW" altLang="en-US" dirty="0" smtClean="0"/>
              <a:t>延伸課程</a:t>
            </a:r>
            <a:r>
              <a:rPr lang="en-US" altLang="zh-TW" dirty="0" smtClean="0"/>
              <a:t>2: </a:t>
            </a:r>
            <a:r>
              <a:rPr lang="zh-TW" altLang="en-US" dirty="0" smtClean="0"/>
              <a:t>影像辨識模組</a:t>
            </a:r>
            <a:r>
              <a:rPr lang="en-US" altLang="zh-TW" dirty="0" smtClean="0"/>
              <a:t> Pixy2</a:t>
            </a:r>
            <a:endParaRPr lang="zh-TW" altLang="en-US" dirty="0"/>
          </a:p>
        </p:txBody>
      </p:sp>
      <p:sp>
        <p:nvSpPr>
          <p:cNvPr id="4" name="矩形 3"/>
          <p:cNvSpPr/>
          <p:nvPr/>
        </p:nvSpPr>
        <p:spPr>
          <a:xfrm>
            <a:off x="8375576" y="11318428"/>
            <a:ext cx="13128104" cy="2308324"/>
          </a:xfrm>
          <a:prstGeom prst="rect">
            <a:avLst/>
          </a:prstGeom>
        </p:spPr>
        <p:txBody>
          <a:bodyPr wrap="square">
            <a:spAutoFit/>
          </a:bodyPr>
          <a:lstStyle/>
          <a:p>
            <a:pPr algn="r"/>
            <a:r>
              <a:rPr lang="en-US" altLang="zh-TW" sz="2400" dirty="0" smtClean="0">
                <a:hlinkClick r:id="rId3"/>
              </a:rPr>
              <a:t>https://blog.beyond-coding.org.tw/2019/02/maker-pixy-cam-microbitpixycam.html</a:t>
            </a:r>
            <a:endParaRPr lang="en-US" altLang="zh-TW" sz="2400" dirty="0" smtClean="0"/>
          </a:p>
          <a:p>
            <a:pPr algn="r"/>
            <a:r>
              <a:rPr lang="en-US" altLang="zh-TW" sz="2400" dirty="0" smtClean="0">
                <a:hlinkClick r:id="rId4"/>
              </a:rPr>
              <a:t>https://docs.pixycam.com/wiki/doku.php?id=wiki:v2:porting_guide</a:t>
            </a:r>
            <a:endParaRPr lang="en-US" altLang="zh-TW" sz="2400" dirty="0" smtClean="0"/>
          </a:p>
          <a:p>
            <a:pPr algn="r"/>
            <a:r>
              <a:rPr lang="en-US" altLang="zh-TW" sz="2400" dirty="0" smtClean="0">
                <a:hlinkClick r:id="rId5"/>
              </a:rPr>
              <a:t>https://www.taiwansensor.com.tw/product/pixy-2-cmucam5-%E5%BD%B1%E5%83%8F%E8%BE%A8%E8%AD%98%E6%A8%A1%E7%B5%84-arduino-%E5%BD%B1%E5%83%8F%E8%BE%A8%E8%AD%98%E7%B3%BB%E7%B5%B1-smart-vision-sensor/</a:t>
            </a:r>
            <a:endParaRPr lang="en-US" altLang="zh-TW" sz="2400" dirty="0" smtClean="0"/>
          </a:p>
        </p:txBody>
      </p:sp>
      <p:sp>
        <p:nvSpPr>
          <p:cNvPr id="5" name="矩形 4"/>
          <p:cNvSpPr/>
          <p:nvPr/>
        </p:nvSpPr>
        <p:spPr>
          <a:xfrm>
            <a:off x="1030760" y="2502962"/>
            <a:ext cx="22394488" cy="6001643"/>
          </a:xfrm>
          <a:prstGeom prst="rect">
            <a:avLst/>
          </a:prstGeom>
        </p:spPr>
        <p:txBody>
          <a:bodyPr wrap="square">
            <a:spAutoFit/>
          </a:bodyPr>
          <a:lstStyle/>
          <a:p>
            <a:pPr marL="528638" indent="-528638" algn="l">
              <a:buFont typeface="Wingdings" pitchFamily="2" charset="2"/>
              <a:buChar char="ü"/>
            </a:pPr>
            <a:r>
              <a:rPr lang="zh-TW" altLang="en-US" sz="3200" smtClean="0"/>
              <a:t> </a:t>
            </a:r>
            <a:r>
              <a:rPr lang="en-US" altLang="zh-TW" sz="3200" smtClean="0"/>
              <a:t>Pixy 2 CMUcam5</a:t>
            </a:r>
            <a:r>
              <a:rPr lang="zh-TW" altLang="en-US" sz="3200" smtClean="0"/>
              <a:t>影像辨識模組 是</a:t>
            </a:r>
            <a:r>
              <a:rPr lang="en-US" altLang="zh-TW" sz="3200" smtClean="0"/>
              <a:t>Pixy</a:t>
            </a:r>
            <a:r>
              <a:rPr lang="zh-TW" altLang="en-US" sz="3200" smtClean="0"/>
              <a:t>的第二個版本。它比第一代</a:t>
            </a:r>
            <a:r>
              <a:rPr lang="en-US" altLang="zh-TW" sz="3200" smtClean="0"/>
              <a:t>Pixy</a:t>
            </a:r>
            <a:r>
              <a:rPr lang="zh-TW" altLang="en-US" sz="3200" smtClean="0"/>
              <a:t>更快，更小，更強大，增加了線跟蹤</a:t>
            </a:r>
            <a:r>
              <a:rPr lang="en-US" altLang="zh-TW" sz="3200" smtClean="0"/>
              <a:t>/</a:t>
            </a:r>
            <a:r>
              <a:rPr lang="zh-TW" altLang="en-US" sz="3200" smtClean="0"/>
              <a:t>跟蹤演算法以及其他功能。這是我們添加到</a:t>
            </a:r>
            <a:r>
              <a:rPr lang="en-US" altLang="zh-TW" sz="3200" smtClean="0"/>
              <a:t>Pixy 2 CMUcam5</a:t>
            </a:r>
            <a:r>
              <a:rPr lang="zh-TW" altLang="en-US" sz="3200" smtClean="0"/>
              <a:t>影像辨識模組 的內容：</a:t>
            </a:r>
            <a:endParaRPr lang="en-US" altLang="zh-TW" sz="3200" dirty="0" smtClean="0"/>
          </a:p>
          <a:p>
            <a:pPr marL="528638" indent="-528638" algn="l">
              <a:buFont typeface="Wingdings" pitchFamily="2" charset="2"/>
              <a:buChar char="ü"/>
            </a:pPr>
            <a:r>
              <a:rPr lang="en-US" altLang="zh-TW" sz="3200" smtClean="0">
                <a:solidFill>
                  <a:srgbClr val="3A3A3A"/>
                </a:solidFill>
                <a:latin typeface="Open Sans"/>
              </a:rPr>
              <a:t>Pixy 2 CMUcam5</a:t>
            </a:r>
            <a:r>
              <a:rPr lang="zh-TW" altLang="en-US" sz="3200" smtClean="0">
                <a:solidFill>
                  <a:srgbClr val="3A3A3A"/>
                </a:solidFill>
                <a:latin typeface="Open Sans"/>
              </a:rPr>
              <a:t>影像辨識模組 可以完成原始</a:t>
            </a:r>
            <a:r>
              <a:rPr lang="en-US" altLang="zh-TW" sz="3200" smtClean="0">
                <a:solidFill>
                  <a:srgbClr val="3A3A3A"/>
                </a:solidFill>
                <a:latin typeface="Open Sans"/>
              </a:rPr>
              <a:t>Pixy</a:t>
            </a:r>
            <a:r>
              <a:rPr lang="zh-TW" altLang="en-US" sz="3200" smtClean="0">
                <a:solidFill>
                  <a:srgbClr val="3A3A3A"/>
                </a:solidFill>
                <a:latin typeface="Open Sans"/>
              </a:rPr>
              <a:t>可以</a:t>
            </a:r>
            <a:r>
              <a:rPr lang="zh-TW" altLang="en-US" sz="3200" dirty="0" smtClean="0">
                <a:solidFill>
                  <a:srgbClr val="3A3A3A"/>
                </a:solidFill>
                <a:latin typeface="Open Sans"/>
              </a:rPr>
              <a:t>做的所有事情：</a:t>
            </a:r>
          </a:p>
          <a:p>
            <a:pPr marL="990600" indent="-361950" algn="l">
              <a:buFont typeface="Arial"/>
              <a:buChar char="•"/>
            </a:pPr>
            <a:r>
              <a:rPr lang="en-US" altLang="zh-TW" sz="3200" smtClean="0">
                <a:solidFill>
                  <a:srgbClr val="3A3A3A"/>
                </a:solidFill>
                <a:latin typeface="Open Sans"/>
              </a:rPr>
              <a:t>Pixy2</a:t>
            </a:r>
            <a:r>
              <a:rPr lang="zh-TW" altLang="en-US" sz="3200" smtClean="0">
                <a:solidFill>
                  <a:srgbClr val="3A3A3A"/>
                </a:solidFill>
                <a:latin typeface="Open Sans"/>
              </a:rPr>
              <a:t>小巧，快速，易於使用，低成本，易於使用的視覺系統</a:t>
            </a:r>
            <a:endParaRPr lang="zh-TW" altLang="en-US" sz="3200" dirty="0" smtClean="0">
              <a:solidFill>
                <a:srgbClr val="3A3A3A"/>
              </a:solidFill>
              <a:latin typeface="Open Sans"/>
            </a:endParaRPr>
          </a:p>
          <a:p>
            <a:pPr marL="990600" indent="-361950" algn="l">
              <a:buFont typeface="Arial"/>
              <a:buChar char="•"/>
            </a:pPr>
            <a:r>
              <a:rPr lang="zh-TW" altLang="en-US" sz="3200" smtClean="0">
                <a:solidFill>
                  <a:srgbClr val="3A3A3A"/>
                </a:solidFill>
                <a:latin typeface="Open Sans"/>
              </a:rPr>
              <a:t>學會檢測你教的對象</a:t>
            </a:r>
            <a:endParaRPr lang="zh-TW" altLang="en-US" sz="3200" dirty="0" smtClean="0">
              <a:solidFill>
                <a:srgbClr val="3A3A3A"/>
              </a:solidFill>
              <a:latin typeface="Open Sans"/>
            </a:endParaRPr>
          </a:p>
          <a:p>
            <a:pPr marL="990600" indent="-361950" algn="l">
              <a:buFont typeface="Arial"/>
              <a:buChar char="•"/>
            </a:pPr>
            <a:r>
              <a:rPr lang="zh-TW" altLang="en-US" sz="3200" smtClean="0">
                <a:solidFill>
                  <a:srgbClr val="3A3A3A"/>
                </a:solidFill>
                <a:latin typeface="Open Sans"/>
              </a:rPr>
              <a:t>使用附帶的電纜連線到</a:t>
            </a:r>
            <a:r>
              <a:rPr lang="en-US" altLang="zh-TW" sz="3200" smtClean="0">
                <a:solidFill>
                  <a:srgbClr val="3A3A3A"/>
                </a:solidFill>
                <a:latin typeface="Open Sans"/>
              </a:rPr>
              <a:t>Arduino</a:t>
            </a:r>
            <a:r>
              <a:rPr lang="zh-TW" altLang="en-US" sz="3200" smtClean="0">
                <a:solidFill>
                  <a:srgbClr val="3A3A3A"/>
                </a:solidFill>
                <a:latin typeface="Open Sans"/>
              </a:rPr>
              <a:t>。也適用於</a:t>
            </a:r>
            <a:r>
              <a:rPr lang="en-US" altLang="zh-TW" sz="3200" smtClean="0">
                <a:solidFill>
                  <a:srgbClr val="3A3A3A"/>
                </a:solidFill>
                <a:latin typeface="Open Sans"/>
              </a:rPr>
              <a:t>Raspberry </a:t>
            </a:r>
            <a:r>
              <a:rPr lang="en-US" altLang="zh-TW" sz="3200" dirty="0" smtClean="0">
                <a:solidFill>
                  <a:srgbClr val="3A3A3A"/>
                </a:solidFill>
                <a:latin typeface="Open Sans"/>
              </a:rPr>
              <a:t>Pi</a:t>
            </a:r>
            <a:r>
              <a:rPr lang="zh-TW" altLang="en-US" sz="3200" smtClean="0">
                <a:solidFill>
                  <a:srgbClr val="3A3A3A"/>
                </a:solidFill>
                <a:latin typeface="Open Sans"/>
              </a:rPr>
              <a:t>，</a:t>
            </a:r>
            <a:r>
              <a:rPr lang="en-US" altLang="zh-TW" sz="3200" smtClean="0">
                <a:solidFill>
                  <a:srgbClr val="3A3A3A"/>
                </a:solidFill>
                <a:latin typeface="Open Sans"/>
              </a:rPr>
              <a:t>BeagleBone</a:t>
            </a:r>
            <a:r>
              <a:rPr lang="zh-TW" altLang="en-US" sz="3200" smtClean="0">
                <a:solidFill>
                  <a:srgbClr val="3A3A3A"/>
                </a:solidFill>
                <a:latin typeface="Open Sans"/>
              </a:rPr>
              <a:t>和類似的控制器</a:t>
            </a:r>
            <a:endParaRPr lang="zh-TW" altLang="en-US" sz="3200" dirty="0" smtClean="0">
              <a:solidFill>
                <a:srgbClr val="3A3A3A"/>
              </a:solidFill>
              <a:latin typeface="Open Sans"/>
            </a:endParaRPr>
          </a:p>
          <a:p>
            <a:pPr marL="990600" indent="-361950" algn="l">
              <a:buFont typeface="Arial"/>
              <a:buChar char="•"/>
            </a:pPr>
            <a:r>
              <a:rPr lang="zh-TW" altLang="en-US" sz="3200" dirty="0" smtClean="0">
                <a:solidFill>
                  <a:srgbClr val="3A3A3A"/>
                </a:solidFill>
                <a:latin typeface="Open Sans"/>
              </a:rPr>
              <a:t>提供</a:t>
            </a:r>
            <a:r>
              <a:rPr lang="en-US" altLang="zh-TW" sz="3200" dirty="0" smtClean="0">
                <a:solidFill>
                  <a:srgbClr val="3A3A3A"/>
                </a:solidFill>
                <a:latin typeface="Open Sans"/>
              </a:rPr>
              <a:t>Arduino</a:t>
            </a:r>
            <a:r>
              <a:rPr lang="zh-TW" altLang="en-US" sz="3200" dirty="0" smtClean="0">
                <a:solidFill>
                  <a:srgbClr val="3A3A3A"/>
                </a:solidFill>
                <a:latin typeface="Open Sans"/>
              </a:rPr>
              <a:t>，</a:t>
            </a:r>
            <a:r>
              <a:rPr lang="en-US" altLang="zh-TW" sz="3200" smtClean="0">
                <a:solidFill>
                  <a:srgbClr val="3A3A3A"/>
                </a:solidFill>
                <a:latin typeface="Open Sans"/>
              </a:rPr>
              <a:t>Raspberry Pi</a:t>
            </a:r>
            <a:r>
              <a:rPr lang="zh-TW" altLang="en-US" sz="3200" smtClean="0">
                <a:solidFill>
                  <a:srgbClr val="3A3A3A"/>
                </a:solidFill>
                <a:latin typeface="Open Sans"/>
              </a:rPr>
              <a:t>等所有庫</a:t>
            </a:r>
            <a:endParaRPr lang="zh-TW" altLang="en-US" sz="3200" dirty="0" smtClean="0">
              <a:solidFill>
                <a:srgbClr val="3A3A3A"/>
              </a:solidFill>
              <a:latin typeface="Open Sans"/>
            </a:endParaRPr>
          </a:p>
          <a:p>
            <a:pPr marL="990600" indent="-361950" algn="l">
              <a:buFont typeface="Arial"/>
              <a:buChar char="•"/>
            </a:pPr>
            <a:r>
              <a:rPr lang="zh-TW" altLang="en-US" sz="3200" dirty="0" smtClean="0">
                <a:solidFill>
                  <a:srgbClr val="3A3A3A"/>
                </a:solidFill>
                <a:latin typeface="Open Sans"/>
              </a:rPr>
              <a:t>支持</a:t>
            </a:r>
            <a:r>
              <a:rPr lang="en-US" altLang="zh-TW" sz="3200" dirty="0" smtClean="0">
                <a:solidFill>
                  <a:srgbClr val="3A3A3A"/>
                </a:solidFill>
                <a:latin typeface="Open Sans"/>
              </a:rPr>
              <a:t>C / C ++</a:t>
            </a:r>
            <a:r>
              <a:rPr lang="zh-TW" altLang="en-US" sz="3200" dirty="0" smtClean="0">
                <a:solidFill>
                  <a:srgbClr val="3A3A3A"/>
                </a:solidFill>
                <a:latin typeface="Open Sans"/>
              </a:rPr>
              <a:t>和</a:t>
            </a:r>
            <a:r>
              <a:rPr lang="en-US" altLang="zh-TW" sz="3200" dirty="0" smtClean="0">
                <a:solidFill>
                  <a:srgbClr val="3A3A3A"/>
                </a:solidFill>
                <a:latin typeface="Open Sans"/>
              </a:rPr>
              <a:t>Python</a:t>
            </a:r>
          </a:p>
          <a:p>
            <a:pPr marL="990600" indent="-361950" algn="l">
              <a:buFont typeface="Arial"/>
              <a:buChar char="•"/>
            </a:pPr>
            <a:r>
              <a:rPr lang="zh-TW" altLang="en-US" sz="3200" smtClean="0">
                <a:solidFill>
                  <a:srgbClr val="3A3A3A"/>
                </a:solidFill>
                <a:latin typeface="Open Sans"/>
              </a:rPr>
              <a:t>通過以下幾種介面之一進行通信：</a:t>
            </a:r>
            <a:r>
              <a:rPr lang="en-US" altLang="zh-TW" sz="3200" smtClean="0">
                <a:solidFill>
                  <a:srgbClr val="3A3A3A"/>
                </a:solidFill>
                <a:latin typeface="Open Sans"/>
              </a:rPr>
              <a:t>SPI</a:t>
            </a:r>
            <a:r>
              <a:rPr lang="zh-TW" altLang="en-US" sz="3200" dirty="0" smtClean="0">
                <a:solidFill>
                  <a:srgbClr val="3A3A3A"/>
                </a:solidFill>
                <a:latin typeface="Open Sans"/>
              </a:rPr>
              <a:t>，</a:t>
            </a:r>
            <a:r>
              <a:rPr lang="en-US" altLang="zh-TW" sz="3200" dirty="0" smtClean="0">
                <a:solidFill>
                  <a:srgbClr val="3A3A3A"/>
                </a:solidFill>
                <a:latin typeface="Open Sans"/>
              </a:rPr>
              <a:t>I2C</a:t>
            </a:r>
            <a:r>
              <a:rPr lang="zh-TW" altLang="en-US" sz="3200" dirty="0" smtClean="0">
                <a:solidFill>
                  <a:srgbClr val="3A3A3A"/>
                </a:solidFill>
                <a:latin typeface="Open Sans"/>
              </a:rPr>
              <a:t>，</a:t>
            </a:r>
            <a:r>
              <a:rPr lang="en-US" altLang="zh-TW" sz="3200" dirty="0" smtClean="0">
                <a:solidFill>
                  <a:srgbClr val="3A3A3A"/>
                </a:solidFill>
                <a:latin typeface="Open Sans"/>
              </a:rPr>
              <a:t>UART</a:t>
            </a:r>
            <a:r>
              <a:rPr lang="zh-TW" altLang="en-US" sz="3200" smtClean="0">
                <a:solidFill>
                  <a:srgbClr val="3A3A3A"/>
                </a:solidFill>
                <a:latin typeface="Open Sans"/>
              </a:rPr>
              <a:t>，</a:t>
            </a:r>
            <a:r>
              <a:rPr lang="en-US" altLang="zh-TW" sz="3200" smtClean="0">
                <a:solidFill>
                  <a:srgbClr val="3A3A3A"/>
                </a:solidFill>
                <a:latin typeface="Open Sans"/>
              </a:rPr>
              <a:t>USB</a:t>
            </a:r>
            <a:r>
              <a:rPr lang="zh-TW" altLang="en-US" sz="3200" smtClean="0">
                <a:solidFill>
                  <a:srgbClr val="3A3A3A"/>
                </a:solidFill>
                <a:latin typeface="Open Sans"/>
              </a:rPr>
              <a:t>或模擬</a:t>
            </a:r>
            <a:r>
              <a:rPr lang="en-US" altLang="zh-TW" sz="3200" smtClean="0">
                <a:solidFill>
                  <a:srgbClr val="3A3A3A"/>
                </a:solidFill>
                <a:latin typeface="Open Sans"/>
              </a:rPr>
              <a:t>/</a:t>
            </a:r>
            <a:r>
              <a:rPr lang="zh-TW" altLang="en-US" sz="3200" smtClean="0">
                <a:solidFill>
                  <a:srgbClr val="3A3A3A"/>
                </a:solidFill>
                <a:latin typeface="Open Sans"/>
              </a:rPr>
              <a:t>數位輸出</a:t>
            </a:r>
            <a:endParaRPr lang="zh-TW" altLang="en-US" sz="3200" dirty="0" smtClean="0">
              <a:solidFill>
                <a:srgbClr val="3A3A3A"/>
              </a:solidFill>
              <a:latin typeface="Open Sans"/>
            </a:endParaRPr>
          </a:p>
          <a:p>
            <a:pPr marL="990600" indent="-361950" algn="l">
              <a:buFont typeface="Arial"/>
              <a:buChar char="•"/>
            </a:pPr>
            <a:r>
              <a:rPr lang="zh-TW" altLang="en-US" sz="3200" smtClean="0">
                <a:solidFill>
                  <a:srgbClr val="3A3A3A"/>
                </a:solidFill>
                <a:latin typeface="Open Sans"/>
              </a:rPr>
              <a:t>配置實用程式在</a:t>
            </a:r>
            <a:r>
              <a:rPr lang="en-US" altLang="zh-TW" sz="3200" smtClean="0">
                <a:solidFill>
                  <a:srgbClr val="3A3A3A"/>
                </a:solidFill>
                <a:latin typeface="Open Sans"/>
              </a:rPr>
              <a:t>Windows</a:t>
            </a:r>
            <a:r>
              <a:rPr lang="zh-TW" altLang="en-US" sz="3200" dirty="0" smtClean="0">
                <a:solidFill>
                  <a:srgbClr val="3A3A3A"/>
                </a:solidFill>
                <a:latin typeface="Open Sans"/>
              </a:rPr>
              <a:t>，</a:t>
            </a:r>
            <a:r>
              <a:rPr lang="en-US" altLang="zh-TW" sz="3200" dirty="0" err="1" smtClean="0">
                <a:solidFill>
                  <a:srgbClr val="3A3A3A"/>
                </a:solidFill>
                <a:latin typeface="Open Sans"/>
              </a:rPr>
              <a:t>MacOS</a:t>
            </a:r>
            <a:r>
              <a:rPr lang="zh-TW" altLang="en-US" sz="3200" smtClean="0">
                <a:solidFill>
                  <a:srgbClr val="3A3A3A"/>
                </a:solidFill>
                <a:latin typeface="Open Sans"/>
              </a:rPr>
              <a:t>和</a:t>
            </a:r>
            <a:r>
              <a:rPr lang="en-US" altLang="zh-TW" sz="3200" smtClean="0">
                <a:solidFill>
                  <a:srgbClr val="3A3A3A"/>
                </a:solidFill>
                <a:latin typeface="Open Sans"/>
              </a:rPr>
              <a:t>Linux</a:t>
            </a:r>
            <a:r>
              <a:rPr lang="zh-TW" altLang="en-US" sz="3200" smtClean="0">
                <a:solidFill>
                  <a:srgbClr val="3A3A3A"/>
                </a:solidFill>
                <a:latin typeface="Open Sans"/>
              </a:rPr>
              <a:t>上運行</a:t>
            </a:r>
            <a:endParaRPr lang="zh-TW" altLang="en-US" sz="3200" dirty="0" smtClean="0">
              <a:solidFill>
                <a:srgbClr val="3A3A3A"/>
              </a:solidFill>
              <a:latin typeface="Open Sans"/>
            </a:endParaRPr>
          </a:p>
          <a:p>
            <a:pPr marL="990600" indent="-361950" algn="l">
              <a:buFont typeface="Arial"/>
              <a:buChar char="•"/>
            </a:pPr>
            <a:r>
              <a:rPr lang="zh-TW" altLang="en-US" sz="3200" smtClean="0">
                <a:solidFill>
                  <a:srgbClr val="3A3A3A"/>
                </a:solidFill>
                <a:latin typeface="Open Sans"/>
              </a:rPr>
              <a:t>提供所有硬體文檔，包括原理圖，材料列表，</a:t>
            </a:r>
            <a:r>
              <a:rPr lang="en-US" altLang="zh-TW" sz="3200" smtClean="0">
                <a:solidFill>
                  <a:srgbClr val="3A3A3A"/>
                </a:solidFill>
                <a:latin typeface="Open Sans"/>
              </a:rPr>
              <a:t>PCB</a:t>
            </a:r>
            <a:r>
              <a:rPr lang="zh-TW" altLang="en-US" sz="3200" smtClean="0">
                <a:solidFill>
                  <a:srgbClr val="3A3A3A"/>
                </a:solidFill>
                <a:latin typeface="Open Sans"/>
              </a:rPr>
              <a:t>佈局等</a:t>
            </a:r>
            <a:endParaRPr lang="zh-TW" altLang="en-US" sz="3200" dirty="0" smtClean="0">
              <a:solidFill>
                <a:srgbClr val="3A3A3A"/>
              </a:solidFill>
              <a:latin typeface="Open Sans"/>
            </a:endParaRPr>
          </a:p>
          <a:p>
            <a:pPr marL="528638" indent="-528638" algn="l">
              <a:buFont typeface="Wingdings" pitchFamily="2" charset="2"/>
              <a:buChar char="ü"/>
            </a:pPr>
            <a:endParaRPr lang="en-US" altLang="zh-TW" sz="3200" dirty="0" smtClean="0"/>
          </a:p>
        </p:txBody>
      </p:sp>
      <p:pic>
        <p:nvPicPr>
          <p:cNvPr id="143362" name="Picture 2"/>
          <p:cNvPicPr>
            <a:picLocks noChangeAspect="1" noChangeArrowheads="1"/>
          </p:cNvPicPr>
          <p:nvPr/>
        </p:nvPicPr>
        <p:blipFill>
          <a:blip r:embed="rId6" cstate="print"/>
          <a:srcRect/>
          <a:stretch>
            <a:fillRect/>
          </a:stretch>
        </p:blipFill>
        <p:spPr bwMode="auto">
          <a:xfrm>
            <a:off x="1102768" y="8442176"/>
            <a:ext cx="6615628" cy="3744416"/>
          </a:xfrm>
          <a:prstGeom prst="rect">
            <a:avLst/>
          </a:prstGeom>
          <a:noFill/>
          <a:ln w="9525">
            <a:noFill/>
            <a:miter lim="800000"/>
            <a:headEnd/>
            <a:tailEnd/>
          </a:ln>
        </p:spPr>
      </p:pic>
      <p:pic>
        <p:nvPicPr>
          <p:cNvPr id="143364" name="Picture 4" descr="pixy2_in_hand-300px.jpg"/>
          <p:cNvPicPr>
            <a:picLocks noChangeAspect="1" noChangeArrowheads="1"/>
          </p:cNvPicPr>
          <p:nvPr/>
        </p:nvPicPr>
        <p:blipFill>
          <a:blip r:embed="rId7" cstate="print"/>
          <a:srcRect/>
          <a:stretch>
            <a:fillRect/>
          </a:stretch>
        </p:blipFill>
        <p:spPr bwMode="auto">
          <a:xfrm>
            <a:off x="18312679" y="3689648"/>
            <a:ext cx="5088565" cy="3816424"/>
          </a:xfrm>
          <a:prstGeom prst="rect">
            <a:avLst/>
          </a:prstGeom>
          <a:noFill/>
        </p:spPr>
      </p:pic>
      <p:pic>
        <p:nvPicPr>
          <p:cNvPr id="143366" name="Picture 6" descr="Pixy 2 CMUcam5 å½±åè¾¨è­æ¨¡çµ"/>
          <p:cNvPicPr>
            <a:picLocks noChangeAspect="1" noChangeArrowheads="1" noCrop="1"/>
          </p:cNvPicPr>
          <p:nvPr/>
        </p:nvPicPr>
        <p:blipFill>
          <a:blip r:embed="rId8" cstate="print"/>
          <a:srcRect/>
          <a:stretch>
            <a:fillRect/>
          </a:stretch>
        </p:blipFill>
        <p:spPr bwMode="auto">
          <a:xfrm>
            <a:off x="18312680" y="7722096"/>
            <a:ext cx="5112568" cy="3152752"/>
          </a:xfrm>
          <a:prstGeom prst="rect">
            <a:avLst/>
          </a:prstGeom>
          <a:noFill/>
        </p:spPr>
      </p:pic>
      <p:pic>
        <p:nvPicPr>
          <p:cNvPr id="143367" name="Picture 7"/>
          <p:cNvPicPr>
            <a:picLocks noChangeAspect="1" noChangeArrowheads="1"/>
          </p:cNvPicPr>
          <p:nvPr/>
        </p:nvPicPr>
        <p:blipFill>
          <a:blip r:embed="rId9" cstate="print"/>
          <a:srcRect/>
          <a:stretch>
            <a:fillRect/>
          </a:stretch>
        </p:blipFill>
        <p:spPr bwMode="auto">
          <a:xfrm>
            <a:off x="8159552" y="8442175"/>
            <a:ext cx="5544616" cy="306486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user\Downloads\1548406796653.jpg"/>
          <p:cNvPicPr>
            <a:picLocks noChangeAspect="1" noChangeArrowheads="1"/>
          </p:cNvPicPr>
          <p:nvPr/>
        </p:nvPicPr>
        <p:blipFill>
          <a:blip r:embed="rId2" cstate="print"/>
          <a:srcRect/>
          <a:stretch>
            <a:fillRect/>
          </a:stretch>
        </p:blipFill>
        <p:spPr bwMode="auto">
          <a:xfrm>
            <a:off x="599090" y="2087465"/>
            <a:ext cx="23469600" cy="11633954"/>
          </a:xfrm>
          <a:prstGeom prst="rect">
            <a:avLst/>
          </a:prstGeom>
          <a:noFill/>
        </p:spPr>
      </p:pic>
      <p:sp>
        <p:nvSpPr>
          <p:cNvPr id="2" name="標題 1"/>
          <p:cNvSpPr>
            <a:spLocks noGrp="1"/>
          </p:cNvSpPr>
          <p:nvPr>
            <p:ph type="title"/>
          </p:nvPr>
        </p:nvSpPr>
        <p:spPr>
          <a:xfrm>
            <a:off x="1318792" y="874148"/>
            <a:ext cx="14342376" cy="1508101"/>
          </a:xfrm>
        </p:spPr>
        <p:txBody>
          <a:bodyPr/>
          <a:lstStyle/>
          <a:p>
            <a:r>
              <a:rPr lang="zh-TW" altLang="en-US" dirty="0" smtClean="0"/>
              <a:t>農場資訊科技教育套件演示</a:t>
            </a:r>
            <a:endParaRPr lang="zh-TW" altLang="en-US" dirty="0"/>
          </a:p>
        </p:txBody>
      </p:sp>
      <p:pic>
        <p:nvPicPr>
          <p:cNvPr id="4" name="Picture 2" descr="C:\Users\user\Downloads\244338.jpg"/>
          <p:cNvPicPr>
            <a:picLocks noChangeAspect="1" noChangeArrowheads="1"/>
          </p:cNvPicPr>
          <p:nvPr/>
        </p:nvPicPr>
        <p:blipFill>
          <a:blip r:embed="rId3" cstate="print"/>
          <a:srcRect l="6113" t="11591" r="6088" b="25265"/>
          <a:stretch>
            <a:fillRect/>
          </a:stretch>
        </p:blipFill>
        <p:spPr bwMode="auto">
          <a:xfrm>
            <a:off x="6935416" y="2321496"/>
            <a:ext cx="10513168" cy="10081120"/>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874148"/>
            <a:ext cx="9623147" cy="1508105"/>
          </a:xfrm>
        </p:spPr>
        <p:txBody>
          <a:bodyPr/>
          <a:lstStyle/>
          <a:p>
            <a:r>
              <a:rPr lang="zh-TW" altLang="en-US" dirty="0" smtClean="0"/>
              <a:t>課程大綱基本架構</a:t>
            </a:r>
            <a:endParaRPr lang="zh-TW" altLang="en-US" dirty="0"/>
          </a:p>
        </p:txBody>
      </p:sp>
      <p:graphicFrame>
        <p:nvGraphicFramePr>
          <p:cNvPr id="3" name="表格 2"/>
          <p:cNvGraphicFramePr>
            <a:graphicFrameLocks noGrp="1"/>
          </p:cNvGraphicFramePr>
          <p:nvPr/>
        </p:nvGraphicFramePr>
        <p:xfrm>
          <a:off x="697831" y="3185387"/>
          <a:ext cx="22932189" cy="7777071"/>
        </p:xfrm>
        <a:graphic>
          <a:graphicData uri="http://schemas.openxmlformats.org/drawingml/2006/table">
            <a:tbl>
              <a:tblPr/>
              <a:tblGrid>
                <a:gridCol w="1322285"/>
                <a:gridCol w="1469042"/>
                <a:gridCol w="4596063"/>
                <a:gridCol w="15544799"/>
              </a:tblGrid>
              <a:tr h="496085">
                <a:tc>
                  <a:txBody>
                    <a:bodyPr/>
                    <a:lstStyle/>
                    <a:p>
                      <a:pPr algn="ctr" fontAlgn="ctr"/>
                      <a:r>
                        <a:rPr lang="zh-TW" altLang="en-US" sz="2800" b="1" i="0" u="none" strike="noStrike" dirty="0">
                          <a:solidFill>
                            <a:srgbClr val="000000"/>
                          </a:solidFill>
                          <a:latin typeface="微軟正黑體" pitchFamily="34" charset="-120"/>
                          <a:ea typeface="微軟正黑體" pitchFamily="34" charset="-120"/>
                        </a:rPr>
                        <a:t>期</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zh-TW" altLang="en-US" sz="2800" b="1" i="0" u="none" strike="noStrike" dirty="0" smtClean="0">
                          <a:solidFill>
                            <a:srgbClr val="000000"/>
                          </a:solidFill>
                          <a:latin typeface="微軟正黑體" pitchFamily="34" charset="-120"/>
                          <a:ea typeface="微軟正黑體" pitchFamily="34" charset="-120"/>
                        </a:rPr>
                        <a:t>預計課堂</a:t>
                      </a:r>
                      <a:endParaRPr lang="zh-TW" altLang="en-US" sz="2800" b="1"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zh-TW" altLang="en-US" sz="2800" b="1" i="0" u="none" strike="noStrike">
                          <a:solidFill>
                            <a:srgbClr val="000000"/>
                          </a:solidFill>
                          <a:latin typeface="微軟正黑體" pitchFamily="34" charset="-120"/>
                          <a:ea typeface="微軟正黑體" pitchFamily="34" charset="-120"/>
                        </a:rPr>
                        <a:t>課程名稱</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zh-TW" altLang="en-US" sz="2800" b="1" i="0" u="none" strike="noStrike">
                          <a:solidFill>
                            <a:srgbClr val="000000"/>
                          </a:solidFill>
                          <a:latin typeface="微軟正黑體" pitchFamily="34" charset="-120"/>
                          <a:ea typeface="微軟正黑體" pitchFamily="34" charset="-120"/>
                        </a:rPr>
                        <a:t>內容</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課程整體介紹</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課程方向</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基本原理</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 2</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植物特性</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材料收集介紹</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容器</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管線</a:t>
                      </a:r>
                      <a:r>
                        <a:rPr lang="en-US" altLang="zh-TW" sz="2800" b="0" i="0" u="none" strike="noStrike" dirty="0">
                          <a:solidFill>
                            <a:srgbClr val="000000"/>
                          </a:solidFill>
                          <a:latin typeface="微軟正黑體" pitchFamily="34" charset="-120"/>
                          <a:ea typeface="微軟正黑體" pitchFamily="34" charset="-120"/>
                        </a:rPr>
                        <a:t>)</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4</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硬體環境設置</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基本農場環境</a:t>
                      </a:r>
                      <a:r>
                        <a:rPr lang="zh-TW" altLang="en-US" sz="2800" b="0" i="0" u="none" strike="noStrike" dirty="0" smtClean="0">
                          <a:solidFill>
                            <a:srgbClr val="000000"/>
                          </a:solidFill>
                          <a:latin typeface="微軟正黑體" pitchFamily="34" charset="-120"/>
                          <a:ea typeface="微軟正黑體" pitchFamily="34" charset="-120"/>
                        </a:rPr>
                        <a:t>配置</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收集材料整理</a:t>
                      </a:r>
                      <a:r>
                        <a:rPr lang="zh-TW" altLang="en-US" sz="2800" b="0" i="0" u="none" strike="noStrike" dirty="0" smtClean="0">
                          <a:solidFill>
                            <a:srgbClr val="000000"/>
                          </a:solidFill>
                          <a:latin typeface="微軟正黑體" pitchFamily="34" charset="-120"/>
                          <a:ea typeface="微軟正黑體" pitchFamily="34" charset="-120"/>
                        </a:rPr>
                        <a:t>加工</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環境控制組件配置</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2</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警示燈與蜂鳴器模組</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1.</a:t>
                      </a:r>
                      <a:r>
                        <a:rPr lang="zh-TW" altLang="en-US" sz="2800" b="0" i="0" u="none" strike="noStrike" dirty="0" smtClean="0">
                          <a:solidFill>
                            <a:srgbClr val="000000"/>
                          </a:solidFill>
                          <a:latin typeface="微軟正黑體" pitchFamily="34" charset="-120"/>
                          <a:ea typeface="微軟正黑體" pitchFamily="34" charset="-120"/>
                        </a:rPr>
                        <a:t>警示燈與蜂鳴器模組介紹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zh-TW" altLang="en-US" sz="2800" b="0" i="0" u="none" strike="noStrike" dirty="0" smtClean="0">
                          <a:solidFill>
                            <a:srgbClr val="000000"/>
                          </a:solidFill>
                          <a:latin typeface="微軟正黑體" pitchFamily="34" charset="-120"/>
                          <a:ea typeface="微軟正黑體" pitchFamily="34" charset="-120"/>
                        </a:rPr>
                        <a:t>程式啟動測試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土壤溼度偵測</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土壤濕度感應器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5</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水位偵測</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1.</a:t>
                      </a:r>
                      <a:r>
                        <a:rPr lang="zh-TW" altLang="en-US" sz="2800" b="0" i="0" u="none" strike="noStrike" dirty="0" smtClean="0">
                          <a:solidFill>
                            <a:srgbClr val="000000"/>
                          </a:solidFill>
                          <a:latin typeface="微軟正黑體" pitchFamily="34" charset="-120"/>
                          <a:ea typeface="微軟正黑體" pitchFamily="34" charset="-120"/>
                        </a:rPr>
                        <a:t>水位感應器介紹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zh-TW" altLang="en-US" sz="2800" b="0" i="0" u="none" strike="noStrike" dirty="0" smtClean="0">
                          <a:solidFill>
                            <a:srgbClr val="000000"/>
                          </a:solidFill>
                          <a:latin typeface="微軟正黑體" pitchFamily="34" charset="-120"/>
                          <a:ea typeface="微軟正黑體" pitchFamily="34" charset="-120"/>
                        </a:rPr>
                        <a:t>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6</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zh-TW" altLang="en-US" sz="2800" b="0" i="0" u="none" strike="noStrike" dirty="0" smtClean="0">
                          <a:solidFill>
                            <a:srgbClr val="000000"/>
                          </a:solidFill>
                          <a:latin typeface="微軟正黑體" pitchFamily="34" charset="-120"/>
                          <a:ea typeface="微軟正黑體" pitchFamily="34" charset="-120"/>
                        </a:rPr>
                        <a:t>雨滴偵測</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l"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1.</a:t>
                      </a:r>
                      <a:r>
                        <a:rPr lang="zh-TW" altLang="en-US" sz="2800" b="0" i="0" u="none" strike="noStrike" dirty="0" smtClean="0">
                          <a:solidFill>
                            <a:srgbClr val="000000"/>
                          </a:solidFill>
                          <a:latin typeface="微軟正黑體" pitchFamily="34" charset="-120"/>
                          <a:ea typeface="微軟正黑體" pitchFamily="34" charset="-120"/>
                        </a:rPr>
                        <a:t>雨滴感應器介紹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zh-TW" altLang="en-US" sz="2800" b="0" i="0" u="none" strike="noStrike" dirty="0" smtClean="0">
                          <a:solidFill>
                            <a:srgbClr val="000000"/>
                          </a:solidFill>
                          <a:latin typeface="微軟正黑體" pitchFamily="34" charset="-120"/>
                          <a:ea typeface="微軟正黑體" pitchFamily="34" charset="-120"/>
                        </a:rPr>
                        <a:t>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7</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環境溫度與濕度偵測</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溫度濕度感應器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8</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環境燈光偵測</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光線感應器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實作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9</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溫度與濕度控制 </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風扇控制</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繼電器模組及風扇應用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及</a:t>
                      </a:r>
                      <a:r>
                        <a:rPr lang="zh-TW" altLang="en-US" sz="2800" b="0" i="0" u="none" strike="noStrike" dirty="0">
                          <a:solidFill>
                            <a:srgbClr val="000000"/>
                          </a:solidFill>
                          <a:latin typeface="微軟正黑體" pitchFamily="34" charset="-120"/>
                          <a:ea typeface="微軟正黑體" pitchFamily="34" charset="-120"/>
                        </a:rPr>
                        <a:t>配置方法實</a:t>
                      </a:r>
                      <a:r>
                        <a:rPr lang="zh-TW" altLang="en-US" sz="2800" b="0" i="0" u="none" strike="noStrike" dirty="0" smtClean="0">
                          <a:solidFill>
                            <a:srgbClr val="000000"/>
                          </a:solidFill>
                          <a:latin typeface="微軟正黑體" pitchFamily="34" charset="-120"/>
                          <a:ea typeface="微軟正黑體" pitchFamily="34" charset="-120"/>
                        </a:rPr>
                        <a:t>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對應感應器程式控制偵測測試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981338">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10</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2800" b="0" i="0" u="none" strike="noStrike" dirty="0" smtClean="0">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環境燈光</a:t>
                      </a:r>
                      <a:r>
                        <a:rPr lang="zh-TW" altLang="en-US" sz="2800" b="0" i="0" u="none" strike="noStrike" dirty="0" smtClean="0">
                          <a:solidFill>
                            <a:srgbClr val="000000"/>
                          </a:solidFill>
                          <a:latin typeface="微軟正黑體" pitchFamily="34" charset="-120"/>
                          <a:ea typeface="微軟正黑體" pitchFamily="34" charset="-120"/>
                        </a:rPr>
                        <a:t>控制</a:t>
                      </a:r>
                      <a:endParaRPr lang="en-US" altLang="zh-TW" sz="2800" b="0" i="0" u="none" strike="noStrike" dirty="0" smtClean="0">
                        <a:solidFill>
                          <a:srgbClr val="000000"/>
                        </a:solidFill>
                        <a:latin typeface="微軟正黑體" pitchFamily="34" charset="-120"/>
                        <a:ea typeface="微軟正黑體" pitchFamily="34" charset="-120"/>
                      </a:endParaRPr>
                    </a:p>
                    <a:p>
                      <a:pPr algn="l" fontAlgn="ctr"/>
                      <a:r>
                        <a:rPr lang="en-US" altLang="zh-TW" sz="2800" b="0" i="0" u="none" strike="noStrike" dirty="0" smtClean="0">
                          <a:solidFill>
                            <a:srgbClr val="000000"/>
                          </a:solidFill>
                          <a:latin typeface="微軟正黑體" pitchFamily="34" charset="-120"/>
                          <a:ea typeface="微軟正黑體" pitchFamily="34" charset="-120"/>
                          <a:sym typeface="Wingdings" pitchFamily="2" charset="2"/>
                        </a:rPr>
                        <a:t></a:t>
                      </a:r>
                      <a:r>
                        <a:rPr lang="zh-TW" altLang="en-US" sz="2800" b="0" i="0" u="none" strike="noStrike" dirty="0" smtClean="0">
                          <a:solidFill>
                            <a:srgbClr val="000000"/>
                          </a:solidFill>
                          <a:latin typeface="微軟正黑體" pitchFamily="34" charset="-120"/>
                          <a:ea typeface="微軟正黑體" pitchFamily="34" charset="-120"/>
                        </a:rPr>
                        <a:t>燈光</a:t>
                      </a:r>
                      <a:r>
                        <a:rPr lang="zh-TW" altLang="en-US" sz="2800" b="0" i="0" u="none" strike="noStrike" dirty="0">
                          <a:solidFill>
                            <a:srgbClr val="000000"/>
                          </a:solidFill>
                          <a:latin typeface="微軟正黑體" pitchFamily="34" charset="-120"/>
                          <a:ea typeface="微軟正黑體" pitchFamily="34" charset="-120"/>
                        </a:rPr>
                        <a:t>照明控制</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marL="514350" indent="-514350" algn="l" fontAlgn="ctr">
                        <a:buAutoNum type="arabicPeriod"/>
                      </a:pPr>
                      <a:r>
                        <a:rPr lang="zh-TW" altLang="en-US" sz="2800" b="0" i="0" u="none" strike="noStrike" dirty="0" smtClean="0">
                          <a:solidFill>
                            <a:srgbClr val="000000"/>
                          </a:solidFill>
                          <a:latin typeface="微軟正黑體" pitchFamily="34" charset="-120"/>
                          <a:ea typeface="微軟正黑體" pitchFamily="34" charset="-120"/>
                        </a:rPr>
                        <a:t>燈光</a:t>
                      </a:r>
                      <a:r>
                        <a:rPr lang="zh-TW" altLang="en-US" sz="2800" b="0" i="0" u="none" strike="noStrike" dirty="0">
                          <a:solidFill>
                            <a:srgbClr val="000000"/>
                          </a:solidFill>
                          <a:latin typeface="微軟正黑體" pitchFamily="34" charset="-120"/>
                          <a:ea typeface="微軟正黑體" pitchFamily="34" charset="-120"/>
                        </a:rPr>
                        <a:t>模組應用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sym typeface="Wingdings" pitchFamily="2" charset="2"/>
                        </a:rPr>
                        <a:t></a:t>
                      </a:r>
                      <a:r>
                        <a:rPr lang="zh-TW" altLang="en-US" sz="2800" b="0" i="0" u="none" strike="noStrike" dirty="0" smtClean="0">
                          <a:solidFill>
                            <a:srgbClr val="000000"/>
                          </a:solidFill>
                          <a:latin typeface="微軟正黑體" pitchFamily="34" charset="-120"/>
                          <a:ea typeface="微軟正黑體" pitchFamily="34" charset="-120"/>
                          <a:sym typeface="Wingdings" pitchFamily="2" charset="2"/>
                        </a:rPr>
                        <a:t>植物燈背景知識</a:t>
                      </a:r>
                      <a:r>
                        <a:rPr lang="en-US" altLang="zh-TW" sz="2800" b="0" i="0" u="none" strike="noStrike" dirty="0" smtClean="0">
                          <a:solidFill>
                            <a:srgbClr val="000000"/>
                          </a:solidFill>
                          <a:latin typeface="微軟正黑體" pitchFamily="34" charset="-120"/>
                          <a:ea typeface="微軟正黑體" pitchFamily="34" charset="-120"/>
                          <a:sym typeface="Wingdings" pitchFamily="2" charset="2"/>
                        </a:rPr>
                        <a:t>;</a:t>
                      </a:r>
                      <a:r>
                        <a:rPr lang="en-US" altLang="zh-TW" sz="2800" b="0" i="0" u="none" strike="noStrike" baseline="0" dirty="0" smtClean="0">
                          <a:solidFill>
                            <a:srgbClr val="000000"/>
                          </a:solidFill>
                          <a:latin typeface="微軟正黑體" pitchFamily="34" charset="-120"/>
                          <a:ea typeface="微軟正黑體" pitchFamily="34" charset="-120"/>
                          <a:sym typeface="Wingdings" pitchFamily="2" charset="2"/>
                        </a:rPr>
                        <a:t>  </a:t>
                      </a:r>
                      <a:r>
                        <a:rPr lang="zh-TW" altLang="en-US" sz="2800" b="0" i="0" u="none" strike="noStrike" baseline="0" dirty="0" smtClean="0">
                          <a:solidFill>
                            <a:srgbClr val="000000"/>
                          </a:solidFill>
                          <a:latin typeface="微軟正黑體" pitchFamily="34" charset="-120"/>
                          <a:ea typeface="微軟正黑體" pitchFamily="34" charset="-120"/>
                          <a:sym typeface="Wingdings" pitchFamily="2" charset="2"/>
                        </a:rPr>
                        <a:t>莖葉類與根莖類的光線差別</a:t>
                      </a:r>
                      <a:endParaRPr lang="en-US" altLang="zh-TW" sz="2800" b="0" i="0" u="none" strike="noStrike" baseline="0" dirty="0" smtClean="0">
                        <a:solidFill>
                          <a:srgbClr val="000000"/>
                        </a:solidFill>
                        <a:latin typeface="微軟正黑體" pitchFamily="34" charset="-120"/>
                        <a:ea typeface="微軟正黑體" pitchFamily="34" charset="-120"/>
                        <a:sym typeface="Wingdings" pitchFamily="2" charset="2"/>
                      </a:endParaRPr>
                    </a:p>
                    <a:p>
                      <a:pPr marL="514350" indent="-514350" algn="l" fontAlgn="ctr">
                        <a:buAutoNum type="arabicPeriod"/>
                      </a:pPr>
                      <a:r>
                        <a:rPr lang="en-US" altLang="zh-TW" sz="2800" b="0" i="0" u="none" strike="noStrike" dirty="0" smtClean="0">
                          <a:solidFill>
                            <a:srgbClr val="000000"/>
                          </a:solidFill>
                          <a:latin typeface="微軟正黑體" pitchFamily="34" charset="-120"/>
                          <a:ea typeface="微軟正黑體" pitchFamily="34" charset="-120"/>
                        </a:rPr>
                        <a:t>TARKUSVP</a:t>
                      </a:r>
                      <a:r>
                        <a:rPr lang="zh-TW" altLang="en-US" sz="2800" b="0" i="0" u="none" strike="noStrike" dirty="0" smtClean="0">
                          <a:solidFill>
                            <a:srgbClr val="000000"/>
                          </a:solidFill>
                          <a:latin typeface="微軟正黑體" pitchFamily="34" charset="-120"/>
                          <a:ea typeface="微軟正黑體" pitchFamily="34" charset="-120"/>
                        </a:rPr>
                        <a:t>及</a:t>
                      </a:r>
                      <a:r>
                        <a:rPr lang="zh-TW" altLang="en-US" sz="2800" b="0" i="0" u="none" strike="noStrike" dirty="0">
                          <a:solidFill>
                            <a:srgbClr val="000000"/>
                          </a:solidFill>
                          <a:latin typeface="微軟正黑體" pitchFamily="34" charset="-120"/>
                          <a:ea typeface="微軟正黑體" pitchFamily="34" charset="-120"/>
                        </a:rPr>
                        <a:t>配置方法實</a:t>
                      </a:r>
                      <a:r>
                        <a:rPr lang="zh-TW" altLang="en-US" sz="2800" b="0" i="0" u="none" strike="noStrike" dirty="0" smtClean="0">
                          <a:solidFill>
                            <a:srgbClr val="000000"/>
                          </a:solidFill>
                          <a:latin typeface="微軟正黑體" pitchFamily="34" charset="-120"/>
                          <a:ea typeface="微軟正黑體" pitchFamily="34" charset="-120"/>
                        </a:rPr>
                        <a:t>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zh-TW" altLang="en-US" sz="2800" b="0" i="0" u="none" strike="noStrike" dirty="0" smtClean="0">
                          <a:solidFill>
                            <a:srgbClr val="000000"/>
                          </a:solidFill>
                          <a:latin typeface="微軟正黑體" pitchFamily="34" charset="-120"/>
                          <a:ea typeface="微軟正黑體" pitchFamily="34" charset="-120"/>
                        </a:rPr>
                        <a:t> 對應</a:t>
                      </a:r>
                      <a:r>
                        <a:rPr lang="zh-TW" altLang="en-US" sz="2800" b="0" i="0" u="none" strike="noStrike" dirty="0">
                          <a:solidFill>
                            <a:srgbClr val="000000"/>
                          </a:solidFill>
                          <a:latin typeface="微軟正黑體" pitchFamily="34" charset="-120"/>
                          <a:ea typeface="微軟正黑體" pitchFamily="34" charset="-120"/>
                        </a:rPr>
                        <a:t>感應器程式控制偵測測試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981338">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11</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土壤溼度控制 </a:t>
                      </a:r>
                      <a:r>
                        <a:rPr lang="en-US" altLang="zh-TW" sz="2800" b="0" i="0" u="none" strike="noStrike" dirty="0">
                          <a:solidFill>
                            <a:srgbClr val="000000"/>
                          </a:solidFill>
                          <a:latin typeface="微軟正黑體" pitchFamily="34" charset="-120"/>
                          <a:ea typeface="微軟正黑體" pitchFamily="34" charset="-120"/>
                        </a:rPr>
                        <a:t>/ </a:t>
                      </a:r>
                      <a:r>
                        <a:rPr lang="zh-TW" altLang="en-US" sz="2800" b="0" i="0" u="none" strike="noStrike" dirty="0">
                          <a:solidFill>
                            <a:srgbClr val="000000"/>
                          </a:solidFill>
                          <a:latin typeface="微軟正黑體" pitchFamily="34" charset="-120"/>
                          <a:ea typeface="微軟正黑體" pitchFamily="34" charset="-120"/>
                        </a:rPr>
                        <a:t>抽水幫</a:t>
                      </a:r>
                      <a:r>
                        <a:rPr lang="zh-TW" altLang="en-US" sz="2800" b="0" i="0" u="none" strike="noStrike" dirty="0" smtClean="0">
                          <a:solidFill>
                            <a:srgbClr val="000000"/>
                          </a:solidFill>
                          <a:latin typeface="微軟正黑體" pitchFamily="34" charset="-120"/>
                          <a:ea typeface="微軟正黑體" pitchFamily="34" charset="-120"/>
                        </a:rPr>
                        <a:t>浦 </a:t>
                      </a:r>
                      <a:r>
                        <a:rPr lang="en-US" altLang="zh-TW" sz="2800" b="0" i="0" u="none" strike="noStrike" dirty="0" smtClean="0">
                          <a:solidFill>
                            <a:srgbClr val="000000"/>
                          </a:solidFill>
                          <a:latin typeface="微軟正黑體" pitchFamily="34" charset="-120"/>
                          <a:ea typeface="微軟正黑體" pitchFamily="34" charset="-120"/>
                        </a:rPr>
                        <a:t>/</a:t>
                      </a:r>
                    </a:p>
                    <a:p>
                      <a:pPr algn="l" fontAlgn="ctr"/>
                      <a:r>
                        <a:rPr lang="zh-TW" altLang="en-US" sz="2800" b="0" i="0" u="none" strike="noStrike" dirty="0" smtClean="0">
                          <a:solidFill>
                            <a:srgbClr val="000000"/>
                          </a:solidFill>
                          <a:latin typeface="微軟正黑體" pitchFamily="34" charset="-120"/>
                          <a:ea typeface="微軟正黑體" pitchFamily="34" charset="-120"/>
                        </a:rPr>
                        <a:t>水位偵測 </a:t>
                      </a:r>
                      <a:r>
                        <a:rPr lang="en-US" altLang="zh-TW" sz="2800" b="0" i="0" u="none" strike="noStrike" dirty="0" smtClean="0">
                          <a:solidFill>
                            <a:srgbClr val="000000"/>
                          </a:solidFill>
                          <a:latin typeface="微軟正黑體" pitchFamily="34" charset="-120"/>
                          <a:ea typeface="微軟正黑體" pitchFamily="34" charset="-120"/>
                        </a:rPr>
                        <a:t>/ </a:t>
                      </a:r>
                      <a:r>
                        <a:rPr lang="zh-TW" altLang="en-US" sz="2800" b="0" i="0" u="none" strike="noStrike" dirty="0" smtClean="0">
                          <a:solidFill>
                            <a:srgbClr val="000000"/>
                          </a:solidFill>
                          <a:latin typeface="微軟正黑體" pitchFamily="34" charset="-120"/>
                          <a:ea typeface="微軟正黑體" pitchFamily="34" charset="-120"/>
                        </a:rPr>
                        <a:t>盆底雨滴偵測</a:t>
                      </a:r>
                      <a:endParaRPr lang="en-US" altLang="zh-TW" sz="2800" b="0" i="0" u="none" strike="noStrike" dirty="0" smtClean="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繼電器模組及抽水幫浦應用</a:t>
                      </a:r>
                      <a:r>
                        <a:rPr lang="zh-TW" altLang="en-US" sz="2800" b="0" i="0" u="none" strike="noStrike" dirty="0" smtClean="0">
                          <a:solidFill>
                            <a:srgbClr val="000000"/>
                          </a:solidFill>
                          <a:latin typeface="微軟正黑體" pitchFamily="34" charset="-120"/>
                          <a:ea typeface="微軟正黑體" pitchFamily="34" charset="-120"/>
                        </a:rPr>
                        <a:t>介紹</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 TARKUSVP</a:t>
                      </a:r>
                      <a:r>
                        <a:rPr lang="zh-TW" altLang="en-US" sz="2800" b="0" i="0" u="none" strike="noStrike" dirty="0" smtClean="0">
                          <a:solidFill>
                            <a:srgbClr val="000000"/>
                          </a:solidFill>
                          <a:latin typeface="微軟正黑體" pitchFamily="34" charset="-120"/>
                          <a:ea typeface="微軟正黑體" pitchFamily="34" charset="-120"/>
                        </a:rPr>
                        <a:t>及</a:t>
                      </a:r>
                      <a:r>
                        <a:rPr lang="zh-TW" altLang="en-US" sz="2800" b="0" i="0" u="none" strike="noStrike" dirty="0">
                          <a:solidFill>
                            <a:srgbClr val="000000"/>
                          </a:solidFill>
                          <a:latin typeface="微軟正黑體" pitchFamily="34" charset="-120"/>
                          <a:ea typeface="微軟正黑體" pitchFamily="34" charset="-120"/>
                        </a:rPr>
                        <a:t>配置方法實</a:t>
                      </a:r>
                      <a:r>
                        <a:rPr lang="zh-TW" altLang="en-US" sz="2800" b="0" i="0" u="none" strike="noStrike" dirty="0" smtClean="0">
                          <a:solidFill>
                            <a:srgbClr val="000000"/>
                          </a:solidFill>
                          <a:latin typeface="微軟正黑體" pitchFamily="34" charset="-120"/>
                          <a:ea typeface="微軟正黑體" pitchFamily="34" charset="-120"/>
                        </a:rPr>
                        <a:t>作</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對應感應器程式控制偵測測試</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r h="531831">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12</a:t>
                      </a:r>
                      <a:endParaRPr lang="en-US" altLang="zh-TW" sz="2800" b="0" i="0" u="none" strike="noStrike" dirty="0">
                        <a:solidFill>
                          <a:srgbClr val="000000"/>
                        </a:solidFill>
                        <a:latin typeface="微軟正黑體" pitchFamily="34" charset="-120"/>
                        <a:ea typeface="微軟正黑體" pitchFamily="34" charset="-120"/>
                      </a:endParaRP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zh-TW" altLang="en-US" sz="2800" b="0" i="0" u="none" strike="noStrike" dirty="0">
                          <a:solidFill>
                            <a:srgbClr val="000000"/>
                          </a:solidFill>
                          <a:latin typeface="微軟正黑體" pitchFamily="34" charset="-120"/>
                          <a:ea typeface="微軟正黑體" pitchFamily="34" charset="-120"/>
                        </a:rPr>
                        <a:t>實際動手種植物</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c>
                  <a:txBody>
                    <a:bodyPr/>
                    <a:lstStyle/>
                    <a:p>
                      <a:pPr algn="l" fontAlgn="ctr"/>
                      <a:r>
                        <a:rPr lang="en-US" altLang="zh-TW" sz="2800" b="0" i="0" u="none" strike="noStrike" dirty="0">
                          <a:solidFill>
                            <a:srgbClr val="000000"/>
                          </a:solidFill>
                          <a:latin typeface="微軟正黑體" pitchFamily="34" charset="-120"/>
                          <a:ea typeface="微軟正黑體" pitchFamily="34" charset="-120"/>
                        </a:rPr>
                        <a:t>1.</a:t>
                      </a:r>
                      <a:r>
                        <a:rPr lang="zh-TW" altLang="en-US" sz="2800" b="0" i="0" u="none" strike="noStrike" dirty="0">
                          <a:solidFill>
                            <a:srgbClr val="000000"/>
                          </a:solidFill>
                          <a:latin typeface="微軟正黑體" pitchFamily="34" charset="-120"/>
                          <a:ea typeface="微軟正黑體" pitchFamily="34" charset="-120"/>
                        </a:rPr>
                        <a:t>整體農場</a:t>
                      </a:r>
                      <a:r>
                        <a:rPr lang="zh-TW" altLang="en-US" sz="2800" b="0" i="0" u="none" strike="noStrike" dirty="0" smtClean="0">
                          <a:solidFill>
                            <a:srgbClr val="000000"/>
                          </a:solidFill>
                          <a:latin typeface="微軟正黑體" pitchFamily="34" charset="-120"/>
                          <a:ea typeface="微軟正黑體" pitchFamily="34" charset="-120"/>
                        </a:rPr>
                        <a:t>整理</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2</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實際動手</a:t>
                      </a:r>
                      <a:r>
                        <a:rPr lang="zh-TW" altLang="en-US" sz="2800" b="0" i="0" u="none" strike="noStrike" dirty="0" smtClean="0">
                          <a:solidFill>
                            <a:srgbClr val="000000"/>
                          </a:solidFill>
                          <a:latin typeface="微軟正黑體" pitchFamily="34" charset="-120"/>
                          <a:ea typeface="微軟正黑體" pitchFamily="34" charset="-120"/>
                        </a:rPr>
                        <a:t>栽種</a:t>
                      </a:r>
                      <a:r>
                        <a:rPr lang="en-US" altLang="zh-TW" sz="2800" b="0" i="0" u="none" strike="noStrike" dirty="0" smtClean="0">
                          <a:solidFill>
                            <a:srgbClr val="000000"/>
                          </a:solidFill>
                          <a:latin typeface="微軟正黑體" pitchFamily="34" charset="-120"/>
                          <a:ea typeface="微軟正黑體" pitchFamily="34" charset="-120"/>
                        </a:rPr>
                        <a:t>;</a:t>
                      </a:r>
                      <a:r>
                        <a:rPr lang="en-US" altLang="zh-TW" sz="2800" b="0" i="0" u="none" strike="noStrike" baseline="0" dirty="0" smtClean="0">
                          <a:solidFill>
                            <a:srgbClr val="000000"/>
                          </a:solidFill>
                          <a:latin typeface="微軟正黑體" pitchFamily="34" charset="-120"/>
                          <a:ea typeface="微軟正黑體" pitchFamily="34" charset="-120"/>
                        </a:rPr>
                        <a:t> </a:t>
                      </a:r>
                      <a:r>
                        <a:rPr lang="en-US" altLang="zh-TW" sz="2800" b="0" i="0" u="none" strike="noStrike" dirty="0" smtClean="0">
                          <a:solidFill>
                            <a:srgbClr val="000000"/>
                          </a:solidFill>
                          <a:latin typeface="微軟正黑體" pitchFamily="34" charset="-120"/>
                          <a:ea typeface="微軟正黑體" pitchFamily="34" charset="-120"/>
                        </a:rPr>
                        <a:t>3</a:t>
                      </a:r>
                      <a:r>
                        <a:rPr lang="en-US" altLang="zh-TW" sz="2800" b="0" i="0" u="none" strike="noStrike" dirty="0">
                          <a:solidFill>
                            <a:srgbClr val="000000"/>
                          </a:solidFill>
                          <a:latin typeface="微軟正黑體" pitchFamily="34" charset="-120"/>
                          <a:ea typeface="微軟正黑體" pitchFamily="34" charset="-120"/>
                        </a:rPr>
                        <a:t>.</a:t>
                      </a:r>
                      <a:r>
                        <a:rPr lang="zh-TW" altLang="en-US" sz="2800" b="0" i="0" u="none" strike="noStrike" dirty="0">
                          <a:solidFill>
                            <a:srgbClr val="000000"/>
                          </a:solidFill>
                          <a:latin typeface="微軟正黑體" pitchFamily="34" charset="-120"/>
                          <a:ea typeface="微軟正黑體" pitchFamily="34" charset="-120"/>
                        </a:rPr>
                        <a:t>後續觀察規劃計畫</a:t>
                      </a:r>
                    </a:p>
                  </a:txBody>
                  <a:tcPr marL="9525" marR="9525" marT="9525" marB="0" anchor="ctr">
                    <a:lnL w="12700" cap="flat" cmpd="sng" algn="ctr">
                      <a:solidFill>
                        <a:schemeClr val="bg1">
                          <a:lumMod val="65000"/>
                        </a:schemeClr>
                      </a:solidFill>
                      <a:prstDash val="solid"/>
                      <a:round/>
                      <a:headEnd type="none" w="med" len="med"/>
                      <a:tailEnd type="none" w="med" len="med"/>
                    </a:lnL>
                    <a:lnR w="12700" cap="flat" cmpd="sng" algn="ctr">
                      <a:solidFill>
                        <a:schemeClr val="bg1">
                          <a:lumMod val="65000"/>
                        </a:schemeClr>
                      </a:solidFill>
                      <a:prstDash val="solid"/>
                      <a:round/>
                      <a:headEnd type="none" w="med" len="med"/>
                      <a:tailEnd type="none" w="med" len="med"/>
                    </a:lnR>
                    <a:lnT w="12700" cap="flat" cmpd="sng" algn="ctr">
                      <a:solidFill>
                        <a:schemeClr val="bg1">
                          <a:lumMod val="65000"/>
                        </a:schemeClr>
                      </a:solidFill>
                      <a:prstDash val="solid"/>
                      <a:round/>
                      <a:headEnd type="none" w="med" len="med"/>
                      <a:tailEnd type="none" w="med" len="med"/>
                    </a:lnT>
                    <a:lnB w="12700" cap="flat" cmpd="sng" algn="ctr">
                      <a:solidFill>
                        <a:schemeClr val="bg1">
                          <a:lumMod val="65000"/>
                        </a:schemeClr>
                      </a:solidFill>
                      <a:prstDash val="solid"/>
                      <a:round/>
                      <a:headEnd type="none" w="med" len="med"/>
                      <a:tailEnd type="none" w="med" len="med"/>
                    </a:lnB>
                  </a:tcPr>
                </a:tc>
              </a:tr>
            </a:tbl>
          </a:graphicData>
        </a:graphic>
      </p:graphicFrame>
      <p:sp>
        <p:nvSpPr>
          <p:cNvPr id="5" name="矩形 4"/>
          <p:cNvSpPr/>
          <p:nvPr/>
        </p:nvSpPr>
        <p:spPr>
          <a:xfrm>
            <a:off x="697831" y="2478505"/>
            <a:ext cx="5309467" cy="646331"/>
          </a:xfrm>
          <a:prstGeom prst="rect">
            <a:avLst/>
          </a:prstGeom>
        </p:spPr>
        <p:txBody>
          <a:bodyPr wrap="none">
            <a:spAutoFit/>
          </a:bodyPr>
          <a:lstStyle/>
          <a:p>
            <a:pPr lvl="0" algn="l"/>
            <a:r>
              <a:rPr lang="en-US" altLang="zh-TW" sz="3600" b="1" dirty="0" smtClean="0">
                <a:solidFill>
                  <a:srgbClr val="333333"/>
                </a:solidFill>
                <a:latin typeface="微軟正黑體" pitchFamily="34" charset="-120"/>
                <a:ea typeface="微軟正黑體" pitchFamily="34" charset="-120"/>
                <a:cs typeface="Lato Light" panose="020F0302020204030203" pitchFamily="34" charset="0"/>
              </a:rPr>
              <a:t>1. </a:t>
            </a:r>
            <a:r>
              <a:rPr lang="zh-TW" altLang="en-US" sz="3600" b="1" dirty="0" smtClean="0">
                <a:solidFill>
                  <a:srgbClr val="333333"/>
                </a:solidFill>
                <a:latin typeface="微軟正黑體" pitchFamily="34" charset="-120"/>
                <a:ea typeface="微軟正黑體" pitchFamily="34" charset="-120"/>
                <a:cs typeface="Lato Light" panose="020F0302020204030203" pitchFamily="34" charset="0"/>
              </a:rPr>
              <a:t>基礎農場套件課程架構</a:t>
            </a:r>
            <a:endParaRPr lang="en-US" altLang="zh-TW" sz="3600" b="1" dirty="0" smtClean="0">
              <a:solidFill>
                <a:srgbClr val="333333"/>
              </a:solidFill>
              <a:latin typeface="微軟正黑體" pitchFamily="34" charset="-120"/>
              <a:ea typeface="微軟正黑體" pitchFamily="34" charset="-120"/>
              <a:cs typeface="Lato Light" panose="020F0302020204030203" pitchFamily="34" charset="0"/>
            </a:endParaRPr>
          </a:p>
        </p:txBody>
      </p:sp>
      <p:sp>
        <p:nvSpPr>
          <p:cNvPr id="8" name="矩形 7"/>
          <p:cNvSpPr/>
          <p:nvPr/>
        </p:nvSpPr>
        <p:spPr>
          <a:xfrm>
            <a:off x="873836" y="11178480"/>
            <a:ext cx="3704860" cy="2308324"/>
          </a:xfrm>
          <a:prstGeom prst="rect">
            <a:avLst/>
          </a:prstGeom>
        </p:spPr>
        <p:txBody>
          <a:bodyPr wrap="none">
            <a:spAutoFit/>
          </a:bodyPr>
          <a:lstStyle/>
          <a:p>
            <a:pPr marL="742950" indent="-742950" algn="l">
              <a:buAutoNum type="arabicPlain" startAt="2"/>
            </a:pPr>
            <a:r>
              <a:rPr lang="zh-TW" altLang="en-US" sz="3600" b="1" dirty="0" smtClean="0">
                <a:solidFill>
                  <a:srgbClr val="333333"/>
                </a:solidFill>
                <a:latin typeface="微軟正黑體" pitchFamily="34" charset="-120"/>
                <a:ea typeface="微軟正黑體" pitchFamily="34" charset="-120"/>
                <a:cs typeface="Lato Light" panose="020F0302020204030203" pitchFamily="34" charset="0"/>
              </a:rPr>
              <a:t>農場延伸套件</a:t>
            </a:r>
            <a:endParaRPr lang="en-US" altLang="zh-TW" sz="3600" b="1" dirty="0" smtClean="0">
              <a:solidFill>
                <a:srgbClr val="333333"/>
              </a:solidFill>
              <a:latin typeface="微軟正黑體" pitchFamily="34" charset="-120"/>
              <a:ea typeface="微軟正黑體" pitchFamily="34" charset="-120"/>
              <a:cs typeface="Lato Light" panose="020F0302020204030203" pitchFamily="34" charset="0"/>
            </a:endParaRPr>
          </a:p>
          <a:p>
            <a:pPr marL="742950" indent="-742950" algn="l">
              <a:buAutoNum type="arabicPlain" startAt="2"/>
            </a:pPr>
            <a:r>
              <a:rPr lang="en-US" altLang="zh-TW" sz="3600" b="1" dirty="0" smtClean="0">
                <a:solidFill>
                  <a:srgbClr val="333333"/>
                </a:solidFill>
                <a:latin typeface="微軟正黑體" pitchFamily="34" charset="-120"/>
                <a:ea typeface="微軟正黑體" pitchFamily="34" charset="-120"/>
                <a:cs typeface="Lato Light" panose="020F0302020204030203" pitchFamily="34" charset="0"/>
              </a:rPr>
              <a:t>IOT</a:t>
            </a:r>
            <a:r>
              <a:rPr lang="zh-TW" altLang="en-US" sz="3600" b="1" dirty="0" smtClean="0">
                <a:solidFill>
                  <a:srgbClr val="333333"/>
                </a:solidFill>
                <a:latin typeface="微軟正黑體" pitchFamily="34" charset="-120"/>
                <a:ea typeface="微軟正黑體" pitchFamily="34" charset="-120"/>
                <a:cs typeface="Lato Light" panose="020F0302020204030203" pitchFamily="34" charset="0"/>
              </a:rPr>
              <a:t>課程架構</a:t>
            </a:r>
            <a:endParaRPr lang="en-US" altLang="zh-TW" sz="3600" b="1" dirty="0" smtClean="0">
              <a:solidFill>
                <a:srgbClr val="333333"/>
              </a:solidFill>
              <a:latin typeface="微軟正黑體" pitchFamily="34" charset="-120"/>
              <a:ea typeface="微軟正黑體" pitchFamily="34" charset="-120"/>
              <a:cs typeface="Lato Light" panose="020F0302020204030203" pitchFamily="34" charset="0"/>
            </a:endParaRPr>
          </a:p>
          <a:p>
            <a:pPr marL="742950" indent="-742950" algn="l">
              <a:buAutoNum type="arabicPlain" startAt="2"/>
            </a:pPr>
            <a:r>
              <a:rPr lang="zh-TW" altLang="en-US" sz="3600" b="1" dirty="0" smtClean="0">
                <a:solidFill>
                  <a:srgbClr val="333333"/>
                </a:solidFill>
                <a:latin typeface="微軟正黑體" pitchFamily="34" charset="-120"/>
                <a:ea typeface="微軟正黑體" pitchFamily="34" charset="-120"/>
              </a:rPr>
              <a:t>魚菜共生套件</a:t>
            </a:r>
            <a:endParaRPr lang="en-US" altLang="zh-TW" sz="3600" b="1" dirty="0" smtClean="0">
              <a:solidFill>
                <a:srgbClr val="333333"/>
              </a:solidFill>
              <a:latin typeface="微軟正黑體" pitchFamily="34" charset="-120"/>
              <a:ea typeface="微軟正黑體" pitchFamily="34" charset="-120"/>
            </a:endParaRPr>
          </a:p>
          <a:p>
            <a:pPr marL="742950" indent="-742950" algn="l">
              <a:buAutoNum type="arabicPlain" startAt="2"/>
            </a:pPr>
            <a:r>
              <a:rPr lang="zh-TW" altLang="en-US" sz="3600" b="1" dirty="0" smtClean="0">
                <a:latin typeface="微軟正黑體" pitchFamily="34" charset="-120"/>
                <a:ea typeface="微軟正黑體" pitchFamily="34" charset="-120"/>
              </a:rPr>
              <a:t>水質監控套件</a:t>
            </a:r>
            <a:endParaRPr lang="zh-TW" alt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6"/>
          <p:cNvGrpSpPr/>
          <p:nvPr/>
        </p:nvGrpSpPr>
        <p:grpSpPr>
          <a:xfrm>
            <a:off x="8779680" y="3876066"/>
            <a:ext cx="4898099" cy="9030606"/>
            <a:chOff x="12475502" y="1644049"/>
            <a:chExt cx="4898099" cy="9030606"/>
          </a:xfrm>
        </p:grpSpPr>
        <p:sp>
          <p:nvSpPr>
            <p:cNvPr id="3" name="圓角矩形 2"/>
            <p:cNvSpPr/>
            <p:nvPr/>
          </p:nvSpPr>
          <p:spPr bwMode="auto">
            <a:xfrm>
              <a:off x="12475503" y="1644049"/>
              <a:ext cx="4898098" cy="2500644"/>
            </a:xfrm>
            <a:prstGeom prst="roundRect">
              <a:avLst/>
            </a:prstGeom>
            <a:solidFill>
              <a:srgbClr val="CCFF99"/>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12475502" y="4259184"/>
              <a:ext cx="4898099" cy="3305353"/>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12816900" y="4394438"/>
              <a:ext cx="4460449" cy="3170099"/>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dht11</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soil</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光敏電阻模組</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水位感測器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雨滴感測器</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12892380" y="1767399"/>
              <a:ext cx="4024020" cy="2308324"/>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電池電量偵測</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3" name="圓角矩形 12"/>
            <p:cNvSpPr/>
            <p:nvPr/>
          </p:nvSpPr>
          <p:spPr bwMode="auto">
            <a:xfrm>
              <a:off x="12475502" y="7700221"/>
              <a:ext cx="4898099" cy="2974434"/>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2" name="矩形 11"/>
            <p:cNvSpPr/>
            <p:nvPr/>
          </p:nvSpPr>
          <p:spPr>
            <a:xfrm>
              <a:off x="12802970" y="7863263"/>
              <a:ext cx="4570631" cy="2739211"/>
            </a:xfrm>
            <a:prstGeom prst="rect">
              <a:avLst/>
            </a:prstGeom>
          </p:spPr>
          <p:txBody>
            <a:bodyPr wrap="square">
              <a:spAutoFit/>
            </a:bodyPr>
            <a:lstStyle/>
            <a:p>
              <a:pPr algn="l"/>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Board2</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土壤氮磷鉀模組</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土壤鹽鹼度模組</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土壤</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PH</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值模組</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七段數位顯示器模組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按鈕</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grpSp>
      <p:sp>
        <p:nvSpPr>
          <p:cNvPr id="18" name="矩形 17"/>
          <p:cNvSpPr/>
          <p:nvPr/>
        </p:nvSpPr>
        <p:spPr bwMode="auto">
          <a:xfrm>
            <a:off x="14630400" y="5417840"/>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風扇模組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4638422" y="634958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水幫浦模組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4638422" y="7239925"/>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植物生長燈模組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1" name="矩形 20"/>
          <p:cNvSpPr/>
          <p:nvPr/>
        </p:nvSpPr>
        <p:spPr bwMode="auto">
          <a:xfrm>
            <a:off x="19718070" y="5345832"/>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土壤氮磷鉀模組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4638422" y="8176909"/>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溫濕度感測模組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3" name="矩形 22"/>
          <p:cNvSpPr/>
          <p:nvPr/>
        </p:nvSpPr>
        <p:spPr bwMode="auto">
          <a:xfrm>
            <a:off x="14622381" y="9075262"/>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土壤濕感測模組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4" name="矩形 23"/>
          <p:cNvSpPr/>
          <p:nvPr/>
        </p:nvSpPr>
        <p:spPr bwMode="auto">
          <a:xfrm>
            <a:off x="14638422" y="9997684"/>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光線感測模組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5" name="矩形 24"/>
          <p:cNvSpPr/>
          <p:nvPr/>
        </p:nvSpPr>
        <p:spPr bwMode="auto">
          <a:xfrm>
            <a:off x="14622381" y="10912084"/>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水位感測模組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6" name="矩形 25"/>
          <p:cNvSpPr/>
          <p:nvPr/>
        </p:nvSpPr>
        <p:spPr bwMode="auto">
          <a:xfrm>
            <a:off x="14622381" y="11834506"/>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雨滴感測模組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7" name="矩形 26"/>
          <p:cNvSpPr/>
          <p:nvPr/>
        </p:nvSpPr>
        <p:spPr bwMode="auto">
          <a:xfrm>
            <a:off x="14630403" y="3589227"/>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彩色警示燈模組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8" name="矩形 27"/>
          <p:cNvSpPr/>
          <p:nvPr/>
        </p:nvSpPr>
        <p:spPr bwMode="auto">
          <a:xfrm>
            <a:off x="14630403" y="4503621"/>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蜂鳴器模組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9" name="矩形 28"/>
          <p:cNvSpPr/>
          <p:nvPr/>
        </p:nvSpPr>
        <p:spPr bwMode="auto">
          <a:xfrm>
            <a:off x="19667625" y="7239925"/>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土壤</a:t>
            </a:r>
            <a:r>
              <a:rPr lang="en-US" altLang="zh-TW" sz="4000" b="1" dirty="0" smtClean="0">
                <a:solidFill>
                  <a:srgbClr val="FFFFFF"/>
                </a:solidFill>
                <a:latin typeface="微軟正黑體" pitchFamily="34" charset="-120"/>
                <a:ea typeface="微軟正黑體" pitchFamily="34" charset="-120"/>
                <a:sym typeface="Gill Sans" charset="0"/>
              </a:rPr>
              <a:t>PH</a:t>
            </a:r>
            <a:r>
              <a:rPr lang="zh-TW" altLang="en-US" sz="4000" b="1" dirty="0" smtClean="0">
                <a:solidFill>
                  <a:srgbClr val="FFFFFF"/>
                </a:solidFill>
                <a:latin typeface="微軟正黑體" pitchFamily="34" charset="-120"/>
                <a:ea typeface="微軟正黑體" pitchFamily="34" charset="-120"/>
                <a:sym typeface="Gill Sans" charset="0"/>
              </a:rPr>
              <a:t>值模組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4" name="矩形 33"/>
          <p:cNvSpPr/>
          <p:nvPr/>
        </p:nvSpPr>
        <p:spPr bwMode="auto">
          <a:xfrm>
            <a:off x="19659606" y="4407541"/>
            <a:ext cx="4283242" cy="866283"/>
          </a:xfrm>
          <a:prstGeom prst="rect">
            <a:avLst/>
          </a:prstGeom>
          <a:noFill/>
          <a:ln>
            <a:solidFill>
              <a:schemeClr val="bg1">
                <a:lumMod val="50000"/>
              </a:schemeClr>
            </a:solidFill>
          </a:ln>
          <a:effectLst/>
          <a:extLst/>
        </p:spPr>
        <p:txBody>
          <a:bodyPr lIns="0" tIns="0" rIns="0" bIns="0" rtlCol="0" anchor="ctr"/>
          <a:lstStyle/>
          <a:p>
            <a:r>
              <a:rPr lang="zh-TW" altLang="en-US"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35" name="文字方塊 34"/>
          <p:cNvSpPr txBox="1"/>
          <p:nvPr/>
        </p:nvSpPr>
        <p:spPr>
          <a:xfrm>
            <a:off x="14967284" y="2704183"/>
            <a:ext cx="3946358" cy="769441"/>
          </a:xfrm>
          <a:prstGeom prst="rect">
            <a:avLst/>
          </a:prstGeom>
          <a:noFill/>
        </p:spPr>
        <p:txBody>
          <a:bodyPr wrap="square" rtlCol="0">
            <a:spAutoFit/>
          </a:bodyPr>
          <a:lstStyle/>
          <a:p>
            <a:pPr algn="l"/>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農場基礎套件</a:t>
            </a:r>
          </a:p>
        </p:txBody>
      </p:sp>
      <p:sp>
        <p:nvSpPr>
          <p:cNvPr id="36" name="文字方塊 35"/>
          <p:cNvSpPr txBox="1"/>
          <p:nvPr/>
        </p:nvSpPr>
        <p:spPr>
          <a:xfrm>
            <a:off x="19932318" y="3391353"/>
            <a:ext cx="3946358" cy="769441"/>
          </a:xfrm>
          <a:prstGeom prst="rect">
            <a:avLst/>
          </a:prstGeom>
          <a:noFill/>
        </p:spPr>
        <p:txBody>
          <a:bodyPr wrap="square" rtlCol="0">
            <a:spAutoFit/>
          </a:bodyPr>
          <a:lstStyle/>
          <a:p>
            <a:pPr algn="l"/>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農場延伸套件</a:t>
            </a:r>
          </a:p>
        </p:txBody>
      </p:sp>
      <p:sp>
        <p:nvSpPr>
          <p:cNvPr id="38" name="矩形 37"/>
          <p:cNvSpPr/>
          <p:nvPr/>
        </p:nvSpPr>
        <p:spPr bwMode="auto">
          <a:xfrm>
            <a:off x="19680832" y="6303821"/>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土壤鹽鹼度模組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9" name="矩形 38"/>
          <p:cNvSpPr/>
          <p:nvPr/>
        </p:nvSpPr>
        <p:spPr bwMode="auto">
          <a:xfrm>
            <a:off x="19680832" y="8171384"/>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數位顯示模組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1" name="矩形 40"/>
          <p:cNvSpPr/>
          <p:nvPr/>
        </p:nvSpPr>
        <p:spPr bwMode="auto">
          <a:xfrm>
            <a:off x="19680832" y="909024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按鈕模組</a:t>
            </a:r>
            <a:endParaRPr lang="zh-TW" altLang="en-US" sz="4000" b="1" dirty="0">
              <a:solidFill>
                <a:srgbClr val="FFFFFF"/>
              </a:solidFill>
              <a:latin typeface="微軟正黑體" pitchFamily="34" charset="-120"/>
              <a:ea typeface="微軟正黑體" pitchFamily="34" charset="-120"/>
              <a:sym typeface="Gill Sans" charset="0"/>
            </a:endParaRPr>
          </a:p>
        </p:txBody>
      </p:sp>
      <p:pic>
        <p:nvPicPr>
          <p:cNvPr id="42" name="Picture 2" descr="C:\Users\user\Downloads\10276.jpg"/>
          <p:cNvPicPr>
            <a:picLocks noChangeAspect="1" noChangeArrowheads="1"/>
          </p:cNvPicPr>
          <p:nvPr/>
        </p:nvPicPr>
        <p:blipFill>
          <a:blip r:embed="rId3" cstate="print"/>
          <a:srcRect/>
          <a:stretch>
            <a:fillRect/>
          </a:stretch>
        </p:blipFill>
        <p:spPr bwMode="auto">
          <a:xfrm>
            <a:off x="1318792" y="3185592"/>
            <a:ext cx="6623241" cy="4968552"/>
          </a:xfrm>
          <a:prstGeom prst="rect">
            <a:avLst/>
          </a:prstGeom>
          <a:noFill/>
        </p:spPr>
      </p:pic>
      <p:pic>
        <p:nvPicPr>
          <p:cNvPr id="43" name="Picture 3" descr="C:\Users\user\Downloads\10277.jpg"/>
          <p:cNvPicPr>
            <a:picLocks noChangeAspect="1" noChangeArrowheads="1"/>
          </p:cNvPicPr>
          <p:nvPr/>
        </p:nvPicPr>
        <p:blipFill>
          <a:blip r:embed="rId4" cstate="print"/>
          <a:srcRect/>
          <a:stretch>
            <a:fillRect/>
          </a:stretch>
        </p:blipFill>
        <p:spPr bwMode="auto">
          <a:xfrm>
            <a:off x="1318792" y="8370168"/>
            <a:ext cx="6674172" cy="5006759"/>
          </a:xfrm>
          <a:prstGeom prst="rect">
            <a:avLst/>
          </a:prstGeom>
          <a:noFill/>
        </p:spPr>
      </p:pic>
      <p:sp>
        <p:nvSpPr>
          <p:cNvPr id="45" name="標題 1"/>
          <p:cNvSpPr txBox="1">
            <a:spLocks/>
          </p:cNvSpPr>
          <p:nvPr/>
        </p:nvSpPr>
        <p:spPr>
          <a:xfrm>
            <a:off x="1318792" y="874148"/>
            <a:ext cx="19656343" cy="1508105"/>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zh-TW" altLang="en-US" sz="9200" b="1" i="0" u="none" strike="noStrike" kern="1200" cap="none" spc="0" normalizeH="0" baseline="0" noProof="0" smtClean="0">
                <a:ln>
                  <a:noFill/>
                </a:ln>
                <a:solidFill>
                  <a:schemeClr val="tx1"/>
                </a:solidFill>
                <a:effectLst/>
                <a:uLnTx/>
                <a:uFillTx/>
                <a:latin typeface="微軟正黑體" pitchFamily="34" charset="-120"/>
                <a:ea typeface="微軟正黑體" pitchFamily="34" charset="-120"/>
                <a:cs typeface="+mj-cs"/>
                <a:sym typeface="Helvetica" panose="020B0604020202020204" pitchFamily="34" charset="0"/>
              </a:rPr>
              <a:t>功能模組探討</a:t>
            </a:r>
            <a:r>
              <a:rPr kumimoji="0" lang="en-US" altLang="zh-TW" sz="9200" b="1" i="0" u="none" strike="noStrike" kern="1200" cap="none" spc="0" normalizeH="0" baseline="0" noProof="0" smtClean="0">
                <a:ln>
                  <a:noFill/>
                </a:ln>
                <a:solidFill>
                  <a:schemeClr val="tx1"/>
                </a:solidFill>
                <a:effectLst/>
                <a:uLnTx/>
                <a:uFillTx/>
                <a:latin typeface="微軟正黑體" pitchFamily="34" charset="-120"/>
                <a:ea typeface="微軟正黑體" pitchFamily="34" charset="-120"/>
                <a:cs typeface="+mj-cs"/>
                <a:sym typeface="Helvetica" panose="020B0604020202020204" pitchFamily="34" charset="0"/>
              </a:rPr>
              <a:t>:</a:t>
            </a:r>
            <a:r>
              <a:rPr kumimoji="0" lang="zh-TW" altLang="en-US" sz="9200" b="1" i="0" u="none" strike="noStrike" kern="1200" cap="none" spc="0" normalizeH="0" baseline="0" noProof="0" smtClean="0">
                <a:ln>
                  <a:noFill/>
                </a:ln>
                <a:solidFill>
                  <a:schemeClr val="tx1"/>
                </a:solidFill>
                <a:effectLst/>
                <a:uLnTx/>
                <a:uFillTx/>
                <a:latin typeface="微軟正黑體" pitchFamily="34" charset="-120"/>
                <a:ea typeface="微軟正黑體" pitchFamily="34" charset="-120"/>
                <a:cs typeface="+mj-cs"/>
                <a:sym typeface="Helvetica" panose="020B0604020202020204" pitchFamily="34" charset="0"/>
              </a:rPr>
              <a:t> 結合綸堡國際魚菜共生</a:t>
            </a:r>
            <a:endParaRPr kumimoji="0" lang="zh-TW" altLang="en-US" sz="9200" b="1" i="0" u="none" strike="noStrike" kern="1200" cap="none" spc="0" normalizeH="0" baseline="0" noProof="0" dirty="0">
              <a:ln>
                <a:noFill/>
              </a:ln>
              <a:solidFill>
                <a:schemeClr val="tx1"/>
              </a:solidFill>
              <a:effectLst/>
              <a:uLnTx/>
              <a:uFillTx/>
              <a:latin typeface="微軟正黑體" pitchFamily="34" charset="-120"/>
              <a:ea typeface="微軟正黑體" pitchFamily="34" charset="-120"/>
              <a:cs typeface="+mj-cs"/>
              <a:sym typeface="Helvetica" panose="020B0604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16"/>
          <p:cNvGrpSpPr/>
          <p:nvPr/>
        </p:nvGrpSpPr>
        <p:grpSpPr>
          <a:xfrm>
            <a:off x="8779680" y="3876066"/>
            <a:ext cx="4898099" cy="9030606"/>
            <a:chOff x="12475502" y="1644049"/>
            <a:chExt cx="4898099" cy="9030606"/>
          </a:xfrm>
        </p:grpSpPr>
        <p:sp>
          <p:nvSpPr>
            <p:cNvPr id="3" name="圓角矩形 2"/>
            <p:cNvSpPr/>
            <p:nvPr/>
          </p:nvSpPr>
          <p:spPr bwMode="auto">
            <a:xfrm>
              <a:off x="12475503" y="1644049"/>
              <a:ext cx="4898098" cy="2500644"/>
            </a:xfrm>
            <a:prstGeom prst="roundRect">
              <a:avLst/>
            </a:prstGeom>
            <a:solidFill>
              <a:srgbClr val="CCFF99"/>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12475502" y="4259184"/>
              <a:ext cx="4898099" cy="3305353"/>
            </a:xfrm>
            <a:prstGeom prst="roundRect">
              <a:avLst/>
            </a:prstGeom>
            <a:solidFill>
              <a:schemeClr val="accent3">
                <a:lumMod val="60000"/>
                <a:lumOff val="4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12816900" y="4394438"/>
              <a:ext cx="4460449" cy="2739211"/>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Board3</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水中溫度感測</a:t>
              </a:r>
              <a:r>
                <a:rPr lang="en-US" altLang="zh-TW" sz="2800" dirty="0" smtClean="0">
                  <a:latin typeface="微軟正黑體" pitchFamily="34" charset="-120"/>
                  <a:ea typeface="微軟正黑體" pitchFamily="34" charset="-120"/>
                  <a:cs typeface="Lato Light" panose="020F0302020204030203" pitchFamily="34" charset="0"/>
                  <a:sym typeface="Gill Sans" charset="0"/>
                </a:rPr>
                <a:t>ds18b20</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水溶氧量</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PH</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值</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TDS</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latin typeface="微軟正黑體" pitchFamily="34" charset="-120"/>
                  <a:ea typeface="微軟正黑體" pitchFamily="34" charset="-120"/>
                  <a:cs typeface="Lato Light" panose="020F0302020204030203" pitchFamily="34" charset="0"/>
                  <a:sym typeface="Gill Sans" charset="0"/>
                </a:rPr>
                <a:t>EC</a:t>
              </a:r>
              <a:r>
                <a:rPr lang="zh-TW" altLang="en-US" sz="2800" dirty="0" smtClean="0">
                  <a:latin typeface="微軟正黑體" pitchFamily="34" charset="-120"/>
                  <a:ea typeface="微軟正黑體" pitchFamily="34" charset="-120"/>
                  <a:cs typeface="Lato Light" panose="020F0302020204030203" pitchFamily="34" charset="0"/>
                  <a:sym typeface="Gill Sans" charset="0"/>
                </a:rPr>
                <a:t>感測器</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12892380" y="1767399"/>
              <a:ext cx="4024020" cy="1877437"/>
            </a:xfrm>
            <a:prstGeom prst="rect">
              <a:avLst/>
            </a:prstGeom>
            <a:noFill/>
          </p:spPr>
          <p:txBody>
            <a:bodyPr wrap="square" rtlCol="0">
              <a:spAutoFit/>
            </a:bodyPr>
            <a:lstStyle/>
            <a:p>
              <a:pPr algn="l"/>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latin typeface="微軟正黑體" pitchFamily="34" charset="-120"/>
                  <a:ea typeface="微軟正黑體" pitchFamily="34" charset="-120"/>
                  <a:cs typeface="Lato Light" panose="020F0302020204030203" pitchFamily="34" charset="0"/>
                  <a:sym typeface="Gill Sans" charset="0"/>
                </a:rPr>
                <a:t>Board</a:t>
              </a: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打氣幫浦</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室內電源開關模組</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latin typeface="微軟正黑體" pitchFamily="34" charset="-120"/>
                  <a:ea typeface="微軟正黑體" pitchFamily="34" charset="-120"/>
                  <a:cs typeface="Lato Light" panose="020F0302020204030203" pitchFamily="34" charset="0"/>
                  <a:sym typeface="Gill Sans" charset="0"/>
                </a:rPr>
                <a:t>定時飼料</a:t>
              </a:r>
              <a:endParaRPr lang="en-US" altLang="zh-TW" sz="2800" dirty="0" smtClean="0">
                <a:latin typeface="微軟正黑體" pitchFamily="34" charset="-120"/>
                <a:ea typeface="微軟正黑體" pitchFamily="34" charset="-120"/>
                <a:cs typeface="Lato Light" panose="020F0302020204030203" pitchFamily="34" charset="0"/>
                <a:sym typeface="Gill Sans" charset="0"/>
              </a:endParaRPr>
            </a:p>
          </p:txBody>
        </p:sp>
        <p:sp>
          <p:nvSpPr>
            <p:cNvPr id="13" name="圓角矩形 12"/>
            <p:cNvSpPr/>
            <p:nvPr/>
          </p:nvSpPr>
          <p:spPr bwMode="auto">
            <a:xfrm>
              <a:off x="12475502" y="7700221"/>
              <a:ext cx="4898099" cy="2974434"/>
            </a:xfrm>
            <a:prstGeom prst="roundRect">
              <a:avLst/>
            </a:prstGeom>
            <a:solidFill>
              <a:schemeClr val="accent6">
                <a:lumMod val="60000"/>
                <a:lumOff val="40000"/>
                <a:alpha val="71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2" name="矩形 11"/>
            <p:cNvSpPr/>
            <p:nvPr/>
          </p:nvSpPr>
          <p:spPr>
            <a:xfrm>
              <a:off x="12802970" y="7863263"/>
              <a:ext cx="4570631" cy="2739211"/>
            </a:xfrm>
            <a:prstGeom prst="rect">
              <a:avLst/>
            </a:prstGeom>
          </p:spPr>
          <p:txBody>
            <a:bodyPr wrap="square">
              <a:spAutoFit/>
            </a:bodyPr>
            <a:lstStyle/>
            <a:p>
              <a:pPr algn="l"/>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物聯網</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時鐘模組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卡存儲模組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algn="l"/>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電池電量模組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grpSp>
      <p:sp>
        <p:nvSpPr>
          <p:cNvPr id="18" name="矩形 17"/>
          <p:cNvSpPr/>
          <p:nvPr/>
        </p:nvSpPr>
        <p:spPr bwMode="auto">
          <a:xfrm>
            <a:off x="19703988" y="3837360"/>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室內電源模組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9712010" y="4735713"/>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打氣幫浦模組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9712010" y="5626050"/>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定時飼料模組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9679090" y="6519845"/>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水溫感測模組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29" name="矩形 28"/>
          <p:cNvSpPr/>
          <p:nvPr/>
        </p:nvSpPr>
        <p:spPr bwMode="auto">
          <a:xfrm>
            <a:off x="19667625" y="9601295"/>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溶氧量感測模組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0" name="矩形 29"/>
          <p:cNvSpPr/>
          <p:nvPr/>
        </p:nvSpPr>
        <p:spPr bwMode="auto">
          <a:xfrm>
            <a:off x="19675647" y="10523711"/>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smtClean="0">
                <a:solidFill>
                  <a:srgbClr val="FFFFFF"/>
                </a:solidFill>
                <a:latin typeface="微軟正黑體" pitchFamily="34" charset="-120"/>
                <a:ea typeface="微軟正黑體" pitchFamily="34" charset="-120"/>
                <a:sym typeface="Gill Sans" charset="0"/>
              </a:rPr>
              <a:t>PH</a:t>
            </a:r>
            <a:r>
              <a:rPr lang="zh-TW" altLang="en-US" sz="4000" b="1" dirty="0" smtClean="0">
                <a:solidFill>
                  <a:srgbClr val="FFFFFF"/>
                </a:solidFill>
                <a:latin typeface="微軟正黑體" pitchFamily="34" charset="-120"/>
                <a:ea typeface="微軟正黑體" pitchFamily="34" charset="-120"/>
                <a:sym typeface="Gill Sans" charset="0"/>
              </a:rPr>
              <a:t>值感測模組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1" name="矩形 30"/>
          <p:cNvSpPr/>
          <p:nvPr/>
        </p:nvSpPr>
        <p:spPr bwMode="auto">
          <a:xfrm>
            <a:off x="19675647" y="11430077"/>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smtClean="0">
                <a:solidFill>
                  <a:srgbClr val="FFFFFF"/>
                </a:solidFill>
                <a:latin typeface="微軟正黑體" pitchFamily="34" charset="-120"/>
                <a:ea typeface="微軟正黑體" pitchFamily="34" charset="-120"/>
                <a:sym typeface="Gill Sans" charset="0"/>
              </a:rPr>
              <a:t>TDS</a:t>
            </a:r>
            <a:r>
              <a:rPr lang="zh-TW" altLang="en-US" sz="4000" b="1" dirty="0" smtClean="0">
                <a:solidFill>
                  <a:srgbClr val="FFFFFF"/>
                </a:solidFill>
                <a:latin typeface="微軟正黑體" pitchFamily="34" charset="-120"/>
                <a:ea typeface="微軟正黑體" pitchFamily="34" charset="-120"/>
                <a:sym typeface="Gill Sans" charset="0"/>
              </a:rPr>
              <a:t>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2" name="矩形 31"/>
          <p:cNvSpPr/>
          <p:nvPr/>
        </p:nvSpPr>
        <p:spPr bwMode="auto">
          <a:xfrm>
            <a:off x="19659606" y="12352493"/>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smtClean="0">
                <a:solidFill>
                  <a:srgbClr val="FFFFFF"/>
                </a:solidFill>
                <a:latin typeface="微軟正黑體" pitchFamily="34" charset="-120"/>
                <a:ea typeface="微軟正黑體" pitchFamily="34" charset="-120"/>
                <a:sym typeface="Gill Sans" charset="0"/>
              </a:rPr>
              <a:t>EC</a:t>
            </a:r>
            <a:r>
              <a:rPr lang="zh-TW" altLang="en-US" sz="4000" b="1" dirty="0" smtClean="0">
                <a:solidFill>
                  <a:srgbClr val="FFFFFF"/>
                </a:solidFill>
                <a:latin typeface="微軟正黑體" pitchFamily="34" charset="-120"/>
                <a:ea typeface="微軟正黑體" pitchFamily="34" charset="-120"/>
                <a:sym typeface="Gill Sans" charset="0"/>
              </a:rPr>
              <a:t>感測模組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34" name="矩形 33"/>
          <p:cNvSpPr/>
          <p:nvPr/>
        </p:nvSpPr>
        <p:spPr bwMode="auto">
          <a:xfrm>
            <a:off x="19659606" y="8638760"/>
            <a:ext cx="4283242" cy="866283"/>
          </a:xfrm>
          <a:prstGeom prst="rect">
            <a:avLst/>
          </a:prstGeom>
          <a:noFill/>
          <a:ln>
            <a:solidFill>
              <a:schemeClr val="bg1">
                <a:lumMod val="50000"/>
              </a:schemeClr>
            </a:solidFill>
          </a:ln>
          <a:effectLst/>
          <a:extLst/>
        </p:spPr>
        <p:txBody>
          <a:bodyPr lIns="0" tIns="0" rIns="0" bIns="0" rtlCol="0" anchor="ctr"/>
          <a:lstStyle/>
          <a:p>
            <a:r>
              <a:rPr lang="zh-TW" altLang="en-US"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35" name="文字方塊 34"/>
          <p:cNvSpPr txBox="1"/>
          <p:nvPr/>
        </p:nvSpPr>
        <p:spPr>
          <a:xfrm>
            <a:off x="20040872" y="2865801"/>
            <a:ext cx="3946358" cy="769441"/>
          </a:xfrm>
          <a:prstGeom prst="rect">
            <a:avLst/>
          </a:prstGeom>
          <a:noFill/>
        </p:spPr>
        <p:txBody>
          <a:bodyPr wrap="square" rtlCol="0">
            <a:spAutoFit/>
          </a:bodyPr>
          <a:lstStyle/>
          <a:p>
            <a:pPr algn="l"/>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魚菜共生套件</a:t>
            </a:r>
          </a:p>
        </p:txBody>
      </p:sp>
      <p:sp>
        <p:nvSpPr>
          <p:cNvPr id="36" name="文字方塊 35"/>
          <p:cNvSpPr txBox="1"/>
          <p:nvPr/>
        </p:nvSpPr>
        <p:spPr>
          <a:xfrm>
            <a:off x="19932318" y="7622572"/>
            <a:ext cx="3946358" cy="769441"/>
          </a:xfrm>
          <a:prstGeom prst="rect">
            <a:avLst/>
          </a:prstGeom>
          <a:noFill/>
        </p:spPr>
        <p:txBody>
          <a:bodyPr wrap="square" rtlCol="0">
            <a:spAutoFit/>
          </a:bodyPr>
          <a:lstStyle/>
          <a:p>
            <a:pPr algn="l"/>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水質延伸套件</a:t>
            </a:r>
          </a:p>
        </p:txBody>
      </p:sp>
      <p:sp>
        <p:nvSpPr>
          <p:cNvPr id="37" name="標題 1"/>
          <p:cNvSpPr>
            <a:spLocks noGrp="1"/>
          </p:cNvSpPr>
          <p:nvPr>
            <p:ph type="title"/>
          </p:nvPr>
        </p:nvSpPr>
        <p:spPr>
          <a:xfrm>
            <a:off x="1318792" y="874148"/>
            <a:ext cx="19656343" cy="1508105"/>
          </a:xfrm>
        </p:spPr>
        <p:txBody>
          <a:bodyPr/>
          <a:lstStyle/>
          <a:p>
            <a:r>
              <a:rPr lang="zh-TW" altLang="en-US" dirty="0" smtClean="0"/>
              <a:t>功能模組探討</a:t>
            </a:r>
            <a:r>
              <a:rPr lang="en-US" altLang="zh-TW" dirty="0" smtClean="0"/>
              <a:t>:</a:t>
            </a:r>
            <a:r>
              <a:rPr lang="zh-TW" altLang="en-US" dirty="0" smtClean="0"/>
              <a:t> 結合綸堡國際魚菜共生</a:t>
            </a:r>
            <a:endParaRPr lang="zh-TW" altLang="en-US" dirty="0"/>
          </a:p>
        </p:txBody>
      </p:sp>
      <p:sp>
        <p:nvSpPr>
          <p:cNvPr id="40" name="矩形 39"/>
          <p:cNvSpPr/>
          <p:nvPr/>
        </p:nvSpPr>
        <p:spPr bwMode="auto">
          <a:xfrm>
            <a:off x="14663611" y="5882036"/>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err="1" smtClean="0">
                <a:solidFill>
                  <a:srgbClr val="FFFFFF"/>
                </a:solidFill>
                <a:latin typeface="微軟正黑體" pitchFamily="34" charset="-120"/>
                <a:ea typeface="微軟正黑體" pitchFamily="34" charset="-120"/>
                <a:sym typeface="Gill Sans" charset="0"/>
              </a:rPr>
              <a:t>WiFi</a:t>
            </a:r>
            <a:r>
              <a:rPr lang="zh-TW" altLang="en-US" sz="4000" b="1" dirty="0" smtClean="0">
                <a:solidFill>
                  <a:srgbClr val="FFFFFF"/>
                </a:solidFill>
                <a:latin typeface="微軟正黑體" pitchFamily="34" charset="-120"/>
                <a:ea typeface="微軟正黑體" pitchFamily="34" charset="-120"/>
                <a:sym typeface="Gill Sans" charset="0"/>
              </a:rPr>
              <a:t>讀取模組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1" name="矩形 40"/>
          <p:cNvSpPr/>
          <p:nvPr/>
        </p:nvSpPr>
        <p:spPr bwMode="auto">
          <a:xfrm>
            <a:off x="14671633" y="6818140"/>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影像監控模組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2" name="矩形 41"/>
          <p:cNvSpPr/>
          <p:nvPr/>
        </p:nvSpPr>
        <p:spPr bwMode="auto">
          <a:xfrm>
            <a:off x="14671633" y="7754244"/>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數據儲存模組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3" name="矩形 42"/>
          <p:cNvSpPr/>
          <p:nvPr/>
        </p:nvSpPr>
        <p:spPr bwMode="auto">
          <a:xfrm>
            <a:off x="14655592" y="869034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時鐘模組</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4" name="矩形 43"/>
          <p:cNvSpPr/>
          <p:nvPr/>
        </p:nvSpPr>
        <p:spPr bwMode="auto">
          <a:xfrm>
            <a:off x="14663614" y="9626452"/>
            <a:ext cx="4283242" cy="842211"/>
          </a:xfrm>
          <a:prstGeom prst="rect">
            <a:avLst/>
          </a:prstGeom>
          <a:solidFill>
            <a:schemeClr val="accent4">
              <a:lumMod val="75000"/>
            </a:schemeClr>
          </a:solidFill>
          <a:ln>
            <a:noFill/>
          </a:ln>
          <a:effectLst/>
          <a:extLst/>
        </p:spPr>
        <p:txBody>
          <a:bodyPr lIns="0" tIns="0" rIns="0" bIns="0" rtlCol="0" anchor="ctr"/>
          <a:lstStyle/>
          <a:p>
            <a:r>
              <a:rPr lang="en-US" altLang="zh-TW" sz="4000" b="1" dirty="0" err="1" smtClean="0">
                <a:solidFill>
                  <a:srgbClr val="FFFFFF"/>
                </a:solidFill>
                <a:latin typeface="微軟正黑體" pitchFamily="34" charset="-120"/>
                <a:ea typeface="微軟正黑體" pitchFamily="34" charset="-120"/>
                <a:sym typeface="Gill Sans" charset="0"/>
              </a:rPr>
              <a:t>WiFi</a:t>
            </a:r>
            <a:r>
              <a:rPr lang="zh-TW" altLang="en-US" sz="4000" b="1" dirty="0" smtClean="0">
                <a:solidFill>
                  <a:srgbClr val="FFFFFF"/>
                </a:solidFill>
                <a:latin typeface="微軟正黑體" pitchFamily="34" charset="-120"/>
                <a:ea typeface="微軟正黑體" pitchFamily="34" charset="-120"/>
                <a:sym typeface="Gill Sans" charset="0"/>
              </a:rPr>
              <a:t>匯出資料</a:t>
            </a:r>
            <a:endParaRPr lang="zh-TW" altLang="en-US" sz="4000" b="1" dirty="0">
              <a:solidFill>
                <a:srgbClr val="FFFFFF"/>
              </a:solidFill>
              <a:latin typeface="微軟正黑體" pitchFamily="34" charset="-120"/>
              <a:ea typeface="微軟正黑體" pitchFamily="34" charset="-120"/>
              <a:sym typeface="Gill Sans" charset="0"/>
            </a:endParaRPr>
          </a:p>
        </p:txBody>
      </p:sp>
      <p:sp>
        <p:nvSpPr>
          <p:cNvPr id="45" name="矩形 44"/>
          <p:cNvSpPr/>
          <p:nvPr/>
        </p:nvSpPr>
        <p:spPr bwMode="auto">
          <a:xfrm>
            <a:off x="14655592" y="4911597"/>
            <a:ext cx="4283242" cy="866283"/>
          </a:xfrm>
          <a:prstGeom prst="rect">
            <a:avLst/>
          </a:prstGeom>
          <a:noFill/>
          <a:ln>
            <a:solidFill>
              <a:schemeClr val="bg1">
                <a:lumMod val="50000"/>
              </a:schemeClr>
            </a:solidFill>
          </a:ln>
          <a:effectLst/>
          <a:extLst/>
        </p:spPr>
        <p:txBody>
          <a:bodyPr lIns="0" tIns="0" rIns="0" bIns="0" rtlCol="0" anchor="ctr"/>
          <a:lstStyle/>
          <a:p>
            <a:r>
              <a:rPr lang="zh-TW" altLang="en-US"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40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46" name="文字方塊 45"/>
          <p:cNvSpPr txBox="1"/>
          <p:nvPr/>
        </p:nvSpPr>
        <p:spPr>
          <a:xfrm>
            <a:off x="14928304" y="3895409"/>
            <a:ext cx="3946358" cy="769441"/>
          </a:xfrm>
          <a:prstGeom prst="rect">
            <a:avLst/>
          </a:prstGeom>
          <a:noFill/>
        </p:spPr>
        <p:txBody>
          <a:bodyPr wrap="square" rtlCol="0">
            <a:spAutoFit/>
          </a:bodyPr>
          <a:lstStyle/>
          <a:p>
            <a:pPr algn="l"/>
            <a:r>
              <a:rPr lang="en-US" altLang="zh-TW" sz="4400" b="1" u="sng" dirty="0" smtClean="0">
                <a:latin typeface="微軟正黑體" pitchFamily="34" charset="-120"/>
                <a:ea typeface="微軟正黑體" pitchFamily="34" charset="-120"/>
                <a:cs typeface="Lato Light" panose="020F0302020204030203" pitchFamily="34" charset="0"/>
                <a:sym typeface="Gill Sans" charset="0"/>
              </a:rPr>
              <a:t>IOT</a:t>
            </a:r>
            <a:r>
              <a:rPr lang="zh-TW" altLang="en-US" sz="4400" b="1" u="sng" dirty="0" smtClean="0">
                <a:latin typeface="微軟正黑體" pitchFamily="34" charset="-120"/>
                <a:ea typeface="微軟正黑體" pitchFamily="34" charset="-120"/>
                <a:cs typeface="Lato Light" panose="020F0302020204030203" pitchFamily="34" charset="0"/>
                <a:sym typeface="Gill Sans" charset="0"/>
              </a:rPr>
              <a:t>延伸套件</a:t>
            </a:r>
          </a:p>
        </p:txBody>
      </p:sp>
      <p:sp>
        <p:nvSpPr>
          <p:cNvPr id="48" name="矩形 47"/>
          <p:cNvSpPr/>
          <p:nvPr/>
        </p:nvSpPr>
        <p:spPr bwMode="auto">
          <a:xfrm>
            <a:off x="14677510" y="10530408"/>
            <a:ext cx="4283242" cy="842211"/>
          </a:xfrm>
          <a:prstGeom prst="rect">
            <a:avLst/>
          </a:prstGeom>
          <a:solidFill>
            <a:schemeClr val="accent4">
              <a:lumMod val="75000"/>
            </a:schemeClr>
          </a:solidFill>
          <a:ln>
            <a:noFill/>
          </a:ln>
          <a:effectLst/>
          <a:extLst/>
        </p:spPr>
        <p:txBody>
          <a:bodyPr lIns="0" tIns="0" rIns="0" bIns="0" rtlCol="0" anchor="ctr"/>
          <a:lstStyle/>
          <a:p>
            <a:r>
              <a:rPr lang="zh-TW" altLang="en-US" sz="4000" b="1" dirty="0" smtClean="0">
                <a:solidFill>
                  <a:srgbClr val="FFFFFF"/>
                </a:solidFill>
                <a:latin typeface="微軟正黑體" pitchFamily="34" charset="-120"/>
                <a:ea typeface="微軟正黑體" pitchFamily="34" charset="-120"/>
                <a:sym typeface="Gill Sans" charset="0"/>
              </a:rPr>
              <a:t>電池電量模組</a:t>
            </a:r>
            <a:endParaRPr lang="zh-TW" altLang="en-US" sz="4000" b="1" dirty="0">
              <a:solidFill>
                <a:srgbClr val="FFFFFF"/>
              </a:solidFill>
              <a:latin typeface="微軟正黑體" pitchFamily="34" charset="-120"/>
              <a:ea typeface="微軟正黑體" pitchFamily="34" charset="-120"/>
              <a:sym typeface="Gill Sans" charset="0"/>
            </a:endParaRPr>
          </a:p>
        </p:txBody>
      </p:sp>
      <p:pic>
        <p:nvPicPr>
          <p:cNvPr id="5" name="Picture 2" descr="C:\Users\user\Downloads\10276.jpg"/>
          <p:cNvPicPr>
            <a:picLocks noChangeAspect="1" noChangeArrowheads="1"/>
          </p:cNvPicPr>
          <p:nvPr/>
        </p:nvPicPr>
        <p:blipFill>
          <a:blip r:embed="rId2" cstate="print"/>
          <a:srcRect/>
          <a:stretch>
            <a:fillRect/>
          </a:stretch>
        </p:blipFill>
        <p:spPr bwMode="auto">
          <a:xfrm>
            <a:off x="1318792" y="3185592"/>
            <a:ext cx="6623241" cy="4968552"/>
          </a:xfrm>
          <a:prstGeom prst="rect">
            <a:avLst/>
          </a:prstGeom>
          <a:noFill/>
        </p:spPr>
      </p:pic>
      <p:pic>
        <p:nvPicPr>
          <p:cNvPr id="1027" name="Picture 3" descr="C:\Users\user\Downloads\10277.jpg"/>
          <p:cNvPicPr>
            <a:picLocks noChangeAspect="1" noChangeArrowheads="1"/>
          </p:cNvPicPr>
          <p:nvPr/>
        </p:nvPicPr>
        <p:blipFill>
          <a:blip r:embed="rId3" cstate="print"/>
          <a:srcRect/>
          <a:stretch>
            <a:fillRect/>
          </a:stretch>
        </p:blipFill>
        <p:spPr bwMode="auto">
          <a:xfrm>
            <a:off x="1318792" y="8370168"/>
            <a:ext cx="6674172" cy="5006759"/>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pasted-image-filtered.png"/>
          <p:cNvPicPr>
            <a:picLocks noChangeAspect="1"/>
          </p:cNvPicPr>
          <p:nvPr/>
        </p:nvPicPr>
        <p:blipFill>
          <a:blip r:embed="rId2" cstate="print"/>
          <a:srcRect l="7433" t="11124" r="3137" b="15013"/>
          <a:stretch>
            <a:fillRect/>
          </a:stretch>
        </p:blipFill>
        <p:spPr bwMode="auto">
          <a:xfrm>
            <a:off x="-120650" y="-23813"/>
            <a:ext cx="24625300" cy="13763626"/>
          </a:xfrm>
          <a:prstGeom prst="rect">
            <a:avLst/>
          </a:prstGeom>
          <a:noFill/>
          <a:ln w="12700" cap="flat" cmpd="sng">
            <a:noFill/>
            <a:prstDash val="solid"/>
            <a:miter lim="400000"/>
            <a:headEnd type="none" w="med" len="med"/>
            <a:tailEnd type="none" w="med" len="med"/>
          </a:ln>
          <a:effectLst/>
        </p:spPr>
      </p:pic>
      <p:sp>
        <p:nvSpPr>
          <p:cNvPr id="34818" name="Oval 2"/>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4820" name="Rectangle 4"/>
          <p:cNvSpPr>
            <a:spLocks/>
          </p:cNvSpPr>
          <p:nvPr/>
        </p:nvSpPr>
        <p:spPr bwMode="auto">
          <a:xfrm>
            <a:off x="9024794"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課程演示</a:t>
            </a:r>
            <a:r>
              <a:rPr lang="zh-TW" sz="6800" dirty="0" smtClean="0">
                <a:solidFill>
                  <a:srgbClr val="FFFFFF"/>
                </a:solidFill>
                <a:latin typeface="Brandon Text Bold" pitchFamily="34" charset="0"/>
                <a:ea typeface="新細明體" pitchFamily="18" charset="-120"/>
                <a:sym typeface="Brandon Text Bold" pitchFamily="34" charset="0"/>
              </a:rPr>
              <a:t/>
            </a:r>
            <a:br>
              <a:rPr lang="zh-TW" sz="6800" dirty="0" smtClean="0">
                <a:solidFill>
                  <a:srgbClr val="FFFFFF"/>
                </a:solidFill>
                <a:latin typeface="Brandon Text Bold" pitchFamily="34" charset="0"/>
                <a:ea typeface="新細明體" pitchFamily="18" charset="-120"/>
                <a:sym typeface="Brandon Text Bold" pitchFamily="34" charset="0"/>
              </a:rPr>
            </a:br>
            <a:r>
              <a:rPr lang="en-US" altLang="zh-TW" sz="6800" dirty="0" smtClean="0">
                <a:solidFill>
                  <a:srgbClr val="FFFFFF"/>
                </a:solidFill>
                <a:latin typeface="Brandon Text Bold" pitchFamily="34" charset="0"/>
                <a:ea typeface="新細明體" pitchFamily="18" charset="-120"/>
                <a:sym typeface="Brandon Text Bold" pitchFamily="34" charset="0"/>
              </a:rPr>
              <a:t>Demonstration</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34822" name="Rectangle 6"/>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BC02AE1-9E02-4DDF-B64D-EDE5F8D135B6}" type="slidenum">
              <a:rPr lang="zh-TW" altLang="zh-TW" sz="2100">
                <a:solidFill>
                  <a:srgbClr val="A7A7A7"/>
                </a:solidFill>
                <a:latin typeface="Gill Sans" charset="0"/>
                <a:ea typeface="Gill Sans" charset="0"/>
                <a:cs typeface="Gill Sans" charset="0"/>
                <a:sym typeface="Gill Sans" charset="0"/>
              </a:rPr>
              <a:pPr defTabSz="823913"/>
              <a:t>28</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bwMode="auto">
          <a:xfrm>
            <a:off x="0" y="1989045"/>
            <a:ext cx="24384000" cy="11726962"/>
          </a:xfrm>
          <a:prstGeom prst="rect">
            <a:avLst/>
          </a:prstGeom>
          <a:solidFill>
            <a:srgbClr val="FFFFFF"/>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3" name="矩形 2"/>
          <p:cNvSpPr/>
          <p:nvPr/>
        </p:nvSpPr>
        <p:spPr>
          <a:xfrm>
            <a:off x="1235249" y="999041"/>
            <a:ext cx="9005787" cy="969492"/>
          </a:xfrm>
          <a:prstGeom prst="rect">
            <a:avLst/>
          </a:prstGeom>
        </p:spPr>
        <p:txBody>
          <a:bodyPr wrap="none" lIns="91434" tIns="45718" rIns="91434" bIns="45718">
            <a:spAutoFit/>
          </a:bodyPr>
          <a:lstStyle/>
          <a:p>
            <a:pPr algn="l" defTabSz="825444"/>
            <a:r>
              <a:rPr lang="en-US" altLang="zh-TW" sz="5700" b="1" dirty="0" err="1" smtClean="0">
                <a:solidFill>
                  <a:srgbClr val="000000"/>
                </a:solidFill>
                <a:latin typeface="微軟正黑體" pitchFamily="34" charset="-120"/>
                <a:ea typeface="微軟正黑體" pitchFamily="34" charset="-120"/>
                <a:sym typeface="Gill Sans" charset="0"/>
              </a:rPr>
              <a:t>TarkusVP</a:t>
            </a:r>
            <a:r>
              <a:rPr lang="zh-TW" altLang="en-US" sz="5700" b="1" dirty="0" smtClean="0">
                <a:solidFill>
                  <a:srgbClr val="000000"/>
                </a:solidFill>
                <a:latin typeface="微軟正黑體" pitchFamily="34" charset="-120"/>
                <a:ea typeface="微軟正黑體" pitchFamily="34" charset="-120"/>
                <a:sym typeface="Gill Sans" charset="0"/>
              </a:rPr>
              <a:t> </a:t>
            </a:r>
            <a:r>
              <a:rPr lang="en-US" altLang="zh-TW" sz="5700" b="1" dirty="0" err="1" smtClean="0">
                <a:solidFill>
                  <a:srgbClr val="000000"/>
                </a:solidFill>
                <a:latin typeface="微軟正黑體" pitchFamily="34" charset="-120"/>
                <a:ea typeface="微軟正黑體" pitchFamily="34" charset="-120"/>
                <a:sym typeface="Gill Sans" charset="0"/>
              </a:rPr>
              <a:t>BeeCar</a:t>
            </a:r>
            <a:r>
              <a:rPr lang="zh-TW" altLang="en-US" sz="5700" b="1" dirty="0" smtClean="0">
                <a:solidFill>
                  <a:srgbClr val="000000"/>
                </a:solidFill>
                <a:latin typeface="微軟正黑體" pitchFamily="34" charset="-120"/>
                <a:ea typeface="微軟正黑體" pitchFamily="34" charset="-120"/>
                <a:sym typeface="Gill Sans" charset="0"/>
              </a:rPr>
              <a:t>課程大綱</a:t>
            </a:r>
          </a:p>
        </p:txBody>
      </p:sp>
      <p:graphicFrame>
        <p:nvGraphicFramePr>
          <p:cNvPr id="5" name="表格 4"/>
          <p:cNvGraphicFramePr>
            <a:graphicFrameLocks noGrp="1"/>
          </p:cNvGraphicFramePr>
          <p:nvPr/>
        </p:nvGraphicFramePr>
        <p:xfrm>
          <a:off x="856870" y="2585546"/>
          <a:ext cx="12260042" cy="10562896"/>
        </p:xfrm>
        <a:graphic>
          <a:graphicData uri="http://schemas.openxmlformats.org/drawingml/2006/table">
            <a:tbl>
              <a:tblPr/>
              <a:tblGrid>
                <a:gridCol w="4223709"/>
                <a:gridCol w="4223709"/>
                <a:gridCol w="1813616"/>
                <a:gridCol w="1999008"/>
              </a:tblGrid>
              <a:tr h="459162">
                <a:tc>
                  <a:txBody>
                    <a:bodyPr/>
                    <a:lstStyle/>
                    <a:p>
                      <a:pPr algn="ctr" fontAlgn="ctr"/>
                      <a:r>
                        <a:rPr lang="zh-TW" altLang="en-US" sz="2400" b="1" i="0" u="none" strike="noStrike" dirty="0">
                          <a:solidFill>
                            <a:srgbClr val="3F3F76"/>
                          </a:solidFill>
                          <a:latin typeface="微軟正黑體" pitchFamily="34" charset="-120"/>
                          <a:ea typeface="微軟正黑體" pitchFamily="34" charset="-120"/>
                        </a:rPr>
                        <a:t>主題</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400" b="1" i="0" u="none" strike="noStrike">
                          <a:solidFill>
                            <a:srgbClr val="3F3F76"/>
                          </a:solidFill>
                          <a:latin typeface="微軟正黑體" pitchFamily="34" charset="-120"/>
                          <a:ea typeface="微軟正黑體" pitchFamily="34" charset="-120"/>
                        </a:rPr>
                        <a:t>項目</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400" b="1" i="0" u="none" strike="noStrike">
                          <a:solidFill>
                            <a:srgbClr val="3F3F76"/>
                          </a:solidFill>
                          <a:latin typeface="微軟正黑體" pitchFamily="34" charset="-120"/>
                          <a:ea typeface="微軟正黑體" pitchFamily="34" charset="-120"/>
                        </a:rPr>
                        <a:t>活動</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400" b="1" i="0" u="none" strike="noStrike">
                          <a:solidFill>
                            <a:srgbClr val="3F3F76"/>
                          </a:solidFill>
                          <a:latin typeface="微軟正黑體" pitchFamily="34" charset="-120"/>
                          <a:ea typeface="微軟正黑體" pitchFamily="34" charset="-120"/>
                        </a:rPr>
                        <a:t>課程</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59162">
                <a:tc>
                  <a:txBody>
                    <a:bodyPr/>
                    <a:lstStyle/>
                    <a:p>
                      <a:pPr algn="ctr" fontAlgn="ctr"/>
                      <a:r>
                        <a:rPr lang="en-US" sz="2400" b="0" i="0" u="none" strike="noStrike">
                          <a:solidFill>
                            <a:srgbClr val="000000"/>
                          </a:solidFill>
                          <a:latin typeface="微軟正黑體" pitchFamily="34" charset="-120"/>
                          <a:ea typeface="微軟正黑體" pitchFamily="34" charset="-120"/>
                        </a:rPr>
                        <a:t>Project 0</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基礎介紹</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rowSpan="10">
                  <a:txBody>
                    <a:bodyPr/>
                    <a:lstStyle/>
                    <a:p>
                      <a:pPr algn="ctr" fontAlgn="ctr"/>
                      <a:r>
                        <a:rPr lang="en-US" sz="2400" b="0" i="0" u="none" strike="noStrike">
                          <a:solidFill>
                            <a:srgbClr val="000000"/>
                          </a:solidFill>
                          <a:latin typeface="微軟正黑體" pitchFamily="34" charset="-120"/>
                          <a:ea typeface="微軟正黑體" pitchFamily="34" charset="-120"/>
                        </a:rPr>
                        <a:t>Project 1</a:t>
                      </a:r>
                      <a:br>
                        <a:rPr lang="en-US" sz="2400" b="0" i="0" u="none" strike="noStrike">
                          <a:solidFill>
                            <a:srgbClr val="000000"/>
                          </a:solidFill>
                          <a:latin typeface="微軟正黑體" pitchFamily="34" charset="-120"/>
                          <a:ea typeface="微軟正黑體" pitchFamily="34" charset="-120"/>
                        </a:rPr>
                      </a:br>
                      <a:r>
                        <a:rPr lang="en-US" sz="2400" b="0" i="0" u="none" strike="noStrike">
                          <a:solidFill>
                            <a:srgbClr val="000000"/>
                          </a:solidFill>
                          <a:latin typeface="微軟正黑體" pitchFamily="34" charset="-120"/>
                          <a:ea typeface="微軟正黑體" pitchFamily="34" charset="-120"/>
                        </a:rPr>
                        <a:t>LED</a:t>
                      </a:r>
                      <a:br>
                        <a:rPr lang="en-US" sz="2400" b="0" i="0" u="none" strike="noStrike">
                          <a:solidFill>
                            <a:srgbClr val="000000"/>
                          </a:solidFill>
                          <a:latin typeface="微軟正黑體" pitchFamily="34" charset="-120"/>
                          <a:ea typeface="微軟正黑體" pitchFamily="34" charset="-120"/>
                        </a:rPr>
                      </a:br>
                      <a:r>
                        <a:rPr lang="zh-TW" altLang="en-US" sz="2400" b="0" i="0" u="none" strike="noStrike">
                          <a:solidFill>
                            <a:srgbClr val="000000"/>
                          </a:solidFill>
                          <a:latin typeface="微軟正黑體" pitchFamily="34" charset="-120"/>
                          <a:ea typeface="微軟正黑體" pitchFamily="34" charset="-120"/>
                        </a:rPr>
                        <a:t>距離感測器</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1</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動物</a:t>
                      </a:r>
                      <a:r>
                        <a:rPr lang="zh-TW" altLang="en-US" sz="2400" b="0" i="0" u="none" strike="noStrike" dirty="0">
                          <a:solidFill>
                            <a:srgbClr val="000000"/>
                          </a:solidFill>
                          <a:latin typeface="微軟正黑體" pitchFamily="34" charset="-120"/>
                          <a:ea typeface="微軟正黑體" pitchFamily="34" charset="-120"/>
                        </a:rPr>
                        <a:t>擂臺</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rowSpan="3">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功能組件</a:t>
                      </a:r>
                      <a:r>
                        <a:rPr lang="en-US" altLang="zh-TW" sz="2400" b="0" i="0" u="none" strike="noStrike" dirty="0" smtClean="0">
                          <a:solidFill>
                            <a:srgbClr val="000000"/>
                          </a:solidFill>
                          <a:latin typeface="微軟正黑體" pitchFamily="34" charset="-120"/>
                          <a:ea typeface="微軟正黑體" pitchFamily="34" charset="-120"/>
                        </a:rPr>
                        <a:t>-</a:t>
                      </a:r>
                      <a:r>
                        <a:rPr lang="en-US" sz="2400" b="0" i="0" u="none" strike="noStrike" dirty="0" smtClean="0">
                          <a:solidFill>
                            <a:srgbClr val="000000"/>
                          </a:solidFill>
                          <a:latin typeface="微軟正黑體" pitchFamily="34" charset="-120"/>
                          <a:ea typeface="微軟正黑體" pitchFamily="34" charset="-120"/>
                        </a:rPr>
                        <a:t>LED</a:t>
                      </a:r>
                      <a:endParaRPr lang="en-US" sz="2400" b="0" i="0" u="none" strike="noStrike" dirty="0">
                        <a:solidFill>
                          <a:srgbClr val="000000"/>
                        </a:solidFill>
                        <a:latin typeface="微軟正黑體" pitchFamily="34" charset="-120"/>
                        <a:ea typeface="微軟正黑體" pitchFamily="34" charset="-120"/>
                      </a:endParaRP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FF"/>
                    </a:solidFill>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2</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3</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4</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FF"/>
                    </a:solidFill>
                  </a:tcPr>
                </a:tc>
              </a:tr>
              <a:tr h="45916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1</a:t>
                      </a:r>
                      <a:r>
                        <a:rPr lang="en-US" altLang="zh-TW" sz="2400" b="0" i="0" u="none" strike="noStrike" dirty="0" smtClean="0">
                          <a:solidFill>
                            <a:srgbClr val="000000"/>
                          </a:solidFill>
                          <a:latin typeface="微軟正黑體" pitchFamily="34" charset="-120"/>
                          <a:ea typeface="微軟正黑體" pitchFamily="34" charset="-120"/>
                        </a:rPr>
                        <a:t>:</a:t>
                      </a:r>
                      <a:r>
                        <a:rPr lang="en-US" altLang="zh-TW" sz="2400" b="0" i="0" u="none" strike="noStrike" baseline="0" dirty="0" smtClean="0">
                          <a:solidFill>
                            <a:srgbClr val="000000"/>
                          </a:solidFill>
                          <a:latin typeface="微軟正黑體" pitchFamily="34" charset="-120"/>
                          <a:ea typeface="微軟正黑體" pitchFamily="34" charset="-120"/>
                        </a:rPr>
                        <a:t> </a:t>
                      </a:r>
                      <a:r>
                        <a:rPr lang="zh-TW" altLang="en-US" sz="2400" b="0" i="0" u="none" strike="noStrike" dirty="0" smtClean="0">
                          <a:solidFill>
                            <a:srgbClr val="000000"/>
                          </a:solidFill>
                          <a:latin typeface="微軟正黑體" pitchFamily="34" charset="-120"/>
                          <a:ea typeface="微軟正黑體" pitchFamily="34" charset="-120"/>
                        </a:rPr>
                        <a:t>進階</a:t>
                      </a:r>
                      <a:r>
                        <a:rPr lang="zh-TW" altLang="en-US" sz="2400" b="0" i="0" u="none" strike="noStrike" dirty="0">
                          <a:solidFill>
                            <a:srgbClr val="000000"/>
                          </a:solidFill>
                          <a:latin typeface="微軟正黑體" pitchFamily="34" charset="-120"/>
                          <a:ea typeface="微軟正黑體" pitchFamily="34" charset="-120"/>
                        </a:rPr>
                        <a:t>動物擂臺</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2</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2</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圍城</a:t>
                      </a:r>
                      <a:r>
                        <a:rPr lang="zh-TW" altLang="en-US" sz="2400" b="0" i="0" u="none" strike="noStrike" dirty="0">
                          <a:solidFill>
                            <a:srgbClr val="000000"/>
                          </a:solidFill>
                          <a:latin typeface="微軟正黑體" pitchFamily="34" charset="-120"/>
                          <a:ea typeface="微軟正黑體" pitchFamily="34" charset="-120"/>
                        </a:rPr>
                        <a:t>之戰</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3</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rowSpan="3">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感測組件</a:t>
                      </a:r>
                      <a:r>
                        <a:rPr lang="en-US" altLang="zh-TW" sz="2400" b="0" i="0" u="none" strike="noStrike" dirty="0">
                          <a:solidFill>
                            <a:srgbClr val="000000"/>
                          </a:solidFill>
                          <a:latin typeface="微軟正黑體" pitchFamily="34" charset="-120"/>
                          <a:ea typeface="微軟正黑體" pitchFamily="34" charset="-120"/>
                        </a:rPr>
                        <a:t>- </a:t>
                      </a:r>
                      <a:r>
                        <a:rPr lang="zh-TW" altLang="en-US" sz="2400" b="0" i="0" u="none" strike="noStrike" dirty="0" smtClean="0">
                          <a:solidFill>
                            <a:srgbClr val="000000"/>
                          </a:solidFill>
                          <a:latin typeface="微軟正黑體" pitchFamily="34" charset="-120"/>
                          <a:ea typeface="微軟正黑體" pitchFamily="34" charset="-120"/>
                        </a:rPr>
                        <a:t>距離</a:t>
                      </a:r>
                      <a:r>
                        <a:rPr lang="zh-TW" altLang="en-US" sz="2400" b="0" i="0" u="none" strike="noStrike" dirty="0">
                          <a:solidFill>
                            <a:srgbClr val="000000"/>
                          </a:solidFill>
                          <a:latin typeface="微軟正黑體" pitchFamily="34" charset="-120"/>
                          <a:ea typeface="微軟正黑體" pitchFamily="34" charset="-120"/>
                        </a:rPr>
                        <a:t>感測器</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CFFCC"/>
                    </a:solidFill>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6</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7</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r>
              <a:tr h="45916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2</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進階</a:t>
                      </a:r>
                      <a:r>
                        <a:rPr lang="zh-TW" altLang="en-US" sz="2400" b="0" i="0" u="none" strike="noStrike" dirty="0">
                          <a:solidFill>
                            <a:srgbClr val="000000"/>
                          </a:solidFill>
                          <a:latin typeface="微軟正黑體" pitchFamily="34" charset="-120"/>
                          <a:ea typeface="微軟正黑體" pitchFamily="34" charset="-120"/>
                        </a:rPr>
                        <a:t>圍城之戰</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CC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4</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CCFFCC"/>
                    </a:solidFill>
                  </a:tcPr>
                </a:tc>
              </a:tr>
              <a:tr h="459162">
                <a:tc rowSpan="6">
                  <a:txBody>
                    <a:bodyPr/>
                    <a:lstStyle/>
                    <a:p>
                      <a:pPr algn="ctr" fontAlgn="ctr"/>
                      <a:r>
                        <a:rPr lang="en-US" sz="2400" b="0" i="0" u="none" strike="noStrike">
                          <a:solidFill>
                            <a:srgbClr val="000000"/>
                          </a:solidFill>
                          <a:latin typeface="微軟正黑體" pitchFamily="34" charset="-120"/>
                          <a:ea typeface="微軟正黑體" pitchFamily="34" charset="-120"/>
                        </a:rPr>
                        <a:t>Project 2</a:t>
                      </a:r>
                      <a:br>
                        <a:rPr lang="en-US" sz="2400" b="0" i="0" u="none" strike="noStrike">
                          <a:solidFill>
                            <a:srgbClr val="000000"/>
                          </a:solidFill>
                          <a:latin typeface="微軟正黑體" pitchFamily="34" charset="-120"/>
                          <a:ea typeface="微軟正黑體" pitchFamily="34" charset="-120"/>
                        </a:rPr>
                      </a:br>
                      <a:r>
                        <a:rPr lang="zh-TW" altLang="en-US" sz="2400" b="0" i="0" u="none" strike="noStrike">
                          <a:solidFill>
                            <a:srgbClr val="000000"/>
                          </a:solidFill>
                          <a:latin typeface="微軟正黑體" pitchFamily="34" charset="-120"/>
                          <a:ea typeface="微軟正黑體" pitchFamily="34" charset="-120"/>
                        </a:rPr>
                        <a:t>馬達</a:t>
                      </a:r>
                      <a:br>
                        <a:rPr lang="zh-TW" altLang="en-US" sz="2400" b="0" i="0" u="none" strike="noStrike">
                          <a:solidFill>
                            <a:srgbClr val="000000"/>
                          </a:solidFill>
                          <a:latin typeface="微軟正黑體" pitchFamily="34" charset="-120"/>
                          <a:ea typeface="微軟正黑體" pitchFamily="34" charset="-120"/>
                        </a:rPr>
                      </a:br>
                      <a:r>
                        <a:rPr lang="zh-TW" altLang="en-US" sz="2400" b="0" i="0" u="none" strike="noStrike">
                          <a:solidFill>
                            <a:srgbClr val="000000"/>
                          </a:solidFill>
                          <a:latin typeface="微軟正黑體" pitchFamily="34" charset="-120"/>
                          <a:ea typeface="微軟正黑體" pitchFamily="34" charset="-120"/>
                        </a:rPr>
                        <a:t>藍芽</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3</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蛋</a:t>
                      </a:r>
                      <a:r>
                        <a:rPr lang="zh-TW" altLang="en-US" sz="2400" b="0" i="0" u="none" strike="noStrike" dirty="0">
                          <a:solidFill>
                            <a:srgbClr val="000000"/>
                          </a:solidFill>
                          <a:latin typeface="微軟正黑體" pitchFamily="34" charset="-120"/>
                          <a:ea typeface="微軟正黑體" pitchFamily="34" charset="-120"/>
                        </a:rPr>
                        <a:t>蛋大進擊</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rowSpan="2">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功能組件</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馬達</a:t>
                      </a: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8</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9</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rowSpan="2">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功能組件</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藍</a:t>
                      </a:r>
                      <a:r>
                        <a:rPr lang="zh-TW" altLang="en-US" sz="2400" b="0" i="0" u="none" strike="noStrike" dirty="0">
                          <a:solidFill>
                            <a:srgbClr val="000000"/>
                          </a:solidFill>
                          <a:latin typeface="微軟正黑體" pitchFamily="34" charset="-120"/>
                          <a:ea typeface="微軟正黑體" pitchFamily="34" charset="-120"/>
                        </a:rPr>
                        <a:t>芽</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10</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vMerge="1">
                  <a:txBody>
                    <a:bodyPr/>
                    <a:lstStyle/>
                    <a:p>
                      <a:endParaRPr lang="zh-TW" altLang="en-US"/>
                    </a:p>
                  </a:txBody>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11</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遊戲</a:t>
                      </a:r>
                      <a:r>
                        <a:rPr lang="en-US" altLang="zh-TW" sz="2400" b="0" i="0" u="none" strike="noStrike" dirty="0">
                          <a:solidFill>
                            <a:srgbClr val="000000"/>
                          </a:solidFill>
                          <a:latin typeface="微軟正黑體" pitchFamily="34" charset="-120"/>
                          <a:ea typeface="微軟正黑體" pitchFamily="34" charset="-120"/>
                        </a:rPr>
                        <a:t>3</a:t>
                      </a:r>
                      <a:r>
                        <a:rPr lang="en-US" altLang="zh-TW" sz="2400" b="0" i="0" u="none" strike="noStrike" dirty="0" smtClean="0">
                          <a:solidFill>
                            <a:srgbClr val="000000"/>
                          </a:solidFill>
                          <a:latin typeface="微軟正黑體" pitchFamily="34" charset="-120"/>
                          <a:ea typeface="微軟正黑體" pitchFamily="34" charset="-120"/>
                        </a:rPr>
                        <a:t>:</a:t>
                      </a:r>
                      <a:r>
                        <a:rPr lang="en-US" altLang="zh-TW" sz="2400" b="0" i="0" u="none" strike="noStrike" baseline="0" dirty="0" smtClean="0">
                          <a:solidFill>
                            <a:srgbClr val="000000"/>
                          </a:solidFill>
                          <a:latin typeface="微軟正黑體" pitchFamily="34" charset="-120"/>
                          <a:ea typeface="微軟正黑體" pitchFamily="34" charset="-120"/>
                        </a:rPr>
                        <a:t> </a:t>
                      </a:r>
                      <a:r>
                        <a:rPr lang="zh-TW" altLang="en-US" sz="2400" b="0" i="0" u="none" strike="noStrike" dirty="0" smtClean="0">
                          <a:solidFill>
                            <a:srgbClr val="000000"/>
                          </a:solidFill>
                          <a:latin typeface="微軟正黑體" pitchFamily="34" charset="-120"/>
                          <a:ea typeface="微軟正黑體" pitchFamily="34" charset="-120"/>
                        </a:rPr>
                        <a:t>蛋</a:t>
                      </a:r>
                      <a:r>
                        <a:rPr lang="zh-TW" altLang="en-US" sz="2400" b="0" i="0" u="none" strike="noStrike" dirty="0">
                          <a:solidFill>
                            <a:srgbClr val="000000"/>
                          </a:solidFill>
                          <a:latin typeface="微軟正黑體" pitchFamily="34" charset="-120"/>
                          <a:ea typeface="微軟正黑體" pitchFamily="34" charset="-120"/>
                        </a:rPr>
                        <a:t>蛋大進擊</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6</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rowSpan="3">
                  <a:txBody>
                    <a:bodyPr/>
                    <a:lstStyle/>
                    <a:p>
                      <a:pPr algn="ctr" fontAlgn="ctr"/>
                      <a:r>
                        <a:rPr lang="en-US" sz="2400" b="0" i="0" u="none" strike="noStrike" dirty="0">
                          <a:solidFill>
                            <a:srgbClr val="000000"/>
                          </a:solidFill>
                          <a:latin typeface="微軟正黑體" pitchFamily="34" charset="-120"/>
                          <a:ea typeface="微軟正黑體" pitchFamily="34" charset="-120"/>
                        </a:rPr>
                        <a:t>Project 3</a:t>
                      </a:r>
                      <a:br>
                        <a:rPr lang="en-US" sz="2400" b="0" i="0" u="none" strike="noStrike" dirty="0">
                          <a:solidFill>
                            <a:srgbClr val="000000"/>
                          </a:solidFill>
                          <a:latin typeface="微軟正黑體" pitchFamily="34" charset="-120"/>
                          <a:ea typeface="微軟正黑體" pitchFamily="34" charset="-120"/>
                        </a:rPr>
                      </a:br>
                      <a:r>
                        <a:rPr lang="en-US" sz="2400" b="0" i="0" u="none" strike="noStrike" dirty="0" smtClean="0">
                          <a:solidFill>
                            <a:srgbClr val="000000"/>
                          </a:solidFill>
                          <a:latin typeface="微軟正黑體" pitchFamily="34" charset="-120"/>
                          <a:ea typeface="微軟正黑體" pitchFamily="34" charset="-120"/>
                        </a:rPr>
                        <a:t>LED+</a:t>
                      </a:r>
                      <a:r>
                        <a:rPr lang="zh-TW" altLang="en-US" sz="2400" b="0" i="0" u="none" strike="noStrike" dirty="0" smtClean="0">
                          <a:solidFill>
                            <a:srgbClr val="000000"/>
                          </a:solidFill>
                          <a:latin typeface="微軟正黑體" pitchFamily="34" charset="-120"/>
                          <a:ea typeface="微軟正黑體" pitchFamily="34" charset="-120"/>
                        </a:rPr>
                        <a:t>距離</a:t>
                      </a:r>
                      <a:r>
                        <a:rPr lang="zh-TW" altLang="en-US" sz="2400" b="0" i="0" u="none" strike="noStrike" dirty="0">
                          <a:solidFill>
                            <a:srgbClr val="000000"/>
                          </a:solidFill>
                          <a:latin typeface="微軟正黑體" pitchFamily="34" charset="-120"/>
                          <a:ea typeface="微軟正黑體" pitchFamily="34" charset="-120"/>
                        </a:rPr>
                        <a:t>感測器</a:t>
                      </a:r>
                      <a:br>
                        <a:rPr lang="zh-TW" altLang="en-US" sz="2400" b="0" i="0" u="none" strike="noStrike" dirty="0">
                          <a:solidFill>
                            <a:srgbClr val="000000"/>
                          </a:solidFill>
                          <a:latin typeface="微軟正黑體" pitchFamily="34" charset="-120"/>
                          <a:ea typeface="微軟正黑體" pitchFamily="34" charset="-120"/>
                        </a:rPr>
                      </a:b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馬達</a:t>
                      </a:r>
                      <a:r>
                        <a:rPr lang="en-US" altLang="zh-TW" sz="2400" b="0" i="0" u="none" strike="noStrike" dirty="0" smtClean="0">
                          <a:solidFill>
                            <a:srgbClr val="000000"/>
                          </a:solidFill>
                          <a:latin typeface="微軟正黑體" pitchFamily="34" charset="-120"/>
                          <a:ea typeface="微軟正黑體" pitchFamily="34" charset="-120"/>
                        </a:rPr>
                        <a:t>+</a:t>
                      </a:r>
                      <a:r>
                        <a:rPr lang="zh-TW" altLang="en-US" sz="2400" b="0" i="0" u="none" strike="noStrike" dirty="0" smtClean="0">
                          <a:solidFill>
                            <a:srgbClr val="000000"/>
                          </a:solidFill>
                          <a:latin typeface="微軟正黑體" pitchFamily="34" charset="-120"/>
                          <a:ea typeface="微軟正黑體" pitchFamily="34" charset="-120"/>
                        </a:rPr>
                        <a:t>藍</a:t>
                      </a:r>
                      <a:r>
                        <a:rPr lang="zh-TW" altLang="en-US" sz="2400" b="0" i="0" u="none" strike="noStrike" dirty="0">
                          <a:solidFill>
                            <a:srgbClr val="000000"/>
                          </a:solidFill>
                          <a:latin typeface="微軟正黑體" pitchFamily="34" charset="-120"/>
                          <a:ea typeface="微軟正黑體" pitchFamily="34" charset="-120"/>
                        </a:rPr>
                        <a:t>芽</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自走車應用</a:t>
                      </a:r>
                      <a:r>
                        <a:rPr lang="en-US" altLang="zh-TW" sz="2400" b="0" i="0" u="none" strike="noStrike" dirty="0" smtClean="0">
                          <a:solidFill>
                            <a:srgbClr val="000000"/>
                          </a:solidFill>
                          <a:latin typeface="微軟正黑體" pitchFamily="34" charset="-120"/>
                          <a:ea typeface="微軟正黑體" pitchFamily="34" charset="-120"/>
                        </a:rPr>
                        <a:t>: </a:t>
                      </a:r>
                      <a:r>
                        <a:rPr lang="zh-TW" altLang="en-US" sz="2400" b="0" i="0" u="none" strike="noStrike" dirty="0" smtClean="0">
                          <a:solidFill>
                            <a:srgbClr val="000000"/>
                          </a:solidFill>
                          <a:latin typeface="微軟正黑體" pitchFamily="34" charset="-120"/>
                          <a:ea typeface="微軟正黑體" pitchFamily="34" charset="-120"/>
                        </a:rPr>
                        <a:t>自動</a:t>
                      </a:r>
                      <a:r>
                        <a:rPr lang="zh-TW" altLang="en-US" sz="2400" b="0" i="0" u="none" strike="noStrike" dirty="0">
                          <a:solidFill>
                            <a:srgbClr val="000000"/>
                          </a:solidFill>
                          <a:latin typeface="微軟正黑體" pitchFamily="34" charset="-120"/>
                          <a:ea typeface="微軟正黑體" pitchFamily="34" charset="-120"/>
                        </a:rPr>
                        <a:t>煞停</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12</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5916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自走車應用</a:t>
                      </a:r>
                      <a:r>
                        <a:rPr lang="en-US" altLang="zh-TW" sz="2400" b="0" i="0" u="none" strike="noStrike" dirty="0" smtClean="0">
                          <a:solidFill>
                            <a:srgbClr val="000000"/>
                          </a:solidFill>
                          <a:latin typeface="微軟正黑體" pitchFamily="34" charset="-120"/>
                          <a:ea typeface="微軟正黑體" pitchFamily="34" charset="-120"/>
                        </a:rPr>
                        <a:t>:</a:t>
                      </a:r>
                      <a:r>
                        <a:rPr lang="en-US" altLang="zh-TW" sz="2400" b="0" i="0" u="none" strike="noStrike" baseline="0" dirty="0" smtClean="0">
                          <a:solidFill>
                            <a:srgbClr val="000000"/>
                          </a:solidFill>
                          <a:latin typeface="微軟正黑體" pitchFamily="34" charset="-120"/>
                          <a:ea typeface="微軟正黑體" pitchFamily="34" charset="-120"/>
                        </a:rPr>
                        <a:t> </a:t>
                      </a:r>
                      <a:r>
                        <a:rPr lang="zh-TW" altLang="en-US" sz="2400" b="0" i="0" u="none" strike="noStrike" dirty="0" smtClean="0">
                          <a:solidFill>
                            <a:srgbClr val="000000"/>
                          </a:solidFill>
                          <a:latin typeface="微軟正黑體" pitchFamily="34" charset="-120"/>
                          <a:ea typeface="微軟正黑體" pitchFamily="34" charset="-120"/>
                        </a:rPr>
                        <a:t>自動</a:t>
                      </a:r>
                      <a:r>
                        <a:rPr lang="zh-TW" altLang="en-US" sz="2400" b="0" i="0" u="none" strike="noStrike" dirty="0">
                          <a:solidFill>
                            <a:srgbClr val="000000"/>
                          </a:solidFill>
                          <a:latin typeface="微軟正黑體" pitchFamily="34" charset="-120"/>
                          <a:ea typeface="微軟正黑體" pitchFamily="34" charset="-120"/>
                        </a:rPr>
                        <a:t>定距</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13</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1332">
                <a:tc vMerge="1">
                  <a:txBody>
                    <a:bodyPr/>
                    <a:lstStyle/>
                    <a:p>
                      <a:endParaRPr lang="zh-TW" altLang="en-US"/>
                    </a:p>
                  </a:txBody>
                  <a:tcPr/>
                </a:tc>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成果發表</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7</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fontAlgn="ctr"/>
                      <a:r>
                        <a:rPr lang="zh-TW" altLang="en-US" sz="2400" b="0" i="0" u="none" strike="noStrike">
                          <a:solidFill>
                            <a:srgbClr val="000000"/>
                          </a:solidFill>
                          <a:latin typeface="微軟正黑體" pitchFamily="34" charset="-120"/>
                          <a:ea typeface="微軟正黑體" pitchFamily="34" charset="-120"/>
                        </a:rPr>
                        <a:t>　</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r>
              <a:tr h="459162">
                <a:tc>
                  <a:txBody>
                    <a:bodyPr/>
                    <a:lstStyle/>
                    <a:p>
                      <a:pPr algn="l" fontAlgn="ctr"/>
                      <a:endParaRPr lang="zh-TW" altLang="en-US" sz="2400" b="0" i="0" u="none" strike="noStrike">
                        <a:solidFill>
                          <a:srgbClr val="000000"/>
                        </a:solidFill>
                        <a:latin typeface="微軟正黑體" pitchFamily="34" charset="-120"/>
                        <a:ea typeface="微軟正黑體" pitchFamily="34" charset="-120"/>
                      </a:endParaRPr>
                    </a:p>
                  </a:txBody>
                  <a:tcPr marL="9525" marR="9525" marT="9526" marB="0" anchor="ctr">
                    <a:lnL>
                      <a:noFill/>
                    </a:lnL>
                    <a:lnR>
                      <a:noFill/>
                    </a:lnR>
                    <a:lnT w="6350" cap="flat" cmpd="sng" algn="ctr">
                      <a:solidFill>
                        <a:srgbClr val="A5A5A5"/>
                      </a:solidFill>
                      <a:prstDash val="solid"/>
                      <a:round/>
                      <a:headEnd type="none" w="med" len="med"/>
                      <a:tailEnd type="none" w="med" len="med"/>
                    </a:lnT>
                    <a:lnB>
                      <a:noFill/>
                    </a:lnB>
                  </a:tcPr>
                </a:tc>
                <a:tc>
                  <a:txBody>
                    <a:bodyPr/>
                    <a:lstStyle/>
                    <a:p>
                      <a:pPr algn="l" fontAlgn="ctr"/>
                      <a:endParaRPr lang="zh-TW" altLang="en-US" sz="2400" b="0" i="0" u="none" strike="noStrike">
                        <a:solidFill>
                          <a:srgbClr val="000000"/>
                        </a:solidFill>
                        <a:latin typeface="微軟正黑體" pitchFamily="34" charset="-120"/>
                        <a:ea typeface="微軟正黑體" pitchFamily="34" charset="-120"/>
                      </a:endParaRPr>
                    </a:p>
                  </a:txBody>
                  <a:tcPr marL="9525" marR="9525" marT="9526" marB="0" anchor="ctr">
                    <a:lnL>
                      <a:noFill/>
                    </a:lnL>
                    <a:lnR w="12700" cap="flat" cmpd="sng" algn="ctr">
                      <a:solidFill>
                        <a:schemeClr val="bg1">
                          <a:lumMod val="50000"/>
                        </a:schemeClr>
                      </a:solidFill>
                      <a:prstDash val="solid"/>
                      <a:round/>
                      <a:headEnd type="none" w="med" len="med"/>
                      <a:tailEnd type="none" w="med" len="med"/>
                    </a:lnR>
                    <a:lnT w="6350" cap="flat" cmpd="sng" algn="ctr">
                      <a:solidFill>
                        <a:srgbClr val="A5A5A5"/>
                      </a:solidFill>
                      <a:prstDash val="solid"/>
                      <a:round/>
                      <a:headEnd type="none" w="med" len="med"/>
                      <a:tailEnd type="none" w="med" len="med"/>
                    </a:lnT>
                    <a:lnB>
                      <a:noFill/>
                    </a:lnB>
                  </a:tcPr>
                </a:tc>
                <a:tc>
                  <a:txBody>
                    <a:bodyPr/>
                    <a:lstStyle/>
                    <a:p>
                      <a:pPr algn="ctr" fontAlgn="ctr"/>
                      <a:r>
                        <a:rPr lang="en-US" sz="2400" b="0" i="0" u="none" strike="noStrike" dirty="0">
                          <a:solidFill>
                            <a:srgbClr val="000000"/>
                          </a:solidFill>
                          <a:latin typeface="微軟正黑體" pitchFamily="34" charset="-120"/>
                          <a:ea typeface="微軟正黑體" pitchFamily="34" charset="-120"/>
                        </a:rPr>
                        <a:t>Activity</a:t>
                      </a:r>
                    </a:p>
                  </a:txBody>
                  <a:tcPr marL="9525" marR="9525" marT="9526"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fontAlgn="ctr"/>
                      <a:r>
                        <a:rPr lang="en-US" sz="2400" b="0" i="0" u="none" strike="noStrike" dirty="0">
                          <a:solidFill>
                            <a:srgbClr val="000000"/>
                          </a:solidFill>
                          <a:latin typeface="微軟正黑體" pitchFamily="34" charset="-120"/>
                          <a:ea typeface="微軟正黑體" pitchFamily="34" charset="-120"/>
                        </a:rPr>
                        <a:t>Lesson</a:t>
                      </a:r>
                    </a:p>
                  </a:txBody>
                  <a:tcPr marL="9525" marR="9525" marT="9526"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r>
              <a:tr h="459162">
                <a:tc>
                  <a:txBody>
                    <a:bodyPr/>
                    <a:lstStyle/>
                    <a:p>
                      <a:pPr algn="l" fontAlgn="ctr"/>
                      <a:endParaRPr lang="zh-TW" altLang="en-US" sz="2400" b="0" i="0" u="none" strike="noStrike">
                        <a:solidFill>
                          <a:srgbClr val="000000"/>
                        </a:solidFill>
                        <a:latin typeface="微軟正黑體" pitchFamily="34" charset="-120"/>
                        <a:ea typeface="微軟正黑體" pitchFamily="34" charset="-120"/>
                      </a:endParaRPr>
                    </a:p>
                  </a:txBody>
                  <a:tcPr marL="9525" marR="9525" marT="9526" marB="0" anchor="ctr">
                    <a:lnL>
                      <a:noFill/>
                    </a:lnL>
                    <a:lnR>
                      <a:noFill/>
                    </a:lnR>
                    <a:lnT>
                      <a:noFill/>
                    </a:lnT>
                    <a:lnB>
                      <a:noFill/>
                    </a:lnB>
                  </a:tcPr>
                </a:tc>
                <a:tc>
                  <a:txBody>
                    <a:bodyPr/>
                    <a:lstStyle/>
                    <a:p>
                      <a:pPr algn="l" fontAlgn="ctr"/>
                      <a:endParaRPr lang="zh-TW" altLang="en-US" sz="2400" b="0" i="0" u="none" strike="noStrike">
                        <a:solidFill>
                          <a:srgbClr val="000000"/>
                        </a:solidFill>
                        <a:latin typeface="微軟正黑體" pitchFamily="34" charset="-120"/>
                        <a:ea typeface="微軟正黑體" pitchFamily="34" charset="-120"/>
                      </a:endParaRPr>
                    </a:p>
                  </a:txBody>
                  <a:tcPr marL="9525" marR="9525" marT="9526" marB="0" anchor="ctr">
                    <a:lnL>
                      <a:noFill/>
                    </a:lnL>
                    <a:lnR w="12700" cap="flat" cmpd="sng" algn="ctr">
                      <a:solidFill>
                        <a:schemeClr val="bg1">
                          <a:lumMod val="50000"/>
                        </a:schemeClr>
                      </a:solidFill>
                      <a:prstDash val="solid"/>
                      <a:round/>
                      <a:headEnd type="none" w="med" len="med"/>
                      <a:tailEnd type="none" w="med" len="med"/>
                    </a:lnR>
                    <a:lnT>
                      <a:noFill/>
                    </a:lnT>
                    <a:lnB>
                      <a:noFill/>
                    </a:lnB>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7</a:t>
                      </a:r>
                    </a:p>
                  </a:txBody>
                  <a:tcPr marL="9525" marR="9525" marT="9526"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13</a:t>
                      </a:r>
                    </a:p>
                  </a:txBody>
                  <a:tcPr marL="9525" marR="9525" marT="9526" marB="0" anchor="ctr">
                    <a:lnL w="12700" cap="flat" cmpd="sng" algn="ctr">
                      <a:solidFill>
                        <a:schemeClr val="bg1">
                          <a:lumMod val="50000"/>
                        </a:schemeClr>
                      </a:solid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tcPr>
                </a:tc>
              </a:tr>
            </a:tbl>
          </a:graphicData>
        </a:graphic>
      </p:graphicFrame>
      <p:graphicFrame>
        <p:nvGraphicFramePr>
          <p:cNvPr id="7" name="表格 6"/>
          <p:cNvGraphicFramePr>
            <a:graphicFrameLocks noGrp="1"/>
          </p:cNvGraphicFramePr>
          <p:nvPr/>
        </p:nvGraphicFramePr>
        <p:xfrm>
          <a:off x="13962134" y="2585547"/>
          <a:ext cx="10043493" cy="10761760"/>
        </p:xfrm>
        <a:graphic>
          <a:graphicData uri="http://schemas.openxmlformats.org/drawingml/2006/table">
            <a:tbl>
              <a:tblPr/>
              <a:tblGrid>
                <a:gridCol w="2129759"/>
                <a:gridCol w="6434113"/>
                <a:gridCol w="1479621"/>
              </a:tblGrid>
              <a:tr h="741046">
                <a:tc>
                  <a:txBody>
                    <a:bodyPr/>
                    <a:lstStyle/>
                    <a:p>
                      <a:pPr algn="ctr" fontAlgn="ctr"/>
                      <a:r>
                        <a:rPr lang="zh-TW" altLang="en-US" sz="2400" b="1" i="0" u="none" strike="noStrike" dirty="0">
                          <a:solidFill>
                            <a:srgbClr val="3F3F76"/>
                          </a:solidFill>
                          <a:latin typeface="微軟正黑體" pitchFamily="34" charset="-120"/>
                          <a:ea typeface="微軟正黑體" pitchFamily="34" charset="-120"/>
                        </a:rPr>
                        <a:t>任務</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chemeClr val="accent5">
                        <a:lumMod val="40000"/>
                        <a:lumOff val="60000"/>
                      </a:schemeClr>
                    </a:solidFill>
                  </a:tcPr>
                </a:tc>
                <a:tc>
                  <a:txBody>
                    <a:bodyPr/>
                    <a:lstStyle/>
                    <a:p>
                      <a:pPr algn="l" fontAlgn="ctr"/>
                      <a:r>
                        <a:rPr lang="zh-TW" altLang="en-US" sz="2400" b="1" i="0" u="none" strike="noStrike" dirty="0">
                          <a:solidFill>
                            <a:srgbClr val="3F3F76"/>
                          </a:solidFill>
                          <a:latin typeface="微軟正黑體" pitchFamily="34" charset="-120"/>
                          <a:ea typeface="微軟正黑體" pitchFamily="34" charset="-120"/>
                        </a:rPr>
                        <a:t>主要內容</a:t>
                      </a:r>
                    </a:p>
                  </a:txBody>
                  <a:tcPr marL="9525" marR="9525" marT="9526"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solidFill>
                      <a:schemeClr val="accent5">
                        <a:lumMod val="40000"/>
                        <a:lumOff val="60000"/>
                      </a:schemeClr>
                    </a:solidFill>
                  </a:tcPr>
                </a:tc>
                <a:tc>
                  <a:txBody>
                    <a:bodyPr/>
                    <a:lstStyle/>
                    <a:p>
                      <a:pPr algn="ctr" fontAlgn="ctr"/>
                      <a:r>
                        <a:rPr lang="zh-TW" altLang="en-US" sz="2400" b="1" i="0" u="none" strike="noStrike" dirty="0">
                          <a:solidFill>
                            <a:srgbClr val="3F3F76"/>
                          </a:solidFill>
                          <a:latin typeface="微軟正黑體" pitchFamily="34" charset="-120"/>
                          <a:ea typeface="微軟正黑體" pitchFamily="34" charset="-120"/>
                        </a:rPr>
                        <a:t>預估時程</a:t>
                      </a:r>
                    </a:p>
                  </a:txBody>
                  <a:tcPr marL="9525" marR="9525" marT="9526"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chemeClr val="accent5">
                        <a:lumMod val="40000"/>
                        <a:lumOff val="60000"/>
                      </a:schemeClr>
                    </a:solidFill>
                  </a:tcPr>
                </a:tc>
              </a:tr>
              <a:tr h="558550">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超音波的原理及生活知識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558550">
                <a:tc>
                  <a:txBody>
                    <a:bodyPr/>
                    <a:lstStyle/>
                    <a:p>
                      <a:pPr algn="ctr" fontAlgn="ctr"/>
                      <a:r>
                        <a:rPr lang="zh-TW" altLang="en-US" sz="2400" b="0" i="0" u="none" strike="noStrike" dirty="0">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介紹距離感測器模組與組裝</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558550">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影片</a:t>
                      </a:r>
                      <a:r>
                        <a:rPr lang="en-US" altLang="zh-TW" sz="24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400" b="0" i="0" u="none" strike="noStrike" dirty="0">
                          <a:solidFill>
                            <a:srgbClr val="000000"/>
                          </a:solidFill>
                          <a:latin typeface="微軟正黑體" pitchFamily="34" charset="-120"/>
                          <a:ea typeface="微軟正黑體" pitchFamily="34" charset="-120"/>
                        </a:rPr>
                        <a:t>距離感測器教學片</a:t>
                      </a:r>
                      <a:r>
                        <a:rPr lang="en-US" altLang="zh-TW" sz="2400" b="0" i="0" u="none" strike="noStrike" dirty="0">
                          <a:solidFill>
                            <a:srgbClr val="000000"/>
                          </a:solidFill>
                          <a:latin typeface="微軟正黑體" pitchFamily="34" charset="-120"/>
                          <a:ea typeface="微軟正黑體" pitchFamily="34" charset="-120"/>
                        </a:rPr>
                        <a:t>1 - </a:t>
                      </a:r>
                      <a:r>
                        <a:rPr lang="zh-TW" altLang="en-US" sz="2400" b="0" i="0" u="none" strike="noStrike" dirty="0">
                          <a:solidFill>
                            <a:srgbClr val="000000"/>
                          </a:solidFill>
                          <a:latin typeface="微軟正黑體" pitchFamily="34" charset="-120"/>
                          <a:ea typeface="微軟正黑體" pitchFamily="34" charset="-120"/>
                        </a:rPr>
                        <a:t>讀取距離感測器的數值</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軟體中距離感測器的方塊</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r>
              <a:tr h="741046">
                <a:tc>
                  <a:txBody>
                    <a:bodyPr/>
                    <a:lstStyle/>
                    <a:p>
                      <a:pPr algn="ctr" fontAlgn="ctr"/>
                      <a:r>
                        <a:rPr lang="en-US" altLang="zh-TW" sz="2400" b="0" i="0" u="none" strike="noStrike" dirty="0" smtClean="0">
                          <a:solidFill>
                            <a:srgbClr val="000000"/>
                          </a:solidFill>
                          <a:latin typeface="微軟正黑體" pitchFamily="34" charset="-120"/>
                          <a:ea typeface="微軟正黑體" pitchFamily="34" charset="-120"/>
                        </a:rPr>
                        <a:t>Coding</a:t>
                      </a:r>
                      <a:r>
                        <a:rPr lang="zh-TW" altLang="en-US" sz="2400" b="0" i="0" u="none" strike="noStrike" dirty="0" smtClean="0">
                          <a:solidFill>
                            <a:srgbClr val="000000"/>
                          </a:solidFill>
                          <a:latin typeface="微軟正黑體" pitchFamily="34" charset="-120"/>
                          <a:ea typeface="微軟正黑體" pitchFamily="34" charset="-120"/>
                        </a:rPr>
                        <a:t>指令</a:t>
                      </a: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讀取數值方塊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558550">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動手體驗</a:t>
                      </a:r>
                      <a:r>
                        <a:rPr lang="en-US" altLang="zh-TW" sz="24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自己做體驗讀取距離數值 </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示範擋案</a:t>
                      </a:r>
                      <a:r>
                        <a:rPr lang="en-US" altLang="zh-TW" sz="2400" b="0" i="0" u="none" strike="noStrike">
                          <a:solidFill>
                            <a:srgbClr val="000000"/>
                          </a:solidFill>
                          <a:latin typeface="微軟正黑體" pitchFamily="34" charset="-120"/>
                          <a:ea typeface="微軟正黑體" pitchFamily="34" charset="-120"/>
                        </a:rPr>
                        <a:t>2-1)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影片</a:t>
                      </a:r>
                      <a:r>
                        <a:rPr lang="en-US" altLang="zh-TW" sz="24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距離感測器教學片</a:t>
                      </a:r>
                      <a:r>
                        <a:rPr lang="en-US" altLang="zh-TW" sz="2400" b="0" i="0" u="none" strike="noStrike">
                          <a:solidFill>
                            <a:srgbClr val="000000"/>
                          </a:solidFill>
                          <a:latin typeface="微軟正黑體" pitchFamily="34" charset="-120"/>
                          <a:ea typeface="微軟正黑體" pitchFamily="34" charset="-120"/>
                        </a:rPr>
                        <a:t>2 - </a:t>
                      </a:r>
                      <a:r>
                        <a:rPr lang="zh-TW" altLang="en-US" sz="2400" b="0" i="0" u="none" strike="noStrike">
                          <a:solidFill>
                            <a:srgbClr val="000000"/>
                          </a:solidFill>
                          <a:latin typeface="微軟正黑體" pitchFamily="34" charset="-120"/>
                          <a:ea typeface="微軟正黑體" pitchFamily="34" charset="-120"/>
                        </a:rPr>
                        <a:t>隨距離改變亮度的</a:t>
                      </a: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558550">
                <a:tc>
                  <a:txBody>
                    <a:bodyPr/>
                    <a:lstStyle/>
                    <a:p>
                      <a:pPr algn="ctr" fontAlgn="ctr"/>
                      <a:r>
                        <a:rPr lang="zh-TW" altLang="en-US" sz="24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變數與欄位類型介紹 </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數字類型</a:t>
                      </a:r>
                      <a:r>
                        <a:rPr lang="en-US" altLang="zh-TW" sz="24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r>
              <a:tr h="741046">
                <a:tc>
                  <a:txBody>
                    <a:bodyPr/>
                    <a:lstStyle/>
                    <a:p>
                      <a:pPr algn="ctr" fontAlgn="ctr"/>
                      <a:r>
                        <a:rPr lang="en-US" altLang="zh-TW" sz="2400" b="0" i="0" u="none" strike="noStrike" dirty="0" smtClean="0">
                          <a:solidFill>
                            <a:srgbClr val="000000"/>
                          </a:solidFill>
                          <a:latin typeface="微軟正黑體" pitchFamily="34" charset="-120"/>
                          <a:ea typeface="微軟正黑體" pitchFamily="34" charset="-120"/>
                        </a:rPr>
                        <a:t>Coding</a:t>
                      </a:r>
                      <a:r>
                        <a:rPr lang="zh-TW" altLang="en-US" sz="2400" b="0" i="0" u="none" strike="noStrike" dirty="0" smtClean="0">
                          <a:solidFill>
                            <a:srgbClr val="000000"/>
                          </a:solidFill>
                          <a:latin typeface="微軟正黑體" pitchFamily="34" charset="-120"/>
                          <a:ea typeface="微軟正黑體" pitchFamily="34" charset="-120"/>
                        </a:rPr>
                        <a:t>指令</a:t>
                      </a: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調光器</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變數設定</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558550">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動手體驗</a:t>
                      </a:r>
                      <a:r>
                        <a:rPr lang="en-US" altLang="zh-TW" sz="24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自己做實驗</a:t>
                      </a: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燈隨距離亮度變化 </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示範擋案</a:t>
                      </a:r>
                      <a:r>
                        <a:rPr lang="en-US" altLang="zh-TW" sz="2400" b="0" i="0" u="none" strike="noStrike">
                          <a:solidFill>
                            <a:srgbClr val="000000"/>
                          </a:solidFill>
                          <a:latin typeface="微軟正黑體" pitchFamily="34" charset="-120"/>
                          <a:ea typeface="微軟正黑體" pitchFamily="34" charset="-120"/>
                        </a:rPr>
                        <a:t>2-2)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影片</a:t>
                      </a:r>
                      <a:r>
                        <a:rPr lang="en-US" altLang="zh-TW" sz="24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距離感測器教學片</a:t>
                      </a:r>
                      <a:r>
                        <a:rPr lang="en-US" altLang="zh-TW" sz="2400" b="0" i="0" u="none" strike="noStrike">
                          <a:solidFill>
                            <a:srgbClr val="000000"/>
                          </a:solidFill>
                          <a:latin typeface="微軟正黑體" pitchFamily="34" charset="-120"/>
                          <a:ea typeface="微軟正黑體" pitchFamily="34" charset="-120"/>
                        </a:rPr>
                        <a:t>3 - </a:t>
                      </a:r>
                      <a:r>
                        <a:rPr lang="zh-TW" altLang="en-US" sz="2400" b="0" i="0" u="none" strike="noStrike">
                          <a:solidFill>
                            <a:srgbClr val="000000"/>
                          </a:solidFill>
                          <a:latin typeface="微軟正黑體" pitchFamily="34" charset="-120"/>
                          <a:ea typeface="微軟正黑體" pitchFamily="34" charset="-120"/>
                        </a:rPr>
                        <a:t>距離感測器控制</a:t>
                      </a: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燈</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數位運算方塊</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r>
              <a:tr h="741046">
                <a:tc>
                  <a:txBody>
                    <a:bodyPr/>
                    <a:lstStyle/>
                    <a:p>
                      <a:pPr algn="ctr" fontAlgn="ctr"/>
                      <a:r>
                        <a:rPr lang="en-US" altLang="zh-TW" sz="2400" b="0" i="0" u="none" strike="noStrike" dirty="0" smtClean="0">
                          <a:solidFill>
                            <a:srgbClr val="000000"/>
                          </a:solidFill>
                          <a:latin typeface="微軟正黑體" pitchFamily="34" charset="-120"/>
                          <a:ea typeface="微軟正黑體" pitchFamily="34" charset="-120"/>
                        </a:rPr>
                        <a:t>Coding</a:t>
                      </a:r>
                      <a:r>
                        <a:rPr lang="zh-TW" altLang="en-US" sz="2400" b="0" i="0" u="none" strike="noStrike" dirty="0" smtClean="0">
                          <a:solidFill>
                            <a:srgbClr val="000000"/>
                          </a:solidFill>
                          <a:latin typeface="微軟正黑體" pitchFamily="34" charset="-120"/>
                          <a:ea typeface="微軟正黑體" pitchFamily="34" charset="-120"/>
                        </a:rPr>
                        <a:t>指令</a:t>
                      </a: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比較條件</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動手體驗</a:t>
                      </a:r>
                      <a:r>
                        <a:rPr lang="en-US" altLang="zh-TW" sz="24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用比較條件做迴圈漸亮的</a:t>
                      </a: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燈 </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示範擋案</a:t>
                      </a:r>
                      <a:r>
                        <a:rPr lang="en-US" altLang="zh-TW" sz="2400" b="0" i="0" u="none" strike="noStrike">
                          <a:solidFill>
                            <a:srgbClr val="000000"/>
                          </a:solidFill>
                          <a:latin typeface="微軟正黑體" pitchFamily="34" charset="-120"/>
                          <a:ea typeface="微軟正黑體" pitchFamily="34" charset="-120"/>
                        </a:rPr>
                        <a:t>2-3)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741046">
                <a:tc>
                  <a:txBody>
                    <a:bodyPr/>
                    <a:lstStyle/>
                    <a:p>
                      <a:pPr algn="ctr" fontAlgn="ctr"/>
                      <a:r>
                        <a:rPr lang="zh-TW" altLang="en-US" sz="2400" b="0" i="0" u="none" strike="noStrike">
                          <a:solidFill>
                            <a:srgbClr val="000000"/>
                          </a:solidFill>
                          <a:latin typeface="微軟正黑體" pitchFamily="34" charset="-120"/>
                          <a:ea typeface="微軟正黑體" pitchFamily="34" charset="-120"/>
                        </a:rPr>
                        <a:t>動手體驗</a:t>
                      </a:r>
                      <a:r>
                        <a:rPr lang="en-US" altLang="zh-TW" sz="24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400" b="0" i="0" u="none" strike="noStrike">
                          <a:solidFill>
                            <a:srgbClr val="000000"/>
                          </a:solidFill>
                          <a:latin typeface="微軟正黑體" pitchFamily="34" charset="-120"/>
                          <a:ea typeface="微軟正黑體" pitchFamily="34" charset="-120"/>
                        </a:rPr>
                        <a:t>自己做實驗距離內改變</a:t>
                      </a:r>
                      <a:r>
                        <a:rPr lang="en-US" altLang="zh-TW" sz="2400" b="0" i="0" u="none" strike="noStrike">
                          <a:solidFill>
                            <a:srgbClr val="000000"/>
                          </a:solidFill>
                          <a:latin typeface="微軟正黑體" pitchFamily="34" charset="-120"/>
                          <a:ea typeface="微軟正黑體" pitchFamily="34" charset="-120"/>
                        </a:rPr>
                        <a:t>LED</a:t>
                      </a:r>
                      <a:r>
                        <a:rPr lang="zh-TW" altLang="en-US" sz="2400" b="0" i="0" u="none" strike="noStrike">
                          <a:solidFill>
                            <a:srgbClr val="000000"/>
                          </a:solidFill>
                          <a:latin typeface="微軟正黑體" pitchFamily="34" charset="-120"/>
                          <a:ea typeface="微軟正黑體" pitchFamily="34" charset="-120"/>
                        </a:rPr>
                        <a:t>燈模式 </a:t>
                      </a:r>
                      <a:r>
                        <a:rPr lang="en-US" altLang="zh-TW" sz="2400" b="0" i="0" u="none" strike="noStrike">
                          <a:solidFill>
                            <a:srgbClr val="000000"/>
                          </a:solidFill>
                          <a:latin typeface="微軟正黑體" pitchFamily="34" charset="-120"/>
                          <a:ea typeface="微軟正黑體" pitchFamily="34" charset="-120"/>
                        </a:rPr>
                        <a:t>(</a:t>
                      </a:r>
                      <a:r>
                        <a:rPr lang="zh-TW" altLang="en-US" sz="2400" b="0" i="0" u="none" strike="noStrike">
                          <a:solidFill>
                            <a:srgbClr val="000000"/>
                          </a:solidFill>
                          <a:latin typeface="微軟正黑體" pitchFamily="34" charset="-120"/>
                          <a:ea typeface="微軟正黑體" pitchFamily="34" charset="-120"/>
                        </a:rPr>
                        <a:t>示範擋案</a:t>
                      </a:r>
                      <a:r>
                        <a:rPr lang="en-US" altLang="zh-TW" sz="2400" b="0" i="0" u="none" strike="noStrike">
                          <a:solidFill>
                            <a:srgbClr val="000000"/>
                          </a:solidFill>
                          <a:latin typeface="微軟正黑體" pitchFamily="34" charset="-120"/>
                          <a:ea typeface="微軟正黑體" pitchFamily="34" charset="-120"/>
                        </a:rPr>
                        <a:t>2-4)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4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bl>
          </a:graphicData>
        </a:graphic>
      </p:graphicFrame>
      <p:cxnSp>
        <p:nvCxnSpPr>
          <p:cNvPr id="9" name="直線接點 8"/>
          <p:cNvCxnSpPr/>
          <p:nvPr/>
        </p:nvCxnSpPr>
        <p:spPr bwMode="auto">
          <a:xfrm flipV="1">
            <a:off x="13116912" y="2585546"/>
            <a:ext cx="845224" cy="3626068"/>
          </a:xfrm>
          <a:prstGeom prst="line">
            <a:avLst/>
          </a:prstGeom>
          <a:blipFill dpi="0" rotWithShape="0">
            <a:blip r:embed="rId2" cstate="print"/>
            <a:srcRect/>
            <a:tile tx="0" ty="0" sx="100000" sy="100000" flip="none" algn="tl"/>
          </a:blipFill>
          <a:ln w="3175" cap="flat" cmpd="sng" algn="ctr">
            <a:solidFill>
              <a:schemeClr val="bg1">
                <a:lumMod val="90000"/>
              </a:schemeClr>
            </a:solidFill>
            <a:prstDash val="solid"/>
            <a:miter lim="0"/>
            <a:headEnd type="none" w="med" len="med"/>
            <a:tailEnd type="none" w="med" len="med"/>
          </a:ln>
          <a:effectLst>
            <a:outerShdw blurRad="38100" dist="25400" dir="5400000" algn="ctr" rotWithShape="0">
              <a:srgbClr val="000000">
                <a:alpha val="50000"/>
              </a:srgbClr>
            </a:outerShdw>
          </a:effectLst>
        </p:spPr>
      </p:cxnSp>
      <p:cxnSp>
        <p:nvCxnSpPr>
          <p:cNvPr id="11" name="直線接點 10"/>
          <p:cNvCxnSpPr/>
          <p:nvPr/>
        </p:nvCxnSpPr>
        <p:spPr bwMode="auto">
          <a:xfrm>
            <a:off x="13116912" y="8135007"/>
            <a:ext cx="845224" cy="5212300"/>
          </a:xfrm>
          <a:prstGeom prst="line">
            <a:avLst/>
          </a:prstGeom>
          <a:blipFill dpi="0" rotWithShape="0">
            <a:blip r:embed="rId2" cstate="print"/>
            <a:srcRect/>
            <a:tile tx="0" ty="0" sx="100000" sy="100000" flip="none" algn="tl"/>
          </a:blipFill>
          <a:ln w="3175" cap="flat" cmpd="sng" algn="ctr">
            <a:solidFill>
              <a:schemeClr val="bg1">
                <a:lumMod val="90000"/>
              </a:schemeClr>
            </a:solidFill>
            <a:prstDash val="solid"/>
            <a:miter lim="0"/>
            <a:headEnd type="none" w="med" len="med"/>
            <a:tailEnd type="none" w="med" len="med"/>
          </a:ln>
          <a:effectLst>
            <a:outerShdw blurRad="38100" dist="25400" dir="5400000" algn="ctr" rotWithShape="0">
              <a:srgbClr val="000000">
                <a:alpha val="50000"/>
              </a:srgbClr>
            </a:outerShdw>
          </a:effectLst>
        </p:spPr>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38" y="-1819275"/>
            <a:ext cx="24382413" cy="16036925"/>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59"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61" name="Rectangle 5"/>
          <p:cNvSpPr>
            <a:spLocks/>
          </p:cNvSpPr>
          <p:nvPr/>
        </p:nvSpPr>
        <p:spPr bwMode="auto">
          <a:xfrm>
            <a:off x="8674795" y="5387975"/>
            <a:ext cx="7032823"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err="1" smtClean="0">
                <a:solidFill>
                  <a:srgbClr val="FFFFFF"/>
                </a:solidFill>
                <a:latin typeface="Brandon Text Bold" pitchFamily="34" charset="0"/>
                <a:ea typeface="新細明體" pitchFamily="18" charset="-120"/>
                <a:sym typeface="Brandon Text Bold" pitchFamily="34" charset="0"/>
              </a:rPr>
              <a:t>TarkusVP</a:t>
            </a:r>
            <a:r>
              <a:rPr lang="zh-TW" altLang="en-US" sz="6800" dirty="0" smtClean="0">
                <a:solidFill>
                  <a:srgbClr val="FFFFFF"/>
                </a:solidFill>
                <a:latin typeface="Brandon Text Bold" pitchFamily="34" charset="0"/>
                <a:ea typeface="新細明體" pitchFamily="18" charset="-120"/>
                <a:sym typeface="Brandon Text Bold" pitchFamily="34" charset="0"/>
              </a:rPr>
              <a:t>課程定位</a:t>
            </a:r>
            <a:endParaRPr lang="en-US" altLang="zh-TW" sz="6800" dirty="0" smtClean="0">
              <a:solidFill>
                <a:srgbClr val="FFFFFF"/>
              </a:solidFill>
              <a:latin typeface="Brandon Text Bold" pitchFamily="34" charset="0"/>
              <a:ea typeface="新細明體" pitchFamily="18" charset="-120"/>
              <a:sym typeface="Brandon Text Bold" pitchFamily="34" charset="0"/>
            </a:endParaRPr>
          </a:p>
          <a:p>
            <a:pPr defTabSz="823913"/>
            <a:r>
              <a:rPr lang="en-US" altLang="zh-TW" sz="6800" dirty="0" smtClean="0">
                <a:solidFill>
                  <a:srgbClr val="FFFFFF"/>
                </a:solidFill>
                <a:latin typeface="Brandon Text Bold" pitchFamily="34" charset="0"/>
                <a:ea typeface="新細明體" pitchFamily="18" charset="-120"/>
                <a:cs typeface="Brandon Text Bold" pitchFamily="34" charset="0"/>
                <a:sym typeface="Brandon Text Bold" pitchFamily="34" charset="0"/>
              </a:rPr>
              <a:t>Positioning</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45063"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27518AD-E517-4367-AFBE-BB1B19341714}" type="slidenum">
              <a:rPr lang="zh-TW" altLang="zh-TW" sz="2100">
                <a:solidFill>
                  <a:srgbClr val="A7A7A7"/>
                </a:solidFill>
                <a:latin typeface="Gill Sans" charset="0"/>
                <a:ea typeface="Gill Sans" charset="0"/>
                <a:cs typeface="Gill Sans" charset="0"/>
                <a:sym typeface="Gill Sans" charset="0"/>
              </a:rPr>
              <a:pPr defTabSz="823913"/>
              <a:t>3</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5" name="Google Shape;824;p89"/>
          <p:cNvSpPr txBox="1">
            <a:spLocks/>
          </p:cNvSpPr>
          <p:nvPr/>
        </p:nvSpPr>
        <p:spPr>
          <a:xfrm>
            <a:off x="977464" y="1125154"/>
            <a:ext cx="21945600" cy="2286000"/>
          </a:xfrm>
          <a:prstGeom prst="rect">
            <a:avLst/>
          </a:prstGeom>
          <a:noFill/>
          <a:ln>
            <a:noFill/>
          </a:ln>
        </p:spPr>
        <p:txBody>
          <a:bodyPr spcFirstLastPara="1" wrap="square" lIns="217659" tIns="108800" rIns="217659" bIns="108800" anchor="ctr" anchorCtr="0">
            <a:noAutofit/>
          </a:bodyPr>
          <a:lstStyle/>
          <a:p>
            <a:pPr algn="l" defTabSz="457171" hangingPunct="1">
              <a:buClr>
                <a:srgbClr val="646464"/>
              </a:buClr>
            </a:pPr>
            <a:r>
              <a:rPr lang="zh-TW" altLang="en-US" sz="8600" b="1" dirty="0" smtClean="0">
                <a:solidFill>
                  <a:srgbClr val="646464"/>
                </a:solidFill>
                <a:latin typeface="微軟正黑體 Light" panose="020B0304030504040204" pitchFamily="34" charset="-120"/>
                <a:ea typeface="微軟正黑體 Light" panose="020B0304030504040204" pitchFamily="34" charset="-120"/>
                <a:cs typeface="Helvetica"/>
                <a:sym typeface="Helvetica" panose="020B0604020202020204" pitchFamily="34" charset="0"/>
              </a:rPr>
              <a:t>感測器</a:t>
            </a:r>
            <a:endParaRPr lang="zh-TW" altLang="en-US" sz="8600" b="1" dirty="0">
              <a:solidFill>
                <a:srgbClr val="4D4D4D"/>
              </a:solidFill>
              <a:latin typeface="微軟正黑體 Light" panose="020B0304030504040204" pitchFamily="34" charset="-120"/>
              <a:ea typeface="微軟正黑體 Light" panose="020B0304030504040204" pitchFamily="34" charset="-120"/>
              <a:cs typeface="+mj-cs"/>
              <a:sym typeface="Helvetica" panose="020B0604020202020204" pitchFamily="34" charset="0"/>
            </a:endParaRPr>
          </a:p>
        </p:txBody>
      </p:sp>
      <p:sp>
        <p:nvSpPr>
          <p:cNvPr id="818" name="Google Shape;818;p88"/>
          <p:cNvSpPr txBox="1">
            <a:spLocks noGrp="1"/>
          </p:cNvSpPr>
          <p:nvPr>
            <p:ph type="body" idx="4294967295"/>
          </p:nvPr>
        </p:nvSpPr>
        <p:spPr>
          <a:xfrm>
            <a:off x="1324304" y="3255255"/>
            <a:ext cx="21945600" cy="9051926"/>
          </a:xfrm>
          <a:prstGeom prst="rect">
            <a:avLst/>
          </a:prstGeom>
          <a:noFill/>
          <a:ln>
            <a:noFill/>
          </a:ln>
        </p:spPr>
        <p:txBody>
          <a:bodyPr spcFirstLastPara="1" wrap="square" lIns="217659" tIns="108800" rIns="217659" bIns="108800" anchor="t" anchorCtr="0">
            <a:noAutofit/>
          </a:bodyPr>
          <a:lstStyle/>
          <a:p>
            <a:pPr marL="870781" indent="-609548">
              <a:spcBef>
                <a:spcPts val="0"/>
              </a:spcBef>
              <a:buSzPts val="1904"/>
            </a:pPr>
            <a:r>
              <a:rPr lang="zh-TW" altLang="en-US" sz="4300" dirty="0">
                <a:latin typeface="微軟正黑體 Light" panose="020B0304030504040204" pitchFamily="34" charset="-120"/>
                <a:ea typeface="微軟正黑體 Light" panose="020B0304030504040204" pitchFamily="34" charset="-120"/>
              </a:rPr>
              <a:t>汽車前方雷達防撞系統是用於汽車行駛、停車等的安全輔助裝置。該系統配置了進口超音波傳感器探測，能準確測知車前是否有障礙物</a:t>
            </a:r>
            <a:r>
              <a:rPr lang="zh-TW" altLang="en-US" sz="4300" dirty="0" smtClean="0">
                <a:latin typeface="微軟正黑體 Light" panose="020B0304030504040204" pitchFamily="34" charset="-120"/>
                <a:ea typeface="微軟正黑體 Light" panose="020B0304030504040204" pitchFamily="34" charset="-120"/>
              </a:rPr>
              <a:t>。 </a:t>
            </a:r>
            <a:endParaRPr lang="en-US" altLang="zh-TW" sz="4300" dirty="0" smtClean="0">
              <a:latin typeface="微軟正黑體 Light" panose="020B0304030504040204" pitchFamily="34" charset="-120"/>
              <a:ea typeface="微軟正黑體 Light" panose="020B0304030504040204" pitchFamily="34" charset="-120"/>
            </a:endParaRPr>
          </a:p>
          <a:p>
            <a:pPr marL="870781" indent="-609548">
              <a:spcBef>
                <a:spcPts val="0"/>
              </a:spcBef>
              <a:buSzPts val="1904"/>
            </a:pPr>
            <a:endParaRPr sz="4300" dirty="0">
              <a:latin typeface="微軟正黑體 Light" panose="020B0304030504040204" pitchFamily="34" charset="-120"/>
              <a:ea typeface="微軟正黑體 Light" panose="020B0304030504040204" pitchFamily="34" charset="-120"/>
            </a:endParaRPr>
          </a:p>
          <a:p>
            <a:pPr marL="870781" indent="-609548">
              <a:buSzPts val="1904"/>
            </a:pPr>
            <a:r>
              <a:rPr lang="zh-TW" altLang="en-US" sz="4300" dirty="0">
                <a:latin typeface="微軟正黑體 Light" panose="020B0304030504040204" pitchFamily="34" charset="-120"/>
                <a:ea typeface="微軟正黑體 Light" panose="020B0304030504040204" pitchFamily="34" charset="-120"/>
              </a:rPr>
              <a:t>其原理是利用微電腦系統運算的指揮和控制，通過聲音和顯示器分別提示障礙物的方向及車身與障礙物之間的距離，從而實現對碰撞防患於未然。</a:t>
            </a:r>
            <a:endParaRPr sz="4300" dirty="0">
              <a:latin typeface="微軟正黑體 Light" panose="020B0304030504040204" pitchFamily="34" charset="-120"/>
              <a:ea typeface="微軟正黑體 Light" panose="020B0304030504040204" pitchFamily="34" charset="-120"/>
            </a:endParaRPr>
          </a:p>
          <a:p>
            <a:pPr marL="870781" indent="-331986"/>
            <a:endParaRPr sz="4300" dirty="0">
              <a:latin typeface="微軟正黑體 Light" panose="020B0304030504040204" pitchFamily="34" charset="-120"/>
              <a:ea typeface="微軟正黑體 Light" panose="020B0304030504040204" pitchFamily="34" charset="-120"/>
            </a:endParaRPr>
          </a:p>
        </p:txBody>
      </p:sp>
      <p:pic>
        <p:nvPicPr>
          <p:cNvPr id="819" name="Google Shape;819;p88" descr="tarkus83.png"/>
          <p:cNvPicPr preferRelativeResize="0"/>
          <p:nvPr/>
        </p:nvPicPr>
        <p:blipFill rotWithShape="1">
          <a:blip r:embed="rId3" cstate="print">
            <a:alphaModFix/>
          </a:blip>
          <a:srcRect/>
          <a:stretch/>
        </p:blipFill>
        <p:spPr>
          <a:xfrm>
            <a:off x="4271441" y="7953992"/>
            <a:ext cx="13985032" cy="4353184"/>
          </a:xfrm>
          <a:prstGeom prst="rect">
            <a:avLst/>
          </a:prstGeom>
          <a:noFill/>
          <a:ln>
            <a:noFill/>
          </a:ln>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pic>
        <p:nvPicPr>
          <p:cNvPr id="834" name="Google Shape;834;p90" descr="tarkus85.png"/>
          <p:cNvPicPr preferRelativeResize="0"/>
          <p:nvPr/>
        </p:nvPicPr>
        <p:blipFill rotWithShape="1">
          <a:blip r:embed="rId3" cstate="print">
            <a:alphaModFix/>
          </a:blip>
          <a:srcRect/>
          <a:stretch/>
        </p:blipFill>
        <p:spPr>
          <a:xfrm>
            <a:off x="5738655" y="3141739"/>
            <a:ext cx="15478355" cy="5876502"/>
          </a:xfrm>
          <a:prstGeom prst="rect">
            <a:avLst/>
          </a:prstGeom>
          <a:noFill/>
          <a:ln>
            <a:noFill/>
          </a:ln>
        </p:spPr>
      </p:pic>
      <p:sp>
        <p:nvSpPr>
          <p:cNvPr id="833" name="Google Shape;833;p90"/>
          <p:cNvSpPr txBox="1">
            <a:spLocks noGrp="1"/>
          </p:cNvSpPr>
          <p:nvPr>
            <p:ph type="body" idx="4294967295"/>
          </p:nvPr>
        </p:nvSpPr>
        <p:spPr>
          <a:xfrm>
            <a:off x="1063760" y="3411159"/>
            <a:ext cx="21945600" cy="923926"/>
          </a:xfrm>
          <a:prstGeom prst="rect">
            <a:avLst/>
          </a:prstGeom>
          <a:noFill/>
          <a:ln>
            <a:noFill/>
          </a:ln>
        </p:spPr>
        <p:txBody>
          <a:bodyPr spcFirstLastPara="1" wrap="square" lIns="217659" tIns="108800" rIns="217659" bIns="108800" anchor="t" anchorCtr="0">
            <a:noAutofit/>
          </a:bodyPr>
          <a:lstStyle/>
          <a:p>
            <a:pPr marL="1077591" indent="-816358">
              <a:spcBef>
                <a:spcPts val="0"/>
              </a:spcBef>
              <a:buSzPts val="1632"/>
              <a:buFont typeface="Wingdings" panose="05000000000000000000" pitchFamily="2" charset="2"/>
              <a:buChar char="u"/>
            </a:pPr>
            <a:r>
              <a:rPr lang="zh-TW" altLang="en-US" sz="5700" b="1" dirty="0" smtClean="0">
                <a:solidFill>
                  <a:srgbClr val="073763"/>
                </a:solidFill>
                <a:latin typeface="微軟正黑體 Light" panose="020B0304030504040204" pitchFamily="34" charset="-120"/>
                <a:ea typeface="微軟正黑體 Light" panose="020B0304030504040204" pitchFamily="34" charset="-120"/>
              </a:rPr>
              <a:t>運動學</a:t>
            </a:r>
            <a:endParaRPr sz="5700" b="1" dirty="0">
              <a:solidFill>
                <a:srgbClr val="073763"/>
              </a:solidFill>
              <a:latin typeface="微軟正黑體 Light" panose="020B0304030504040204" pitchFamily="34" charset="-120"/>
              <a:ea typeface="微軟正黑體 Light" panose="020B0304030504040204" pitchFamily="34" charset="-120"/>
            </a:endParaRPr>
          </a:p>
        </p:txBody>
      </p:sp>
      <p:cxnSp>
        <p:nvCxnSpPr>
          <p:cNvPr id="835" name="Google Shape;835;p90"/>
          <p:cNvCxnSpPr/>
          <p:nvPr/>
        </p:nvCxnSpPr>
        <p:spPr>
          <a:xfrm>
            <a:off x="15370505" y="8820148"/>
            <a:ext cx="2006600" cy="1252320"/>
          </a:xfrm>
          <a:prstGeom prst="curvedConnector3">
            <a:avLst>
              <a:gd name="adj1" fmla="val 50000"/>
            </a:avLst>
          </a:prstGeom>
          <a:noFill/>
          <a:ln w="25400" cap="flat" cmpd="sng">
            <a:solidFill>
              <a:srgbClr val="FF6600"/>
            </a:solidFill>
            <a:prstDash val="solid"/>
            <a:round/>
            <a:headEnd type="none" w="sm" len="sm"/>
            <a:tailEnd type="stealth" w="med" len="med"/>
          </a:ln>
        </p:spPr>
      </p:cxnSp>
      <p:sp>
        <p:nvSpPr>
          <p:cNvPr id="836" name="Google Shape;836;p90"/>
          <p:cNvSpPr txBox="1"/>
          <p:nvPr/>
        </p:nvSpPr>
        <p:spPr>
          <a:xfrm>
            <a:off x="17389499" y="9595942"/>
            <a:ext cx="6384901" cy="1694768"/>
          </a:xfrm>
          <a:prstGeom prst="rect">
            <a:avLst/>
          </a:prstGeom>
          <a:noFill/>
          <a:ln w="19050" cap="flat" cmpd="dbl">
            <a:solidFill>
              <a:srgbClr val="FF6600"/>
            </a:solidFill>
            <a:prstDash val="solid"/>
            <a:round/>
            <a:headEnd type="none" w="sm" len="sm"/>
            <a:tailEnd type="none" w="sm" len="sm"/>
          </a:ln>
        </p:spPr>
        <p:txBody>
          <a:bodyPr spcFirstLastPara="1" wrap="square" lIns="217659" tIns="108800" rIns="217659" bIns="108800" anchor="t" anchorCtr="0">
            <a:noAutofit/>
          </a:bodyPr>
          <a:lstStyle/>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由起點</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講者</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至終點</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聽者耳朵</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所花費的時間。</a:t>
            </a:r>
            <a:endParaRPr sz="4300" dirty="0">
              <a:solidFill>
                <a:schemeClr val="dk1"/>
              </a:solidFill>
              <a:latin typeface="微軟正黑體 Light" panose="020B0304030504040204" pitchFamily="34" charset="-120"/>
              <a:ea typeface="微軟正黑體 Light" panose="020B0304030504040204" pitchFamily="34" charset="-120"/>
              <a:cs typeface="Rambla"/>
              <a:sym typeface="Rambla"/>
            </a:endParaRPr>
          </a:p>
        </p:txBody>
      </p:sp>
      <p:cxnSp>
        <p:nvCxnSpPr>
          <p:cNvPr id="837" name="Google Shape;837;p90"/>
          <p:cNvCxnSpPr/>
          <p:nvPr/>
        </p:nvCxnSpPr>
        <p:spPr>
          <a:xfrm rot="10800000" flipV="1">
            <a:off x="10388606" y="8659945"/>
            <a:ext cx="1647957" cy="1582330"/>
          </a:xfrm>
          <a:prstGeom prst="curvedConnector3">
            <a:avLst>
              <a:gd name="adj1" fmla="val 50000"/>
            </a:avLst>
          </a:prstGeom>
          <a:noFill/>
          <a:ln w="25400" cap="flat" cmpd="sng">
            <a:solidFill>
              <a:srgbClr val="FF6600"/>
            </a:solidFill>
            <a:prstDash val="solid"/>
            <a:round/>
            <a:headEnd type="none" w="sm" len="sm"/>
            <a:tailEnd type="stealth" w="med" len="med"/>
          </a:ln>
        </p:spPr>
      </p:cxnSp>
      <p:sp>
        <p:nvSpPr>
          <p:cNvPr id="838" name="Google Shape;838;p90"/>
          <p:cNvSpPr txBox="1"/>
          <p:nvPr/>
        </p:nvSpPr>
        <p:spPr>
          <a:xfrm>
            <a:off x="6818102" y="10424719"/>
            <a:ext cx="7680853" cy="2421098"/>
          </a:xfrm>
          <a:prstGeom prst="rect">
            <a:avLst/>
          </a:prstGeom>
          <a:noFill/>
          <a:ln w="9525" cap="flat" cmpd="sng">
            <a:solidFill>
              <a:srgbClr val="FF6600"/>
            </a:solidFill>
            <a:prstDash val="solid"/>
            <a:round/>
            <a:headEnd type="none" w="sm" len="sm"/>
            <a:tailEnd type="none" w="sm" len="sm"/>
          </a:ln>
        </p:spPr>
        <p:txBody>
          <a:bodyPr spcFirstLastPara="1" wrap="square" lIns="217659" tIns="108800" rIns="217659" bIns="108800" anchor="t" anchorCtr="0">
            <a:noAutofit/>
          </a:bodyPr>
          <a:lstStyle/>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每單位時間所走的距離，室溫下聲速是</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340m/s(</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每秒走</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340</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公尺</a:t>
            </a:r>
            <a:r>
              <a:rPr lang="en-US" altLang="zh-TW"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a:t>
            </a:r>
            <a:endParaRPr sz="4300" dirty="0">
              <a:solidFill>
                <a:schemeClr val="dk1"/>
              </a:solidFill>
              <a:latin typeface="微軟正黑體 Light" panose="020B0304030504040204" pitchFamily="34" charset="-120"/>
              <a:ea typeface="微軟正黑體 Light" panose="020B0304030504040204" pitchFamily="34" charset="-120"/>
              <a:cs typeface="Rambla"/>
              <a:sym typeface="Rambla"/>
            </a:endParaRPr>
          </a:p>
        </p:txBody>
      </p:sp>
      <p:cxnSp>
        <p:nvCxnSpPr>
          <p:cNvPr id="839" name="Google Shape;839;p90"/>
          <p:cNvCxnSpPr/>
          <p:nvPr/>
        </p:nvCxnSpPr>
        <p:spPr>
          <a:xfrm rot="10800000" flipV="1">
            <a:off x="6105502" y="8298357"/>
            <a:ext cx="3077011" cy="723166"/>
          </a:xfrm>
          <a:prstGeom prst="curvedConnector3">
            <a:avLst>
              <a:gd name="adj1" fmla="val 50000"/>
            </a:avLst>
          </a:prstGeom>
          <a:noFill/>
          <a:ln w="25400" cap="flat" cmpd="sng">
            <a:solidFill>
              <a:srgbClr val="FF6600"/>
            </a:solidFill>
            <a:prstDash val="solid"/>
            <a:round/>
            <a:headEnd type="none" w="sm" len="sm"/>
            <a:tailEnd type="stealth" w="med" len="med"/>
          </a:ln>
        </p:spPr>
      </p:cxnSp>
      <p:sp>
        <p:nvSpPr>
          <p:cNvPr id="840" name="Google Shape;840;p90"/>
          <p:cNvSpPr txBox="1"/>
          <p:nvPr/>
        </p:nvSpPr>
        <p:spPr>
          <a:xfrm>
            <a:off x="1063760" y="7267203"/>
            <a:ext cx="4895189" cy="4600082"/>
          </a:xfrm>
          <a:prstGeom prst="rect">
            <a:avLst/>
          </a:prstGeom>
          <a:noFill/>
          <a:ln w="9525" cap="flat" cmpd="sng">
            <a:solidFill>
              <a:srgbClr val="FF6600"/>
            </a:solidFill>
            <a:prstDash val="solid"/>
            <a:round/>
            <a:headEnd type="none" w="sm" len="sm"/>
            <a:tailEnd type="none" w="sm" len="sm"/>
          </a:ln>
        </p:spPr>
        <p:txBody>
          <a:bodyPr spcFirstLastPara="1" wrap="square" lIns="217659" tIns="108800" rIns="217659" bIns="108800" anchor="t" anchorCtr="0">
            <a:noAutofit/>
          </a:bodyPr>
          <a:lstStyle/>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聲波傳遞的總路徑長。</a:t>
            </a:r>
            <a:endParaRPr sz="4300" dirty="0">
              <a:solidFill>
                <a:schemeClr val="dk1"/>
              </a:solidFill>
              <a:latin typeface="微軟正黑體 Light" panose="020B0304030504040204" pitchFamily="34" charset="-120"/>
              <a:ea typeface="微軟正黑體 Light" panose="020B0304030504040204" pitchFamily="34" charset="-120"/>
              <a:cs typeface="Rambla"/>
              <a:sym typeface="Rambla"/>
            </a:endParaRPr>
          </a:p>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超音波感測器適用相同原理去計算車子與障礙物之間的距離。</a:t>
            </a:r>
            <a:endParaRPr sz="4300" dirty="0">
              <a:solidFill>
                <a:schemeClr val="dk1"/>
              </a:solidFill>
              <a:latin typeface="微軟正黑體 Light" panose="020B0304030504040204" pitchFamily="34" charset="-120"/>
              <a:ea typeface="微軟正黑體 Light" panose="020B0304030504040204" pitchFamily="34" charset="-120"/>
              <a:cs typeface="Rambla"/>
              <a:sym typeface="Rambla"/>
            </a:endParaRPr>
          </a:p>
        </p:txBody>
      </p:sp>
      <p:sp>
        <p:nvSpPr>
          <p:cNvPr id="11" name="Google Shape;824;p89"/>
          <p:cNvSpPr txBox="1">
            <a:spLocks/>
          </p:cNvSpPr>
          <p:nvPr/>
        </p:nvSpPr>
        <p:spPr>
          <a:xfrm>
            <a:off x="977464" y="1125154"/>
            <a:ext cx="21945600" cy="2286000"/>
          </a:xfrm>
          <a:prstGeom prst="rect">
            <a:avLst/>
          </a:prstGeom>
          <a:noFill/>
          <a:ln>
            <a:noFill/>
          </a:ln>
        </p:spPr>
        <p:txBody>
          <a:bodyPr spcFirstLastPara="1" wrap="square" lIns="217659" tIns="108800" rIns="217659" bIns="108800" anchor="ctr" anchorCtr="0">
            <a:noAutofit/>
          </a:bodyPr>
          <a:lstStyle/>
          <a:p>
            <a:pPr algn="l" defTabSz="457171" hangingPunct="1">
              <a:buClr>
                <a:srgbClr val="646464"/>
              </a:buClr>
            </a:pPr>
            <a:r>
              <a:rPr lang="zh-TW" altLang="en-US" sz="8600" b="1" dirty="0" smtClean="0">
                <a:solidFill>
                  <a:srgbClr val="646464"/>
                </a:solidFill>
                <a:latin typeface="微軟正黑體 Light" panose="020B0304030504040204" pitchFamily="34" charset="-120"/>
                <a:ea typeface="微軟正黑體 Light" panose="020B0304030504040204" pitchFamily="34" charset="-120"/>
                <a:cs typeface="+mj-cs"/>
                <a:sym typeface="Helvetica" panose="020B0604020202020204" pitchFamily="34" charset="0"/>
              </a:rPr>
              <a:t>介紹知識</a:t>
            </a:r>
            <a:endParaRPr lang="zh-TW" altLang="en-US" sz="8600" b="1" dirty="0">
              <a:solidFill>
                <a:srgbClr val="4D4D4D"/>
              </a:solidFill>
              <a:latin typeface="微軟正黑體 Light" panose="020B0304030504040204" pitchFamily="34" charset="-120"/>
              <a:ea typeface="微軟正黑體 Light" panose="020B0304030504040204" pitchFamily="34" charset="-120"/>
              <a:cs typeface="+mj-cs"/>
              <a:sym typeface="Helvetica" panose="020B0604020202020204" pitchFamily="34" charset="0"/>
            </a:endParaRP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89"/>
          <p:cNvSpPr txBox="1">
            <a:spLocks noGrp="1"/>
          </p:cNvSpPr>
          <p:nvPr>
            <p:ph type="title" idx="4294967295"/>
          </p:nvPr>
        </p:nvSpPr>
        <p:spPr>
          <a:xfrm>
            <a:off x="977464" y="1125154"/>
            <a:ext cx="21945600" cy="2286000"/>
          </a:xfrm>
          <a:prstGeom prst="rect">
            <a:avLst/>
          </a:prstGeom>
          <a:noFill/>
          <a:ln>
            <a:noFill/>
          </a:ln>
        </p:spPr>
        <p:txBody>
          <a:bodyPr spcFirstLastPara="1" wrap="square" lIns="217659" tIns="108800" rIns="217659" bIns="108800" anchor="ctr" anchorCtr="0">
            <a:noAutofit/>
          </a:bodyPr>
          <a:lstStyle/>
          <a:p>
            <a:pPr>
              <a:buClr>
                <a:srgbClr val="646464"/>
              </a:buClr>
            </a:pPr>
            <a:r>
              <a:rPr lang="zh-TW" altLang="en-US" sz="8600" dirty="0">
                <a:solidFill>
                  <a:srgbClr val="646464"/>
                </a:solidFill>
                <a:latin typeface="微軟正黑體 Light" panose="020B0304030504040204" pitchFamily="34" charset="-120"/>
                <a:ea typeface="微軟正黑體 Light" panose="020B0304030504040204" pitchFamily="34" charset="-120"/>
              </a:rPr>
              <a:t>介紹知識</a:t>
            </a:r>
            <a:endParaRPr sz="8600" dirty="0">
              <a:latin typeface="微軟正黑體 Light" panose="020B0304030504040204" pitchFamily="34" charset="-120"/>
              <a:ea typeface="微軟正黑體 Light" panose="020B0304030504040204" pitchFamily="34" charset="-120"/>
            </a:endParaRPr>
          </a:p>
        </p:txBody>
      </p:sp>
      <p:pic>
        <p:nvPicPr>
          <p:cNvPr id="825" name="Google Shape;825;p89" descr="tarkus84.png"/>
          <p:cNvPicPr preferRelativeResize="0">
            <a:picLocks noGrp="1"/>
          </p:cNvPicPr>
          <p:nvPr>
            <p:ph type="body" idx="4294967295"/>
          </p:nvPr>
        </p:nvPicPr>
        <p:blipFill rotWithShape="1">
          <a:blip r:embed="rId3" cstate="print">
            <a:alphaModFix/>
          </a:blip>
          <a:srcRect/>
          <a:stretch/>
        </p:blipFill>
        <p:spPr>
          <a:xfrm>
            <a:off x="3270443" y="3411155"/>
            <a:ext cx="17224731" cy="5543550"/>
          </a:xfrm>
          <a:prstGeom prst="rect">
            <a:avLst/>
          </a:prstGeom>
          <a:noFill/>
          <a:ln>
            <a:noFill/>
          </a:ln>
        </p:spPr>
      </p:pic>
      <p:sp>
        <p:nvSpPr>
          <p:cNvPr id="826" name="Google Shape;826;p89"/>
          <p:cNvSpPr txBox="1"/>
          <p:nvPr/>
        </p:nvSpPr>
        <p:spPr>
          <a:xfrm>
            <a:off x="1552669" y="9110137"/>
            <a:ext cx="20738304" cy="923330"/>
          </a:xfrm>
          <a:prstGeom prst="rect">
            <a:avLst/>
          </a:prstGeom>
          <a:noFill/>
          <a:ln>
            <a:noFill/>
          </a:ln>
        </p:spPr>
        <p:txBody>
          <a:bodyPr spcFirstLastPara="1" wrap="square" lIns="217659" tIns="108800" rIns="217659" bIns="108800" anchor="t" anchorCtr="0">
            <a:noAutofit/>
          </a:bodyPr>
          <a:lstStyle/>
          <a:p>
            <a:pPr marL="816358" indent="-816358" algn="l">
              <a:spcBef>
                <a:spcPts val="0"/>
              </a:spcBef>
              <a:spcAft>
                <a:spcPts val="0"/>
              </a:spcAft>
              <a:buClr>
                <a:schemeClr val="accent1"/>
              </a:buClr>
              <a:buFont typeface="Wingdings" panose="05000000000000000000" pitchFamily="2" charset="2"/>
              <a:buChar char="u"/>
            </a:pPr>
            <a:r>
              <a:rPr lang="zh-TW" altLang="en-US" b="1" dirty="0" smtClean="0">
                <a:solidFill>
                  <a:srgbClr val="073763"/>
                </a:solidFill>
                <a:latin typeface="微軟正黑體 Light" panose="020B0304030504040204" pitchFamily="34" charset="-120"/>
                <a:ea typeface="微軟正黑體 Light" panose="020B0304030504040204" pitchFamily="34" charset="-120"/>
                <a:cs typeface="Rambla"/>
                <a:sym typeface="Rambla"/>
              </a:rPr>
              <a:t>原理</a:t>
            </a:r>
            <a:r>
              <a:rPr lang="zh-TW" altLang="en-US" b="1" dirty="0">
                <a:solidFill>
                  <a:srgbClr val="073763"/>
                </a:solidFill>
                <a:latin typeface="微軟正黑體 Light" panose="020B0304030504040204" pitchFamily="34" charset="-120"/>
                <a:ea typeface="微軟正黑體 Light" panose="020B0304030504040204" pitchFamily="34" charset="-120"/>
                <a:cs typeface="Rambla"/>
                <a:sym typeface="Rambla"/>
              </a:rPr>
              <a:t>說明</a:t>
            </a:r>
            <a:endParaRPr b="1" dirty="0">
              <a:solidFill>
                <a:srgbClr val="073763"/>
              </a:solidFill>
              <a:latin typeface="微軟正黑體 Light" panose="020B0304030504040204" pitchFamily="34" charset="-120"/>
              <a:ea typeface="微軟正黑體 Light" panose="020B0304030504040204" pitchFamily="34" charset="-120"/>
              <a:cs typeface="Rambla"/>
              <a:sym typeface="Rambla"/>
            </a:endParaRPr>
          </a:p>
        </p:txBody>
      </p:sp>
      <p:sp>
        <p:nvSpPr>
          <p:cNvPr id="827" name="Google Shape;827;p89"/>
          <p:cNvSpPr txBox="1"/>
          <p:nvPr/>
        </p:nvSpPr>
        <p:spPr>
          <a:xfrm>
            <a:off x="2608291" y="10423439"/>
            <a:ext cx="20930325" cy="2031326"/>
          </a:xfrm>
          <a:prstGeom prst="rect">
            <a:avLst/>
          </a:prstGeom>
          <a:noFill/>
          <a:ln>
            <a:noFill/>
          </a:ln>
        </p:spPr>
        <p:txBody>
          <a:bodyPr spcFirstLastPara="1" wrap="square" lIns="217659" tIns="108800" rIns="217659" bIns="108800" anchor="t" anchorCtr="0">
            <a:noAutofit/>
          </a:bodyPr>
          <a:lstStyle/>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超音波感測器與丟接球原理相同，感測器的右眼發出訊號，將超音波丟出，遇到障礙物時部分波反射，而感測器的左眼接收反射波。利用整個過程所花費的時間，可以推算出障礙物與反射器的距離。</a:t>
            </a:r>
            <a:endParaRPr sz="4300" dirty="0">
              <a:solidFill>
                <a:schemeClr val="dk1"/>
              </a:solidFill>
              <a:latin typeface="微軟正黑體 Light" panose="020B0304030504040204" pitchFamily="34" charset="-120"/>
              <a:ea typeface="微軟正黑體 Light" panose="020B0304030504040204" pitchFamily="34" charset="-120"/>
              <a:cs typeface="Rambla"/>
              <a:sym typeface="Rambla"/>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44"/>
        <p:cNvGrpSpPr/>
        <p:nvPr/>
      </p:nvGrpSpPr>
      <p:grpSpPr>
        <a:xfrm>
          <a:off x="0" y="0"/>
          <a:ext cx="0" cy="0"/>
          <a:chOff x="0" y="0"/>
          <a:chExt cx="0" cy="0"/>
        </a:xfrm>
      </p:grpSpPr>
      <p:pic>
        <p:nvPicPr>
          <p:cNvPr id="8194"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473705" y="2362200"/>
            <a:ext cx="14554200" cy="6096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847" name="Google Shape;847;p91"/>
          <p:cNvSpPr txBox="1"/>
          <p:nvPr/>
        </p:nvSpPr>
        <p:spPr>
          <a:xfrm>
            <a:off x="4109840" y="8298167"/>
            <a:ext cx="22082453" cy="1538882"/>
          </a:xfrm>
          <a:prstGeom prst="rect">
            <a:avLst/>
          </a:prstGeom>
          <a:noFill/>
          <a:ln>
            <a:noFill/>
          </a:ln>
        </p:spPr>
        <p:txBody>
          <a:bodyPr spcFirstLastPara="1" wrap="square" lIns="217659" tIns="108800" rIns="217659" bIns="108800" anchor="t" anchorCtr="0">
            <a:noAutofit/>
          </a:bodyPr>
          <a:lstStyle/>
          <a:p>
            <a:pPr algn="l">
              <a:spcBef>
                <a:spcPts val="0"/>
              </a:spcBef>
              <a:spcAft>
                <a:spcPts val="0"/>
              </a:spcAft>
            </a:pPr>
            <a:r>
              <a:rPr lang="zh-TW" altLang="en-US" sz="5200" b="1" dirty="0">
                <a:solidFill>
                  <a:srgbClr val="0075A2"/>
                </a:solidFill>
                <a:latin typeface="微軟正黑體 Light" panose="020B0304030504040204" pitchFamily="34" charset="-120"/>
                <a:ea typeface="微軟正黑體 Light" panose="020B0304030504040204" pitchFamily="34" charset="-120"/>
                <a:cs typeface="Rambla"/>
                <a:sym typeface="Rambla"/>
              </a:rPr>
              <a:t>超音波所走距離</a:t>
            </a:r>
            <a:r>
              <a:rPr lang="en-US" altLang="zh-TW" sz="5200" b="1" dirty="0">
                <a:solidFill>
                  <a:schemeClr val="dk1"/>
                </a:solidFill>
                <a:latin typeface="微軟正黑體 Light" panose="020B0304030504040204" pitchFamily="34" charset="-120"/>
                <a:ea typeface="微軟正黑體 Light" panose="020B0304030504040204" pitchFamily="34" charset="-120"/>
                <a:cs typeface="Rambla"/>
                <a:sym typeface="Rambla"/>
              </a:rPr>
              <a:t>-</a:t>
            </a:r>
            <a:r>
              <a:rPr lang="zh-TW" altLang="en-US" sz="5200" b="1" dirty="0">
                <a:solidFill>
                  <a:srgbClr val="FF0000"/>
                </a:solidFill>
                <a:latin typeface="微軟正黑體 Light" panose="020B0304030504040204" pitchFamily="34" charset="-120"/>
                <a:ea typeface="微軟正黑體 Light" panose="020B0304030504040204" pitchFamily="34" charset="-120"/>
                <a:cs typeface="Rambla"/>
                <a:sym typeface="Rambla"/>
              </a:rPr>
              <a:t>車所走距離</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=2 X (</a:t>
            </a: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之後車與障礙物的距離</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a:t>
            </a:r>
            <a:endParaRPr dirty="0">
              <a:latin typeface="微軟正黑體 Light" panose="020B0304030504040204" pitchFamily="34" charset="-120"/>
              <a:ea typeface="微軟正黑體 Light" panose="020B0304030504040204" pitchFamily="34" charset="-120"/>
            </a:endParaRPr>
          </a:p>
          <a:p>
            <a:pPr algn="l">
              <a:spcBef>
                <a:spcPts val="0"/>
              </a:spcBef>
              <a:spcAft>
                <a:spcPts val="0"/>
              </a:spcAft>
            </a:pP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　</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a:t>
            </a: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波速 </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 </a:t>
            </a: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車速</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    X   </a:t>
            </a: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時間差</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=2 X (</a:t>
            </a:r>
            <a:r>
              <a:rPr lang="zh-TW" altLang="en-US"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之後車與障礙物的距離</a:t>
            </a:r>
            <a:r>
              <a:rPr lang="en-US" altLang="zh-TW" sz="5200" b="1" dirty="0">
                <a:solidFill>
                  <a:srgbClr val="FF6600"/>
                </a:solidFill>
                <a:latin typeface="微軟正黑體 Light" panose="020B0304030504040204" pitchFamily="34" charset="-120"/>
                <a:ea typeface="微軟正黑體 Light" panose="020B0304030504040204" pitchFamily="34" charset="-120"/>
                <a:cs typeface="Rambla"/>
                <a:sym typeface="Rambla"/>
              </a:rPr>
              <a:t>)</a:t>
            </a:r>
            <a:endParaRPr dirty="0">
              <a:latin typeface="微軟正黑體 Light" panose="020B0304030504040204" pitchFamily="34" charset="-120"/>
              <a:ea typeface="微軟正黑體 Light" panose="020B0304030504040204" pitchFamily="34" charset="-120"/>
            </a:endParaRPr>
          </a:p>
        </p:txBody>
      </p:sp>
      <p:sp>
        <p:nvSpPr>
          <p:cNvPr id="848" name="Google Shape;848;p91"/>
          <p:cNvSpPr txBox="1"/>
          <p:nvPr/>
        </p:nvSpPr>
        <p:spPr>
          <a:xfrm>
            <a:off x="6815403" y="10458400"/>
            <a:ext cx="16800512" cy="738664"/>
          </a:xfrm>
          <a:prstGeom prst="rect">
            <a:avLst/>
          </a:prstGeom>
          <a:noFill/>
          <a:ln>
            <a:noFill/>
          </a:ln>
        </p:spPr>
        <p:txBody>
          <a:bodyPr spcFirstLastPara="1" wrap="square" lIns="217659" tIns="108800" rIns="217659" bIns="108800" anchor="t" anchorCtr="0">
            <a:noAutofit/>
          </a:bodyPr>
          <a:lstStyle/>
          <a:p>
            <a:pPr algn="l">
              <a:spcBef>
                <a:spcPts val="0"/>
              </a:spcBef>
              <a:spcAft>
                <a:spcPts val="0"/>
              </a:spcAft>
            </a:pPr>
            <a:r>
              <a:rPr lang="zh-TW" altLang="en-US" sz="4300" dirty="0">
                <a:solidFill>
                  <a:schemeClr val="dk1"/>
                </a:solidFill>
                <a:latin typeface="微軟正黑體 Light" panose="020B0304030504040204" pitchFamily="34" charset="-120"/>
                <a:ea typeface="微軟正黑體 Light" panose="020B0304030504040204" pitchFamily="34" charset="-120"/>
                <a:cs typeface="Rambla"/>
                <a:sym typeface="Rambla"/>
              </a:rPr>
              <a:t>時間差、車速可以藉由儀器測量，聲波的速度是</a:t>
            </a:r>
            <a:r>
              <a:rPr lang="en-US" altLang="zh-TW" sz="4300" b="1" dirty="0">
                <a:solidFill>
                  <a:srgbClr val="FF6600"/>
                </a:solidFill>
                <a:latin typeface="微軟正黑體 Light" panose="020B0304030504040204" pitchFamily="34" charset="-120"/>
                <a:ea typeface="微軟正黑體 Light" panose="020B0304030504040204" pitchFamily="34" charset="-120"/>
                <a:cs typeface="Rambla"/>
                <a:sym typeface="Rambla"/>
              </a:rPr>
              <a:t>340m/s</a:t>
            </a:r>
            <a:endParaRPr dirty="0">
              <a:latin typeface="微軟正黑體 Light" panose="020B0304030504040204" pitchFamily="34" charset="-120"/>
              <a:ea typeface="微軟正黑體 Light" panose="020B0304030504040204" pitchFamily="34" charset="-120"/>
            </a:endParaRPr>
          </a:p>
        </p:txBody>
      </p:sp>
      <p:cxnSp>
        <p:nvCxnSpPr>
          <p:cNvPr id="849" name="Google Shape;849;p91"/>
          <p:cNvCxnSpPr/>
          <p:nvPr/>
        </p:nvCxnSpPr>
        <p:spPr>
          <a:xfrm>
            <a:off x="6250680" y="11192120"/>
            <a:ext cx="15169685" cy="0"/>
          </a:xfrm>
          <a:prstGeom prst="straightConnector1">
            <a:avLst/>
          </a:prstGeom>
          <a:noFill/>
          <a:ln w="9525" cap="flat" cmpd="sng">
            <a:solidFill>
              <a:schemeClr val="dk1"/>
            </a:solidFill>
            <a:prstDash val="solid"/>
            <a:round/>
            <a:headEnd type="none" w="sm" len="sm"/>
            <a:tailEnd type="none" w="sm" len="sm"/>
          </a:ln>
        </p:spPr>
      </p:cxnSp>
      <p:sp>
        <p:nvSpPr>
          <p:cNvPr id="7" name="Google Shape;824;p89"/>
          <p:cNvSpPr txBox="1">
            <a:spLocks/>
          </p:cNvSpPr>
          <p:nvPr/>
        </p:nvSpPr>
        <p:spPr>
          <a:xfrm>
            <a:off x="977464" y="1125154"/>
            <a:ext cx="21945600" cy="2286000"/>
          </a:xfrm>
          <a:prstGeom prst="rect">
            <a:avLst/>
          </a:prstGeom>
          <a:noFill/>
          <a:ln>
            <a:noFill/>
          </a:ln>
        </p:spPr>
        <p:txBody>
          <a:bodyPr spcFirstLastPara="1" wrap="square" lIns="217659" tIns="108800" rIns="217659" bIns="108800" anchor="ctr" anchorCtr="0">
            <a:noAutofit/>
          </a:bodyPr>
          <a:lstStyle/>
          <a:p>
            <a:pPr algn="l" defTabSz="457171" hangingPunct="1">
              <a:buClr>
                <a:srgbClr val="646464"/>
              </a:buClr>
            </a:pPr>
            <a:r>
              <a:rPr lang="zh-TW" altLang="en-US" sz="8600" b="1" dirty="0" smtClean="0">
                <a:solidFill>
                  <a:srgbClr val="646464"/>
                </a:solidFill>
                <a:latin typeface="微軟正黑體 Light" panose="020B0304030504040204" pitchFamily="34" charset="-120"/>
                <a:ea typeface="微軟正黑體 Light" panose="020B0304030504040204" pitchFamily="34" charset="-120"/>
                <a:cs typeface="+mj-cs"/>
                <a:sym typeface="Helvetica" panose="020B0604020202020204" pitchFamily="34" charset="0"/>
              </a:rPr>
              <a:t>介紹知識</a:t>
            </a:r>
            <a:endParaRPr lang="zh-TW" altLang="en-US" sz="8600" b="1" dirty="0">
              <a:solidFill>
                <a:srgbClr val="4D4D4D"/>
              </a:solidFill>
              <a:latin typeface="微軟正黑體 Light" panose="020B0304030504040204" pitchFamily="34" charset="-120"/>
              <a:ea typeface="微軟正黑體 Light" panose="020B0304030504040204" pitchFamily="34" charset="-120"/>
              <a:cs typeface="+mj-cs"/>
              <a:sym typeface="Helvetica" panose="020B0604020202020204" pitchFamily="34" charset="0"/>
            </a:endParaRP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4" y="874149"/>
            <a:ext cx="184718" cy="1523490"/>
          </a:xfrm>
        </p:spPr>
        <p:txBody>
          <a:bodyPr/>
          <a:lstStyle/>
          <a:p>
            <a:endParaRPr lang="zh-TW" altLang="en-US"/>
          </a:p>
        </p:txBody>
      </p:sp>
      <p:sp>
        <p:nvSpPr>
          <p:cNvPr id="3" name="矩形 2"/>
          <p:cNvSpPr/>
          <p:nvPr/>
        </p:nvSpPr>
        <p:spPr bwMode="auto">
          <a:xfrm>
            <a:off x="0" y="0"/>
            <a:ext cx="24384000" cy="13716000"/>
          </a:xfrm>
          <a:prstGeom prst="rect">
            <a:avLst/>
          </a:prstGeom>
          <a:solidFill>
            <a:srgbClr val="FFFFFF"/>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nvGrpSpPr>
          <p:cNvPr id="4" name="群組 434"/>
          <p:cNvGrpSpPr/>
          <p:nvPr/>
        </p:nvGrpSpPr>
        <p:grpSpPr>
          <a:xfrm>
            <a:off x="8287309" y="4116255"/>
            <a:ext cx="6910651" cy="4410294"/>
            <a:chOff x="731554" y="2889453"/>
            <a:chExt cx="5207728" cy="3097162"/>
          </a:xfrm>
        </p:grpSpPr>
        <p:grpSp>
          <p:nvGrpSpPr>
            <p:cNvPr id="5" name="群組 40"/>
            <p:cNvGrpSpPr/>
            <p:nvPr/>
          </p:nvGrpSpPr>
          <p:grpSpPr>
            <a:xfrm>
              <a:off x="785909" y="2889453"/>
              <a:ext cx="5153373" cy="3097162"/>
              <a:chOff x="3893573" y="6400800"/>
              <a:chExt cx="5153373" cy="4159046"/>
            </a:xfrm>
          </p:grpSpPr>
          <p:sp>
            <p:nvSpPr>
              <p:cNvPr id="10" name="矩形 9"/>
              <p:cNvSpPr/>
              <p:nvPr/>
            </p:nvSpPr>
            <p:spPr bwMode="auto">
              <a:xfrm>
                <a:off x="3893573" y="6400800"/>
                <a:ext cx="5153373" cy="4159046"/>
              </a:xfrm>
              <a:prstGeom prst="rect">
                <a:avLst/>
              </a:prstGeom>
              <a:solidFill>
                <a:srgbClr val="92D050">
                  <a:alpha val="49000"/>
                </a:srgb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1" name="矩形 10"/>
              <p:cNvSpPr/>
              <p:nvPr/>
            </p:nvSpPr>
            <p:spPr bwMode="auto">
              <a:xfrm>
                <a:off x="808211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2" name="矩形 11"/>
              <p:cNvSpPr/>
              <p:nvPr/>
            </p:nvSpPr>
            <p:spPr bwMode="auto">
              <a:xfrm>
                <a:off x="8082116"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3" name="矩形 12"/>
              <p:cNvSpPr/>
              <p:nvPr/>
            </p:nvSpPr>
            <p:spPr bwMode="auto">
              <a:xfrm>
                <a:off x="678424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4" name="矩形 13"/>
              <p:cNvSpPr/>
              <p:nvPr/>
            </p:nvSpPr>
            <p:spPr bwMode="auto">
              <a:xfrm>
                <a:off x="7433186"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5" name="矩形 14"/>
              <p:cNvSpPr/>
              <p:nvPr/>
            </p:nvSpPr>
            <p:spPr bwMode="auto">
              <a:xfrm>
                <a:off x="483745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6" name="矩形 15"/>
              <p:cNvSpPr/>
              <p:nvPr/>
            </p:nvSpPr>
            <p:spPr bwMode="auto">
              <a:xfrm>
                <a:off x="5486381" y="8558980"/>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7" name="矩形 16"/>
              <p:cNvSpPr/>
              <p:nvPr/>
            </p:nvSpPr>
            <p:spPr bwMode="auto">
              <a:xfrm>
                <a:off x="6135311"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8" name="矩形 17"/>
              <p:cNvSpPr/>
              <p:nvPr/>
            </p:nvSpPr>
            <p:spPr bwMode="auto">
              <a:xfrm>
                <a:off x="6784241" y="855407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19" name="矩形 18"/>
              <p:cNvSpPr/>
              <p:nvPr/>
            </p:nvSpPr>
            <p:spPr bwMode="auto">
              <a:xfrm>
                <a:off x="7433186" y="8554064"/>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0" name="矩形 19"/>
              <p:cNvSpPr/>
              <p:nvPr/>
            </p:nvSpPr>
            <p:spPr bwMode="auto">
              <a:xfrm>
                <a:off x="483745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1" name="矩形 20"/>
              <p:cNvSpPr/>
              <p:nvPr/>
            </p:nvSpPr>
            <p:spPr bwMode="auto">
              <a:xfrm>
                <a:off x="548638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22" name="矩形 21"/>
              <p:cNvSpPr/>
              <p:nvPr/>
            </p:nvSpPr>
            <p:spPr bwMode="auto">
              <a:xfrm>
                <a:off x="6135311" y="6754761"/>
                <a:ext cx="471948" cy="1651819"/>
              </a:xfrm>
              <a:prstGeom prst="rect">
                <a:avLst/>
              </a:prstGeom>
              <a:solidFill>
                <a:schemeClr val="bg1">
                  <a:lumMod val="25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grpSp>
          <p:nvGrpSpPr>
            <p:cNvPr id="6" name="群組 432"/>
            <p:cNvGrpSpPr/>
            <p:nvPr/>
          </p:nvGrpSpPr>
          <p:grpSpPr>
            <a:xfrm>
              <a:off x="731554" y="3371800"/>
              <a:ext cx="298481" cy="526609"/>
              <a:chOff x="11490322" y="2836524"/>
              <a:chExt cx="781702" cy="1554957"/>
            </a:xfrm>
          </p:grpSpPr>
          <p:sp>
            <p:nvSpPr>
              <p:cNvPr id="8" name="圓角矩形 7"/>
              <p:cNvSpPr/>
              <p:nvPr/>
            </p:nvSpPr>
            <p:spPr bwMode="auto">
              <a:xfrm>
                <a:off x="11490322" y="3313764"/>
                <a:ext cx="367016" cy="619702"/>
              </a:xfrm>
              <a:prstGeom prst="roundRect">
                <a:avLst/>
              </a:prstGeom>
              <a:solidFill>
                <a:srgbClr val="C00000"/>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9" name="矩形 8"/>
              <p:cNvSpPr/>
              <p:nvPr/>
            </p:nvSpPr>
            <p:spPr bwMode="auto">
              <a:xfrm>
                <a:off x="11657788" y="2836524"/>
                <a:ext cx="614236" cy="1554957"/>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7" name="矩形 6"/>
            <p:cNvSpPr/>
            <p:nvPr/>
          </p:nvSpPr>
          <p:spPr bwMode="auto">
            <a:xfrm>
              <a:off x="743506" y="4425758"/>
              <a:ext cx="430751" cy="361020"/>
            </a:xfrm>
            <a:prstGeom prst="rect">
              <a:avLst/>
            </a:prstGeom>
            <a:solidFill>
              <a:schemeClr val="tx1">
                <a:lumMod val="40000"/>
                <a:lumOff val="60000"/>
              </a:schemeClr>
            </a:solidFill>
            <a:ln>
              <a:noFill/>
            </a:ln>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grpSp>
      <p:sp>
        <p:nvSpPr>
          <p:cNvPr id="23" name="文字方塊 22"/>
          <p:cNvSpPr txBox="1"/>
          <p:nvPr/>
        </p:nvSpPr>
        <p:spPr>
          <a:xfrm>
            <a:off x="9736925" y="3815261"/>
            <a:ext cx="4699968" cy="569383"/>
          </a:xfrm>
          <a:prstGeom prst="rect">
            <a:avLst/>
          </a:prstGeom>
          <a:noFill/>
        </p:spPr>
        <p:txBody>
          <a:bodyPr wrap="square" lIns="91434" tIns="45718" rIns="91434" bIns="45718" rtlCol="0">
            <a:spAutoFit/>
          </a:bodyPr>
          <a:lstStyle/>
          <a:p>
            <a:pPr algn="l" defTabSz="825444"/>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5      4       3        2        1        0</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sp>
        <p:nvSpPr>
          <p:cNvPr id="24" name="文字方塊 23"/>
          <p:cNvSpPr txBox="1"/>
          <p:nvPr/>
        </p:nvSpPr>
        <p:spPr>
          <a:xfrm>
            <a:off x="9719603" y="8225551"/>
            <a:ext cx="4699968" cy="569383"/>
          </a:xfrm>
          <a:prstGeom prst="rect">
            <a:avLst/>
          </a:prstGeom>
          <a:noFill/>
        </p:spPr>
        <p:txBody>
          <a:bodyPr wrap="square" lIns="91434" tIns="45718" rIns="91434" bIns="45718" rtlCol="0">
            <a:spAutoFit/>
          </a:bodyPr>
          <a:lstStyle/>
          <a:p>
            <a:pPr algn="l" defTabSz="825444"/>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a:t>
            </a:r>
            <a:r>
              <a:rPr lang="en-US" altLang="zh-TW" sz="3100" dirty="0" smtClean="0">
                <a:solidFill>
                  <a:srgbClr val="000000"/>
                </a:solidFill>
                <a:latin typeface="Gill Sans" charset="0"/>
                <a:sym typeface="Webdings"/>
              </a:rPr>
              <a:t></a:t>
            </a:r>
            <a:r>
              <a:rPr lang="en-US" altLang="zh-TW"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rPr>
              <a:t>       9        8        7       6</a:t>
            </a:r>
            <a:endParaRPr lang="zh-TW" altLang="en-US" sz="3100" b="1" dirty="0" smtClean="0">
              <a:solidFill>
                <a:prstClr val="black"/>
              </a:solidFill>
              <a:latin typeface="Lato Light" panose="020F0302020204030203" pitchFamily="34" charset="0"/>
              <a:ea typeface="Lato Light" panose="020F0302020204030203" pitchFamily="34" charset="0"/>
              <a:cs typeface="Lato Light" panose="020F0302020204030203" pitchFamily="34" charset="0"/>
              <a:sym typeface="Gill Sans" charset="0"/>
            </a:endParaRPr>
          </a:p>
        </p:txBody>
      </p:sp>
      <p:grpSp>
        <p:nvGrpSpPr>
          <p:cNvPr id="25" name="群組 39"/>
          <p:cNvGrpSpPr/>
          <p:nvPr/>
        </p:nvGrpSpPr>
        <p:grpSpPr>
          <a:xfrm>
            <a:off x="17488465" y="4646715"/>
            <a:ext cx="4601496" cy="595098"/>
            <a:chOff x="7580670" y="2123768"/>
            <a:chExt cx="4601497" cy="595097"/>
          </a:xfrm>
        </p:grpSpPr>
        <p:sp>
          <p:nvSpPr>
            <p:cNvPr id="41" name="圓角矩形 40"/>
            <p:cNvSpPr/>
            <p:nvPr/>
          </p:nvSpPr>
          <p:spPr bwMode="auto">
            <a:xfrm>
              <a:off x="7580670" y="2123768"/>
              <a:ext cx="4601497" cy="595097"/>
            </a:xfrm>
            <a:prstGeom prst="roundRect">
              <a:avLst/>
            </a:prstGeom>
            <a:ln>
              <a:solidFill>
                <a:srgbClr val="00B050">
                  <a:alpha val="80000"/>
                </a:srgbClr>
              </a:solidFill>
            </a:ln>
            <a:effectLst>
              <a:outerShdw blurRad="50800" dist="38100" dir="2700000" algn="tl" rotWithShape="0">
                <a:prstClr val="black">
                  <a:alpha val="40000"/>
                </a:prstClr>
              </a:outerShdw>
            </a:effectLst>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2" name="文字方塊 41"/>
            <p:cNvSpPr txBox="1"/>
            <p:nvPr/>
          </p:nvSpPr>
          <p:spPr>
            <a:xfrm>
              <a:off x="7846145" y="2163588"/>
              <a:ext cx="3850230" cy="553997"/>
            </a:xfrm>
            <a:prstGeom prst="rect">
              <a:avLst/>
            </a:prstGeom>
            <a:no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距離感測模組</a:t>
              </a:r>
            </a:p>
          </p:txBody>
        </p:sp>
      </p:grpSp>
      <p:pic>
        <p:nvPicPr>
          <p:cNvPr id="43" name="Picture 3" descr="C:\Users\user\Documents\Car render 171211_171211_0003.jpg"/>
          <p:cNvPicPr>
            <a:picLocks noChangeAspect="1" noChangeArrowheads="1"/>
          </p:cNvPicPr>
          <p:nvPr/>
        </p:nvPicPr>
        <p:blipFill>
          <a:blip r:embed="rId2" cstate="print"/>
          <a:srcRect l="30983" t="29195" r="33007" b="27037"/>
          <a:stretch>
            <a:fillRect/>
          </a:stretch>
        </p:blipFill>
        <p:spPr bwMode="auto">
          <a:xfrm>
            <a:off x="18132312" y="1992256"/>
            <a:ext cx="3056544" cy="2614636"/>
          </a:xfrm>
          <a:prstGeom prst="rect">
            <a:avLst/>
          </a:prstGeom>
          <a:noFill/>
          <a:effectLst>
            <a:softEdge rad="127000"/>
          </a:effectLst>
        </p:spPr>
      </p:pic>
      <p:grpSp>
        <p:nvGrpSpPr>
          <p:cNvPr id="26" name="群組 46"/>
          <p:cNvGrpSpPr/>
          <p:nvPr/>
        </p:nvGrpSpPr>
        <p:grpSpPr>
          <a:xfrm>
            <a:off x="2326105" y="4466907"/>
            <a:ext cx="4601496" cy="595098"/>
            <a:chOff x="7580670" y="2123768"/>
            <a:chExt cx="4601497" cy="595097"/>
          </a:xfrm>
          <a:effectLst>
            <a:outerShdw blurRad="50800" dist="38100" dir="2700000" algn="tl" rotWithShape="0">
              <a:prstClr val="black">
                <a:alpha val="40000"/>
              </a:prstClr>
            </a:outerShdw>
          </a:effectLst>
        </p:grpSpPr>
        <p:sp>
          <p:nvSpPr>
            <p:cNvPr id="45" name="圓角矩形 44"/>
            <p:cNvSpPr/>
            <p:nvPr/>
          </p:nvSpPr>
          <p:spPr bwMode="auto">
            <a:xfrm>
              <a:off x="7580670" y="2123768"/>
              <a:ext cx="4601497" cy="595097"/>
            </a:xfrm>
            <a:prstGeom prst="roundRect">
              <a:avLst/>
            </a:prstGeom>
            <a:ln>
              <a:solidFill>
                <a:schemeClr val="accent5">
                  <a:lumMod val="75000"/>
                  <a:alpha val="80000"/>
                </a:scheme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46" name="文字方塊 45"/>
            <p:cNvSpPr txBox="1"/>
            <p:nvPr/>
          </p:nvSpPr>
          <p:spPr>
            <a:xfrm>
              <a:off x="7846145" y="2163588"/>
              <a:ext cx="3850230" cy="553997"/>
            </a:xfrm>
            <a:prstGeom prst="rect">
              <a:avLst/>
            </a:prstGeom>
            <a:noFill/>
          </p:spPr>
          <p:txBody>
            <a:bodyPr wrap="square" rtlCol="0">
              <a:spAutoFit/>
            </a:bodyPr>
            <a:lstStyle/>
            <a:p>
              <a:pPr defTabSz="825444"/>
              <a:r>
                <a:rPr lang="en-US" altLang="zh-TW"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LED</a:t>
              </a:r>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指示燈模組</a:t>
              </a:r>
            </a:p>
          </p:txBody>
        </p:sp>
      </p:grpSp>
      <p:pic>
        <p:nvPicPr>
          <p:cNvPr id="47" name="Picture 6" descr="C:\Users\user\Documents\Car render 171211_171211_0002.jpg"/>
          <p:cNvPicPr>
            <a:picLocks noChangeAspect="1" noChangeArrowheads="1"/>
          </p:cNvPicPr>
          <p:nvPr/>
        </p:nvPicPr>
        <p:blipFill>
          <a:blip r:embed="rId3" cstate="print"/>
          <a:srcRect l="30983" t="25188" r="29102" b="27007"/>
          <a:stretch>
            <a:fillRect/>
          </a:stretch>
        </p:blipFill>
        <p:spPr bwMode="auto">
          <a:xfrm>
            <a:off x="3222309" y="1927845"/>
            <a:ext cx="2809589" cy="2368262"/>
          </a:xfrm>
          <a:prstGeom prst="rect">
            <a:avLst/>
          </a:prstGeom>
          <a:noFill/>
          <a:effectLst>
            <a:softEdge rad="127000"/>
          </a:effectLst>
        </p:spPr>
      </p:pic>
      <p:grpSp>
        <p:nvGrpSpPr>
          <p:cNvPr id="27" name="群組 27"/>
          <p:cNvGrpSpPr/>
          <p:nvPr/>
        </p:nvGrpSpPr>
        <p:grpSpPr>
          <a:xfrm>
            <a:off x="2326105" y="11235439"/>
            <a:ext cx="4601496" cy="595098"/>
            <a:chOff x="7580670" y="2123768"/>
            <a:chExt cx="4601497" cy="595097"/>
          </a:xfrm>
          <a:solidFill>
            <a:schemeClr val="lt1"/>
          </a:solidFill>
          <a:effectLst>
            <a:outerShdw blurRad="50800" dist="38100" dir="2700000" algn="tl" rotWithShape="0">
              <a:prstClr val="black">
                <a:alpha val="40000"/>
              </a:prstClr>
            </a:outerShdw>
          </a:effectLst>
        </p:grpSpPr>
        <p:sp>
          <p:nvSpPr>
            <p:cNvPr id="49" name="圓角矩形 48"/>
            <p:cNvSpPr/>
            <p:nvPr/>
          </p:nvSpPr>
          <p:spPr bwMode="auto">
            <a:xfrm>
              <a:off x="7580670" y="2123768"/>
              <a:ext cx="4601497" cy="595097"/>
            </a:xfrm>
            <a:prstGeom prst="roundRect">
              <a:avLst/>
            </a:prstGeom>
            <a:grp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0" name="文字方塊 49"/>
            <p:cNvSpPr txBox="1"/>
            <p:nvPr/>
          </p:nvSpPr>
          <p:spPr>
            <a:xfrm>
              <a:off x="7846145" y="2163588"/>
              <a:ext cx="3850230" cy="553997"/>
            </a:xfrm>
            <a:prstGeom prst="rect">
              <a:avLst/>
            </a:prstGeom>
            <a:grpFill/>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馬達模組</a:t>
              </a:r>
            </a:p>
          </p:txBody>
        </p:sp>
      </p:grpSp>
      <p:pic>
        <p:nvPicPr>
          <p:cNvPr id="51" name="Picture 2" descr="C:\Users\user\Documents\Car render 171211_171211_0001.jpg"/>
          <p:cNvPicPr>
            <a:picLocks noChangeAspect="1" noChangeArrowheads="1"/>
          </p:cNvPicPr>
          <p:nvPr/>
        </p:nvPicPr>
        <p:blipFill>
          <a:blip r:embed="rId4" cstate="print"/>
          <a:srcRect l="5819"/>
          <a:stretch>
            <a:fillRect/>
          </a:stretch>
        </p:blipFill>
        <p:spPr bwMode="auto">
          <a:xfrm>
            <a:off x="2591583" y="8151197"/>
            <a:ext cx="4040899" cy="3019694"/>
          </a:xfrm>
          <a:prstGeom prst="rect">
            <a:avLst/>
          </a:prstGeom>
          <a:noFill/>
          <a:effectLst>
            <a:softEdge rad="127000"/>
          </a:effectLst>
        </p:spPr>
      </p:pic>
      <p:pic>
        <p:nvPicPr>
          <p:cNvPr id="1026" name="Picture 2"/>
          <p:cNvPicPr>
            <a:picLocks noChangeAspect="1" noChangeArrowheads="1"/>
          </p:cNvPicPr>
          <p:nvPr/>
        </p:nvPicPr>
        <p:blipFill>
          <a:blip r:embed="rId5" cstate="print"/>
          <a:srcRect/>
          <a:stretch>
            <a:fillRect/>
          </a:stretch>
        </p:blipFill>
        <p:spPr bwMode="auto">
          <a:xfrm>
            <a:off x="17098868" y="6871986"/>
            <a:ext cx="4991101" cy="3876676"/>
          </a:xfrm>
          <a:prstGeom prst="rect">
            <a:avLst/>
          </a:prstGeom>
          <a:noFill/>
          <a:ln w="9525">
            <a:noFill/>
            <a:miter lim="800000"/>
            <a:headEnd/>
            <a:tailEnd/>
          </a:ln>
        </p:spPr>
      </p:pic>
      <p:grpSp>
        <p:nvGrpSpPr>
          <p:cNvPr id="28" name="群組 67"/>
          <p:cNvGrpSpPr/>
          <p:nvPr/>
        </p:nvGrpSpPr>
        <p:grpSpPr>
          <a:xfrm>
            <a:off x="17488465" y="10977709"/>
            <a:ext cx="4601496" cy="595098"/>
            <a:chOff x="7580670" y="2123768"/>
            <a:chExt cx="4601497" cy="595097"/>
          </a:xfrm>
          <a:effectLst>
            <a:outerShdw blurRad="50800" dist="38100" dir="2700000" algn="tl" rotWithShape="0">
              <a:prstClr val="black">
                <a:alpha val="40000"/>
              </a:prstClr>
            </a:outerShdw>
          </a:effectLst>
        </p:grpSpPr>
        <p:sp>
          <p:nvSpPr>
            <p:cNvPr id="54" name="圓角矩形 53"/>
            <p:cNvSpPr/>
            <p:nvPr/>
          </p:nvSpPr>
          <p:spPr bwMode="auto">
            <a:xfrm>
              <a:off x="7580670" y="2123768"/>
              <a:ext cx="4601497" cy="595097"/>
            </a:xfrm>
            <a:prstGeom prst="roundRect">
              <a:avLst/>
            </a:prstGeom>
            <a:solidFill>
              <a:schemeClr val="lt1"/>
            </a:solidFill>
            <a:ln>
              <a:solidFill>
                <a:srgbClr val="C00000">
                  <a:alpha val="80000"/>
                </a:srgbClr>
              </a:solidFill>
            </a:ln>
            <a:extLst/>
          </p:spPr>
          <p:style>
            <a:lnRef idx="2">
              <a:schemeClr val="accent3"/>
            </a:lnRef>
            <a:fillRef idx="1">
              <a:schemeClr val="lt1"/>
            </a:fillRef>
            <a:effectRef idx="0">
              <a:schemeClr val="accent3"/>
            </a:effectRef>
            <a:fontRef idx="minor">
              <a:schemeClr val="dk1"/>
            </a:fontRef>
          </p:style>
          <p:txBody>
            <a:bodyPr lIns="0" tIns="0" rIns="0" bIns="0" rtlCol="0" anchor="ctr"/>
            <a:lstStyle/>
            <a:p>
              <a:pPr defTabSz="825444"/>
              <a:endParaRPr lang="zh-TW" altLang="en-US" sz="3600" dirty="0">
                <a:solidFill>
                  <a:srgbClr val="FFFFFF"/>
                </a:solidFill>
                <a:effectLst>
                  <a:outerShdw blurRad="38100" dist="38100" dir="2700000" algn="tl">
                    <a:srgbClr val="000000"/>
                  </a:outerShdw>
                </a:effectLst>
                <a:latin typeface="微軟正黑體" pitchFamily="34" charset="-120"/>
                <a:ea typeface="微軟正黑體" pitchFamily="34" charset="-120"/>
                <a:sym typeface="Gill Sans" charset="0"/>
              </a:endParaRPr>
            </a:p>
          </p:txBody>
        </p:sp>
        <p:sp>
          <p:nvSpPr>
            <p:cNvPr id="55" name="文字方塊 54"/>
            <p:cNvSpPr txBox="1"/>
            <p:nvPr/>
          </p:nvSpPr>
          <p:spPr>
            <a:xfrm>
              <a:off x="7846145" y="2163588"/>
              <a:ext cx="3850230" cy="553997"/>
            </a:xfrm>
            <a:prstGeom prst="rect">
              <a:avLst/>
            </a:prstGeom>
            <a:noFill/>
            <a:effectLst/>
          </p:spPr>
          <p:txBody>
            <a:bodyPr wrap="square" rtlCol="0">
              <a:spAutoFit/>
            </a:bodyPr>
            <a:lstStyle/>
            <a:p>
              <a:pPr defTabSz="825444"/>
              <a:r>
                <a:rPr lang="zh-TW" altLang="en-US" sz="29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藍芽模組</a:t>
              </a:r>
            </a:p>
          </p:txBody>
        </p:sp>
      </p:grpSp>
      <p:cxnSp>
        <p:nvCxnSpPr>
          <p:cNvPr id="57" name="肘形接點 56"/>
          <p:cNvCxnSpPr/>
          <p:nvPr/>
        </p:nvCxnSpPr>
        <p:spPr bwMode="auto">
          <a:xfrm flipV="1">
            <a:off x="14261924" y="3299577"/>
            <a:ext cx="3712739" cy="2032530"/>
          </a:xfrm>
          <a:prstGeom prst="bentConnector3">
            <a:avLst>
              <a:gd name="adj1" fmla="val 50000"/>
            </a:avLst>
          </a:prstGeom>
          <a:blipFill dpi="0" rotWithShape="0">
            <a:blip r:embed="rId6"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59" name="肘形接點 58"/>
          <p:cNvCxnSpPr/>
          <p:nvPr/>
        </p:nvCxnSpPr>
        <p:spPr bwMode="auto">
          <a:xfrm>
            <a:off x="13466403" y="5818929"/>
            <a:ext cx="4665909" cy="3716614"/>
          </a:xfrm>
          <a:prstGeom prst="bentConnector3">
            <a:avLst>
              <a:gd name="adj1" fmla="val 50000"/>
            </a:avLst>
          </a:prstGeom>
          <a:blipFill dpi="0" rotWithShape="0">
            <a:blip r:embed="rId6"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69" name="肘形接點 68"/>
          <p:cNvCxnSpPr/>
          <p:nvPr/>
        </p:nvCxnSpPr>
        <p:spPr bwMode="auto">
          <a:xfrm rot="10800000" flipV="1">
            <a:off x="6441805" y="7570804"/>
            <a:ext cx="5162059" cy="2361472"/>
          </a:xfrm>
          <a:prstGeom prst="bentConnector3">
            <a:avLst>
              <a:gd name="adj1" fmla="val -8639"/>
            </a:avLst>
          </a:prstGeom>
          <a:blipFill dpi="0" rotWithShape="0">
            <a:blip r:embed="rId6"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75" name="肘形接點 74"/>
          <p:cNvCxnSpPr/>
          <p:nvPr/>
        </p:nvCxnSpPr>
        <p:spPr bwMode="auto">
          <a:xfrm rot="10800000" flipV="1">
            <a:off x="6441808" y="7565550"/>
            <a:ext cx="3454128" cy="2366728"/>
          </a:xfrm>
          <a:prstGeom prst="bentConnector3">
            <a:avLst>
              <a:gd name="adj1" fmla="val -12074"/>
            </a:avLst>
          </a:prstGeom>
          <a:blipFill dpi="0" rotWithShape="0">
            <a:blip r:embed="rId6"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cxnSp>
        <p:nvCxnSpPr>
          <p:cNvPr id="80" name="肘形接點 79"/>
          <p:cNvCxnSpPr/>
          <p:nvPr/>
        </p:nvCxnSpPr>
        <p:spPr bwMode="auto">
          <a:xfrm rot="10800000">
            <a:off x="6594215" y="3299579"/>
            <a:ext cx="3301731" cy="1910174"/>
          </a:xfrm>
          <a:prstGeom prst="bentConnector3">
            <a:avLst>
              <a:gd name="adj1" fmla="val 24215"/>
            </a:avLst>
          </a:prstGeom>
          <a:blipFill dpi="0" rotWithShape="0">
            <a:blip r:embed="rId6" cstate="print"/>
            <a:srcRect/>
            <a:tile tx="0" ty="0" sx="100000" sy="100000" flip="none" algn="tl"/>
          </a:blipFill>
          <a:ln w="25400" cap="flat" cmpd="sng" algn="ctr">
            <a:solidFill>
              <a:srgbClr val="FF0000"/>
            </a:solidFill>
            <a:prstDash val="solid"/>
            <a:miter lim="0"/>
            <a:headEnd type="oval" w="lg" len="lg"/>
            <a:tailEnd type="oval" w="lg" len="lg"/>
          </a:ln>
          <a:effectLst>
            <a:outerShdw blurRad="38100" dist="25400" dir="5400000" algn="ctr" rotWithShape="0">
              <a:srgbClr val="000000">
                <a:alpha val="50000"/>
              </a:srgbClr>
            </a:outerShdw>
          </a:effectLst>
        </p:spPr>
      </p:cxn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矩形 67"/>
          <p:cNvSpPr/>
          <p:nvPr/>
        </p:nvSpPr>
        <p:spPr bwMode="auto">
          <a:xfrm>
            <a:off x="0" y="1989040"/>
            <a:ext cx="24384000" cy="943348"/>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47" name="矩形 46"/>
          <p:cNvSpPr/>
          <p:nvPr/>
        </p:nvSpPr>
        <p:spPr bwMode="auto">
          <a:xfrm>
            <a:off x="0" y="2394576"/>
            <a:ext cx="24384000" cy="11321424"/>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37" name="矩形 36"/>
          <p:cNvSpPr/>
          <p:nvPr/>
        </p:nvSpPr>
        <p:spPr>
          <a:xfrm>
            <a:off x="419908" y="2578509"/>
            <a:ext cx="17395128" cy="1638906"/>
          </a:xfrm>
          <a:prstGeom prst="rect">
            <a:avLst/>
          </a:prstGeom>
        </p:spPr>
        <p:txBody>
          <a:bodyPr wrap="square" lIns="91434" tIns="45718" rIns="91434" bIns="45718">
            <a:spAutoFit/>
          </a:bodyPr>
          <a:lstStyle/>
          <a:p>
            <a:pPr marL="1633431" indent="-742900" algn="l">
              <a:spcAft>
                <a:spcPts val="300"/>
              </a:spcAft>
            </a:pPr>
            <a:r>
              <a:rPr lang="zh-TW" altLang="en-US" sz="3600" dirty="0" smtClean="0">
                <a:latin typeface="微軟正黑體" pitchFamily="34" charset="-120"/>
                <a:ea typeface="微軟正黑體" pitchFamily="34" charset="-120"/>
              </a:rPr>
              <a:t>連連看</a:t>
            </a:r>
            <a:r>
              <a:rPr lang="en-US" altLang="zh-TW" sz="3600" dirty="0" smtClean="0">
                <a:latin typeface="微軟正黑體" pitchFamily="34" charset="-120"/>
                <a:ea typeface="微軟正黑體" pitchFamily="34" charset="-120"/>
              </a:rPr>
              <a:t>,</a:t>
            </a:r>
            <a:r>
              <a:rPr lang="zh-TW" altLang="en-US" sz="3600" dirty="0" smtClean="0">
                <a:latin typeface="微軟正黑體" pitchFamily="34" charset="-120"/>
                <a:ea typeface="微軟正黑體" pitchFamily="34" charset="-120"/>
              </a:rPr>
              <a:t> 用圖示以及流程圖的方式來學</a:t>
            </a:r>
            <a:r>
              <a:rPr lang="en-US" altLang="zh-TW" sz="3600" dirty="0" smtClean="0">
                <a:latin typeface="微軟正黑體" pitchFamily="34" charset="-120"/>
                <a:ea typeface="微軟正黑體" pitchFamily="34" charset="-120"/>
              </a:rPr>
              <a:t>Coding</a:t>
            </a:r>
          </a:p>
          <a:p>
            <a:pPr marL="2328711" lvl="5" indent="-742900">
              <a:buFont typeface="Symbol" pitchFamily="18" charset="2"/>
              <a:buChar char=""/>
            </a:pPr>
            <a:r>
              <a:rPr lang="zh-TW" altLang="en-US" sz="3100" dirty="0" smtClean="0">
                <a:latin typeface="微軟正黑體" pitchFamily="34" charset="-120"/>
                <a:ea typeface="微軟正黑體" pitchFamily="34" charset="-120"/>
              </a:rPr>
              <a:t>指令模組與功能模組的搭配，學習更多邏輯變化</a:t>
            </a:r>
            <a:endParaRPr lang="en-US" altLang="zh-TW" sz="3100" dirty="0" smtClean="0">
              <a:latin typeface="微軟正黑體" pitchFamily="34" charset="-120"/>
              <a:ea typeface="微軟正黑體" pitchFamily="34" charset="-120"/>
            </a:endParaRPr>
          </a:p>
          <a:p>
            <a:pPr marL="2328711" lvl="5" indent="-742900">
              <a:buFont typeface="Symbol" pitchFamily="18" charset="2"/>
              <a:buChar char=""/>
            </a:pPr>
            <a:r>
              <a:rPr lang="zh-TW" altLang="en-US" sz="3100" dirty="0" smtClean="0">
                <a:latin typeface="微軟正黑體" pitchFamily="34" charset="-120"/>
                <a:ea typeface="微軟正黑體" pitchFamily="34" charset="-120"/>
              </a:rPr>
              <a:t>流程導向把因果順序串連在一起進行</a:t>
            </a:r>
            <a:r>
              <a:rPr lang="en-US" altLang="zh-TW" sz="3100" dirty="0" smtClean="0">
                <a:latin typeface="微軟正黑體" pitchFamily="34" charset="-120"/>
                <a:ea typeface="微軟正黑體" pitchFamily="34" charset="-120"/>
              </a:rPr>
              <a:t>Coding</a:t>
            </a:r>
            <a:r>
              <a:rPr lang="zh-TW" altLang="en-US" sz="3100" dirty="0" smtClean="0">
                <a:latin typeface="微軟正黑體" pitchFamily="34" charset="-120"/>
                <a:ea typeface="微軟正黑體" pitchFamily="34" charset="-120"/>
              </a:rPr>
              <a:t>邏輯的學習，邏輯簡單易懂</a:t>
            </a:r>
            <a:r>
              <a:rPr lang="en-US" altLang="zh-TW" sz="3100" dirty="0" smtClean="0">
                <a:latin typeface="微軟正黑體" pitchFamily="34" charset="-120"/>
                <a:ea typeface="微軟正黑體" pitchFamily="34" charset="-120"/>
              </a:rPr>
              <a:t>!</a:t>
            </a:r>
          </a:p>
        </p:txBody>
      </p:sp>
      <p:sp>
        <p:nvSpPr>
          <p:cNvPr id="41" name="圓角矩形 40"/>
          <p:cNvSpPr/>
          <p:nvPr/>
        </p:nvSpPr>
        <p:spPr bwMode="auto">
          <a:xfrm>
            <a:off x="1254096" y="2616836"/>
            <a:ext cx="10759227" cy="553452"/>
          </a:xfrm>
          <a:prstGeom prst="roundRect">
            <a:avLst/>
          </a:prstGeom>
          <a:noFill/>
          <a:ln w="38100">
            <a:solidFill>
              <a:schemeClr val="accent5">
                <a:lumMod val="50000"/>
                <a:alpha val="78000"/>
              </a:schemeClr>
            </a:solidFill>
          </a:ln>
          <a:effectLst/>
          <a:extLst/>
        </p:spPr>
        <p:txBody>
          <a:bodyPr lIns="0" tIns="0" rIns="0" bIns="0" rtlCol="0" anchor="ctr"/>
          <a:lstStyle/>
          <a:p>
            <a:pPr algn="ctr"/>
            <a:endParaRPr lang="zh-TW" altLang="en-US" sz="5500" dirty="0">
              <a:solidFill>
                <a:srgbClr val="FFFFFF"/>
              </a:solidFill>
              <a:effectLst>
                <a:outerShdw blurRad="38100" dist="38100" dir="2700000" algn="tl">
                  <a:srgbClr val="000000"/>
                </a:outerShdw>
              </a:effectLst>
            </a:endParaRPr>
          </a:p>
        </p:txBody>
      </p:sp>
      <p:pic>
        <p:nvPicPr>
          <p:cNvPr id="16" name="Picture 2"/>
          <p:cNvPicPr>
            <a:picLocks noChangeAspect="1" noChangeArrowheads="1"/>
          </p:cNvPicPr>
          <p:nvPr/>
        </p:nvPicPr>
        <p:blipFill>
          <a:blip r:embed="rId3" cstate="print"/>
          <a:srcRect/>
          <a:stretch>
            <a:fillRect/>
          </a:stretch>
        </p:blipFill>
        <p:spPr bwMode="auto">
          <a:xfrm>
            <a:off x="1537881" y="4463059"/>
            <a:ext cx="21826621" cy="9028958"/>
          </a:xfrm>
          <a:prstGeom prst="rect">
            <a:avLst/>
          </a:prstGeom>
          <a:noFill/>
          <a:ln w="9525">
            <a:noFill/>
            <a:miter lim="800000"/>
            <a:headEnd/>
            <a:tailEnd/>
          </a:ln>
        </p:spPr>
      </p:pic>
      <p:sp>
        <p:nvSpPr>
          <p:cNvPr id="49" name="文字方塊 48"/>
          <p:cNvSpPr txBox="1"/>
          <p:nvPr/>
        </p:nvSpPr>
        <p:spPr>
          <a:xfrm>
            <a:off x="4591138" y="10126631"/>
            <a:ext cx="2156509" cy="1046436"/>
          </a:xfrm>
          <a:prstGeom prst="rect">
            <a:avLst/>
          </a:prstGeom>
          <a:noFill/>
        </p:spPr>
        <p:txBody>
          <a:bodyPr wrap="square" lIns="91434" tIns="45718" rIns="91434" bIns="45718" rtlCol="0">
            <a:spAutoFit/>
          </a:bodyPr>
          <a:lstStyle/>
          <a:p>
            <a:pPr algn="l"/>
            <a:r>
              <a:rPr lang="zh-TW" altLang="en-US" sz="3100" b="1" dirty="0" smtClean="0">
                <a:solidFill>
                  <a:schemeClr val="accent5">
                    <a:lumMod val="75000"/>
                  </a:schemeClr>
                </a:solidFill>
                <a:latin typeface="微軟正黑體" pitchFamily="34" charset="-120"/>
                <a:ea typeface="微軟正黑體" pitchFamily="34" charset="-120"/>
                <a:cs typeface="Lato Light" panose="020F0302020204030203" pitchFamily="34" charset="0"/>
              </a:rPr>
              <a:t>基礎指令</a:t>
            </a:r>
            <a:r>
              <a:rPr lang="en-US" altLang="zh-TW" sz="3100" b="1" dirty="0" smtClean="0">
                <a:solidFill>
                  <a:schemeClr val="accent5">
                    <a:lumMod val="75000"/>
                  </a:schemeClr>
                </a:solidFill>
                <a:latin typeface="微軟正黑體" pitchFamily="34" charset="-120"/>
                <a:ea typeface="微軟正黑體" pitchFamily="34" charset="-120"/>
                <a:cs typeface="Lato Light" panose="020F0302020204030203" pitchFamily="34" charset="0"/>
              </a:rPr>
              <a:t>/</a:t>
            </a:r>
            <a:r>
              <a:rPr lang="zh-TW" altLang="en-US" sz="3100" b="1" dirty="0" smtClean="0">
                <a:solidFill>
                  <a:schemeClr val="accent5">
                    <a:lumMod val="75000"/>
                  </a:schemeClr>
                </a:solidFill>
                <a:latin typeface="微軟正黑體" pitchFamily="34" charset="-120"/>
                <a:ea typeface="微軟正黑體" pitchFamily="34" charset="-120"/>
                <a:cs typeface="Lato Light" panose="020F0302020204030203" pitchFamily="34" charset="0"/>
              </a:rPr>
              <a:t>判別式</a:t>
            </a:r>
          </a:p>
        </p:txBody>
      </p:sp>
      <p:cxnSp>
        <p:nvCxnSpPr>
          <p:cNvPr id="53" name="直線接點 52"/>
          <p:cNvCxnSpPr>
            <a:endCxn id="49" idx="0"/>
          </p:cNvCxnSpPr>
          <p:nvPr/>
        </p:nvCxnSpPr>
        <p:spPr bwMode="auto">
          <a:xfrm flipH="1">
            <a:off x="5669393" y="8576445"/>
            <a:ext cx="520272" cy="155018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55" name="直線接點 54"/>
          <p:cNvCxnSpPr/>
          <p:nvPr/>
        </p:nvCxnSpPr>
        <p:spPr bwMode="auto">
          <a:xfrm flipH="1">
            <a:off x="5669393" y="9427785"/>
            <a:ext cx="4767384" cy="69884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61" name="直線接點 60"/>
          <p:cNvCxnSpPr/>
          <p:nvPr/>
        </p:nvCxnSpPr>
        <p:spPr bwMode="auto">
          <a:xfrm flipH="1">
            <a:off x="15848657" y="5822829"/>
            <a:ext cx="2344749" cy="698846"/>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63" name="直線接點 62"/>
          <p:cNvCxnSpPr/>
          <p:nvPr/>
        </p:nvCxnSpPr>
        <p:spPr bwMode="auto">
          <a:xfrm flipH="1">
            <a:off x="17141433" y="5822824"/>
            <a:ext cx="1051976" cy="1397692"/>
          </a:xfrm>
          <a:prstGeom prst="line">
            <a:avLst/>
          </a:prstGeom>
          <a:blipFill dpi="0" rotWithShape="0">
            <a:blip r:embed="rId4" cstate="print"/>
            <a:srcRect/>
            <a:tile tx="0" ty="0" sx="100000" sy="100000" flip="none" algn="tl"/>
          </a:blipFill>
          <a:ln w="25400" cap="flat" cmpd="sng" algn="ctr">
            <a:solidFill>
              <a:schemeClr val="accent5">
                <a:lumMod val="75000"/>
              </a:schemeClr>
            </a:solidFill>
            <a:prstDash val="solid"/>
            <a:miter lim="0"/>
            <a:headEnd type="oval" w="med" len="med"/>
            <a:tailEnd type="oval" w="med" len="med"/>
          </a:ln>
          <a:effectLst>
            <a:outerShdw blurRad="38100" dist="25400" dir="5400000" algn="ctr" rotWithShape="0">
              <a:srgbClr val="000000">
                <a:alpha val="50000"/>
              </a:srgbClr>
            </a:outerShdw>
          </a:effectLst>
        </p:spPr>
      </p:cxnSp>
      <p:sp>
        <p:nvSpPr>
          <p:cNvPr id="65" name="文字方塊 64"/>
          <p:cNvSpPr txBox="1"/>
          <p:nvPr/>
        </p:nvSpPr>
        <p:spPr>
          <a:xfrm>
            <a:off x="18193415" y="5444452"/>
            <a:ext cx="2156509" cy="569383"/>
          </a:xfrm>
          <a:prstGeom prst="rect">
            <a:avLst/>
          </a:prstGeom>
          <a:noFill/>
        </p:spPr>
        <p:txBody>
          <a:bodyPr wrap="square" lIns="91434" tIns="45718" rIns="91434" bIns="45718" rtlCol="0">
            <a:spAutoFit/>
          </a:bodyPr>
          <a:lstStyle/>
          <a:p>
            <a:pPr algn="l"/>
            <a:r>
              <a:rPr lang="zh-TW" altLang="en-US" sz="3100" b="1" dirty="0" smtClean="0">
                <a:solidFill>
                  <a:schemeClr val="accent5">
                    <a:lumMod val="75000"/>
                  </a:schemeClr>
                </a:solidFill>
                <a:latin typeface="微軟正黑體" pitchFamily="34" charset="-120"/>
                <a:ea typeface="微軟正黑體" pitchFamily="34" charset="-120"/>
                <a:cs typeface="Lato Light" panose="020F0302020204030203" pitchFamily="34" charset="0"/>
              </a:rPr>
              <a:t>功能元件</a:t>
            </a:r>
          </a:p>
        </p:txBody>
      </p:sp>
      <p:sp>
        <p:nvSpPr>
          <p:cNvPr id="67" name="矩形 66"/>
          <p:cNvSpPr/>
          <p:nvPr/>
        </p:nvSpPr>
        <p:spPr>
          <a:xfrm>
            <a:off x="1235247" y="999041"/>
            <a:ext cx="12934619" cy="954103"/>
          </a:xfrm>
          <a:prstGeom prst="rect">
            <a:avLst/>
          </a:prstGeom>
        </p:spPr>
        <p:txBody>
          <a:bodyPr wrap="none" lIns="91434" tIns="45718" rIns="91434" bIns="45718">
            <a:spAutoFit/>
          </a:bodyPr>
          <a:lstStyle/>
          <a:p>
            <a:pPr algn="l"/>
            <a:r>
              <a:rPr lang="en-US" altLang="zh-TW" b="1" dirty="0" err="1" smtClean="0">
                <a:latin typeface="微軟正黑體" pitchFamily="34" charset="-120"/>
                <a:ea typeface="微軟正黑體" pitchFamily="34" charset="-120"/>
              </a:rPr>
              <a:t>TarkusVP</a:t>
            </a:r>
            <a:r>
              <a:rPr lang="zh-TW" altLang="en-US" b="1" dirty="0" smtClean="0">
                <a:latin typeface="微軟正黑體" pitchFamily="34" charset="-120"/>
                <a:ea typeface="微軟正黑體" pitchFamily="34" charset="-120"/>
              </a:rPr>
              <a:t>圖形化</a:t>
            </a:r>
            <a:r>
              <a:rPr lang="en-US" altLang="zh-TW" b="1" dirty="0" smtClean="0">
                <a:latin typeface="微軟正黑體" pitchFamily="34" charset="-120"/>
                <a:ea typeface="微軟正黑體" pitchFamily="34" charset="-120"/>
              </a:rPr>
              <a:t>Coding</a:t>
            </a:r>
            <a:r>
              <a:rPr lang="zh-TW" altLang="en-US" b="1" dirty="0" smtClean="0">
                <a:latin typeface="微軟正黑體" pitchFamily="34" charset="-120"/>
                <a:ea typeface="微軟正黑體" pitchFamily="34" charset="-120"/>
              </a:rPr>
              <a:t>設計環境優勢 </a:t>
            </a:r>
            <a:r>
              <a:rPr lang="en-US" altLang="zh-TW" b="1" dirty="0" smtClean="0">
                <a:latin typeface="微軟正黑體" pitchFamily="34" charset="-120"/>
                <a:ea typeface="微軟正黑體" pitchFamily="34" charset="-120"/>
              </a:rPr>
              <a:t>1</a:t>
            </a:r>
            <a:endParaRPr lang="zh-TW" altLang="en-US" b="1"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28"/>
          <p:cNvSpPr/>
          <p:nvPr/>
        </p:nvSpPr>
        <p:spPr bwMode="auto">
          <a:xfrm>
            <a:off x="0" y="1989040"/>
            <a:ext cx="24384000" cy="943348"/>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20" name="矩形 19"/>
          <p:cNvSpPr/>
          <p:nvPr/>
        </p:nvSpPr>
        <p:spPr bwMode="auto">
          <a:xfrm>
            <a:off x="0" y="2394576"/>
            <a:ext cx="24384000" cy="11321424"/>
          </a:xfrm>
          <a:prstGeom prst="rect">
            <a:avLst/>
          </a:prstGeom>
          <a:solidFill>
            <a:srgbClr val="FFFFFF"/>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21" name="矩形 20"/>
          <p:cNvSpPr/>
          <p:nvPr/>
        </p:nvSpPr>
        <p:spPr>
          <a:xfrm>
            <a:off x="401052" y="2622037"/>
            <a:ext cx="14700296" cy="2192904"/>
          </a:xfrm>
          <a:prstGeom prst="rect">
            <a:avLst/>
          </a:prstGeom>
        </p:spPr>
        <p:txBody>
          <a:bodyPr wrap="square" lIns="91434" tIns="45718" rIns="91434" bIns="45718">
            <a:spAutoFit/>
          </a:bodyPr>
          <a:lstStyle/>
          <a:p>
            <a:pPr marL="1633431" indent="-742900" algn="l">
              <a:spcBef>
                <a:spcPts val="1200"/>
              </a:spcBef>
              <a:spcAft>
                <a:spcPts val="300"/>
              </a:spcAft>
            </a:pPr>
            <a:r>
              <a:rPr lang="zh-TW" altLang="en-US" sz="3600" dirty="0" smtClean="0">
                <a:latin typeface="微軟正黑體" pitchFamily="34" charset="-120"/>
                <a:ea typeface="微軟正黑體" pitchFamily="34" charset="-120"/>
              </a:rPr>
              <a:t>可觀看</a:t>
            </a:r>
            <a:r>
              <a:rPr lang="en-US" altLang="zh-TW" sz="3600" dirty="0" smtClean="0">
                <a:latin typeface="微軟正黑體" pitchFamily="34" charset="-120"/>
                <a:ea typeface="微軟正黑體" pitchFamily="34" charset="-120"/>
              </a:rPr>
              <a:t>Coding</a:t>
            </a:r>
            <a:r>
              <a:rPr lang="zh-TW" altLang="en-US" sz="3600" dirty="0" smtClean="0">
                <a:latin typeface="微軟正黑體" pitchFamily="34" charset="-120"/>
                <a:ea typeface="微軟正黑體" pitchFamily="34" charset="-120"/>
              </a:rPr>
              <a:t>碼，學習地圖由簡入繁，銜接</a:t>
            </a:r>
            <a:r>
              <a:rPr lang="en-US" altLang="zh-TW" sz="3600" dirty="0" smtClean="0">
                <a:latin typeface="微軟正黑體" pitchFamily="34" charset="-120"/>
                <a:ea typeface="微軟正黑體" pitchFamily="34" charset="-120"/>
              </a:rPr>
              <a:t>Arduino</a:t>
            </a:r>
            <a:r>
              <a:rPr lang="zh-TW" altLang="en-US" sz="3600" dirty="0" smtClean="0">
                <a:latin typeface="微軟正黑體" pitchFamily="34" charset="-120"/>
                <a:ea typeface="微軟正黑體" pitchFamily="34" charset="-120"/>
              </a:rPr>
              <a:t>語言</a:t>
            </a:r>
            <a:r>
              <a:rPr lang="en-US" altLang="zh-TW" sz="3600" dirty="0" smtClean="0">
                <a:latin typeface="微軟正黑體" pitchFamily="34" charset="-120"/>
                <a:ea typeface="微軟正黑體" pitchFamily="34" charset="-120"/>
              </a:rPr>
              <a:t>Coding</a:t>
            </a:r>
            <a:r>
              <a:rPr lang="zh-TW" altLang="en-US" sz="3600" dirty="0" smtClean="0">
                <a:latin typeface="微軟正黑體" pitchFamily="34" charset="-120"/>
                <a:ea typeface="微軟正黑體" pitchFamily="34" charset="-120"/>
              </a:rPr>
              <a:t>學習</a:t>
            </a:r>
            <a:endParaRPr lang="en-US" altLang="zh-TW" sz="3600" dirty="0" smtClean="0">
              <a:latin typeface="微軟正黑體" pitchFamily="34" charset="-120"/>
              <a:ea typeface="微軟正黑體" pitchFamily="34" charset="-120"/>
            </a:endParaRPr>
          </a:p>
          <a:p>
            <a:pPr marL="2328711" lvl="5" indent="-742900">
              <a:buFont typeface="Symbol" pitchFamily="18" charset="2"/>
              <a:buChar char=""/>
            </a:pPr>
            <a:r>
              <a:rPr lang="zh-TW" altLang="en-US" sz="3100" dirty="0" smtClean="0">
                <a:latin typeface="微軟正黑體" pitchFamily="34" charset="-120"/>
                <a:ea typeface="微軟正黑體" pitchFamily="34" charset="-120"/>
              </a:rPr>
              <a:t>學習邏輯架構之後</a:t>
            </a:r>
            <a:r>
              <a:rPr lang="en-US" altLang="zh-TW" sz="3100" dirty="0" smtClean="0">
                <a:latin typeface="微軟正黑體" pitchFamily="34" charset="-120"/>
                <a:ea typeface="微軟正黑體" pitchFamily="34" charset="-120"/>
              </a:rPr>
              <a:t>, </a:t>
            </a:r>
            <a:r>
              <a:rPr lang="zh-TW" altLang="en-US" sz="3100" dirty="0" smtClean="0">
                <a:latin typeface="微軟正黑體" pitchFamily="34" charset="-120"/>
                <a:ea typeface="微軟正黑體" pitchFamily="34" charset="-120"/>
              </a:rPr>
              <a:t>銜接</a:t>
            </a:r>
            <a:r>
              <a:rPr lang="en-US" altLang="zh-TW" sz="3100" dirty="0" err="1" smtClean="0">
                <a:latin typeface="微軟正黑體" pitchFamily="34" charset="-120"/>
                <a:ea typeface="微軟正黑體" pitchFamily="34" charset="-120"/>
              </a:rPr>
              <a:t>ArduinoCoding</a:t>
            </a:r>
            <a:r>
              <a:rPr lang="zh-TW" altLang="en-US" sz="3100" dirty="0" smtClean="0">
                <a:latin typeface="微軟正黑體" pitchFamily="34" charset="-120"/>
                <a:ea typeface="微軟正黑體" pitchFamily="34" charset="-120"/>
              </a:rPr>
              <a:t>碼教學</a:t>
            </a:r>
            <a:endParaRPr lang="en-US" altLang="zh-TW" sz="3100" dirty="0" smtClean="0">
              <a:latin typeface="微軟正黑體" pitchFamily="34" charset="-120"/>
              <a:ea typeface="微軟正黑體" pitchFamily="34" charset="-120"/>
            </a:endParaRPr>
          </a:p>
          <a:p>
            <a:pPr marL="2328711" lvl="5" indent="-742900">
              <a:buFont typeface="Symbol" pitchFamily="18" charset="2"/>
              <a:buChar char=""/>
            </a:pPr>
            <a:endParaRPr lang="en-US" altLang="zh-TW" sz="3100" dirty="0" smtClean="0">
              <a:latin typeface="微軟正黑體" pitchFamily="34" charset="-120"/>
              <a:ea typeface="微軟正黑體" pitchFamily="34" charset="-120"/>
            </a:endParaRPr>
          </a:p>
        </p:txBody>
      </p:sp>
      <p:sp>
        <p:nvSpPr>
          <p:cNvPr id="22" name="圓角矩形 21"/>
          <p:cNvSpPr/>
          <p:nvPr/>
        </p:nvSpPr>
        <p:spPr bwMode="auto">
          <a:xfrm>
            <a:off x="1235241" y="2679414"/>
            <a:ext cx="13272989" cy="553452"/>
          </a:xfrm>
          <a:prstGeom prst="roundRect">
            <a:avLst/>
          </a:prstGeom>
          <a:noFill/>
          <a:ln w="38100">
            <a:solidFill>
              <a:srgbClr val="336600">
                <a:alpha val="78000"/>
              </a:srgbClr>
            </a:solidFill>
          </a:ln>
          <a:effectLst/>
          <a:extLst/>
        </p:spPr>
        <p:txBody>
          <a:bodyPr lIns="0" tIns="0" rIns="0" bIns="0" rtlCol="0" anchor="ctr"/>
          <a:lstStyle/>
          <a:p>
            <a:pPr algn="ctr"/>
            <a:endParaRPr lang="zh-TW" altLang="en-US" sz="5500" dirty="0">
              <a:solidFill>
                <a:srgbClr val="FFFFFF"/>
              </a:solidFill>
              <a:effectLst>
                <a:outerShdw blurRad="38100" dist="38100" dir="2700000" algn="tl">
                  <a:srgbClr val="000000"/>
                </a:outerShdw>
              </a:effectLst>
            </a:endParaRPr>
          </a:p>
        </p:txBody>
      </p:sp>
      <p:pic>
        <p:nvPicPr>
          <p:cNvPr id="2" name="image4.png"/>
          <p:cNvPicPr/>
          <p:nvPr/>
        </p:nvPicPr>
        <p:blipFill>
          <a:blip r:embed="rId2" cstate="print"/>
          <a:stretch>
            <a:fillRect/>
          </a:stretch>
        </p:blipFill>
        <p:spPr>
          <a:xfrm>
            <a:off x="1673089" y="4640404"/>
            <a:ext cx="12835144" cy="8793228"/>
          </a:xfrm>
          <a:prstGeom prst="rect">
            <a:avLst/>
          </a:prstGeom>
        </p:spPr>
      </p:pic>
      <p:pic>
        <p:nvPicPr>
          <p:cNvPr id="7" name="Picture 2"/>
          <p:cNvPicPr>
            <a:picLocks noChangeAspect="1" noChangeArrowheads="1"/>
          </p:cNvPicPr>
          <p:nvPr/>
        </p:nvPicPr>
        <p:blipFill>
          <a:blip r:embed="rId3" cstate="print"/>
          <a:srcRect/>
          <a:stretch>
            <a:fillRect/>
          </a:stretch>
        </p:blipFill>
        <p:spPr bwMode="auto">
          <a:xfrm>
            <a:off x="5729700" y="9399406"/>
            <a:ext cx="3583661" cy="1510008"/>
          </a:xfrm>
          <a:prstGeom prst="rect">
            <a:avLst/>
          </a:prstGeom>
          <a:noFill/>
          <a:ln w="9525">
            <a:noFill/>
            <a:miter lim="800000"/>
            <a:headEnd/>
            <a:tailEnd/>
          </a:ln>
        </p:spPr>
      </p:pic>
      <p:sp>
        <p:nvSpPr>
          <p:cNvPr id="8" name="矩形 7"/>
          <p:cNvSpPr/>
          <p:nvPr/>
        </p:nvSpPr>
        <p:spPr>
          <a:xfrm>
            <a:off x="9644720" y="7505799"/>
            <a:ext cx="3629845" cy="2723819"/>
          </a:xfrm>
          <a:prstGeom prst="rect">
            <a:avLst/>
          </a:prstGeom>
          <a:solidFill>
            <a:srgbClr val="FFFFFF"/>
          </a:solidFill>
        </p:spPr>
        <p:txBody>
          <a:bodyPr wrap="square" lIns="91434" tIns="45718" rIns="91434" bIns="45718">
            <a:spAutoFit/>
          </a:bodyPr>
          <a:lstStyle/>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analogWrite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ENA</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7030A0"/>
                </a:solidFill>
                <a:latin typeface="Arial" pitchFamily="34" charset="0"/>
                <a:ea typeface="Arial" pitchFamily="34" charset="0"/>
                <a:cs typeface="新細明體" pitchFamily="18" charset="-120"/>
              </a:rPr>
              <a:t>100</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digitalWrite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IN1</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C00000"/>
                </a:solidFill>
                <a:latin typeface="Arial" pitchFamily="34" charset="0"/>
                <a:ea typeface="Arial" pitchFamily="34" charset="0"/>
                <a:cs typeface="新細明體" pitchFamily="18" charset="-120"/>
              </a:rPr>
              <a:t>HIGH</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digitalWrite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IN2</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C00000"/>
                </a:solidFill>
                <a:latin typeface="Arial" pitchFamily="34" charset="0"/>
                <a:ea typeface="Arial" pitchFamily="34" charset="0"/>
                <a:cs typeface="新細明體" pitchFamily="18" charset="-120"/>
              </a:rPr>
              <a:t>LOW</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smtClean="0">
                <a:solidFill>
                  <a:srgbClr val="333333"/>
                </a:solidFill>
                <a:latin typeface="Arial" pitchFamily="34" charset="0"/>
                <a:ea typeface="Arial" pitchFamily="34" charset="0"/>
                <a:cs typeface="新細明體" pitchFamily="18" charset="-120"/>
              </a:rPr>
              <a:t>delay(</a:t>
            </a:r>
            <a:r>
              <a:rPr kumimoji="1" lang="en-US" altLang="zh-TW" sz="1900" b="1" dirty="0" smtClean="0">
                <a:solidFill>
                  <a:schemeClr val="accent4">
                    <a:lumMod val="75000"/>
                  </a:schemeClr>
                </a:solidFill>
                <a:latin typeface="Arial" pitchFamily="34" charset="0"/>
                <a:ea typeface="Arial" pitchFamily="34" charset="0"/>
                <a:cs typeface="新細明體" pitchFamily="18" charset="-120"/>
              </a:rPr>
              <a:t>800</a:t>
            </a:r>
            <a:r>
              <a:rPr kumimoji="1" lang="en-US" altLang="zh-TW" sz="1900" dirty="0" smtClean="0">
                <a:solidFill>
                  <a:srgbClr val="333333"/>
                </a:solidFill>
                <a:latin typeface="Arial" pitchFamily="34" charset="0"/>
                <a:ea typeface="Arial" pitchFamily="34" charset="0"/>
                <a:cs typeface="新細明體" pitchFamily="18" charset="-120"/>
              </a:rPr>
              <a:t>);</a:t>
            </a:r>
          </a:p>
          <a:p>
            <a:pPr algn="l" defTabSz="914342" eaLnBrk="0">
              <a:tabLst>
                <a:tab pos="369866" algn="l"/>
                <a:tab pos="371454" algn="l"/>
              </a:tabLst>
            </a:pPr>
            <a:endParaRPr kumimoji="1" lang="en-US" altLang="zh-TW" sz="1900" dirty="0" smtClean="0">
              <a:solidFill>
                <a:srgbClr val="333333"/>
              </a:solidFill>
              <a:latin typeface="Arial" pitchFamily="34" charset="0"/>
              <a:ea typeface="Arial" pitchFamily="34" charset="0"/>
              <a:cs typeface="新細明體" pitchFamily="18" charset="-120"/>
            </a:endParaRPr>
          </a:p>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analogWrite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ENB</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7030A0"/>
                </a:solidFill>
                <a:latin typeface="Arial" pitchFamily="34" charset="0"/>
                <a:ea typeface="Arial" pitchFamily="34" charset="0"/>
                <a:cs typeface="新細明體" pitchFamily="18" charset="-120"/>
              </a:rPr>
              <a:t>100</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digitalWrite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IN3</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C00000"/>
                </a:solidFill>
                <a:latin typeface="Arial" pitchFamily="34" charset="0"/>
                <a:ea typeface="Arial" pitchFamily="34" charset="0"/>
                <a:cs typeface="新細明體" pitchFamily="18" charset="-120"/>
              </a:rPr>
              <a:t>HIGH</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err="1" smtClean="0">
                <a:solidFill>
                  <a:srgbClr val="333333"/>
                </a:solidFill>
                <a:latin typeface="Arial" pitchFamily="34" charset="0"/>
                <a:ea typeface="Arial" pitchFamily="34" charset="0"/>
                <a:cs typeface="新細明體" pitchFamily="18" charset="-120"/>
              </a:rPr>
              <a:t>digitalWrite</a:t>
            </a:r>
            <a:r>
              <a:rPr kumimoji="1" lang="en-US" altLang="zh-TW" sz="1900" dirty="0" smtClean="0">
                <a:solidFill>
                  <a:srgbClr val="333333"/>
                </a:solidFill>
                <a:latin typeface="Arial" pitchFamily="34" charset="0"/>
                <a:ea typeface="Arial" pitchFamily="34" charset="0"/>
                <a:cs typeface="新細明體" pitchFamily="18" charset="-120"/>
              </a:rPr>
              <a:t>(</a:t>
            </a:r>
            <a:r>
              <a:rPr kumimoji="1" lang="en-US" altLang="zh-TW" sz="1900" dirty="0" smtClean="0">
                <a:solidFill>
                  <a:srgbClr val="00B050"/>
                </a:solidFill>
                <a:latin typeface="Arial" pitchFamily="34" charset="0"/>
                <a:ea typeface="Arial" pitchFamily="34" charset="0"/>
                <a:cs typeface="新細明體" pitchFamily="18" charset="-120"/>
              </a:rPr>
              <a:t>IN4</a:t>
            </a:r>
            <a:r>
              <a:rPr kumimoji="1" lang="en-US" altLang="zh-TW" sz="1900" dirty="0" smtClean="0">
                <a:solidFill>
                  <a:srgbClr val="333333"/>
                </a:solidFill>
                <a:latin typeface="Arial" pitchFamily="34" charset="0"/>
                <a:ea typeface="Arial" pitchFamily="34" charset="0"/>
                <a:cs typeface="新細明體" pitchFamily="18" charset="-120"/>
              </a:rPr>
              <a:t>, </a:t>
            </a:r>
            <a:r>
              <a:rPr kumimoji="1" lang="en-US" altLang="zh-TW" sz="1900" b="1" dirty="0" smtClean="0">
                <a:solidFill>
                  <a:srgbClr val="C00000"/>
                </a:solidFill>
                <a:latin typeface="Arial" pitchFamily="34" charset="0"/>
                <a:ea typeface="Arial" pitchFamily="34" charset="0"/>
                <a:cs typeface="新細明體" pitchFamily="18" charset="-120"/>
              </a:rPr>
              <a:t>LOW</a:t>
            </a:r>
            <a:r>
              <a:rPr kumimoji="1" lang="en-US" altLang="zh-TW" sz="1900" dirty="0" smtClean="0">
                <a:solidFill>
                  <a:srgbClr val="333333"/>
                </a:solidFill>
                <a:latin typeface="Arial" pitchFamily="34" charset="0"/>
                <a:ea typeface="Arial" pitchFamily="34" charset="0"/>
                <a:cs typeface="新細明體" pitchFamily="18" charset="-120"/>
              </a:rPr>
              <a:t>); </a:t>
            </a:r>
          </a:p>
          <a:p>
            <a:pPr algn="l" defTabSz="914342" eaLnBrk="0">
              <a:tabLst>
                <a:tab pos="369866" algn="l"/>
                <a:tab pos="371454" algn="l"/>
              </a:tabLst>
            </a:pPr>
            <a:r>
              <a:rPr kumimoji="1" lang="en-US" altLang="zh-TW" sz="1900" dirty="0" smtClean="0">
                <a:solidFill>
                  <a:srgbClr val="333333"/>
                </a:solidFill>
                <a:latin typeface="Arial" pitchFamily="34" charset="0"/>
                <a:ea typeface="Arial" pitchFamily="34" charset="0"/>
                <a:cs typeface="新細明體" pitchFamily="18" charset="-120"/>
              </a:rPr>
              <a:t>delay(</a:t>
            </a:r>
            <a:r>
              <a:rPr kumimoji="1" lang="en-US" altLang="zh-TW" sz="1900" b="1" dirty="0" smtClean="0">
                <a:solidFill>
                  <a:schemeClr val="accent4">
                    <a:lumMod val="75000"/>
                  </a:schemeClr>
                </a:solidFill>
                <a:latin typeface="Arial" pitchFamily="34" charset="0"/>
                <a:ea typeface="Arial" pitchFamily="34" charset="0"/>
                <a:cs typeface="新細明體" pitchFamily="18" charset="-120"/>
              </a:rPr>
              <a:t>800</a:t>
            </a:r>
            <a:r>
              <a:rPr kumimoji="1" lang="en-US" altLang="zh-TW" sz="1900" dirty="0" smtClean="0">
                <a:solidFill>
                  <a:srgbClr val="333333"/>
                </a:solidFill>
                <a:latin typeface="Arial" pitchFamily="34" charset="0"/>
                <a:ea typeface="Arial" pitchFamily="34" charset="0"/>
                <a:cs typeface="新細明體" pitchFamily="18" charset="-120"/>
              </a:rPr>
              <a:t>);</a:t>
            </a:r>
          </a:p>
        </p:txBody>
      </p:sp>
      <p:sp>
        <p:nvSpPr>
          <p:cNvPr id="9" name="矩形 8"/>
          <p:cNvSpPr/>
          <p:nvPr/>
        </p:nvSpPr>
        <p:spPr>
          <a:xfrm>
            <a:off x="15069819" y="4169916"/>
            <a:ext cx="9282651" cy="3954925"/>
          </a:xfrm>
          <a:prstGeom prst="rect">
            <a:avLst/>
          </a:prstGeom>
        </p:spPr>
        <p:txBody>
          <a:bodyPr wrap="square" lIns="91434" tIns="45718" rIns="91434" bIns="45718">
            <a:spAutoFit/>
          </a:bodyPr>
          <a:lstStyle/>
          <a:p>
            <a:pPr marL="346054" indent="-346054" algn="l" defTabSz="914342" eaLnBrk="0">
              <a:tabLst>
                <a:tab pos="369866" algn="l"/>
                <a:tab pos="371454" algn="l"/>
              </a:tabLst>
            </a:pPr>
            <a:r>
              <a:rPr kumimoji="1" lang="zh-TW" altLang="en-US" sz="3600" b="1" dirty="0" smtClean="0">
                <a:solidFill>
                  <a:srgbClr val="333333"/>
                </a:solidFill>
                <a:latin typeface="Arial" pitchFamily="34" charset="0"/>
                <a:ea typeface="Droid Sans Fallback"/>
                <a:cs typeface="Noto Sans CJK JP Regular"/>
              </a:rPr>
              <a:t>搭配硬體資訊下的顯示</a:t>
            </a:r>
            <a:endParaRPr kumimoji="1" lang="en-US" altLang="zh-TW" sz="3600" b="1" dirty="0" smtClean="0">
              <a:solidFill>
                <a:srgbClr val="333333"/>
              </a:solidFill>
              <a:latin typeface="Arial" pitchFamily="34" charset="0"/>
              <a:ea typeface="Droid Sans Fallback"/>
              <a:cs typeface="Noto Sans CJK JP Regular"/>
            </a:endParaRPr>
          </a:p>
          <a:p>
            <a:pPr marL="346054" indent="-346054" algn="l" defTabSz="914342" eaLnBrk="0">
              <a:tabLst>
                <a:tab pos="369866" algn="l"/>
                <a:tab pos="371454" algn="l"/>
              </a:tabLst>
            </a:pPr>
            <a:r>
              <a:rPr kumimoji="1" lang="zh-TW" altLang="en-US" sz="3600" b="1" dirty="0" smtClean="0">
                <a:solidFill>
                  <a:srgbClr val="333333"/>
                </a:solidFill>
                <a:latin typeface="Arial" pitchFamily="34" charset="0"/>
                <a:ea typeface="Droid Sans Fallback"/>
                <a:cs typeface="Noto Sans CJK JP Regular"/>
              </a:rPr>
              <a:t>控制功能模組教學範例</a:t>
            </a:r>
            <a:endParaRPr kumimoji="1" lang="en-US" altLang="zh-TW" sz="3600" b="1" dirty="0" smtClean="0">
              <a:solidFill>
                <a:srgbClr val="333333"/>
              </a:solidFill>
              <a:latin typeface="Arial" pitchFamily="34" charset="0"/>
              <a:ea typeface="Droid Sans Fallback"/>
              <a:cs typeface="Noto Sans CJK JP Regular"/>
            </a:endParaRPr>
          </a:p>
          <a:p>
            <a:pPr marL="346054" indent="-346054" algn="l" defTabSz="914342" eaLnBrk="0">
              <a:spcBef>
                <a:spcPts val="600"/>
              </a:spcBef>
              <a:buFontTx/>
              <a:buChar char="•"/>
              <a:tabLst>
                <a:tab pos="369866" algn="l"/>
                <a:tab pos="371454" algn="l"/>
              </a:tabLst>
            </a:pPr>
            <a:r>
              <a:rPr kumimoji="1" lang="en-US" altLang="zh-TW" sz="2900" dirty="0" smtClean="0">
                <a:solidFill>
                  <a:srgbClr val="333333"/>
                </a:solidFill>
                <a:latin typeface="微軟正黑體" pitchFamily="34" charset="-120"/>
                <a:ea typeface="微軟正黑體" pitchFamily="34" charset="-120"/>
                <a:cs typeface="新細明體" pitchFamily="18" charset="-120"/>
              </a:rPr>
              <a:t> </a:t>
            </a:r>
            <a:r>
              <a:rPr kumimoji="1" lang="zh-TW" altLang="en-US" sz="2900" dirty="0" smtClean="0">
                <a:solidFill>
                  <a:srgbClr val="333333"/>
                </a:solidFill>
                <a:latin typeface="微軟正黑體" pitchFamily="34" charset="-120"/>
                <a:ea typeface="微軟正黑體" pitchFamily="34" charset="-120"/>
                <a:cs typeface="新細明體" pitchFamily="18" charset="-120"/>
              </a:rPr>
              <a:t>打勾則顯示</a:t>
            </a:r>
            <a:r>
              <a:rPr kumimoji="1" lang="en-US" altLang="zh-TW" sz="2900" dirty="0" smtClean="0">
                <a:solidFill>
                  <a:srgbClr val="333333"/>
                </a:solidFill>
                <a:latin typeface="微軟正黑體" pitchFamily="34" charset="-120"/>
                <a:ea typeface="微軟正黑體" pitchFamily="34" charset="-120"/>
                <a:cs typeface="新細明體" pitchFamily="18" charset="-120"/>
              </a:rPr>
              <a:t>ENA</a:t>
            </a:r>
            <a:r>
              <a:rPr kumimoji="1" lang="zh-TW" altLang="en-US" sz="2900" dirty="0" smtClean="0">
                <a:solidFill>
                  <a:srgbClr val="333333"/>
                </a:solidFill>
                <a:latin typeface="微軟正黑體" pitchFamily="34" charset="-120"/>
                <a:ea typeface="微軟正黑體" pitchFamily="34" charset="-120"/>
                <a:cs typeface="新細明體" pitchFamily="18" charset="-120"/>
              </a:rPr>
              <a:t>或</a:t>
            </a:r>
            <a:r>
              <a:rPr kumimoji="1" lang="en-US" altLang="zh-TW" sz="2900" dirty="0" smtClean="0">
                <a:solidFill>
                  <a:srgbClr val="333333"/>
                </a:solidFill>
                <a:latin typeface="微軟正黑體" pitchFamily="34" charset="-120"/>
                <a:ea typeface="微軟正黑體" pitchFamily="34" charset="-120"/>
                <a:cs typeface="新細明體" pitchFamily="18" charset="-120"/>
              </a:rPr>
              <a:t>ENB</a:t>
            </a:r>
            <a:r>
              <a:rPr kumimoji="1" lang="zh-TW" altLang="en-US" sz="2900" dirty="0" smtClean="0">
                <a:solidFill>
                  <a:srgbClr val="333333"/>
                </a:solidFill>
                <a:latin typeface="微軟正黑體" pitchFamily="34" charset="-120"/>
                <a:ea typeface="微軟正黑體" pitchFamily="34" charset="-120"/>
                <a:cs typeface="新細明體" pitchFamily="18" charset="-120"/>
              </a:rPr>
              <a:t>或兩個一起顯示</a:t>
            </a:r>
            <a:endParaRPr kumimoji="1" lang="en-US" altLang="zh-TW" sz="2900" dirty="0" smtClean="0">
              <a:solidFill>
                <a:srgbClr val="333333"/>
              </a:solidFill>
              <a:latin typeface="微軟正黑體" pitchFamily="34" charset="-120"/>
              <a:ea typeface="微軟正黑體" pitchFamily="34" charset="-120"/>
              <a:cs typeface="新細明體" pitchFamily="18" charset="-120"/>
            </a:endParaRPr>
          </a:p>
          <a:p>
            <a:pPr marL="346054" indent="-346054" algn="l" defTabSz="914342" eaLnBrk="0">
              <a:buFontTx/>
              <a:buChar char="•"/>
              <a:tabLst>
                <a:tab pos="369866" algn="l"/>
                <a:tab pos="371454" algn="l"/>
              </a:tabLst>
            </a:pPr>
            <a:r>
              <a:rPr kumimoji="1" lang="en-US" altLang="zh-TW" sz="2900" dirty="0" smtClean="0">
                <a:solidFill>
                  <a:srgbClr val="333333"/>
                </a:solidFill>
                <a:latin typeface="微軟正黑體" pitchFamily="34" charset="-120"/>
                <a:ea typeface="微軟正黑體" pitchFamily="34" charset="-120"/>
                <a:cs typeface="新細明體" pitchFamily="18" charset="-120"/>
              </a:rPr>
              <a:t> </a:t>
            </a:r>
            <a:r>
              <a:rPr kumimoji="1" lang="zh-TW" altLang="en-US" sz="2900" dirty="0" smtClean="0">
                <a:solidFill>
                  <a:srgbClr val="333333"/>
                </a:solidFill>
                <a:latin typeface="微軟正黑體" pitchFamily="34" charset="-120"/>
                <a:ea typeface="微軟正黑體" pitchFamily="34" charset="-120"/>
                <a:cs typeface="新細明體" pitchFamily="18" charset="-120"/>
              </a:rPr>
              <a:t>方向顯示</a:t>
            </a:r>
            <a:r>
              <a:rPr kumimoji="1" lang="zh-TW" altLang="en-US" sz="2900" b="1" dirty="0" smtClean="0">
                <a:solidFill>
                  <a:srgbClr val="C00000"/>
                </a:solidFill>
                <a:latin typeface="微軟正黑體" pitchFamily="34" charset="-120"/>
                <a:ea typeface="微軟正黑體" pitchFamily="34" charset="-120"/>
                <a:cs typeface="新細明體" pitchFamily="18" charset="-120"/>
              </a:rPr>
              <a:t>紅字</a:t>
            </a:r>
            <a:r>
              <a:rPr kumimoji="1" lang="zh-TW" altLang="en-US" sz="2900" dirty="0" smtClean="0">
                <a:solidFill>
                  <a:srgbClr val="333333"/>
                </a:solidFill>
                <a:latin typeface="微軟正黑體" pitchFamily="34" charset="-120"/>
                <a:ea typeface="微軟正黑體" pitchFamily="34" charset="-120"/>
                <a:cs typeface="新細明體" pitchFamily="18" charset="-120"/>
              </a:rPr>
              <a:t>正轉</a:t>
            </a:r>
            <a:r>
              <a:rPr kumimoji="1" lang="en-US" altLang="zh-TW" sz="2900" dirty="0" smtClean="0">
                <a:solidFill>
                  <a:srgbClr val="333333"/>
                </a:solidFill>
                <a:latin typeface="微軟正黑體" pitchFamily="34" charset="-120"/>
                <a:ea typeface="微軟正黑體" pitchFamily="34" charset="-120"/>
                <a:cs typeface="新細明體" pitchFamily="18" charset="-120"/>
              </a:rPr>
              <a:t>(HIGH+LOW)</a:t>
            </a:r>
            <a:r>
              <a:rPr kumimoji="1" lang="zh-TW" altLang="en-US" sz="2900" dirty="0" smtClean="0">
                <a:solidFill>
                  <a:srgbClr val="333333"/>
                </a:solidFill>
                <a:latin typeface="微軟正黑體" pitchFamily="34" charset="-120"/>
                <a:ea typeface="微軟正黑體" pitchFamily="34" charset="-120"/>
                <a:cs typeface="新細明體" pitchFamily="18" charset="-120"/>
              </a:rPr>
              <a:t>或反轉</a:t>
            </a:r>
            <a:r>
              <a:rPr kumimoji="1" lang="en-US" altLang="zh-TW" sz="2900" dirty="0" smtClean="0">
                <a:solidFill>
                  <a:srgbClr val="333333"/>
                </a:solidFill>
                <a:latin typeface="微軟正黑體" pitchFamily="34" charset="-120"/>
                <a:ea typeface="微軟正黑體" pitchFamily="34" charset="-120"/>
                <a:cs typeface="新細明體" pitchFamily="18" charset="-120"/>
              </a:rPr>
              <a:t>(LOW+HIGH)</a:t>
            </a:r>
          </a:p>
          <a:p>
            <a:pPr marL="346054" indent="-346054" algn="l" defTabSz="914342" eaLnBrk="0">
              <a:buFontTx/>
              <a:buChar char="•"/>
              <a:tabLst>
                <a:tab pos="369866" algn="l"/>
                <a:tab pos="371454" algn="l"/>
              </a:tabLst>
            </a:pPr>
            <a:r>
              <a:rPr kumimoji="1" lang="zh-TW" altLang="en-US" sz="2900" dirty="0" smtClean="0">
                <a:solidFill>
                  <a:srgbClr val="333333"/>
                </a:solidFill>
                <a:latin typeface="微軟正黑體" pitchFamily="34" charset="-120"/>
                <a:ea typeface="微軟正黑體" pitchFamily="34" charset="-120"/>
                <a:cs typeface="新細明體" pitchFamily="18" charset="-120"/>
              </a:rPr>
              <a:t> 速度顯示在</a:t>
            </a:r>
            <a:r>
              <a:rPr kumimoji="1" lang="zh-TW" altLang="en-US" sz="2900" b="1" dirty="0" smtClean="0">
                <a:solidFill>
                  <a:srgbClr val="7030A0"/>
                </a:solidFill>
                <a:latin typeface="微軟正黑體" pitchFamily="34" charset="-120"/>
                <a:ea typeface="微軟正黑體" pitchFamily="34" charset="-120"/>
                <a:cs typeface="新細明體" pitchFamily="18" charset="-120"/>
              </a:rPr>
              <a:t>紫色字</a:t>
            </a:r>
            <a:r>
              <a:rPr kumimoji="1" lang="zh-TW" altLang="en-US" sz="2900" dirty="0" smtClean="0">
                <a:solidFill>
                  <a:srgbClr val="333333"/>
                </a:solidFill>
                <a:latin typeface="微軟正黑體" pitchFamily="34" charset="-120"/>
                <a:ea typeface="微軟正黑體" pitchFamily="34" charset="-120"/>
                <a:cs typeface="新細明體" pitchFamily="18" charset="-120"/>
              </a:rPr>
              <a:t>填入數字就變成該數字</a:t>
            </a:r>
            <a:r>
              <a:rPr kumimoji="1" lang="en-US" altLang="zh-TW" sz="2900" dirty="0" smtClean="0">
                <a:solidFill>
                  <a:srgbClr val="333333"/>
                </a:solidFill>
                <a:latin typeface="微軟正黑體" pitchFamily="34" charset="-120"/>
                <a:ea typeface="微軟正黑體" pitchFamily="34" charset="-120"/>
                <a:cs typeface="新細明體" pitchFamily="18" charset="-120"/>
              </a:rPr>
              <a:t>; </a:t>
            </a:r>
            <a:r>
              <a:rPr kumimoji="1" lang="zh-TW" altLang="en-US" sz="2900" dirty="0" smtClean="0">
                <a:solidFill>
                  <a:srgbClr val="333333"/>
                </a:solidFill>
                <a:latin typeface="微軟正黑體" pitchFamily="34" charset="-120"/>
                <a:ea typeface="微軟正黑體" pitchFamily="34" charset="-120"/>
                <a:cs typeface="新細明體" pitchFamily="18" charset="-120"/>
              </a:rPr>
              <a:t>填入變數變成該變數</a:t>
            </a:r>
            <a:endParaRPr kumimoji="1" lang="en-US" altLang="zh-TW" sz="2900" dirty="0" smtClean="0">
              <a:solidFill>
                <a:srgbClr val="333333"/>
              </a:solidFill>
              <a:latin typeface="微軟正黑體" pitchFamily="34" charset="-120"/>
              <a:ea typeface="微軟正黑體" pitchFamily="34" charset="-120"/>
              <a:cs typeface="新細明體" pitchFamily="18" charset="-120"/>
            </a:endParaRPr>
          </a:p>
          <a:p>
            <a:pPr marL="346054" indent="-346054" algn="l" defTabSz="914342" eaLnBrk="0">
              <a:buFontTx/>
              <a:buChar char="•"/>
              <a:tabLst>
                <a:tab pos="369866" algn="l"/>
                <a:tab pos="371454" algn="l"/>
              </a:tabLst>
            </a:pPr>
            <a:r>
              <a:rPr kumimoji="1" lang="zh-TW" altLang="en-US" sz="2900" dirty="0" smtClean="0">
                <a:solidFill>
                  <a:srgbClr val="333333"/>
                </a:solidFill>
                <a:latin typeface="微軟正黑體" pitchFamily="34" charset="-120"/>
                <a:ea typeface="微軟正黑體" pitchFamily="34" charset="-120"/>
                <a:cs typeface="新細明體" pitchFamily="18" charset="-120"/>
              </a:rPr>
              <a:t> 持續時間顯示為</a:t>
            </a:r>
            <a:r>
              <a:rPr kumimoji="1" lang="zh-TW" altLang="en-US" sz="2900" b="1" dirty="0" smtClean="0">
                <a:solidFill>
                  <a:schemeClr val="accent4">
                    <a:lumMod val="75000"/>
                  </a:schemeClr>
                </a:solidFill>
                <a:latin typeface="微軟正黑體" pitchFamily="34" charset="-120"/>
                <a:ea typeface="微軟正黑體" pitchFamily="34" charset="-120"/>
                <a:cs typeface="新細明體" pitchFamily="18" charset="-120"/>
              </a:rPr>
              <a:t>橘色字</a:t>
            </a:r>
            <a:r>
              <a:rPr kumimoji="1" lang="zh-TW" altLang="en-US" sz="2900" dirty="0" smtClean="0">
                <a:solidFill>
                  <a:srgbClr val="333333"/>
                </a:solidFill>
                <a:latin typeface="微軟正黑體" pitchFamily="34" charset="-120"/>
                <a:ea typeface="微軟正黑體" pitchFamily="34" charset="-120"/>
                <a:cs typeface="新細明體" pitchFamily="18" charset="-120"/>
              </a:rPr>
              <a:t>填入數字就變成該數字</a:t>
            </a:r>
            <a:r>
              <a:rPr kumimoji="1" lang="en-US" altLang="zh-TW" sz="2900" dirty="0" smtClean="0">
                <a:solidFill>
                  <a:srgbClr val="333333"/>
                </a:solidFill>
                <a:latin typeface="微軟正黑體" pitchFamily="34" charset="-120"/>
                <a:ea typeface="微軟正黑體" pitchFamily="34" charset="-120"/>
                <a:cs typeface="新細明體" pitchFamily="18" charset="-120"/>
              </a:rPr>
              <a:t>; </a:t>
            </a:r>
            <a:r>
              <a:rPr kumimoji="1" lang="zh-TW" altLang="en-US" sz="2900" dirty="0" smtClean="0">
                <a:solidFill>
                  <a:srgbClr val="333333"/>
                </a:solidFill>
                <a:latin typeface="微軟正黑體" pitchFamily="34" charset="-120"/>
                <a:ea typeface="微軟正黑體" pitchFamily="34" charset="-120"/>
                <a:cs typeface="新細明體" pitchFamily="18" charset="-120"/>
              </a:rPr>
              <a:t>填入變數變成該變數</a:t>
            </a:r>
          </a:p>
        </p:txBody>
      </p:sp>
      <p:grpSp>
        <p:nvGrpSpPr>
          <p:cNvPr id="3" name="群組 10"/>
          <p:cNvGrpSpPr/>
          <p:nvPr/>
        </p:nvGrpSpPr>
        <p:grpSpPr>
          <a:xfrm>
            <a:off x="16064652" y="8340017"/>
            <a:ext cx="7565149" cy="4617013"/>
            <a:chOff x="11732399" y="6235127"/>
            <a:chExt cx="9981649" cy="5665001"/>
          </a:xfrm>
        </p:grpSpPr>
        <p:pic>
          <p:nvPicPr>
            <p:cNvPr id="12" name="Picture 3"/>
            <p:cNvPicPr>
              <a:picLocks noChangeAspect="1" noChangeArrowheads="1"/>
            </p:cNvPicPr>
            <p:nvPr/>
          </p:nvPicPr>
          <p:blipFill>
            <a:blip r:embed="rId4" cstate="print"/>
            <a:srcRect/>
            <a:stretch>
              <a:fillRect/>
            </a:stretch>
          </p:blipFill>
          <p:spPr bwMode="auto">
            <a:xfrm>
              <a:off x="12571029" y="6477325"/>
              <a:ext cx="7847619" cy="5236451"/>
            </a:xfrm>
            <a:prstGeom prst="rect">
              <a:avLst/>
            </a:prstGeom>
            <a:noFill/>
            <a:ln w="9525">
              <a:noFill/>
              <a:miter lim="800000"/>
              <a:headEnd/>
              <a:tailEnd/>
            </a:ln>
          </p:spPr>
        </p:pic>
        <p:cxnSp>
          <p:nvCxnSpPr>
            <p:cNvPr id="13" name="直線接點 12"/>
            <p:cNvCxnSpPr/>
            <p:nvPr/>
          </p:nvCxnSpPr>
          <p:spPr bwMode="auto">
            <a:xfrm>
              <a:off x="19378124" y="9707855"/>
              <a:ext cx="1040524" cy="697383"/>
            </a:xfrm>
            <a:prstGeom prst="line">
              <a:avLst/>
            </a:prstGeom>
            <a:blipFill dpi="0" rotWithShape="0">
              <a:blip r:embed="rId5" cstate="print"/>
              <a:srcRect/>
              <a:tile tx="0" ty="0" sx="100000" sy="100000" flip="none" algn="tl"/>
            </a:blipFill>
            <a:ln w="25400" cap="flat" cmpd="sng" algn="ctr">
              <a:solidFill>
                <a:srgbClr val="00B050"/>
              </a:solidFill>
              <a:prstDash val="solid"/>
              <a:miter lim="0"/>
              <a:headEnd type="oval" w="med" len="med"/>
              <a:tailEnd type="oval" w="med" len="med"/>
            </a:ln>
            <a:effectLst>
              <a:outerShdw blurRad="38100" dist="25400" dir="5400000" algn="ctr" rotWithShape="0">
                <a:srgbClr val="000000">
                  <a:alpha val="50000"/>
                </a:srgbClr>
              </a:outerShdw>
            </a:effectLst>
          </p:spPr>
        </p:cxnSp>
        <p:sp>
          <p:nvSpPr>
            <p:cNvPr id="14" name="文字方塊 13"/>
            <p:cNvSpPr txBox="1"/>
            <p:nvPr/>
          </p:nvSpPr>
          <p:spPr>
            <a:xfrm>
              <a:off x="20418647" y="10144116"/>
              <a:ext cx="1295401" cy="1756012"/>
            </a:xfrm>
            <a:prstGeom prst="rect">
              <a:avLst/>
            </a:prstGeom>
            <a:noFill/>
          </p:spPr>
          <p:txBody>
            <a:bodyPr wrap="square" rtlCol="0">
              <a:spAutoFit/>
            </a:bodyPr>
            <a:lstStyle/>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ENB</a:t>
              </a:r>
            </a:p>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IN3</a:t>
              </a:r>
            </a:p>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IN4</a:t>
              </a:r>
              <a:endParaRPr lang="zh-TW" altLang="en-US"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endParaRPr>
            </a:p>
          </p:txBody>
        </p:sp>
        <p:cxnSp>
          <p:nvCxnSpPr>
            <p:cNvPr id="15" name="直線接點 14"/>
            <p:cNvCxnSpPr/>
            <p:nvPr/>
          </p:nvCxnSpPr>
          <p:spPr bwMode="auto">
            <a:xfrm flipV="1">
              <a:off x="17289190" y="10405238"/>
              <a:ext cx="3129458" cy="323653"/>
            </a:xfrm>
            <a:prstGeom prst="line">
              <a:avLst/>
            </a:prstGeom>
            <a:blipFill dpi="0" rotWithShape="0">
              <a:blip r:embed="rId5" cstate="print"/>
              <a:srcRect/>
              <a:tile tx="0" ty="0" sx="100000" sy="100000" flip="none" algn="tl"/>
            </a:blipFill>
            <a:ln w="25400" cap="flat" cmpd="sng" algn="ctr">
              <a:solidFill>
                <a:srgbClr val="00B050"/>
              </a:solidFill>
              <a:prstDash val="solid"/>
              <a:miter lim="0"/>
              <a:headEnd type="oval" w="med" len="med"/>
              <a:tailEnd type="oval" w="med" len="med"/>
            </a:ln>
            <a:effectLst>
              <a:outerShdw blurRad="38100" dist="25400" dir="5400000" algn="ctr" rotWithShape="0">
                <a:srgbClr val="000000">
                  <a:alpha val="50000"/>
                </a:srgbClr>
              </a:outerShdw>
            </a:effectLst>
          </p:spPr>
        </p:cxnSp>
        <p:cxnSp>
          <p:nvCxnSpPr>
            <p:cNvPr id="16" name="直線接點 15"/>
            <p:cNvCxnSpPr/>
            <p:nvPr/>
          </p:nvCxnSpPr>
          <p:spPr bwMode="auto">
            <a:xfrm>
              <a:off x="13218729" y="6794935"/>
              <a:ext cx="933453" cy="1164603"/>
            </a:xfrm>
            <a:prstGeom prst="line">
              <a:avLst/>
            </a:prstGeom>
            <a:blipFill dpi="0" rotWithShape="0">
              <a:blip r:embed="rId5" cstate="print"/>
              <a:srcRect/>
              <a:tile tx="0" ty="0" sx="100000" sy="100000" flip="none" algn="tl"/>
            </a:blipFill>
            <a:ln w="25400" cap="flat" cmpd="sng" algn="ctr">
              <a:solidFill>
                <a:srgbClr val="00B050"/>
              </a:solidFill>
              <a:prstDash val="solid"/>
              <a:miter lim="0"/>
              <a:headEnd type="oval" w="med" len="med"/>
              <a:tailEnd type="oval" w="med" len="med"/>
            </a:ln>
            <a:effectLst>
              <a:outerShdw blurRad="38100" dist="25400" dir="5400000" algn="ctr" rotWithShape="0">
                <a:srgbClr val="000000">
                  <a:alpha val="50000"/>
                </a:srgbClr>
              </a:outerShdw>
            </a:effectLst>
          </p:spPr>
        </p:cxnSp>
        <p:sp>
          <p:nvSpPr>
            <p:cNvPr id="17" name="文字方塊 16"/>
            <p:cNvSpPr txBox="1"/>
            <p:nvPr/>
          </p:nvSpPr>
          <p:spPr>
            <a:xfrm>
              <a:off x="11732399" y="6235127"/>
              <a:ext cx="1295401" cy="1756012"/>
            </a:xfrm>
            <a:prstGeom prst="rect">
              <a:avLst/>
            </a:prstGeom>
            <a:noFill/>
          </p:spPr>
          <p:txBody>
            <a:bodyPr wrap="square" rtlCol="0">
              <a:spAutoFit/>
            </a:bodyPr>
            <a:lstStyle/>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ENA</a:t>
              </a:r>
            </a:p>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IN1</a:t>
              </a:r>
            </a:p>
            <a:p>
              <a:pPr algn="l"/>
              <a:r>
                <a:rPr lang="en-US" altLang="zh-TW"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rPr>
                <a:t>IN2</a:t>
              </a:r>
              <a:endParaRPr lang="zh-TW" altLang="en-US" sz="2900" b="1" dirty="0" smtClean="0">
                <a:solidFill>
                  <a:srgbClr val="00B050"/>
                </a:solidFill>
                <a:latin typeface="Lato Light" panose="020F0302020204030203" pitchFamily="34" charset="0"/>
                <a:ea typeface="Lato Light" panose="020F0302020204030203" pitchFamily="34" charset="0"/>
                <a:cs typeface="Lato Light" panose="020F0302020204030203" pitchFamily="34" charset="0"/>
              </a:endParaRPr>
            </a:p>
          </p:txBody>
        </p:sp>
        <p:cxnSp>
          <p:nvCxnSpPr>
            <p:cNvPr id="18" name="直線接點 17"/>
            <p:cNvCxnSpPr/>
            <p:nvPr/>
          </p:nvCxnSpPr>
          <p:spPr bwMode="auto">
            <a:xfrm>
              <a:off x="13218729" y="6794935"/>
              <a:ext cx="2755028" cy="268015"/>
            </a:xfrm>
            <a:prstGeom prst="line">
              <a:avLst/>
            </a:prstGeom>
            <a:blipFill dpi="0" rotWithShape="0">
              <a:blip r:embed="rId5" cstate="print"/>
              <a:srcRect/>
              <a:tile tx="0" ty="0" sx="100000" sy="100000" flip="none" algn="tl"/>
            </a:blipFill>
            <a:ln w="25400" cap="flat" cmpd="sng" algn="ctr">
              <a:solidFill>
                <a:srgbClr val="00B050"/>
              </a:solidFill>
              <a:prstDash val="solid"/>
              <a:miter lim="0"/>
              <a:headEnd type="oval" w="med" len="med"/>
              <a:tailEnd type="oval" w="med" len="med"/>
            </a:ln>
            <a:effectLst>
              <a:outerShdw blurRad="38100" dist="25400" dir="5400000" algn="ctr" rotWithShape="0">
                <a:srgbClr val="000000">
                  <a:alpha val="50000"/>
                </a:srgbClr>
              </a:outerShdw>
            </a:effectLst>
          </p:spPr>
        </p:cxnSp>
      </p:grpSp>
      <p:sp>
        <p:nvSpPr>
          <p:cNvPr id="19" name="向右箭號 18"/>
          <p:cNvSpPr/>
          <p:nvPr/>
        </p:nvSpPr>
        <p:spPr bwMode="auto">
          <a:xfrm rot="8745070">
            <a:off x="8387313" y="8913743"/>
            <a:ext cx="1433176" cy="584810"/>
          </a:xfrm>
          <a:prstGeom prst="stripedRightArrow">
            <a:avLst/>
          </a:prstGeom>
          <a:solidFill>
            <a:schemeClr val="accent6">
              <a:lumMod val="75000"/>
              <a:alpha val="76000"/>
            </a:schemeClr>
          </a:solidFill>
          <a:ln>
            <a:noFill/>
          </a:ln>
          <a:effectLst/>
          <a:extLst/>
        </p:spPr>
        <p:txBody>
          <a:bodyPr lIns="0" tIns="0" rIns="0" bIns="0" rtlCol="0" anchor="ctr"/>
          <a:lstStyle/>
          <a:p>
            <a:pPr algn="ctr"/>
            <a:endParaRPr lang="zh-TW" altLang="en-US" sz="4000" dirty="0">
              <a:solidFill>
                <a:srgbClr val="FFFFFF"/>
              </a:solidFill>
              <a:effectLst>
                <a:outerShdw blurRad="38100" dist="38100" dir="2700000" algn="tl">
                  <a:srgbClr val="000000"/>
                </a:outerShdw>
              </a:effectLst>
            </a:endParaRPr>
          </a:p>
        </p:txBody>
      </p:sp>
      <p:sp>
        <p:nvSpPr>
          <p:cNvPr id="27" name="手繪多邊形 26"/>
          <p:cNvSpPr/>
          <p:nvPr/>
        </p:nvSpPr>
        <p:spPr bwMode="auto">
          <a:xfrm>
            <a:off x="5002923" y="7252138"/>
            <a:ext cx="3852043" cy="2900856"/>
          </a:xfrm>
          <a:custGeom>
            <a:avLst/>
            <a:gdLst>
              <a:gd name="connsiteX0" fmla="*/ 3478924 w 3852042"/>
              <a:gd name="connsiteY0" fmla="*/ 0 h 2900855"/>
              <a:gd name="connsiteX1" fmla="*/ 3762704 w 3852042"/>
              <a:gd name="connsiteY1" fmla="*/ 914400 h 2900855"/>
              <a:gd name="connsiteX2" fmla="*/ 2942897 w 3852042"/>
              <a:gd name="connsiteY2" fmla="*/ 1355834 h 2900855"/>
              <a:gd name="connsiteX3" fmla="*/ 420414 w 3852042"/>
              <a:gd name="connsiteY3" fmla="*/ 1734207 h 2900855"/>
              <a:gd name="connsiteX4" fmla="*/ 420414 w 3852042"/>
              <a:gd name="connsiteY4" fmla="*/ 2648607 h 2900855"/>
              <a:gd name="connsiteX5" fmla="*/ 798786 w 3852042"/>
              <a:gd name="connsiteY5" fmla="*/ 2900855 h 290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52042" h="2900855">
                <a:moveTo>
                  <a:pt x="3478924" y="0"/>
                </a:moveTo>
                <a:cubicBezTo>
                  <a:pt x="3665483" y="344214"/>
                  <a:pt x="3852042" y="688428"/>
                  <a:pt x="3762704" y="914400"/>
                </a:cubicBezTo>
                <a:cubicBezTo>
                  <a:pt x="3673366" y="1140372"/>
                  <a:pt x="3499945" y="1219200"/>
                  <a:pt x="2942897" y="1355834"/>
                </a:cubicBezTo>
                <a:cubicBezTo>
                  <a:pt x="2385849" y="1492469"/>
                  <a:pt x="840828" y="1518745"/>
                  <a:pt x="420414" y="1734207"/>
                </a:cubicBezTo>
                <a:cubicBezTo>
                  <a:pt x="0" y="1949669"/>
                  <a:pt x="357352" y="2454166"/>
                  <a:pt x="420414" y="2648607"/>
                </a:cubicBezTo>
                <a:cubicBezTo>
                  <a:pt x="483476" y="2843048"/>
                  <a:pt x="641131" y="2871951"/>
                  <a:pt x="798786" y="2900855"/>
                </a:cubicBezTo>
              </a:path>
            </a:pathLst>
          </a:custGeom>
          <a:noFill/>
          <a:ln w="25400" cap="flat" cmpd="sng" algn="ctr">
            <a:solidFill>
              <a:schemeClr val="bg1">
                <a:lumMod val="50000"/>
                <a:alpha val="53000"/>
              </a:schemeClr>
            </a:solidFill>
            <a:prstDash val="solid"/>
            <a:miter lim="0"/>
            <a:headEnd type="none" w="med" len="med"/>
            <a:tailEnd type="none" w="med" len="med"/>
          </a:ln>
          <a:effectLst>
            <a:outerShdw blurRad="38100" dist="25400" dir="5400000" algn="ctr" rotWithShape="0">
              <a:srgbClr val="000000">
                <a:alpha val="50000"/>
              </a:srgbClr>
            </a:outerShdw>
          </a:effectLst>
        </p:spPr>
        <p:txBody>
          <a:bodyPr vert="horz" wrap="square" lIns="50799" tIns="50799" rIns="50799" bIns="50799" numCol="1" rtlCol="0" anchor="ctr" anchorCtr="0" compatLnSpc="1">
            <a:prstTxWarp prst="textNoShape">
              <a:avLst/>
            </a:prstTxWarp>
          </a:bodyPr>
          <a:lstStyle/>
          <a:p>
            <a:pPr marL="342878"/>
            <a:endParaRPr lang="zh-TW" altLang="en-US" dirty="0" smtClean="0"/>
          </a:p>
        </p:txBody>
      </p:sp>
      <p:sp>
        <p:nvSpPr>
          <p:cNvPr id="28" name="矩形 27"/>
          <p:cNvSpPr/>
          <p:nvPr/>
        </p:nvSpPr>
        <p:spPr>
          <a:xfrm>
            <a:off x="1235247" y="999041"/>
            <a:ext cx="12934619" cy="954103"/>
          </a:xfrm>
          <a:prstGeom prst="rect">
            <a:avLst/>
          </a:prstGeom>
        </p:spPr>
        <p:txBody>
          <a:bodyPr wrap="none" lIns="91434" tIns="45718" rIns="91434" bIns="45718">
            <a:spAutoFit/>
          </a:bodyPr>
          <a:lstStyle/>
          <a:p>
            <a:pPr algn="l"/>
            <a:r>
              <a:rPr lang="en-US" altLang="zh-TW" b="1" dirty="0" err="1" smtClean="0">
                <a:latin typeface="微軟正黑體" pitchFamily="34" charset="-120"/>
                <a:ea typeface="微軟正黑體" pitchFamily="34" charset="-120"/>
              </a:rPr>
              <a:t>TarkusVP</a:t>
            </a:r>
            <a:r>
              <a:rPr lang="zh-TW" altLang="en-US" b="1" dirty="0" smtClean="0">
                <a:latin typeface="微軟正黑體" pitchFamily="34" charset="-120"/>
                <a:ea typeface="微軟正黑體" pitchFamily="34" charset="-120"/>
              </a:rPr>
              <a:t>圖形化</a:t>
            </a:r>
            <a:r>
              <a:rPr lang="en-US" altLang="zh-TW" b="1" dirty="0" smtClean="0">
                <a:latin typeface="微軟正黑體" pitchFamily="34" charset="-120"/>
                <a:ea typeface="微軟正黑體" pitchFamily="34" charset="-120"/>
              </a:rPr>
              <a:t>Coding</a:t>
            </a:r>
            <a:r>
              <a:rPr lang="zh-TW" altLang="en-US" b="1" dirty="0" smtClean="0">
                <a:latin typeface="微軟正黑體" pitchFamily="34" charset="-120"/>
                <a:ea typeface="微軟正黑體" pitchFamily="34" charset="-120"/>
              </a:rPr>
              <a:t>設計環境優勢 </a:t>
            </a:r>
            <a:r>
              <a:rPr lang="en-US" altLang="zh-TW" b="1" dirty="0" smtClean="0">
                <a:latin typeface="微軟正黑體" pitchFamily="34" charset="-120"/>
                <a:ea typeface="微軟正黑體" pitchFamily="34" charset="-120"/>
              </a:rPr>
              <a:t>2</a:t>
            </a:r>
            <a:endParaRPr lang="zh-TW" altLang="en-US" b="1" dirty="0" smtClean="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descr="pasted-image-filtered.png"/>
          <p:cNvPicPr>
            <a:picLocks noChangeAspect="1"/>
          </p:cNvPicPr>
          <p:nvPr/>
        </p:nvPicPr>
        <p:blipFill>
          <a:blip r:embed="rId2" cstate="print"/>
          <a:srcRect l="7433" t="11124" r="3137" b="15013"/>
          <a:stretch>
            <a:fillRect/>
          </a:stretch>
        </p:blipFill>
        <p:spPr bwMode="auto">
          <a:xfrm>
            <a:off x="-120650" y="-23813"/>
            <a:ext cx="24625300" cy="13763626"/>
          </a:xfrm>
          <a:prstGeom prst="rect">
            <a:avLst/>
          </a:prstGeom>
          <a:noFill/>
          <a:ln w="12700" cap="flat" cmpd="sng">
            <a:noFill/>
            <a:prstDash val="solid"/>
            <a:miter lim="400000"/>
            <a:headEnd type="none" w="med" len="med"/>
            <a:tailEnd type="none" w="med" len="med"/>
          </a:ln>
          <a:effectLst/>
        </p:spPr>
      </p:pic>
      <p:sp>
        <p:nvSpPr>
          <p:cNvPr id="34818" name="Oval 2"/>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4820" name="Rectangle 4"/>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邏輯實例</a:t>
            </a:r>
            <a:r>
              <a:rPr lang="zh-TW" sz="6800" dirty="0" smtClean="0">
                <a:solidFill>
                  <a:srgbClr val="FFFFFF"/>
                </a:solidFill>
                <a:latin typeface="Brandon Text Bold" pitchFamily="34" charset="0"/>
                <a:ea typeface="新細明體" pitchFamily="18" charset="-120"/>
                <a:sym typeface="Brandon Text Bold" pitchFamily="34" charset="0"/>
              </a:rPr>
              <a:t/>
            </a:r>
            <a:br>
              <a:rPr lang="zh-TW" sz="6800" dirty="0" smtClean="0">
                <a:solidFill>
                  <a:srgbClr val="FFFFFF"/>
                </a:solidFill>
                <a:latin typeface="Brandon Text Bold" pitchFamily="34" charset="0"/>
                <a:ea typeface="新細明體" pitchFamily="18" charset="-120"/>
                <a:sym typeface="Brandon Text Bold" pitchFamily="34" charset="0"/>
              </a:rPr>
            </a:br>
            <a:r>
              <a:rPr lang="zh-TW" altLang="zh-TW" sz="6800" dirty="0" smtClean="0">
                <a:solidFill>
                  <a:srgbClr val="FFFFFF"/>
                </a:solidFill>
                <a:latin typeface="Brandon Text Bold" pitchFamily="34" charset="0"/>
                <a:ea typeface="Brandon Text Bold" pitchFamily="34" charset="0"/>
                <a:cs typeface="Brandon Text Bold" pitchFamily="34" charset="0"/>
                <a:sym typeface="Brandon Text Bold" pitchFamily="34" charset="0"/>
              </a:rPr>
              <a:t>Sequence</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34822" name="Rectangle 6"/>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BC02AE1-9E02-4DDF-B64D-EDE5F8D135B6}" type="slidenum">
              <a:rPr lang="zh-TW" altLang="zh-TW" sz="2100">
                <a:solidFill>
                  <a:srgbClr val="A7A7A7"/>
                </a:solidFill>
                <a:latin typeface="Gill Sans" charset="0"/>
                <a:ea typeface="Gill Sans" charset="0"/>
                <a:cs typeface="Gill Sans" charset="0"/>
                <a:sym typeface="Gill Sans" charset="0"/>
              </a:rPr>
              <a:pPr defTabSz="823913"/>
              <a:t>37</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1" descr="C:\Users\user\Downloads\1548056202909.jpg"/>
          <p:cNvPicPr>
            <a:picLocks noChangeAspect="1"/>
          </p:cNvPicPr>
          <p:nvPr/>
        </p:nvPicPr>
        <p:blipFill>
          <a:blip r:embed="rId2" cstate="print"/>
          <a:srcRect r="7637"/>
          <a:stretch>
            <a:fillRect/>
          </a:stretch>
        </p:blipFill>
        <p:spPr bwMode="auto">
          <a:xfrm>
            <a:off x="703263" y="2527300"/>
            <a:ext cx="19531012" cy="11183938"/>
          </a:xfrm>
          <a:prstGeom prst="rect">
            <a:avLst/>
          </a:prstGeom>
          <a:noFill/>
          <a:ln w="12700" cap="flat" cmpd="sng">
            <a:noFill/>
            <a:prstDash val="solid"/>
            <a:miter lim="400000"/>
            <a:headEnd type="none" w="med" len="med"/>
            <a:tailEnd type="none" w="med" len="med"/>
          </a:ln>
          <a:effectLst/>
        </p:spPr>
      </p:pic>
      <p:sp>
        <p:nvSpPr>
          <p:cNvPr id="35842" name="Rectangle 2"/>
          <p:cNvSpPr>
            <a:spLocks noGrp="1" noChangeArrowheads="1"/>
          </p:cNvSpPr>
          <p:nvPr>
            <p:ph type="title"/>
          </p:nvPr>
        </p:nvSpPr>
        <p:spPr/>
        <p:txBody>
          <a:bodyPr/>
          <a:lstStyle/>
          <a:p>
            <a:pPr defTabSz="455613"/>
            <a:r>
              <a:rPr lang="zh-TW" sz="7000" dirty="0">
                <a:sym typeface="Brandon Text Bold" pitchFamily="34" charset="0"/>
              </a:rPr>
              <a:t>機械手臂模組</a:t>
            </a:r>
          </a:p>
        </p:txBody>
      </p:sp>
      <p:sp>
        <p:nvSpPr>
          <p:cNvPr id="35843" name="Rectangle 3"/>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68468C04-0C02-46BA-BE10-BCA1410FE817}" type="slidenum">
              <a:rPr lang="zh-TW" altLang="zh-TW" sz="2100">
                <a:solidFill>
                  <a:srgbClr val="A7A7A7"/>
                </a:solidFill>
                <a:latin typeface="Gill Sans" charset="0"/>
                <a:ea typeface="Gill Sans" charset="0"/>
                <a:cs typeface="Gill Sans" charset="0"/>
                <a:sym typeface="Gill Sans" charset="0"/>
              </a:rPr>
              <a:pPr defTabSz="823913"/>
              <a:t>38</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Grp="1" noChangeArrowheads="1"/>
          </p:cNvSpPr>
          <p:nvPr>
            <p:ph type="title"/>
          </p:nvPr>
        </p:nvSpPr>
        <p:spPr/>
        <p:txBody>
          <a:bodyPr/>
          <a:lstStyle/>
          <a:p>
            <a:pPr defTabSz="455613"/>
            <a:r>
              <a:rPr lang="zh-TW" sz="7000" dirty="0">
                <a:sym typeface="Brandon Text Bold" pitchFamily="34" charset="0"/>
              </a:rPr>
              <a:t>機械臂連續動作 </a:t>
            </a:r>
            <a:r>
              <a:rPr lang="zh-TW" altLang="zh-TW" sz="7000" dirty="0">
                <a:cs typeface="Brandon Text Bold" pitchFamily="34" charset="0"/>
                <a:sym typeface="Brandon Text Bold" pitchFamily="34" charset="0"/>
              </a:rPr>
              <a:t>(</a:t>
            </a:r>
            <a:r>
              <a:rPr lang="zh-TW" sz="7000" dirty="0">
                <a:sym typeface="Brandon Text Bold" pitchFamily="34" charset="0"/>
              </a:rPr>
              <a:t>示範檔</a:t>
            </a:r>
            <a:r>
              <a:rPr lang="zh-TW" altLang="zh-TW" sz="7000" dirty="0">
                <a:cs typeface="Brandon Text Bold" pitchFamily="34" charset="0"/>
                <a:sym typeface="Brandon Text Bold" pitchFamily="34" charset="0"/>
              </a:rPr>
              <a:t>5-1-1 )</a:t>
            </a:r>
          </a:p>
        </p:txBody>
      </p:sp>
      <p:sp>
        <p:nvSpPr>
          <p:cNvPr id="3686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2400068E-EA6F-4C7B-A95E-DF57CA03E800}" type="slidenum">
              <a:rPr lang="zh-TW" altLang="zh-TW" sz="2100">
                <a:solidFill>
                  <a:srgbClr val="A7A7A7"/>
                </a:solidFill>
                <a:latin typeface="Gill Sans" charset="0"/>
                <a:ea typeface="Gill Sans" charset="0"/>
                <a:cs typeface="Gill Sans" charset="0"/>
                <a:sym typeface="Gill Sans" charset="0"/>
              </a:rPr>
              <a:pPr defTabSz="823913"/>
              <a:t>39</a:t>
            </a:fld>
            <a:endParaRPr lang="zh-TW" altLang="zh-TW" sz="2100">
              <a:solidFill>
                <a:srgbClr val="A7A7A7"/>
              </a:solidFill>
              <a:latin typeface="Gill Sans" charset="0"/>
              <a:ea typeface="Gill Sans" charset="0"/>
              <a:cs typeface="Gill Sans" charset="0"/>
              <a:sym typeface="Gill Sans" charset="0"/>
            </a:endParaRPr>
          </a:p>
        </p:txBody>
      </p:sp>
      <p:pic>
        <p:nvPicPr>
          <p:cNvPr id="36867" name="Picture 3" descr="C:\Users\user\Downloads\messageImage_1548527424200.jpg"/>
          <p:cNvPicPr>
            <a:picLocks noChangeAspect="1"/>
          </p:cNvPicPr>
          <p:nvPr/>
        </p:nvPicPr>
        <p:blipFill>
          <a:blip r:embed="rId2" cstate="print"/>
          <a:srcRect/>
          <a:stretch>
            <a:fillRect/>
          </a:stretch>
        </p:blipFill>
        <p:spPr bwMode="auto">
          <a:xfrm>
            <a:off x="1970088" y="2393950"/>
            <a:ext cx="18046700" cy="9652000"/>
          </a:xfrm>
          <a:prstGeom prst="rect">
            <a:avLst/>
          </a:prstGeom>
          <a:noFill/>
          <a:ln w="12700" cap="flat" cmpd="sng">
            <a:noFill/>
            <a:prstDash val="solid"/>
            <a:miter lim="400000"/>
            <a:headEnd type="none" w="med" len="med"/>
            <a:tailEnd type="none" w="med" len="med"/>
          </a:ln>
          <a:effectLst/>
        </p:spPr>
      </p:pic>
      <p:sp>
        <p:nvSpPr>
          <p:cNvPr id="36868" name="Rectangle 4"/>
          <p:cNvSpPr>
            <a:spLocks/>
          </p:cNvSpPr>
          <p:nvPr/>
        </p:nvSpPr>
        <p:spPr bwMode="auto">
          <a:xfrm>
            <a:off x="2146300" y="12117388"/>
            <a:ext cx="9186863" cy="904875"/>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r>
              <a:rPr lang="zh-TW" altLang="zh-TW" u="sng" dirty="0">
                <a:solidFill>
                  <a:srgbClr val="3E1F32"/>
                </a:solidFill>
                <a:latin typeface="Gill Sans" charset="0"/>
                <a:ea typeface="Gill Sans" charset="0"/>
                <a:cs typeface="Gill Sans" charset="0"/>
                <a:sym typeface="Gill Sans" charset="0"/>
                <a:hlinkClick r:id="rId3"/>
              </a:rPr>
              <a:t>https://youtu.be/GzNlozCsNyw</a:t>
            </a:r>
            <a:endParaRPr lang="zh-TW" altLang="zh-TW" dirty="0">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標題 11"/>
          <p:cNvSpPr>
            <a:spLocks noGrp="1"/>
          </p:cNvSpPr>
          <p:nvPr>
            <p:ph type="title"/>
          </p:nvPr>
        </p:nvSpPr>
        <p:spPr/>
        <p:txBody>
          <a:bodyPr lIns="121917" tIns="60958" rIns="121917" bIns="60958"/>
          <a:lstStyle/>
          <a:p>
            <a:r>
              <a:rPr lang="en-US" altLang="zh-TW" sz="7100" dirty="0" smtClean="0"/>
              <a:t>Stage by stage</a:t>
            </a:r>
            <a:r>
              <a:rPr lang="zh-TW" altLang="en-US" sz="7100" dirty="0" smtClean="0"/>
              <a:t> 階段性學習</a:t>
            </a:r>
            <a:endParaRPr lang="zh-TW" altLang="en-US" sz="7100" dirty="0"/>
          </a:p>
        </p:txBody>
      </p:sp>
      <p:graphicFrame>
        <p:nvGraphicFramePr>
          <p:cNvPr id="5" name="資料庫圖表 4"/>
          <p:cNvGraphicFramePr/>
          <p:nvPr/>
        </p:nvGraphicFramePr>
        <p:xfrm>
          <a:off x="508001" y="2911209"/>
          <a:ext cx="21581240" cy="113636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2"/>
          <p:cNvPicPr>
            <a:picLocks noChangeAspect="1" noChangeArrowheads="1"/>
          </p:cNvPicPr>
          <p:nvPr/>
        </p:nvPicPr>
        <p:blipFill>
          <a:blip r:embed="rId7" cstate="print"/>
          <a:srcRect r="49920"/>
          <a:stretch>
            <a:fillRect/>
          </a:stretch>
        </p:blipFill>
        <p:spPr bwMode="auto">
          <a:xfrm>
            <a:off x="17664608" y="6709101"/>
            <a:ext cx="5112568" cy="6696744"/>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0" name="Picture 2" descr="C:\Users\user\Downloads\P13.JPG"/>
          <p:cNvPicPr>
            <a:picLocks noChangeAspect="1" noChangeArrowheads="1"/>
          </p:cNvPicPr>
          <p:nvPr/>
        </p:nvPicPr>
        <p:blipFill>
          <a:blip r:embed="rId8" cstate="print"/>
          <a:srcRect/>
          <a:stretch>
            <a:fillRect/>
          </a:stretch>
        </p:blipFill>
        <p:spPr bwMode="auto">
          <a:xfrm>
            <a:off x="9527704" y="8586192"/>
            <a:ext cx="5730651" cy="4815757"/>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pic>
        <p:nvPicPr>
          <p:cNvPr id="16386" name="Picture 2" descr="ãscratchãçåçæå°çµæ"/>
          <p:cNvPicPr>
            <a:picLocks noChangeAspect="1" noChangeArrowheads="1"/>
          </p:cNvPicPr>
          <p:nvPr/>
        </p:nvPicPr>
        <p:blipFill>
          <a:blip r:embed="rId9" cstate="print"/>
          <a:srcRect/>
          <a:stretch>
            <a:fillRect/>
          </a:stretch>
        </p:blipFill>
        <p:spPr bwMode="auto">
          <a:xfrm>
            <a:off x="2686946" y="4980915"/>
            <a:ext cx="3390900" cy="5238751"/>
          </a:xfrm>
          <a:prstGeom prst="flowChartAlternateProcess">
            <a:avLst/>
          </a:prstGeom>
          <a:noFill/>
          <a:ln w="9525">
            <a:noFill/>
            <a:miter lim="800000"/>
            <a:headEnd/>
            <a:tailEnd/>
          </a:ln>
          <a:effectLst>
            <a:outerShdw blurRad="50800" dist="304800" dir="2700000" algn="tl" rotWithShape="0">
              <a:prstClr val="black">
                <a:alpha val="40000"/>
              </a:prstClr>
            </a:outerShdw>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Grp="1" noChangeArrowheads="1"/>
          </p:cNvSpPr>
          <p:nvPr>
            <p:ph type="title"/>
          </p:nvPr>
        </p:nvSpPr>
        <p:spPr/>
        <p:txBody>
          <a:bodyPr/>
          <a:lstStyle/>
          <a:p>
            <a:pPr defTabSz="455613"/>
            <a:r>
              <a:rPr lang="zh-TW" sz="7000" dirty="0">
                <a:sym typeface="Brandon Text Bold" pitchFamily="34" charset="0"/>
              </a:rPr>
              <a:t>機械臂搬運 </a:t>
            </a:r>
            <a:r>
              <a:rPr lang="zh-TW" altLang="zh-TW" sz="7000" dirty="0">
                <a:cs typeface="Brandon Text Bold" pitchFamily="34" charset="0"/>
                <a:sym typeface="Brandon Text Bold" pitchFamily="34" charset="0"/>
              </a:rPr>
              <a:t>(</a:t>
            </a:r>
            <a:r>
              <a:rPr lang="zh-TW" sz="7000" dirty="0">
                <a:sym typeface="Brandon Text Bold" pitchFamily="34" charset="0"/>
              </a:rPr>
              <a:t>示範檔</a:t>
            </a:r>
            <a:r>
              <a:rPr lang="zh-TW" altLang="zh-TW" sz="7000" dirty="0">
                <a:cs typeface="Brandon Text Bold" pitchFamily="34" charset="0"/>
                <a:sym typeface="Brandon Text Bold" pitchFamily="34" charset="0"/>
              </a:rPr>
              <a:t>5-1-2)</a:t>
            </a:r>
          </a:p>
        </p:txBody>
      </p:sp>
      <p:sp>
        <p:nvSpPr>
          <p:cNvPr id="3789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BE8165A0-8706-4046-B4B9-B8EF6AA65B53}" type="slidenum">
              <a:rPr lang="zh-TW" altLang="zh-TW" sz="2100">
                <a:solidFill>
                  <a:srgbClr val="A7A7A7"/>
                </a:solidFill>
                <a:latin typeface="Gill Sans" charset="0"/>
                <a:ea typeface="Gill Sans" charset="0"/>
                <a:cs typeface="Gill Sans" charset="0"/>
                <a:sym typeface="Gill Sans" charset="0"/>
              </a:rPr>
              <a:pPr defTabSz="823913"/>
              <a:t>40</a:t>
            </a:fld>
            <a:endParaRPr lang="zh-TW" altLang="zh-TW" sz="2100">
              <a:solidFill>
                <a:srgbClr val="A7A7A7"/>
              </a:solidFill>
              <a:latin typeface="Gill Sans" charset="0"/>
              <a:ea typeface="Gill Sans" charset="0"/>
              <a:cs typeface="Gill Sans" charset="0"/>
              <a:sym typeface="Gill Sans" charset="0"/>
            </a:endParaRPr>
          </a:p>
        </p:txBody>
      </p:sp>
      <p:pic>
        <p:nvPicPr>
          <p:cNvPr id="37891" name="Picture 3" descr="image37.png"/>
          <p:cNvPicPr>
            <a:picLocks noChangeAspect="1"/>
          </p:cNvPicPr>
          <p:nvPr/>
        </p:nvPicPr>
        <p:blipFill>
          <a:blip r:embed="rId2" cstate="print"/>
          <a:srcRect/>
          <a:stretch>
            <a:fillRect/>
          </a:stretch>
        </p:blipFill>
        <p:spPr bwMode="auto">
          <a:xfrm>
            <a:off x="1927225" y="2330450"/>
            <a:ext cx="18538825" cy="9053513"/>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1" descr="pasted-image.tiff"/>
          <p:cNvPicPr>
            <a:picLocks noChangeAspect="1"/>
          </p:cNvPicPr>
          <p:nvPr/>
        </p:nvPicPr>
        <p:blipFill>
          <a:blip r:embed="rId2" cstate="print"/>
          <a:srcRect l="3204" t="3337" r="17607" b="2611"/>
          <a:stretch>
            <a:fillRect/>
          </a:stretch>
        </p:blipFill>
        <p:spPr bwMode="auto">
          <a:xfrm>
            <a:off x="-115888" y="-965200"/>
            <a:ext cx="24614188" cy="19091275"/>
          </a:xfrm>
          <a:prstGeom prst="rect">
            <a:avLst/>
          </a:prstGeom>
          <a:noFill/>
          <a:ln w="12700" cap="flat" cmpd="sng">
            <a:noFill/>
            <a:prstDash val="solid"/>
            <a:miter lim="400000"/>
            <a:headEnd type="none" w="med" len="med"/>
            <a:tailEnd type="none" w="med" len="med"/>
          </a:ln>
          <a:effectLst/>
        </p:spPr>
      </p:pic>
      <p:sp>
        <p:nvSpPr>
          <p:cNvPr id="38914"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8915"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38917" name="Rectangle 5"/>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邏輯實例</a:t>
            </a:r>
            <a:r>
              <a:rPr lang="zh-TW" sz="6800" dirty="0">
                <a:solidFill>
                  <a:srgbClr val="FFFFFF"/>
                </a:solidFill>
                <a:latin typeface="Brandon Text Bold" pitchFamily="34" charset="0"/>
                <a:ea typeface="新細明體" pitchFamily="18" charset="-120"/>
                <a:sym typeface="Brandon Text Bold" pitchFamily="34" charset="0"/>
              </a:rPr>
              <a:t/>
            </a:r>
            <a:br>
              <a:rPr lang="zh-TW" sz="6800" dirty="0">
                <a:solidFill>
                  <a:srgbClr val="FFFFFF"/>
                </a:solidFill>
                <a:latin typeface="Brandon Text Bold" pitchFamily="34" charset="0"/>
                <a:ea typeface="新細明體" pitchFamily="18" charset="-120"/>
                <a:sym typeface="Brandon Text Bold" pitchFamily="34" charset="0"/>
              </a:rPr>
            </a:br>
            <a:r>
              <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rPr>
              <a:t>IF, </a:t>
            </a:r>
            <a:r>
              <a:rPr lang="zh-TW" altLang="zh-TW" sz="6800" dirty="0" smtClean="0">
                <a:solidFill>
                  <a:srgbClr val="FFFFFF"/>
                </a:solidFill>
                <a:latin typeface="Brandon Text Bold" pitchFamily="34" charset="0"/>
                <a:ea typeface="Brandon Text Bold" pitchFamily="34" charset="0"/>
                <a:cs typeface="Brandon Text Bold" pitchFamily="34" charset="0"/>
                <a:sym typeface="Brandon Text Bold" pitchFamily="34" charset="0"/>
              </a:rPr>
              <a:t>Else</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38919"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88E8F30A-812F-4902-BCEA-F1C70915E1A0}" type="slidenum">
              <a:rPr lang="zh-TW" altLang="zh-TW" sz="2100">
                <a:solidFill>
                  <a:srgbClr val="A7A7A7"/>
                </a:solidFill>
                <a:latin typeface="Gill Sans" charset="0"/>
                <a:ea typeface="Gill Sans" charset="0"/>
                <a:cs typeface="Gill Sans" charset="0"/>
                <a:sym typeface="Gill Sans" charset="0"/>
              </a:rPr>
              <a:pPr defTabSz="823913"/>
              <a:t>41</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
          <p:cNvSpPr>
            <a:spLocks noGrp="1" noChangeArrowheads="1"/>
          </p:cNvSpPr>
          <p:nvPr>
            <p:ph type="title"/>
          </p:nvPr>
        </p:nvSpPr>
        <p:spPr/>
        <p:txBody>
          <a:bodyPr/>
          <a:lstStyle/>
          <a:p>
            <a:pPr defTabSz="455613"/>
            <a:r>
              <a:rPr lang="en-US" altLang="zh-TW" sz="7000" dirty="0" smtClean="0">
                <a:solidFill>
                  <a:srgbClr val="595959"/>
                </a:solidFill>
                <a:sym typeface="微軟正黑體 Light" charset="0"/>
              </a:rPr>
              <a:t>Coding</a:t>
            </a:r>
            <a:r>
              <a:rPr lang="zh-TW" sz="7000" dirty="0" smtClean="0">
                <a:solidFill>
                  <a:srgbClr val="595959"/>
                </a:solidFill>
                <a:sym typeface="微軟正黑體 Light" charset="0"/>
              </a:rPr>
              <a:t>語法</a:t>
            </a:r>
            <a:endParaRPr lang="zh-TW" sz="7000" dirty="0">
              <a:solidFill>
                <a:srgbClr val="595959"/>
              </a:solidFill>
              <a:sym typeface="微軟正黑體 Light" charset="0"/>
            </a:endParaRPr>
          </a:p>
        </p:txBody>
      </p:sp>
      <p:sp>
        <p:nvSpPr>
          <p:cNvPr id="3993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0B391498-6284-4301-872B-FE10270980AD}" type="slidenum">
              <a:rPr lang="zh-TW" altLang="zh-TW" sz="2100">
                <a:solidFill>
                  <a:srgbClr val="A7A7A7"/>
                </a:solidFill>
                <a:latin typeface="Gill Sans" charset="0"/>
                <a:ea typeface="Gill Sans" charset="0"/>
                <a:cs typeface="Gill Sans" charset="0"/>
                <a:sym typeface="Gill Sans" charset="0"/>
              </a:rPr>
              <a:pPr defTabSz="823913"/>
              <a:t>42</a:t>
            </a:fld>
            <a:endParaRPr lang="zh-TW" altLang="zh-TW" sz="2100">
              <a:solidFill>
                <a:srgbClr val="A7A7A7"/>
              </a:solidFill>
              <a:latin typeface="Gill Sans" charset="0"/>
              <a:ea typeface="Gill Sans" charset="0"/>
              <a:cs typeface="Gill Sans" charset="0"/>
              <a:sym typeface="Gill Sans" charset="0"/>
            </a:endParaRPr>
          </a:p>
        </p:txBody>
      </p:sp>
      <p:pic>
        <p:nvPicPr>
          <p:cNvPr id="39939" name="Picture 3" descr="image38.png"/>
          <p:cNvPicPr>
            <a:picLocks noChangeAspect="1"/>
          </p:cNvPicPr>
          <p:nvPr/>
        </p:nvPicPr>
        <p:blipFill>
          <a:blip r:embed="rId2" cstate="print"/>
          <a:srcRect/>
          <a:stretch>
            <a:fillRect/>
          </a:stretch>
        </p:blipFill>
        <p:spPr bwMode="auto">
          <a:xfrm>
            <a:off x="3500438" y="5297488"/>
            <a:ext cx="18665825" cy="6783387"/>
          </a:xfrm>
          <a:prstGeom prst="rect">
            <a:avLst/>
          </a:prstGeom>
          <a:noFill/>
          <a:ln w="12700" cap="flat" cmpd="sng">
            <a:noFill/>
            <a:prstDash val="solid"/>
            <a:miter lim="400000"/>
            <a:headEnd type="none" w="med" len="med"/>
            <a:tailEnd type="none" w="med" len="med"/>
          </a:ln>
          <a:effectLst/>
        </p:spPr>
      </p:pic>
      <p:sp>
        <p:nvSpPr>
          <p:cNvPr id="39940" name="Rectangle 4"/>
          <p:cNvSpPr>
            <a:spLocks/>
          </p:cNvSpPr>
          <p:nvPr/>
        </p:nvSpPr>
        <p:spPr bwMode="auto">
          <a:xfrm>
            <a:off x="1246188" y="3409950"/>
            <a:ext cx="22558375" cy="2427288"/>
          </a:xfrm>
          <a:prstGeom prst="rect">
            <a:avLst/>
          </a:prstGeom>
          <a:noFill/>
          <a:ln w="12700" cap="flat" cmpd="sng">
            <a:noFill/>
            <a:prstDash val="solid"/>
            <a:miter lim="400000"/>
            <a:headEnd type="none" w="med" len="med"/>
            <a:tailEnd type="none" w="med" len="med"/>
          </a:ln>
          <a:effectLst/>
        </p:spPr>
        <p:txBody>
          <a:bodyPr lIns="108800" tIns="108800" rIns="108800" bIns="108800">
            <a:spAutoFit/>
          </a:bodyPr>
          <a:lstStyle/>
          <a:p>
            <a:pPr algn="l"/>
            <a:r>
              <a:rPr lang="zh-TW" sz="4300" b="1">
                <a:solidFill>
                  <a:srgbClr val="0B5394"/>
                </a:solidFill>
                <a:latin typeface="微軟正黑體 Light" charset="0"/>
                <a:ea typeface="新細明體" pitchFamily="18" charset="-120"/>
                <a:sym typeface="微軟正黑體 Light" charset="0"/>
              </a:rPr>
              <a:t>成立：</a:t>
            </a:r>
            <a:r>
              <a:rPr lang="zh-TW" sz="4300">
                <a:latin typeface="微軟正黑體 Light" charset="0"/>
                <a:ea typeface="新細明體" pitchFamily="18" charset="-120"/>
                <a:sym typeface="微軟正黑體 Light" charset="0"/>
              </a:rPr>
              <a:t>當變數</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小於</a:t>
            </a:r>
            <a:r>
              <a:rPr lang="zh-TW" altLang="zh-TW" sz="4300">
                <a:latin typeface="微軟正黑體 Light" charset="0"/>
                <a:ea typeface="微軟正黑體 Light" charset="0"/>
                <a:cs typeface="微軟正黑體 Light" charset="0"/>
                <a:sym typeface="微軟正黑體 Light" charset="0"/>
              </a:rPr>
              <a:t>72</a:t>
            </a:r>
            <a:r>
              <a:rPr lang="zh-TW" sz="4300">
                <a:latin typeface="微軟正黑體 Light" charset="0"/>
                <a:ea typeface="新細明體" pitchFamily="18" charset="-120"/>
                <a:sym typeface="微軟正黑體 Light" charset="0"/>
              </a:rPr>
              <a:t>時，執行</a:t>
            </a:r>
            <a:r>
              <a:rPr lang="zh-TW" altLang="zh-TW" sz="4300">
                <a:latin typeface="微軟正黑體 Light" charset="0"/>
                <a:ea typeface="微軟正黑體 Light" charset="0"/>
                <a:cs typeface="微軟正黑體 Light" charset="0"/>
                <a:sym typeface="微軟正黑體 Light" charset="0"/>
              </a:rPr>
              <a:t>A+1=</a:t>
            </a:r>
            <a:r>
              <a:rPr lang="zh-TW" sz="4300">
                <a:latin typeface="微軟正黑體 Light" charset="0"/>
                <a:ea typeface="新細明體" pitchFamily="18" charset="-120"/>
                <a:sym typeface="微軟正黑體 Light" charset="0"/>
              </a:rPr>
              <a:t>新的</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值，並且</a:t>
            </a:r>
            <a:r>
              <a:rPr lang="zh-TW" altLang="zh-TW" sz="4300">
                <a:latin typeface="微軟正黑體 Light" charset="0"/>
                <a:ea typeface="微軟正黑體 Light" charset="0"/>
                <a:cs typeface="微軟正黑體 Light" charset="0"/>
                <a:sym typeface="微軟正黑體 Light" charset="0"/>
              </a:rPr>
              <a:t>LED</a:t>
            </a:r>
            <a:r>
              <a:rPr lang="zh-TW" sz="4300">
                <a:latin typeface="微軟正黑體 Light" charset="0"/>
                <a:ea typeface="新細明體" pitchFamily="18" charset="-120"/>
                <a:sym typeface="微軟正黑體 Light" charset="0"/>
              </a:rPr>
              <a:t>指示燈亮度調整為新的</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值。</a:t>
            </a:r>
            <a:endParaRPr lang="zh-TW" sz="4300" b="1">
              <a:solidFill>
                <a:srgbClr val="0B5394"/>
              </a:solidFill>
              <a:latin typeface="微軟正黑體 Light" charset="0"/>
              <a:ea typeface="新細明體" pitchFamily="18" charset="-120"/>
              <a:sym typeface="微軟正黑體 Light" charset="0"/>
            </a:endParaRPr>
          </a:p>
          <a:p>
            <a:pPr algn="l"/>
            <a:r>
              <a:rPr lang="zh-TW" sz="4300" b="1">
                <a:solidFill>
                  <a:srgbClr val="0B5394"/>
                </a:solidFill>
                <a:latin typeface="微軟正黑體 Light" charset="0"/>
                <a:ea typeface="新細明體" pitchFamily="18" charset="-120"/>
                <a:sym typeface="微軟正黑體 Light" charset="0"/>
              </a:rPr>
              <a:t>不成立：</a:t>
            </a:r>
            <a:r>
              <a:rPr lang="zh-TW" sz="4300">
                <a:latin typeface="微軟正黑體 Light" charset="0"/>
                <a:ea typeface="新細明體" pitchFamily="18" charset="-120"/>
                <a:sym typeface="微軟正黑體 Light" charset="0"/>
              </a:rPr>
              <a:t>當變數</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大於</a:t>
            </a:r>
            <a:r>
              <a:rPr lang="zh-TW" altLang="zh-TW" sz="4300">
                <a:latin typeface="微軟正黑體 Light" charset="0"/>
                <a:ea typeface="微軟正黑體 Light" charset="0"/>
                <a:cs typeface="微軟正黑體 Light" charset="0"/>
                <a:sym typeface="微軟正黑體 Light" charset="0"/>
              </a:rPr>
              <a:t>72</a:t>
            </a:r>
            <a:r>
              <a:rPr lang="zh-TW" sz="4300">
                <a:latin typeface="微軟正黑體 Light" charset="0"/>
                <a:ea typeface="新細明體" pitchFamily="18" charset="-120"/>
                <a:sym typeface="微軟正黑體 Light" charset="0"/>
              </a:rPr>
              <a:t>時，執行</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乘以</a:t>
            </a:r>
            <a:r>
              <a:rPr lang="zh-TW" altLang="zh-TW" sz="4300">
                <a:latin typeface="微軟正黑體 Light" charset="0"/>
                <a:ea typeface="微軟正黑體 Light" charset="0"/>
                <a:cs typeface="微軟正黑體 Light" charset="0"/>
                <a:sym typeface="微軟正黑體 Light" charset="0"/>
              </a:rPr>
              <a:t>0 (</a:t>
            </a:r>
            <a:r>
              <a:rPr lang="zh-TW" sz="4300">
                <a:latin typeface="微軟正黑體 Light" charset="0"/>
                <a:ea typeface="新細明體" pitchFamily="18" charset="-120"/>
                <a:sym typeface="微軟正黑體 Light" charset="0"/>
              </a:rPr>
              <a:t>新的</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值回到</a:t>
            </a:r>
            <a:r>
              <a:rPr lang="zh-TW" altLang="zh-TW" sz="4300">
                <a:latin typeface="微軟正黑體 Light" charset="0"/>
                <a:ea typeface="微軟正黑體 Light" charset="0"/>
                <a:cs typeface="微軟正黑體 Light" charset="0"/>
                <a:sym typeface="微軟正黑體 Light" charset="0"/>
              </a:rPr>
              <a:t>0)</a:t>
            </a:r>
            <a:r>
              <a:rPr lang="zh-TW" sz="4300">
                <a:latin typeface="微軟正黑體 Light" charset="0"/>
                <a:ea typeface="新細明體" pitchFamily="18" charset="-120"/>
                <a:sym typeface="微軟正黑體 Light" charset="0"/>
              </a:rPr>
              <a:t>，則回到專案起始點的</a:t>
            </a:r>
            <a:r>
              <a:rPr lang="zh-TW" altLang="zh-TW" sz="4300">
                <a:latin typeface="微軟正黑體 Light" charset="0"/>
                <a:ea typeface="微軟正黑體 Light" charset="0"/>
                <a:cs typeface="微軟正黑體 Light" charset="0"/>
                <a:sym typeface="微軟正黑體 Light" charset="0"/>
              </a:rPr>
              <a:t>A</a:t>
            </a:r>
            <a:r>
              <a:rPr lang="zh-TW" sz="4300">
                <a:latin typeface="微軟正黑體 Light" charset="0"/>
                <a:ea typeface="新細明體" pitchFamily="18" charset="-120"/>
                <a:sym typeface="微軟正黑體 Light" charset="0"/>
              </a:rPr>
              <a:t>值為</a:t>
            </a:r>
            <a:r>
              <a:rPr lang="zh-TW" altLang="zh-TW" sz="4300">
                <a:latin typeface="微軟正黑體 Light" charset="0"/>
                <a:ea typeface="微軟正黑體 Light" charset="0"/>
                <a:cs typeface="微軟正黑體 Light" charset="0"/>
                <a:sym typeface="微軟正黑體 Light" charset="0"/>
              </a:rPr>
              <a:t>0</a:t>
            </a:r>
            <a:r>
              <a:rPr lang="zh-TW" sz="4300">
                <a:latin typeface="微軟正黑體 Light" charset="0"/>
                <a:ea typeface="新細明體" pitchFamily="18" charset="-120"/>
                <a:sym typeface="微軟正黑體 Light" charset="0"/>
              </a:rPr>
              <a:t>。</a:t>
            </a:r>
            <a:endParaRPr lang="zh-TW" sz="4300" b="1">
              <a:solidFill>
                <a:srgbClr val="000000"/>
              </a:solidFill>
              <a:latin typeface="微軟正黑體 Light" charset="0"/>
              <a:ea typeface="新細明體" pitchFamily="18" charset="-120"/>
              <a:sym typeface="微軟正黑體 Light" charset="0"/>
            </a:endParaRPr>
          </a:p>
        </p:txBody>
      </p:sp>
    </p:spTree>
  </p:cSld>
  <p:clrMapOvr>
    <a:masterClrMapping/>
  </p:clrMapOvr>
  <p:transition spd="med"/>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1" descr="pasted-image-filtered.png"/>
          <p:cNvPicPr>
            <a:picLocks noChangeAspect="1"/>
          </p:cNvPicPr>
          <p:nvPr/>
        </p:nvPicPr>
        <p:blipFill>
          <a:blip r:embed="rId2" cstate="print"/>
          <a:srcRect l="7433" t="11124" r="3137" b="15013"/>
          <a:stretch>
            <a:fillRect/>
          </a:stretch>
        </p:blipFill>
        <p:spPr bwMode="auto">
          <a:xfrm>
            <a:off x="-120650" y="-23813"/>
            <a:ext cx="24625300" cy="13763626"/>
          </a:xfrm>
          <a:prstGeom prst="rect">
            <a:avLst/>
          </a:prstGeom>
          <a:noFill/>
          <a:ln w="12700" cap="flat" cmpd="sng">
            <a:noFill/>
            <a:prstDash val="solid"/>
            <a:miter lim="400000"/>
            <a:headEnd type="none" w="med" len="med"/>
            <a:tailEnd type="none" w="med" len="med"/>
          </a:ln>
          <a:effectLst/>
        </p:spPr>
      </p:pic>
      <p:sp>
        <p:nvSpPr>
          <p:cNvPr id="40962" name="Oval 2"/>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0964" name="Rectangle 4"/>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邏輯實例</a:t>
            </a:r>
            <a:r>
              <a:rPr lang="zh-TW" sz="6800" dirty="0">
                <a:solidFill>
                  <a:srgbClr val="FFFFFF"/>
                </a:solidFill>
                <a:latin typeface="Brandon Text Bold" pitchFamily="34" charset="0"/>
                <a:ea typeface="新細明體" pitchFamily="18" charset="-120"/>
                <a:sym typeface="Brandon Text Bold" pitchFamily="34" charset="0"/>
              </a:rPr>
              <a:t/>
            </a:r>
            <a:br>
              <a:rPr lang="zh-TW" sz="6800" dirty="0">
                <a:solidFill>
                  <a:srgbClr val="FFFFFF"/>
                </a:solidFill>
                <a:latin typeface="Brandon Text Bold" pitchFamily="34" charset="0"/>
                <a:ea typeface="新細明體" pitchFamily="18" charset="-120"/>
                <a:sym typeface="Brandon Text Bold" pitchFamily="34" charset="0"/>
              </a:rPr>
            </a:br>
            <a:r>
              <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rPr>
              <a:t>Loop, For, While</a:t>
            </a:r>
          </a:p>
        </p:txBody>
      </p:sp>
      <p:sp>
        <p:nvSpPr>
          <p:cNvPr id="40966" name="Rectangle 6"/>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79F37B7E-67D6-49AB-8131-7BCF09652F6F}" type="slidenum">
              <a:rPr lang="zh-TW" altLang="zh-TW" sz="2100">
                <a:solidFill>
                  <a:srgbClr val="A7A7A7"/>
                </a:solidFill>
                <a:latin typeface="Gill Sans" charset="0"/>
                <a:ea typeface="Gill Sans" charset="0"/>
                <a:cs typeface="Gill Sans" charset="0"/>
                <a:sym typeface="Gill Sans" charset="0"/>
              </a:rPr>
              <a:pPr defTabSz="823913"/>
              <a:t>43</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1985" name="Group 1"/>
          <p:cNvGrpSpPr>
            <a:grpSpLocks/>
          </p:cNvGrpSpPr>
          <p:nvPr/>
        </p:nvGrpSpPr>
        <p:grpSpPr bwMode="auto">
          <a:xfrm>
            <a:off x="1317625" y="3784600"/>
            <a:ext cx="7581900" cy="2806700"/>
            <a:chOff x="0" y="-1"/>
            <a:chExt cx="7581242" cy="2806392"/>
          </a:xfrm>
        </p:grpSpPr>
        <p:pic>
          <p:nvPicPr>
            <p:cNvPr id="41986" name="Picture 2" descr="image39.png"/>
            <p:cNvPicPr>
              <a:picLocks noChangeAspect="1"/>
            </p:cNvPicPr>
            <p:nvPr/>
          </p:nvPicPr>
          <p:blipFill>
            <a:blip r:embed="rId2" cstate="print"/>
            <a:srcRect/>
            <a:stretch>
              <a:fillRect/>
            </a:stretch>
          </p:blipFill>
          <p:spPr bwMode="auto">
            <a:xfrm>
              <a:off x="0" y="-1"/>
              <a:ext cx="7581242" cy="2806392"/>
            </a:xfrm>
            <a:prstGeom prst="rect">
              <a:avLst/>
            </a:prstGeom>
            <a:noFill/>
            <a:ln w="12700" cap="flat" cmpd="sng">
              <a:noFill/>
              <a:prstDash val="solid"/>
              <a:miter lim="400000"/>
              <a:headEnd type="none" w="med" len="med"/>
              <a:tailEnd type="none" w="med" len="med"/>
            </a:ln>
            <a:effectLst/>
          </p:spPr>
        </p:pic>
        <p:sp>
          <p:nvSpPr>
            <p:cNvPr id="41987" name="Rectangle 3"/>
            <p:cNvSpPr>
              <a:spLocks/>
            </p:cNvSpPr>
            <p:nvPr/>
          </p:nvSpPr>
          <p:spPr bwMode="auto">
            <a:xfrm>
              <a:off x="1096700" y="1357181"/>
              <a:ext cx="561341" cy="4089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sz="1800">
                  <a:solidFill>
                    <a:srgbClr val="FFFFFF"/>
                  </a:solidFill>
                  <a:latin typeface="微軟正黑體" pitchFamily="34" charset="-120"/>
                  <a:ea typeface="微軟正黑體" pitchFamily="34" charset="-120"/>
                  <a:sym typeface="微軟正黑體" pitchFamily="34" charset="-120"/>
                </a:rPr>
                <a:t>前臂</a:t>
              </a:r>
            </a:p>
          </p:txBody>
        </p:sp>
        <p:sp>
          <p:nvSpPr>
            <p:cNvPr id="41988" name="Rectangle 4"/>
            <p:cNvSpPr>
              <a:spLocks/>
            </p:cNvSpPr>
            <p:nvPr/>
          </p:nvSpPr>
          <p:spPr bwMode="auto">
            <a:xfrm>
              <a:off x="1096700" y="1776494"/>
              <a:ext cx="561341" cy="4089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sz="1800">
                  <a:solidFill>
                    <a:srgbClr val="FFFFFF"/>
                  </a:solidFill>
                  <a:latin typeface="微軟正黑體" pitchFamily="34" charset="-120"/>
                  <a:ea typeface="微軟正黑體" pitchFamily="34" charset="-120"/>
                  <a:sym typeface="微軟正黑體" pitchFamily="34" charset="-120"/>
                </a:rPr>
                <a:t>後臂</a:t>
              </a:r>
            </a:p>
          </p:txBody>
        </p:sp>
      </p:grpSp>
      <p:pic>
        <p:nvPicPr>
          <p:cNvPr id="41989" name="Picture 5" descr="image40.png"/>
          <p:cNvPicPr>
            <a:picLocks noChangeAspect="1"/>
          </p:cNvPicPr>
          <p:nvPr/>
        </p:nvPicPr>
        <p:blipFill>
          <a:blip r:embed="rId3" cstate="print"/>
          <a:srcRect/>
          <a:stretch>
            <a:fillRect/>
          </a:stretch>
        </p:blipFill>
        <p:spPr bwMode="auto">
          <a:xfrm>
            <a:off x="9121775" y="8181975"/>
            <a:ext cx="10171113" cy="5407025"/>
          </a:xfrm>
          <a:prstGeom prst="rect">
            <a:avLst/>
          </a:prstGeom>
          <a:noFill/>
          <a:ln w="12700" cap="flat" cmpd="sng">
            <a:noFill/>
            <a:prstDash val="solid"/>
            <a:miter lim="400000"/>
            <a:headEnd type="none" w="med" len="med"/>
            <a:tailEnd type="none" w="med" len="med"/>
          </a:ln>
          <a:effectLst/>
        </p:spPr>
      </p:pic>
      <p:pic>
        <p:nvPicPr>
          <p:cNvPr id="41990" name="Picture 6" descr="image41.png"/>
          <p:cNvPicPr>
            <a:picLocks noChangeAspect="1"/>
          </p:cNvPicPr>
          <p:nvPr/>
        </p:nvPicPr>
        <p:blipFill>
          <a:blip r:embed="rId4" cstate="print"/>
          <a:srcRect/>
          <a:stretch>
            <a:fillRect/>
          </a:stretch>
        </p:blipFill>
        <p:spPr bwMode="auto">
          <a:xfrm>
            <a:off x="9439275" y="3554413"/>
            <a:ext cx="15460663" cy="6683375"/>
          </a:xfrm>
          <a:prstGeom prst="rect">
            <a:avLst/>
          </a:prstGeom>
          <a:noFill/>
          <a:ln w="12700" cap="flat" cmpd="sng">
            <a:noFill/>
            <a:prstDash val="solid"/>
            <a:miter lim="400000"/>
            <a:headEnd type="none" w="med" len="med"/>
            <a:tailEnd type="none" w="med" len="med"/>
          </a:ln>
          <a:effectLst/>
        </p:spPr>
      </p:pic>
      <p:sp>
        <p:nvSpPr>
          <p:cNvPr id="41991" name="Rectangle 7"/>
          <p:cNvSpPr>
            <a:spLocks noGrp="1" noChangeArrowheads="1"/>
          </p:cNvSpPr>
          <p:nvPr>
            <p:ph type="title"/>
          </p:nvPr>
        </p:nvSpPr>
        <p:spPr>
          <a:xfrm>
            <a:off x="1795463" y="760413"/>
            <a:ext cx="17864137" cy="1536700"/>
          </a:xfrm>
        </p:spPr>
        <p:txBody>
          <a:bodyPr/>
          <a:lstStyle/>
          <a:p>
            <a:pPr defTabSz="455613"/>
            <a:r>
              <a:rPr lang="zh-TW" sz="7000" dirty="0">
                <a:sym typeface="Brandon Text Bold" pitchFamily="34" charset="0"/>
              </a:rPr>
              <a:t>模組方塊與功能</a:t>
            </a:r>
            <a:r>
              <a:rPr lang="zh-TW" altLang="zh-TW" sz="7000" dirty="0">
                <a:cs typeface="Brandon Text Bold" pitchFamily="34" charset="0"/>
                <a:sym typeface="Brandon Text Bold" pitchFamily="34" charset="0"/>
              </a:rPr>
              <a:t>–</a:t>
            </a:r>
            <a:r>
              <a:rPr lang="zh-TW" sz="7000" dirty="0">
                <a:sym typeface="Brandon Text Bold" pitchFamily="34" charset="0"/>
              </a:rPr>
              <a:t>手臂模組與</a:t>
            </a:r>
            <a:r>
              <a:rPr lang="zh-TW" altLang="zh-TW" sz="7000" dirty="0">
                <a:cs typeface="Brandon Text Bold" pitchFamily="34" charset="0"/>
                <a:sym typeface="Brandon Text Bold" pitchFamily="34" charset="0"/>
              </a:rPr>
              <a:t>For</a:t>
            </a:r>
            <a:r>
              <a:rPr lang="zh-TW" sz="7000" dirty="0">
                <a:sym typeface="Brandon Text Bold" pitchFamily="34" charset="0"/>
              </a:rPr>
              <a:t>迴圈表示</a:t>
            </a:r>
          </a:p>
        </p:txBody>
      </p:sp>
      <p:sp>
        <p:nvSpPr>
          <p:cNvPr id="41992" name="Rectangle 8"/>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BB2B2E89-FDDA-4CE5-B80D-106BC07A8759}" type="slidenum">
              <a:rPr lang="zh-TW" altLang="zh-TW" sz="2100">
                <a:solidFill>
                  <a:srgbClr val="A7A7A7"/>
                </a:solidFill>
                <a:latin typeface="Gill Sans" charset="0"/>
                <a:ea typeface="Gill Sans" charset="0"/>
                <a:cs typeface="Gill Sans" charset="0"/>
                <a:sym typeface="Gill Sans" charset="0"/>
              </a:rPr>
              <a:pPr defTabSz="823913"/>
              <a:t>44</a:t>
            </a:fld>
            <a:endParaRPr lang="zh-TW" altLang="zh-TW" sz="2100">
              <a:solidFill>
                <a:srgbClr val="A7A7A7"/>
              </a:solidFill>
              <a:latin typeface="Gill Sans" charset="0"/>
              <a:ea typeface="Gill Sans" charset="0"/>
              <a:cs typeface="Gill Sans" charset="0"/>
              <a:sym typeface="Gill Sans" charset="0"/>
            </a:endParaRPr>
          </a:p>
        </p:txBody>
      </p:sp>
      <p:sp>
        <p:nvSpPr>
          <p:cNvPr id="41993" name="Rectangle 9"/>
          <p:cNvSpPr>
            <a:spLocks/>
          </p:cNvSpPr>
          <p:nvPr/>
        </p:nvSpPr>
        <p:spPr bwMode="auto">
          <a:xfrm>
            <a:off x="2414588" y="7473950"/>
            <a:ext cx="7024687" cy="12334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微軟正黑體" pitchFamily="34" charset="-120"/>
              </a:rPr>
              <a:t>可填數字</a:t>
            </a:r>
            <a:r>
              <a:rPr lang="zh-TW" altLang="zh-TW" sz="3200">
                <a:latin typeface="微軟正黑體" pitchFamily="34" charset="-120"/>
                <a:ea typeface="微軟正黑體" pitchFamily="34" charset="-120"/>
                <a:sym typeface="微軟正黑體" pitchFamily="34" charset="-120"/>
              </a:rPr>
              <a:t>/</a:t>
            </a:r>
            <a:r>
              <a:rPr lang="zh-TW" sz="3200">
                <a:latin typeface="微軟正黑體" pitchFamily="34" charset="-120"/>
                <a:ea typeface="微軟正黑體" pitchFamily="34" charset="-120"/>
                <a:sym typeface="微軟正黑體" pitchFamily="34" charset="-120"/>
              </a:rPr>
              <a:t>變數</a:t>
            </a:r>
            <a:r>
              <a:rPr lang="zh-TW" altLang="zh-TW" sz="3200">
                <a:latin typeface="微軟正黑體" pitchFamily="34" charset="-120"/>
                <a:ea typeface="微軟正黑體" pitchFamily="34" charset="-120"/>
                <a:sym typeface="微軟正黑體" pitchFamily="34" charset="-120"/>
              </a:rPr>
              <a:t>,</a:t>
            </a:r>
            <a:r>
              <a:rPr lang="zh-TW" sz="3200">
                <a:latin typeface="微軟正黑體" pitchFamily="34" charset="-120"/>
                <a:ea typeface="微軟正黑體" pitchFamily="34" charset="-120"/>
                <a:sym typeface="微軟正黑體" pitchFamily="34" charset="-120"/>
              </a:rPr>
              <a:t>爪子角度為</a:t>
            </a:r>
            <a:r>
              <a:rPr lang="zh-TW" altLang="zh-TW" sz="3200">
                <a:latin typeface="微軟正黑體" pitchFamily="34" charset="-120"/>
                <a:ea typeface="微軟正黑體" pitchFamily="34" charset="-120"/>
                <a:sym typeface="微軟正黑體" pitchFamily="34" charset="-120"/>
              </a:rPr>
              <a:t>0~90</a:t>
            </a:r>
            <a:r>
              <a:rPr lang="zh-TW" sz="3200">
                <a:latin typeface="微軟正黑體" pitchFamily="34" charset="-120"/>
                <a:ea typeface="微軟正黑體" pitchFamily="34" charset="-120"/>
                <a:sym typeface="微軟正黑體" pitchFamily="34" charset="-120"/>
              </a:rPr>
              <a:t>度</a:t>
            </a:r>
          </a:p>
          <a:p>
            <a:pPr algn="l"/>
            <a:r>
              <a:rPr lang="zh-TW" sz="3200">
                <a:latin typeface="微軟正黑體" pitchFamily="34" charset="-120"/>
                <a:ea typeface="微軟正黑體" pitchFamily="34" charset="-120"/>
                <a:sym typeface="微軟正黑體" pitchFamily="34" charset="-120"/>
              </a:rPr>
              <a:t>其餘角度為</a:t>
            </a:r>
            <a:r>
              <a:rPr lang="zh-TW" altLang="zh-TW" sz="3200">
                <a:latin typeface="微軟正黑體" pitchFamily="34" charset="-120"/>
                <a:ea typeface="微軟正黑體" pitchFamily="34" charset="-120"/>
                <a:sym typeface="微軟正黑體" pitchFamily="34" charset="-120"/>
              </a:rPr>
              <a:t>0~180</a:t>
            </a:r>
            <a:r>
              <a:rPr lang="zh-TW" sz="3200">
                <a:latin typeface="微軟正黑體" pitchFamily="34" charset="-120"/>
                <a:ea typeface="微軟正黑體" pitchFamily="34" charset="-120"/>
                <a:sym typeface="微軟正黑體" pitchFamily="34" charset="-120"/>
              </a:rPr>
              <a:t>度</a:t>
            </a:r>
          </a:p>
        </p:txBody>
      </p:sp>
      <p:sp>
        <p:nvSpPr>
          <p:cNvPr id="41994" name="Line 10" descr="image1.png"/>
          <p:cNvSpPr>
            <a:spLocks noChangeShapeType="1"/>
          </p:cNvSpPr>
          <p:nvPr/>
        </p:nvSpPr>
        <p:spPr bwMode="auto">
          <a:xfrm flipH="1">
            <a:off x="4375150" y="6254750"/>
            <a:ext cx="441325" cy="1060450"/>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5" name="Rectangle 11"/>
          <p:cNvSpPr>
            <a:spLocks/>
          </p:cNvSpPr>
          <p:nvPr/>
        </p:nvSpPr>
        <p:spPr bwMode="auto">
          <a:xfrm>
            <a:off x="909638" y="9129713"/>
            <a:ext cx="8529637" cy="2376487"/>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152400" indent="209550" algn="l"/>
            <a:r>
              <a:rPr lang="zh-TW" sz="3200">
                <a:latin typeface="Lato Light" pitchFamily="34" charset="0"/>
                <a:ea typeface="新細明體" pitchFamily="18" charset="-120"/>
                <a:sym typeface="Lato Light" pitchFamily="34" charset="0"/>
              </a:rPr>
              <a:t>模組防呆</a:t>
            </a:r>
            <a:r>
              <a:rPr lang="zh-TW" altLang="zh-TW" sz="3200">
                <a:latin typeface="Lato Light" pitchFamily="34" charset="0"/>
                <a:ea typeface="Lato Light" pitchFamily="34" charset="0"/>
                <a:cs typeface="Lato Light" pitchFamily="34" charset="0"/>
                <a:sym typeface="Lato Light" pitchFamily="34" charset="0"/>
              </a:rPr>
              <a:t>: </a:t>
            </a:r>
          </a:p>
          <a:p>
            <a:pPr marL="1200150" lvl="2" indent="-514350" algn="l">
              <a:buSzPct val="100000"/>
              <a:buFont typeface="Arial" pitchFamily="34" charset="0"/>
              <a:buChar char="•"/>
            </a:pPr>
            <a:r>
              <a:rPr lang="zh-TW" sz="3200">
                <a:latin typeface="Lato Light" pitchFamily="34" charset="0"/>
                <a:ea typeface="新細明體" pitchFamily="18" charset="-120"/>
                <a:sym typeface="Lato Light" pitchFamily="34" charset="0"/>
              </a:rPr>
              <a:t>最小值</a:t>
            </a:r>
            <a:r>
              <a:rPr lang="zh-TW" altLang="zh-TW" sz="3200">
                <a:latin typeface="Lato Light" pitchFamily="34" charset="0"/>
                <a:ea typeface="Lato Light" pitchFamily="34" charset="0"/>
                <a:cs typeface="Lato Light" pitchFamily="34" charset="0"/>
                <a:sym typeface="Lato Light" pitchFamily="34" charset="0"/>
              </a:rPr>
              <a:t>0,</a:t>
            </a:r>
            <a:r>
              <a:rPr lang="zh-TW" sz="3200">
                <a:latin typeface="Lato Light" pitchFamily="34" charset="0"/>
                <a:ea typeface="新細明體" pitchFamily="18" charset="-120"/>
                <a:sym typeface="Lato Light" pitchFamily="34" charset="0"/>
              </a:rPr>
              <a:t>低於</a:t>
            </a:r>
            <a:r>
              <a:rPr lang="zh-TW" altLang="zh-TW" sz="3200">
                <a:latin typeface="Lato Light" pitchFamily="34" charset="0"/>
                <a:ea typeface="Lato Light" pitchFamily="34" charset="0"/>
                <a:cs typeface="Lato Light" pitchFamily="34" charset="0"/>
                <a:sym typeface="Lato Light" pitchFamily="34" charset="0"/>
              </a:rPr>
              <a:t>0,</a:t>
            </a:r>
            <a:r>
              <a:rPr lang="zh-TW"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0</a:t>
            </a:r>
            <a:endParaRPr lang="zh-TW" altLang="zh-TW" sz="3200">
              <a:solidFill>
                <a:srgbClr val="000000"/>
              </a:solidFill>
              <a:latin typeface="Gill Sans" charset="0"/>
              <a:ea typeface="Gill Sans" charset="0"/>
              <a:cs typeface="Gill Sans" charset="0"/>
              <a:sym typeface="Gill Sans" charset="0"/>
            </a:endParaRPr>
          </a:p>
          <a:p>
            <a:pPr marL="1200150" lvl="2" indent="-514350" algn="l">
              <a:buSzPct val="100000"/>
              <a:buFont typeface="Arial" pitchFamily="34" charset="0"/>
              <a:buChar char="•"/>
            </a:pPr>
            <a:r>
              <a:rPr lang="zh-TW" sz="3200">
                <a:latin typeface="Lato Light" pitchFamily="34" charset="0"/>
                <a:ea typeface="新細明體" pitchFamily="18" charset="-120"/>
                <a:sym typeface="Lato Light" pitchFamily="34" charset="0"/>
              </a:rPr>
              <a:t>爪子最大值</a:t>
            </a:r>
            <a:r>
              <a:rPr lang="zh-TW" altLang="zh-TW" sz="3200">
                <a:latin typeface="Lato Light" pitchFamily="34" charset="0"/>
                <a:ea typeface="Lato Light" pitchFamily="34" charset="0"/>
                <a:cs typeface="Lato Light" pitchFamily="34" charset="0"/>
                <a:sym typeface="Lato Light" pitchFamily="34" charset="0"/>
              </a:rPr>
              <a:t>90,</a:t>
            </a:r>
            <a:r>
              <a:rPr lang="zh-TW" sz="3200">
                <a:latin typeface="Lato Light" pitchFamily="34" charset="0"/>
                <a:ea typeface="新細明體" pitchFamily="18" charset="-120"/>
                <a:sym typeface="Lato Light" pitchFamily="34" charset="0"/>
              </a:rPr>
              <a:t>超過</a:t>
            </a:r>
            <a:r>
              <a:rPr lang="zh-TW" altLang="zh-TW" sz="3200">
                <a:latin typeface="Lato Light" pitchFamily="34" charset="0"/>
                <a:ea typeface="Lato Light" pitchFamily="34" charset="0"/>
                <a:cs typeface="Lato Light" pitchFamily="34" charset="0"/>
                <a:sym typeface="Lato Light" pitchFamily="34" charset="0"/>
              </a:rPr>
              <a:t>90,</a:t>
            </a:r>
            <a:r>
              <a:rPr lang="zh-TW"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90</a:t>
            </a:r>
            <a:endParaRPr lang="zh-TW" altLang="zh-TW" sz="3200">
              <a:solidFill>
                <a:srgbClr val="000000"/>
              </a:solidFill>
              <a:latin typeface="Gill Sans" charset="0"/>
              <a:ea typeface="Gill Sans" charset="0"/>
              <a:cs typeface="Gill Sans" charset="0"/>
              <a:sym typeface="Gill Sans" charset="0"/>
            </a:endParaRPr>
          </a:p>
          <a:p>
            <a:pPr marL="1200150" lvl="2" indent="-514350" algn="l">
              <a:buSzPct val="100000"/>
              <a:buFont typeface="Arial" pitchFamily="34" charset="0"/>
              <a:buChar char="•"/>
            </a:pPr>
            <a:r>
              <a:rPr lang="zh-TW" sz="3200">
                <a:latin typeface="Lato Light" pitchFamily="34" charset="0"/>
                <a:ea typeface="新細明體" pitchFamily="18" charset="-120"/>
                <a:sym typeface="Lato Light" pitchFamily="34" charset="0"/>
              </a:rPr>
              <a:t>其餘最大值</a:t>
            </a:r>
            <a:r>
              <a:rPr lang="zh-TW" altLang="zh-TW" sz="3200">
                <a:latin typeface="Lato Light" pitchFamily="34" charset="0"/>
                <a:ea typeface="Lato Light" pitchFamily="34" charset="0"/>
                <a:cs typeface="Lato Light" pitchFamily="34" charset="0"/>
                <a:sym typeface="Lato Light" pitchFamily="34" charset="0"/>
              </a:rPr>
              <a:t>180,</a:t>
            </a:r>
            <a:r>
              <a:rPr lang="zh-TW" sz="3200">
                <a:latin typeface="Lato Light" pitchFamily="34" charset="0"/>
                <a:ea typeface="新細明體" pitchFamily="18" charset="-120"/>
                <a:sym typeface="Lato Light" pitchFamily="34" charset="0"/>
              </a:rPr>
              <a:t>超過</a:t>
            </a:r>
            <a:r>
              <a:rPr lang="zh-TW" altLang="zh-TW" sz="3200">
                <a:latin typeface="Lato Light" pitchFamily="34" charset="0"/>
                <a:ea typeface="Lato Light" pitchFamily="34" charset="0"/>
                <a:cs typeface="Lato Light" pitchFamily="34" charset="0"/>
                <a:sym typeface="Lato Light" pitchFamily="34" charset="0"/>
              </a:rPr>
              <a:t>180,</a:t>
            </a:r>
            <a:r>
              <a:rPr lang="zh-TW" sz="3200">
                <a:latin typeface="Lato Light" pitchFamily="34" charset="0"/>
                <a:ea typeface="新細明體" pitchFamily="18" charset="-120"/>
                <a:sym typeface="Lato Light" pitchFamily="34" charset="0"/>
              </a:rPr>
              <a:t>仍是</a:t>
            </a:r>
            <a:r>
              <a:rPr lang="zh-TW" altLang="zh-TW" sz="3200">
                <a:latin typeface="Lato Light" pitchFamily="34" charset="0"/>
                <a:ea typeface="Lato Light" pitchFamily="34" charset="0"/>
                <a:cs typeface="Lato Light" pitchFamily="34" charset="0"/>
                <a:sym typeface="Lato Light" pitchFamily="34" charset="0"/>
              </a:rPr>
              <a:t>180</a:t>
            </a:r>
          </a:p>
        </p:txBody>
      </p:sp>
      <p:sp>
        <p:nvSpPr>
          <p:cNvPr id="41996" name="Line 12"/>
          <p:cNvSpPr>
            <a:spLocks noChangeShapeType="1"/>
          </p:cNvSpPr>
          <p:nvPr/>
        </p:nvSpPr>
        <p:spPr bwMode="auto">
          <a:xfrm flipV="1">
            <a:off x="15327313" y="3959225"/>
            <a:ext cx="890587" cy="1909763"/>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7" name="Rectangle 13"/>
          <p:cNvSpPr>
            <a:spLocks/>
          </p:cNvSpPr>
          <p:nvPr/>
        </p:nvSpPr>
        <p:spPr bwMode="auto">
          <a:xfrm>
            <a:off x="15630525" y="3290888"/>
            <a:ext cx="2933700" cy="6619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微軟正黑體" pitchFamily="34" charset="-120"/>
              </a:rPr>
              <a:t>反覆運算次數</a:t>
            </a:r>
          </a:p>
        </p:txBody>
      </p:sp>
      <p:sp>
        <p:nvSpPr>
          <p:cNvPr id="41998" name="Line 14"/>
          <p:cNvSpPr>
            <a:spLocks noChangeShapeType="1"/>
          </p:cNvSpPr>
          <p:nvPr/>
        </p:nvSpPr>
        <p:spPr bwMode="auto">
          <a:xfrm flipV="1">
            <a:off x="20102513" y="4465638"/>
            <a:ext cx="579437" cy="1801812"/>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1999" name="Rectangle 15"/>
          <p:cNvSpPr>
            <a:spLocks/>
          </p:cNvSpPr>
          <p:nvPr/>
        </p:nvSpPr>
        <p:spPr bwMode="auto">
          <a:xfrm>
            <a:off x="19834225" y="3959225"/>
            <a:ext cx="225107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微軟正黑體" pitchFamily="34" charset="-120"/>
              </a:rPr>
              <a:t>角度變數</a:t>
            </a:r>
          </a:p>
        </p:txBody>
      </p:sp>
      <p:sp>
        <p:nvSpPr>
          <p:cNvPr id="42000" name="Rectangle 16"/>
          <p:cNvSpPr>
            <a:spLocks/>
          </p:cNvSpPr>
          <p:nvPr/>
        </p:nvSpPr>
        <p:spPr bwMode="auto">
          <a:xfrm>
            <a:off x="22237700" y="3959225"/>
            <a:ext cx="225107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微軟正黑體" pitchFamily="34" charset="-120"/>
              </a:rPr>
              <a:t>間隔值</a:t>
            </a:r>
          </a:p>
        </p:txBody>
      </p:sp>
      <p:sp>
        <p:nvSpPr>
          <p:cNvPr id="42001" name="Line 17"/>
          <p:cNvSpPr>
            <a:spLocks noChangeShapeType="1"/>
          </p:cNvSpPr>
          <p:nvPr/>
        </p:nvSpPr>
        <p:spPr bwMode="auto">
          <a:xfrm flipV="1">
            <a:off x="21094700" y="3582988"/>
            <a:ext cx="990600" cy="2763837"/>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2" name="Rectangle 18"/>
          <p:cNvSpPr>
            <a:spLocks/>
          </p:cNvSpPr>
          <p:nvPr/>
        </p:nvSpPr>
        <p:spPr bwMode="auto">
          <a:xfrm>
            <a:off x="15630525" y="11831638"/>
            <a:ext cx="2251075" cy="6619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角度起始值</a:t>
            </a:r>
          </a:p>
        </p:txBody>
      </p:sp>
      <p:sp>
        <p:nvSpPr>
          <p:cNvPr id="42003" name="Line 19"/>
          <p:cNvSpPr>
            <a:spLocks noChangeShapeType="1"/>
          </p:cNvSpPr>
          <p:nvPr/>
        </p:nvSpPr>
        <p:spPr bwMode="auto">
          <a:xfrm flipH="1">
            <a:off x="16217900" y="10625138"/>
            <a:ext cx="419100" cy="1206500"/>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4" name="Line 20"/>
          <p:cNvSpPr>
            <a:spLocks noChangeShapeType="1"/>
          </p:cNvSpPr>
          <p:nvPr/>
        </p:nvSpPr>
        <p:spPr bwMode="auto">
          <a:xfrm flipV="1">
            <a:off x="22278975" y="4545013"/>
            <a:ext cx="581025" cy="1801812"/>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2005" name="Rectangle 21"/>
          <p:cNvSpPr>
            <a:spLocks/>
          </p:cNvSpPr>
          <p:nvPr/>
        </p:nvSpPr>
        <p:spPr bwMode="auto">
          <a:xfrm>
            <a:off x="21483638" y="2997200"/>
            <a:ext cx="1981200"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微軟正黑體" pitchFamily="34" charset="-120"/>
              </a:rPr>
              <a:t>遞增</a:t>
            </a:r>
            <a:r>
              <a:rPr lang="zh-TW" altLang="zh-TW" sz="3200">
                <a:latin typeface="微軟正黑體" pitchFamily="34" charset="-120"/>
                <a:ea typeface="微軟正黑體" pitchFamily="34" charset="-120"/>
                <a:sym typeface="微軟正黑體" pitchFamily="34" charset="-120"/>
              </a:rPr>
              <a:t>/</a:t>
            </a:r>
            <a:r>
              <a:rPr lang="zh-TW" sz="3200">
                <a:latin typeface="微軟正黑體" pitchFamily="34" charset="-120"/>
                <a:ea typeface="微軟正黑體" pitchFamily="34" charset="-120"/>
                <a:sym typeface="微軟正黑體" pitchFamily="34" charset="-120"/>
              </a:rPr>
              <a:t>遞減</a:t>
            </a:r>
          </a:p>
        </p:txBody>
      </p:sp>
      <p:grpSp>
        <p:nvGrpSpPr>
          <p:cNvPr id="42006" name="Group 22"/>
          <p:cNvGrpSpPr>
            <a:grpSpLocks/>
          </p:cNvGrpSpPr>
          <p:nvPr/>
        </p:nvGrpSpPr>
        <p:grpSpPr bwMode="auto">
          <a:xfrm>
            <a:off x="17595850" y="7632700"/>
            <a:ext cx="6691313" cy="2144713"/>
            <a:chOff x="0" y="0"/>
            <a:chExt cx="6690604" cy="2145827"/>
          </a:xfrm>
        </p:grpSpPr>
        <p:pic>
          <p:nvPicPr>
            <p:cNvPr id="42007" name="Picture 23" descr="image39.png"/>
            <p:cNvPicPr>
              <a:picLocks noChangeAspect="1"/>
            </p:cNvPicPr>
            <p:nvPr/>
          </p:nvPicPr>
          <p:blipFill>
            <a:blip r:embed="rId2" cstate="print"/>
            <a:srcRect/>
            <a:stretch>
              <a:fillRect/>
            </a:stretch>
          </p:blipFill>
          <p:spPr bwMode="auto">
            <a:xfrm>
              <a:off x="0" y="0"/>
              <a:ext cx="6690604" cy="2145827"/>
            </a:xfrm>
            <a:prstGeom prst="rect">
              <a:avLst/>
            </a:prstGeom>
            <a:noFill/>
            <a:ln w="12700" cap="flat" cmpd="sng">
              <a:noFill/>
              <a:prstDash val="solid"/>
              <a:miter lim="400000"/>
              <a:headEnd type="none" w="med" len="med"/>
              <a:tailEnd type="none" w="med" len="med"/>
            </a:ln>
            <a:effectLst/>
          </p:spPr>
        </p:pic>
        <p:sp>
          <p:nvSpPr>
            <p:cNvPr id="42008" name="Rectangle 24"/>
            <p:cNvSpPr>
              <a:spLocks/>
            </p:cNvSpPr>
            <p:nvPr/>
          </p:nvSpPr>
          <p:spPr bwMode="auto">
            <a:xfrm>
              <a:off x="967861" y="1037730"/>
              <a:ext cx="510541" cy="3708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sz="1600">
                  <a:solidFill>
                    <a:srgbClr val="FFFFFF"/>
                  </a:solidFill>
                  <a:latin typeface="微軟正黑體" pitchFamily="34" charset="-120"/>
                  <a:ea typeface="微軟正黑體" pitchFamily="34" charset="-120"/>
                  <a:sym typeface="微軟正黑體" pitchFamily="34" charset="-120"/>
                </a:rPr>
                <a:t>前臂</a:t>
              </a:r>
            </a:p>
          </p:txBody>
        </p:sp>
        <p:sp>
          <p:nvSpPr>
            <p:cNvPr id="42009" name="Rectangle 25"/>
            <p:cNvSpPr>
              <a:spLocks/>
            </p:cNvSpPr>
            <p:nvPr/>
          </p:nvSpPr>
          <p:spPr bwMode="auto">
            <a:xfrm>
              <a:off x="967861" y="1358346"/>
              <a:ext cx="510541" cy="370841"/>
            </a:xfrm>
            <a:prstGeom prst="rect">
              <a:avLst/>
            </a:prstGeom>
            <a:solidFill>
              <a:srgbClr val="FF6600"/>
            </a:solidFill>
            <a:ln w="12700" cap="flat" cmpd="sng">
              <a:noFill/>
              <a:prstDash val="solid"/>
              <a:miter lim="400000"/>
              <a:headEnd type="none" w="med" len="med"/>
              <a:tailEnd type="none" w="med" len="med"/>
            </a:ln>
            <a:effectLst/>
          </p:spPr>
          <p:txBody>
            <a:bodyPr wrap="none" lIns="45720" rIns="45720">
              <a:spAutoFit/>
            </a:bodyPr>
            <a:lstStyle/>
            <a:p>
              <a:pPr algn="l"/>
              <a:r>
                <a:rPr lang="zh-TW" sz="1600">
                  <a:solidFill>
                    <a:srgbClr val="FFFFFF"/>
                  </a:solidFill>
                  <a:latin typeface="微軟正黑體" pitchFamily="34" charset="-120"/>
                  <a:ea typeface="微軟正黑體" pitchFamily="34" charset="-120"/>
                  <a:sym typeface="微軟正黑體" pitchFamily="34" charset="-120"/>
                </a:rPr>
                <a:t>後臂</a:t>
              </a:r>
            </a:p>
          </p:txBody>
        </p:sp>
      </p:grpSp>
      <p:pic>
        <p:nvPicPr>
          <p:cNvPr id="42010" name="Picture 26" descr="image42.png"/>
          <p:cNvPicPr>
            <a:picLocks noChangeAspect="1"/>
          </p:cNvPicPr>
          <p:nvPr/>
        </p:nvPicPr>
        <p:blipFill>
          <a:blip r:embed="rId5" cstate="print"/>
          <a:srcRect/>
          <a:stretch>
            <a:fillRect/>
          </a:stretch>
        </p:blipFill>
        <p:spPr bwMode="auto">
          <a:xfrm>
            <a:off x="18251488" y="8285163"/>
            <a:ext cx="306387" cy="357187"/>
          </a:xfrm>
          <a:prstGeom prst="rect">
            <a:avLst/>
          </a:prstGeom>
          <a:noFill/>
          <a:ln w="12700" cap="flat" cmpd="sng">
            <a:noFill/>
            <a:prstDash val="solid"/>
            <a:miter lim="400000"/>
            <a:headEnd type="none" w="med" len="med"/>
            <a:tailEnd type="none" w="med" len="med"/>
          </a:ln>
          <a:effectLst/>
        </p:spPr>
      </p:pic>
      <p:sp>
        <p:nvSpPr>
          <p:cNvPr id="42011" name="Rectangle 27"/>
          <p:cNvSpPr>
            <a:spLocks/>
          </p:cNvSpPr>
          <p:nvPr/>
        </p:nvSpPr>
        <p:spPr bwMode="auto">
          <a:xfrm>
            <a:off x="20488275" y="8331200"/>
            <a:ext cx="995363" cy="3079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1400">
                <a:latin typeface="Lato Light" pitchFamily="34" charset="0"/>
                <a:ea typeface="Lato Light" pitchFamily="34" charset="0"/>
                <a:cs typeface="Lato Light" pitchFamily="34" charset="0"/>
                <a:sym typeface="Lato Light" pitchFamily="34" charset="0"/>
              </a:rPr>
              <a:t>VAR_001</a:t>
            </a:r>
          </a:p>
        </p:txBody>
      </p:sp>
    </p:spTree>
  </p:cSld>
  <p:clrMapOvr>
    <a:masterClrMapping/>
  </p:clrMapOvr>
  <p:transition spd="med"/>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image43.png"/>
          <p:cNvPicPr>
            <a:picLocks noChangeAspect="1"/>
          </p:cNvPicPr>
          <p:nvPr/>
        </p:nvPicPr>
        <p:blipFill>
          <a:blip r:embed="rId2" cstate="print"/>
          <a:srcRect/>
          <a:stretch>
            <a:fillRect/>
          </a:stretch>
        </p:blipFill>
        <p:spPr bwMode="auto">
          <a:xfrm>
            <a:off x="596900" y="4189413"/>
            <a:ext cx="5594350" cy="3443287"/>
          </a:xfrm>
          <a:prstGeom prst="rect">
            <a:avLst/>
          </a:prstGeom>
          <a:noFill/>
          <a:ln w="12700" cap="flat" cmpd="sng">
            <a:noFill/>
            <a:prstDash val="solid"/>
            <a:miter lim="400000"/>
            <a:headEnd type="none" w="med" len="med"/>
            <a:tailEnd type="none" w="med" len="med"/>
          </a:ln>
          <a:effectLst/>
        </p:spPr>
      </p:pic>
      <p:sp>
        <p:nvSpPr>
          <p:cNvPr id="43010" name="AutoShape 2"/>
          <p:cNvSpPr>
            <a:spLocks/>
          </p:cNvSpPr>
          <p:nvPr/>
        </p:nvSpPr>
        <p:spPr bwMode="auto">
          <a:xfrm rot="20459216" flipV="1">
            <a:off x="16325850" y="7832725"/>
            <a:ext cx="2430463" cy="2568575"/>
          </a:xfrm>
          <a:custGeom>
            <a:avLst/>
            <a:gdLst>
              <a:gd name="T0" fmla="*/ 10800 w 21600"/>
              <a:gd name="T1" fmla="+- 0 10532 1163"/>
              <a:gd name="T2" fmla="*/ 10532 h 18739"/>
              <a:gd name="T3" fmla="*/ 10800 w 21600"/>
              <a:gd name="T4" fmla="+- 0 10532 1163"/>
              <a:gd name="T5" fmla="*/ 10532 h 18739"/>
              <a:gd name="T6" fmla="*/ 10800 w 21600"/>
              <a:gd name="T7" fmla="+- 0 10532 1163"/>
              <a:gd name="T8" fmla="*/ 10532 h 18739"/>
              <a:gd name="T9" fmla="*/ 10800 w 21600"/>
              <a:gd name="T10" fmla="+- 0 10532 1163"/>
              <a:gd name="T11" fmla="*/ 10532 h 18739"/>
            </a:gdLst>
            <a:ahLst/>
            <a:cxnLst>
              <a:cxn ang="0">
                <a:pos x="T0" y="T2"/>
              </a:cxn>
              <a:cxn ang="0">
                <a:pos x="T3" y="T5"/>
              </a:cxn>
              <a:cxn ang="0">
                <a:pos x="T6" y="T8"/>
              </a:cxn>
              <a:cxn ang="0">
                <a:pos x="T9" y="T11"/>
              </a:cxn>
            </a:cxnLst>
            <a:rect l="0" t="0" r="r" b="b"/>
            <a:pathLst>
              <a:path w="21600" h="18739">
                <a:moveTo>
                  <a:pt x="0" y="1589"/>
                </a:moveTo>
                <a:cubicBezTo>
                  <a:pt x="4518" y="213"/>
                  <a:pt x="9036" y="-1163"/>
                  <a:pt x="10800" y="1589"/>
                </a:cubicBezTo>
                <a:cubicBezTo>
                  <a:pt x="12564" y="4340"/>
                  <a:pt x="8784" y="15759"/>
                  <a:pt x="10584" y="18098"/>
                </a:cubicBezTo>
                <a:cubicBezTo>
                  <a:pt x="12384" y="20437"/>
                  <a:pt x="21600" y="15622"/>
                  <a:pt x="21600" y="15622"/>
                </a:cubicBezTo>
              </a:path>
            </a:pathLst>
          </a:cu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pic>
        <p:nvPicPr>
          <p:cNvPr id="43011" name="Picture 3" descr="image44.png"/>
          <p:cNvPicPr>
            <a:picLocks noChangeAspect="1"/>
          </p:cNvPicPr>
          <p:nvPr/>
        </p:nvPicPr>
        <p:blipFill>
          <a:blip r:embed="rId3" cstate="print"/>
          <a:srcRect/>
          <a:stretch>
            <a:fillRect/>
          </a:stretch>
        </p:blipFill>
        <p:spPr bwMode="auto">
          <a:xfrm>
            <a:off x="5581650" y="4948238"/>
            <a:ext cx="11976100" cy="7107237"/>
          </a:xfrm>
          <a:prstGeom prst="rect">
            <a:avLst/>
          </a:prstGeom>
          <a:noFill/>
          <a:ln w="12700" cap="flat" cmpd="sng">
            <a:noFill/>
            <a:prstDash val="solid"/>
            <a:miter lim="400000"/>
            <a:headEnd type="none" w="med" len="med"/>
            <a:tailEnd type="none" w="med" len="med"/>
          </a:ln>
          <a:effectLst/>
        </p:spPr>
      </p:pic>
      <p:sp>
        <p:nvSpPr>
          <p:cNvPr id="43012" name="Rectangle 4"/>
          <p:cNvSpPr>
            <a:spLocks noGrp="1" noChangeArrowheads="1"/>
          </p:cNvSpPr>
          <p:nvPr>
            <p:ph type="title"/>
          </p:nvPr>
        </p:nvSpPr>
        <p:spPr/>
        <p:txBody>
          <a:bodyPr/>
          <a:lstStyle/>
          <a:p>
            <a:pPr defTabSz="455613"/>
            <a:r>
              <a:rPr lang="zh-TW" sz="7000" dirty="0">
                <a:sym typeface="Brandon Text Bold" pitchFamily="34" charset="0"/>
              </a:rPr>
              <a:t>無窮迴圈</a:t>
            </a:r>
          </a:p>
        </p:txBody>
      </p:sp>
      <p:sp>
        <p:nvSpPr>
          <p:cNvPr id="43013" name="Rectangle 5"/>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34AE8A6E-CC61-44EC-9FF1-A75031C8487B}" type="slidenum">
              <a:rPr lang="zh-TW" altLang="zh-TW" sz="2100">
                <a:solidFill>
                  <a:srgbClr val="A7A7A7"/>
                </a:solidFill>
                <a:latin typeface="Gill Sans" charset="0"/>
                <a:ea typeface="Gill Sans" charset="0"/>
                <a:cs typeface="Gill Sans" charset="0"/>
                <a:sym typeface="Gill Sans" charset="0"/>
              </a:rPr>
              <a:pPr defTabSz="823913"/>
              <a:t>45</a:t>
            </a:fld>
            <a:endParaRPr lang="zh-TW" altLang="zh-TW" sz="2100">
              <a:solidFill>
                <a:srgbClr val="A7A7A7"/>
              </a:solidFill>
              <a:latin typeface="Gill Sans" charset="0"/>
              <a:ea typeface="Gill Sans" charset="0"/>
              <a:cs typeface="Gill Sans" charset="0"/>
              <a:sym typeface="Gill Sans" charset="0"/>
            </a:endParaRPr>
          </a:p>
        </p:txBody>
      </p:sp>
      <p:sp>
        <p:nvSpPr>
          <p:cNvPr id="43014" name="AutoShape 6"/>
          <p:cNvSpPr>
            <a:spLocks/>
          </p:cNvSpPr>
          <p:nvPr/>
        </p:nvSpPr>
        <p:spPr bwMode="auto">
          <a:xfrm>
            <a:off x="16081375" y="6129338"/>
            <a:ext cx="1160463" cy="4059237"/>
          </a:xfrm>
          <a:custGeom>
            <a:avLst/>
            <a:gdLst>
              <a:gd name="T0" fmla="+- 0 10754 1077"/>
              <a:gd name="T1" fmla="*/ T0 w 19354"/>
              <a:gd name="T2" fmla="+- 0 10668 236"/>
              <a:gd name="T3" fmla="*/ 10668 h 20864"/>
              <a:gd name="T4" fmla="+- 0 10754 1077"/>
              <a:gd name="T5" fmla="*/ T4 w 19354"/>
              <a:gd name="T6" fmla="+- 0 10668 236"/>
              <a:gd name="T7" fmla="*/ 10668 h 20864"/>
              <a:gd name="T8" fmla="+- 0 10754 1077"/>
              <a:gd name="T9" fmla="*/ T8 w 19354"/>
              <a:gd name="T10" fmla="+- 0 10668 236"/>
              <a:gd name="T11" fmla="*/ 10668 h 20864"/>
              <a:gd name="T12" fmla="+- 0 10754 1077"/>
              <a:gd name="T13" fmla="*/ T12 w 19354"/>
              <a:gd name="T14" fmla="+- 0 10668 236"/>
              <a:gd name="T15" fmla="*/ 10668 h 20864"/>
            </a:gdLst>
            <a:ahLst/>
            <a:cxnLst>
              <a:cxn ang="0">
                <a:pos x="T1" y="T3"/>
              </a:cxn>
              <a:cxn ang="0">
                <a:pos x="T5" y="T7"/>
              </a:cxn>
              <a:cxn ang="0">
                <a:pos x="T9" y="T11"/>
              </a:cxn>
              <a:cxn ang="0">
                <a:pos x="T13" y="T15"/>
              </a:cxn>
            </a:cxnLst>
            <a:rect l="0" t="0" r="r" b="b"/>
            <a:pathLst>
              <a:path w="19354" h="20864">
                <a:moveTo>
                  <a:pt x="10291" y="20560"/>
                </a:moveTo>
                <a:cubicBezTo>
                  <a:pt x="15407" y="20962"/>
                  <a:pt x="20523" y="21364"/>
                  <a:pt x="19119" y="18953"/>
                </a:cubicBezTo>
                <a:cubicBezTo>
                  <a:pt x="17714" y="16541"/>
                  <a:pt x="4808" y="9121"/>
                  <a:pt x="1865" y="6091"/>
                </a:cubicBezTo>
                <a:cubicBezTo>
                  <a:pt x="-1077" y="3062"/>
                  <a:pt x="-7" y="1784"/>
                  <a:pt x="1464" y="774"/>
                </a:cubicBezTo>
                <a:cubicBezTo>
                  <a:pt x="2935" y="-236"/>
                  <a:pt x="10693" y="32"/>
                  <a:pt x="10693" y="32"/>
                </a:cubicBezTo>
              </a:path>
            </a:pathLst>
          </a:custGeom>
          <a:noFill/>
          <a:ln w="25400" cap="flat" cmpd="sng">
            <a:solidFill>
              <a:srgbClr val="858585"/>
            </a:solidFill>
            <a:prstDash val="solid"/>
            <a:miter lim="0"/>
            <a:headEnd type="none" w="med" len="med"/>
            <a:tailEnd type="triangl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3015" name="Rectangle 7"/>
          <p:cNvSpPr>
            <a:spLocks/>
          </p:cNvSpPr>
          <p:nvPr/>
        </p:nvSpPr>
        <p:spPr bwMode="auto">
          <a:xfrm>
            <a:off x="16844963" y="5791200"/>
            <a:ext cx="2089150"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a:t>
            </a:r>
          </a:p>
        </p:txBody>
      </p:sp>
      <p:grpSp>
        <p:nvGrpSpPr>
          <p:cNvPr id="43016" name="Group 8"/>
          <p:cNvGrpSpPr>
            <a:grpSpLocks/>
          </p:cNvGrpSpPr>
          <p:nvPr/>
        </p:nvGrpSpPr>
        <p:grpSpPr bwMode="auto">
          <a:xfrm>
            <a:off x="18173700" y="6908800"/>
            <a:ext cx="3698875" cy="1838325"/>
            <a:chOff x="0" y="0"/>
            <a:chExt cx="3697533" cy="1838276"/>
          </a:xfrm>
        </p:grpSpPr>
        <p:sp>
          <p:nvSpPr>
            <p:cNvPr id="43017" name="AutoShape 9"/>
            <p:cNvSpPr>
              <a:spLocks/>
            </p:cNvSpPr>
            <p:nvPr/>
          </p:nvSpPr>
          <p:spPr bwMode="auto">
            <a:xfrm>
              <a:off x="108830" y="0"/>
              <a:ext cx="3588703" cy="1838276"/>
            </a:xfrm>
            <a:prstGeom prst="roundRect">
              <a:avLst>
                <a:gd name="adj" fmla="val 16667"/>
              </a:avLst>
            </a:prstGeom>
            <a:solidFill>
              <a:srgbClr val="FF2F2F"/>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43018" name="Rectangle 10"/>
            <p:cNvSpPr>
              <a:spLocks/>
            </p:cNvSpPr>
            <p:nvPr/>
          </p:nvSpPr>
          <p:spPr bwMode="auto">
            <a:xfrm>
              <a:off x="108830" y="233955"/>
              <a:ext cx="3588703" cy="662941"/>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3200" b="1">
                  <a:solidFill>
                    <a:srgbClr val="FFFFFF"/>
                  </a:solidFill>
                  <a:latin typeface="微軟正黑體" pitchFamily="34" charset="-120"/>
                  <a:ea typeface="微軟正黑體" pitchFamily="34" charset="-120"/>
                  <a:sym typeface="微軟正黑體" pitchFamily="34" charset="-120"/>
                </a:rPr>
                <a:t>☆ </a:t>
              </a:r>
              <a:r>
                <a:rPr lang="zh-TW" sz="3200" b="1">
                  <a:solidFill>
                    <a:srgbClr val="FFFFFF"/>
                  </a:solidFill>
                  <a:latin typeface="微軟正黑體" pitchFamily="34" charset="-120"/>
                  <a:ea typeface="微軟正黑體" pitchFamily="34" charset="-120"/>
                  <a:sym typeface="微軟正黑體" pitchFamily="34" charset="-120"/>
                </a:rPr>
                <a:t>迴圈中止</a:t>
              </a:r>
            </a:p>
          </p:txBody>
        </p:sp>
        <p:sp>
          <p:nvSpPr>
            <p:cNvPr id="43019" name="Oval 11"/>
            <p:cNvSpPr>
              <a:spLocks/>
            </p:cNvSpPr>
            <p:nvPr/>
          </p:nvSpPr>
          <p:spPr bwMode="auto">
            <a:xfrm>
              <a:off x="0" y="870561"/>
              <a:ext cx="315311" cy="306037"/>
            </a:xfrm>
            <a:prstGeom prst="ellipse">
              <a:avLst/>
            </a:prstGeom>
            <a:solidFill>
              <a:srgbClr val="FFFFFF"/>
            </a:solidFill>
            <a:ln w="44450" cap="flat" cmpd="sng">
              <a:solidFill>
                <a:srgbClr val="FF2F2F"/>
              </a:solidFill>
              <a:prstDash val="solid"/>
              <a:round/>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grpSp>
      <p:sp>
        <p:nvSpPr>
          <p:cNvPr id="43020" name="Rectangle 12"/>
          <p:cNvSpPr>
            <a:spLocks/>
          </p:cNvSpPr>
          <p:nvPr/>
        </p:nvSpPr>
        <p:spPr bwMode="auto">
          <a:xfrm>
            <a:off x="12549188" y="8299450"/>
            <a:ext cx="1081087" cy="447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2000" b="1">
                <a:solidFill>
                  <a:srgbClr val="FFFFFF"/>
                </a:solidFill>
                <a:latin typeface="微軟正黑體" pitchFamily="34" charset="-120"/>
                <a:ea typeface="微軟正黑體" pitchFamily="34" charset="-120"/>
                <a:sym typeface="微軟正黑體" pitchFamily="34" charset="-120"/>
              </a:rPr>
              <a:t>執行</a:t>
            </a:r>
          </a:p>
        </p:txBody>
      </p:sp>
      <p:grpSp>
        <p:nvGrpSpPr>
          <p:cNvPr id="43021" name="Group 13"/>
          <p:cNvGrpSpPr>
            <a:grpSpLocks/>
          </p:cNvGrpSpPr>
          <p:nvPr/>
        </p:nvGrpSpPr>
        <p:grpSpPr bwMode="auto">
          <a:xfrm>
            <a:off x="4511675" y="698500"/>
            <a:ext cx="17360900" cy="6611938"/>
            <a:chOff x="0" y="-1"/>
            <a:chExt cx="17361083" cy="6612970"/>
          </a:xfrm>
        </p:grpSpPr>
        <p:sp>
          <p:nvSpPr>
            <p:cNvPr id="43022" name="AutoShape 14"/>
            <p:cNvSpPr>
              <a:spLocks/>
            </p:cNvSpPr>
            <p:nvPr/>
          </p:nvSpPr>
          <p:spPr bwMode="auto">
            <a:xfrm rot="324670" flipH="1">
              <a:off x="199653" y="788546"/>
              <a:ext cx="16961777" cy="50358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671" y="21600"/>
                  </a:moveTo>
                  <a:lnTo>
                    <a:pt x="19633" y="19367"/>
                  </a:lnTo>
                  <a:lnTo>
                    <a:pt x="20429" y="19367"/>
                  </a:lnTo>
                  <a:cubicBezTo>
                    <a:pt x="19887" y="8362"/>
                    <a:pt x="15488" y="0"/>
                    <a:pt x="10242" y="0"/>
                  </a:cubicBezTo>
                  <a:lnTo>
                    <a:pt x="10617" y="0"/>
                  </a:lnTo>
                  <a:cubicBezTo>
                    <a:pt x="15863" y="0"/>
                    <a:pt x="20261" y="8362"/>
                    <a:pt x="20804" y="19367"/>
                  </a:cubicBezTo>
                  <a:lnTo>
                    <a:pt x="21600" y="19367"/>
                  </a:lnTo>
                  <a:close/>
                  <a:moveTo>
                    <a:pt x="10429" y="4"/>
                  </a:moveTo>
                  <a:lnTo>
                    <a:pt x="10429" y="4"/>
                  </a:lnTo>
                  <a:cubicBezTo>
                    <a:pt x="4847" y="219"/>
                    <a:pt x="375" y="9825"/>
                    <a:pt x="375" y="21600"/>
                  </a:cubicBezTo>
                  <a:lnTo>
                    <a:pt x="0" y="21600"/>
                  </a:lnTo>
                  <a:cubicBezTo>
                    <a:pt x="0" y="9671"/>
                    <a:pt x="4585" y="0"/>
                    <a:pt x="10242" y="0"/>
                  </a:cubicBezTo>
                  <a:cubicBezTo>
                    <a:pt x="10304" y="0"/>
                    <a:pt x="10367" y="1"/>
                    <a:pt x="10429" y="4"/>
                  </a:cubicBezTo>
                  <a:close/>
                </a:path>
              </a:pathLst>
            </a:custGeom>
            <a:solidFill>
              <a:srgbClr val="613757">
                <a:alpha val="48999"/>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3023" name="AutoShape 15"/>
            <p:cNvSpPr>
              <a:spLocks/>
            </p:cNvSpPr>
            <p:nvPr/>
          </p:nvSpPr>
          <p:spPr bwMode="auto">
            <a:xfrm rot="324670" flipH="1">
              <a:off x="8952092" y="1202155"/>
              <a:ext cx="8189792" cy="503587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600" y="4"/>
                  </a:moveTo>
                  <a:lnTo>
                    <a:pt x="21600" y="4"/>
                  </a:lnTo>
                  <a:cubicBezTo>
                    <a:pt x="10038" y="219"/>
                    <a:pt x="776" y="9825"/>
                    <a:pt x="776" y="21600"/>
                  </a:cubicBezTo>
                  <a:lnTo>
                    <a:pt x="0" y="21600"/>
                  </a:lnTo>
                  <a:cubicBezTo>
                    <a:pt x="0" y="9671"/>
                    <a:pt x="9497" y="0"/>
                    <a:pt x="21212" y="0"/>
                  </a:cubicBezTo>
                  <a:cubicBezTo>
                    <a:pt x="21341" y="0"/>
                    <a:pt x="21471" y="1"/>
                    <a:pt x="21600" y="4"/>
                  </a:cubicBezTo>
                  <a:close/>
                </a:path>
              </a:pathLst>
            </a:custGeom>
            <a:solidFill>
              <a:srgbClr val="000000">
                <a:alpha val="20000"/>
              </a:srgbClr>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grpSp>
      <p:sp>
        <p:nvSpPr>
          <p:cNvPr id="43024" name="Rectangle 16"/>
          <p:cNvSpPr>
            <a:spLocks/>
          </p:cNvSpPr>
          <p:nvPr/>
        </p:nvSpPr>
        <p:spPr bwMode="auto">
          <a:xfrm>
            <a:off x="18173700" y="9109075"/>
            <a:ext cx="5905500" cy="3519488"/>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385763" indent="-385763" algn="l"/>
            <a:r>
              <a:rPr lang="zh-TW" sz="3200">
                <a:latin typeface="微軟正黑體" pitchFamily="34" charset="-120"/>
                <a:ea typeface="微軟正黑體" pitchFamily="34" charset="-120"/>
                <a:sym typeface="微軟正黑體" pitchFamily="34" charset="-120"/>
              </a:rPr>
              <a:t>迴圈中止依照定義為</a:t>
            </a:r>
          </a:p>
          <a:p>
            <a:pPr marL="385763" indent="-385763" algn="l">
              <a:buSzPct val="100000"/>
              <a:buFontTx/>
              <a:buAutoNum type="arabicPeriod"/>
            </a:pPr>
            <a:r>
              <a:rPr lang="zh-TW" sz="3200">
                <a:latin typeface="微軟正黑體" pitchFamily="34" charset="-120"/>
                <a:ea typeface="微軟正黑體" pitchFamily="34" charset="-120"/>
                <a:sym typeface="微軟正黑體" pitchFamily="34" charset="-120"/>
              </a:rPr>
              <a:t>強制回到先前迴圈的下一步</a:t>
            </a:r>
          </a:p>
          <a:p>
            <a:pPr marL="385763" indent="-385763" algn="l">
              <a:buSzPct val="100000"/>
              <a:buFontTx/>
              <a:buAutoNum type="arabicPeriod"/>
            </a:pPr>
            <a:r>
              <a:rPr lang="zh-TW" sz="3200">
                <a:latin typeface="微軟正黑體" pitchFamily="34" charset="-120"/>
                <a:ea typeface="微軟正黑體" pitchFamily="34" charset="-120"/>
                <a:sym typeface="微軟正黑體" pitchFamily="34" charset="-120"/>
              </a:rPr>
              <a:t>若前面沒有迴圈</a:t>
            </a:r>
            <a:r>
              <a:rPr lang="zh-TW" altLang="zh-TW" sz="3200">
                <a:latin typeface="微軟正黑體" pitchFamily="34" charset="-120"/>
                <a:ea typeface="微軟正黑體" pitchFamily="34" charset="-120"/>
                <a:sym typeface="微軟正黑體" pitchFamily="34" charset="-120"/>
              </a:rPr>
              <a:t>,</a:t>
            </a:r>
            <a:r>
              <a:rPr lang="zh-TW" sz="3200">
                <a:latin typeface="微軟正黑體" pitchFamily="34" charset="-120"/>
                <a:ea typeface="微軟正黑體" pitchFamily="34" charset="-120"/>
                <a:sym typeface="微軟正黑體" pitchFamily="34" charset="-120"/>
              </a:rPr>
              <a:t>則回到專案起始</a:t>
            </a:r>
          </a:p>
          <a:p>
            <a:pPr marL="385763" indent="-385763" algn="l">
              <a:buSzPct val="100000"/>
              <a:buFontTx/>
              <a:buAutoNum type="arabicPeriod"/>
            </a:pPr>
            <a:r>
              <a:rPr lang="zh-TW" sz="3200">
                <a:latin typeface="微軟正黑體" pitchFamily="34" charset="-120"/>
                <a:ea typeface="微軟正黑體" pitchFamily="34" charset="-120"/>
                <a:sym typeface="微軟正黑體" pitchFamily="34" charset="-120"/>
              </a:rPr>
              <a:t>在這個例子比較條件的下一步就不會被執行</a:t>
            </a:r>
          </a:p>
        </p:txBody>
      </p:sp>
      <p:sp>
        <p:nvSpPr>
          <p:cNvPr id="43025" name="Rectangle 17"/>
          <p:cNvSpPr>
            <a:spLocks/>
          </p:cNvSpPr>
          <p:nvPr/>
        </p:nvSpPr>
        <p:spPr bwMode="auto">
          <a:xfrm>
            <a:off x="1317625" y="7778750"/>
            <a:ext cx="5729288" cy="1235075"/>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257175" indent="-257175" algn="l"/>
            <a:r>
              <a:rPr lang="zh-TW" sz="3200">
                <a:latin typeface="Lato Light" pitchFamily="34" charset="0"/>
                <a:ea typeface="新細明體" pitchFamily="18" charset="-120"/>
                <a:sym typeface="Lato Light" pitchFamily="34" charset="0"/>
              </a:rPr>
              <a:t>迴圈迴圈</a:t>
            </a:r>
          </a:p>
          <a:p>
            <a:pPr marL="257175" indent="-257175" algn="l">
              <a:buSzPct val="100000"/>
              <a:buFontTx/>
              <a:buAutoNum type="arabicPeriod"/>
            </a:pPr>
            <a:r>
              <a:rPr lang="zh-TW" sz="3200">
                <a:latin typeface="Lato Light" pitchFamily="34" charset="0"/>
                <a:ea typeface="新細明體" pitchFamily="18" charset="-120"/>
                <a:sym typeface="Lato Light" pitchFamily="34" charset="0"/>
              </a:rPr>
              <a:t>增加無窮迴圈的選項</a:t>
            </a:r>
          </a:p>
        </p:txBody>
      </p:sp>
    </p:spTree>
  </p:cSld>
  <p:clrMapOvr>
    <a:masterClrMapping/>
  </p:clrMapOvr>
  <p:transition spd="med"/>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Grp="1" noChangeArrowheads="1"/>
          </p:cNvSpPr>
          <p:nvPr>
            <p:ph type="title"/>
          </p:nvPr>
        </p:nvSpPr>
        <p:spPr>
          <a:xfrm>
            <a:off x="1795463" y="760413"/>
            <a:ext cx="21143912" cy="1536700"/>
          </a:xfrm>
        </p:spPr>
        <p:txBody>
          <a:bodyPr/>
          <a:lstStyle/>
          <a:p>
            <a:pPr defTabSz="455613"/>
            <a:r>
              <a:rPr lang="zh-TW" altLang="zh-TW" sz="7000" dirty="0">
                <a:cs typeface="Brandon Text Bold" pitchFamily="34" charset="0"/>
                <a:sym typeface="Brandon Text Bold" pitchFamily="34" charset="0"/>
              </a:rPr>
              <a:t>MODE</a:t>
            </a:r>
            <a:r>
              <a:rPr lang="zh-TW" sz="7000" dirty="0">
                <a:sym typeface="Brandon Text Bold" pitchFamily="34" charset="0"/>
              </a:rPr>
              <a:t>切換</a:t>
            </a:r>
            <a:r>
              <a:rPr lang="zh-TW" altLang="zh-TW" sz="7000" dirty="0">
                <a:cs typeface="Brandon Text Bold" pitchFamily="34" charset="0"/>
                <a:sym typeface="Brandon Text Bold" pitchFamily="34" charset="0"/>
              </a:rPr>
              <a:t>: </a:t>
            </a:r>
            <a:r>
              <a:rPr lang="zh-TW" sz="7000" dirty="0">
                <a:sym typeface="Brandon Text Bold" pitchFamily="34" charset="0"/>
              </a:rPr>
              <a:t>正反</a:t>
            </a:r>
            <a:r>
              <a:rPr lang="zh-TW" altLang="zh-TW" sz="7000" dirty="0">
                <a:cs typeface="Brandon Text Bold" pitchFamily="34" charset="0"/>
                <a:sym typeface="Brandon Text Bold" pitchFamily="34" charset="0"/>
              </a:rPr>
              <a:t>For</a:t>
            </a:r>
            <a:r>
              <a:rPr lang="zh-TW" sz="7000" dirty="0">
                <a:sym typeface="Brandon Text Bold" pitchFamily="34" charset="0"/>
              </a:rPr>
              <a:t>迴圈 </a:t>
            </a:r>
            <a:r>
              <a:rPr lang="zh-TW" altLang="zh-TW" sz="7000" dirty="0">
                <a:cs typeface="Brandon Text Bold" pitchFamily="34" charset="0"/>
                <a:sym typeface="Brandon Text Bold" pitchFamily="34" charset="0"/>
              </a:rPr>
              <a:t>(</a:t>
            </a:r>
            <a:r>
              <a:rPr lang="zh-TW" sz="7000" dirty="0">
                <a:sym typeface="Brandon Text Bold" pitchFamily="34" charset="0"/>
              </a:rPr>
              <a:t>示範擋案</a:t>
            </a:r>
            <a:r>
              <a:rPr lang="zh-TW" altLang="zh-TW" sz="7000" dirty="0">
                <a:cs typeface="Brandon Text Bold" pitchFamily="34" charset="0"/>
                <a:sym typeface="Brandon Text Bold" pitchFamily="34" charset="0"/>
              </a:rPr>
              <a:t>5-2)</a:t>
            </a:r>
          </a:p>
        </p:txBody>
      </p:sp>
      <p:sp>
        <p:nvSpPr>
          <p:cNvPr id="4403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96166004-BFEA-470C-B0A1-47F68CB753C5}" type="slidenum">
              <a:rPr lang="zh-TW" altLang="zh-TW" sz="2100">
                <a:solidFill>
                  <a:srgbClr val="A7A7A7"/>
                </a:solidFill>
                <a:latin typeface="Gill Sans" charset="0"/>
                <a:ea typeface="Gill Sans" charset="0"/>
                <a:cs typeface="Gill Sans" charset="0"/>
                <a:sym typeface="Gill Sans" charset="0"/>
              </a:rPr>
              <a:pPr defTabSz="823913"/>
              <a:t>46</a:t>
            </a:fld>
            <a:endParaRPr lang="zh-TW" altLang="zh-TW" sz="2100">
              <a:solidFill>
                <a:srgbClr val="A7A7A7"/>
              </a:solidFill>
              <a:latin typeface="Gill Sans" charset="0"/>
              <a:ea typeface="Gill Sans" charset="0"/>
              <a:cs typeface="Gill Sans" charset="0"/>
              <a:sym typeface="Gill Sans" charset="0"/>
            </a:endParaRPr>
          </a:p>
        </p:txBody>
      </p:sp>
      <p:pic>
        <p:nvPicPr>
          <p:cNvPr id="44035" name="Picture 3" descr="image45.png"/>
          <p:cNvPicPr>
            <a:picLocks noChangeAspect="1"/>
          </p:cNvPicPr>
          <p:nvPr/>
        </p:nvPicPr>
        <p:blipFill>
          <a:blip r:embed="rId2" cstate="print"/>
          <a:srcRect/>
          <a:stretch>
            <a:fillRect/>
          </a:stretch>
        </p:blipFill>
        <p:spPr bwMode="auto">
          <a:xfrm>
            <a:off x="19486563" y="4443413"/>
            <a:ext cx="2746375" cy="8145462"/>
          </a:xfrm>
          <a:prstGeom prst="rect">
            <a:avLst/>
          </a:prstGeom>
          <a:noFill/>
          <a:ln w="12700" cap="flat" cmpd="sng">
            <a:noFill/>
            <a:prstDash val="solid"/>
            <a:miter lim="400000"/>
            <a:headEnd type="none" w="med" len="med"/>
            <a:tailEnd type="none" w="med" len="med"/>
          </a:ln>
          <a:effectLst/>
        </p:spPr>
      </p:pic>
      <p:pic>
        <p:nvPicPr>
          <p:cNvPr id="44036" name="Picture 4" descr="image46.png"/>
          <p:cNvPicPr>
            <a:picLocks noChangeAspect="1"/>
          </p:cNvPicPr>
          <p:nvPr/>
        </p:nvPicPr>
        <p:blipFill>
          <a:blip r:embed="rId3" cstate="print"/>
          <a:srcRect/>
          <a:stretch>
            <a:fillRect/>
          </a:stretch>
        </p:blipFill>
        <p:spPr bwMode="auto">
          <a:xfrm>
            <a:off x="688975" y="2814638"/>
            <a:ext cx="18449925" cy="10587037"/>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38" y="-1819275"/>
            <a:ext cx="24382413" cy="16036925"/>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59"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61" name="Rectangle 5"/>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邏輯實例</a:t>
            </a:r>
            <a:r>
              <a:rPr lang="zh-TW" sz="6800" dirty="0">
                <a:solidFill>
                  <a:srgbClr val="FFFFFF"/>
                </a:solidFill>
                <a:latin typeface="Brandon Text Bold" pitchFamily="34" charset="0"/>
                <a:ea typeface="新細明體" pitchFamily="18" charset="-120"/>
                <a:sym typeface="Brandon Text Bold" pitchFamily="34" charset="0"/>
              </a:rPr>
              <a:t/>
            </a:r>
            <a:br>
              <a:rPr lang="zh-TW" sz="6800" dirty="0">
                <a:solidFill>
                  <a:srgbClr val="FFFFFF"/>
                </a:solidFill>
                <a:latin typeface="Brandon Text Bold" pitchFamily="34" charset="0"/>
                <a:ea typeface="新細明體" pitchFamily="18" charset="-120"/>
                <a:sym typeface="Brandon Text Bold" pitchFamily="34" charset="0"/>
              </a:rPr>
            </a:br>
            <a:r>
              <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rPr>
              <a:t>AND, OR</a:t>
            </a:r>
          </a:p>
        </p:txBody>
      </p:sp>
      <p:sp>
        <p:nvSpPr>
          <p:cNvPr id="45063"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27518AD-E517-4367-AFBE-BB1B19341714}" type="slidenum">
              <a:rPr lang="zh-TW" altLang="zh-TW" sz="2100">
                <a:solidFill>
                  <a:srgbClr val="A7A7A7"/>
                </a:solidFill>
                <a:latin typeface="Gill Sans" charset="0"/>
                <a:ea typeface="Gill Sans" charset="0"/>
                <a:cs typeface="Gill Sans" charset="0"/>
                <a:sym typeface="Gill Sans" charset="0"/>
              </a:rPr>
              <a:pPr defTabSz="823913"/>
              <a:t>47</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1" descr="C:\Users\user\Downloads\1548056202771.jpg"/>
          <p:cNvPicPr>
            <a:picLocks noChangeAspect="1"/>
          </p:cNvPicPr>
          <p:nvPr/>
        </p:nvPicPr>
        <p:blipFill>
          <a:blip r:embed="rId2" cstate="print"/>
          <a:srcRect t="15189"/>
          <a:stretch>
            <a:fillRect/>
          </a:stretch>
        </p:blipFill>
        <p:spPr bwMode="auto">
          <a:xfrm>
            <a:off x="0" y="2714625"/>
            <a:ext cx="24384000" cy="10937875"/>
          </a:xfrm>
          <a:prstGeom prst="rect">
            <a:avLst/>
          </a:prstGeom>
          <a:noFill/>
          <a:ln w="12700" cap="flat" cmpd="sng">
            <a:noFill/>
            <a:prstDash val="solid"/>
            <a:miter lim="400000"/>
            <a:headEnd type="none" w="med" len="med"/>
            <a:tailEnd type="none" w="med" len="med"/>
          </a:ln>
          <a:effectLst/>
        </p:spPr>
      </p:pic>
      <p:sp>
        <p:nvSpPr>
          <p:cNvPr id="46082" name="Rectangle 2"/>
          <p:cNvSpPr>
            <a:spLocks noGrp="1" noChangeArrowheads="1"/>
          </p:cNvSpPr>
          <p:nvPr>
            <p:ph type="title"/>
          </p:nvPr>
        </p:nvSpPr>
        <p:spPr/>
        <p:txBody>
          <a:bodyPr/>
          <a:lstStyle/>
          <a:p>
            <a:pPr defTabSz="455613"/>
            <a:r>
              <a:rPr lang="zh-TW" altLang="zh-TW" sz="7000">
                <a:cs typeface="Brandon Text Bold" pitchFamily="34" charset="0"/>
                <a:sym typeface="Brandon Text Bold" pitchFamily="34" charset="0"/>
              </a:rPr>
              <a:t>IR</a:t>
            </a:r>
            <a:r>
              <a:rPr lang="zh-TW" sz="7000">
                <a:sym typeface="Brandon Text Bold" pitchFamily="34" charset="0"/>
              </a:rPr>
              <a:t>紅外線距離模組</a:t>
            </a:r>
          </a:p>
        </p:txBody>
      </p:sp>
      <p:sp>
        <p:nvSpPr>
          <p:cNvPr id="46083" name="Rectangle 3"/>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693B319D-553F-4B21-B869-9B0451A3FAC8}" type="slidenum">
              <a:rPr lang="zh-TW" altLang="zh-TW" sz="2100">
                <a:solidFill>
                  <a:srgbClr val="A7A7A7"/>
                </a:solidFill>
                <a:latin typeface="Gill Sans" charset="0"/>
                <a:ea typeface="Gill Sans" charset="0"/>
                <a:cs typeface="Gill Sans" charset="0"/>
                <a:sym typeface="Gill Sans" charset="0"/>
              </a:rPr>
              <a:pPr defTabSz="823913"/>
              <a:t>48</a:t>
            </a:fld>
            <a:endParaRPr lang="zh-TW" altLang="zh-TW" sz="2100">
              <a:solidFill>
                <a:srgbClr val="A7A7A7"/>
              </a:solidFill>
              <a:latin typeface="Gill Sans" charset="0"/>
              <a:ea typeface="Gill Sans" charset="0"/>
              <a:cs typeface="Gill Sans" charset="0"/>
              <a:sym typeface="Gill Sans" charset="0"/>
            </a:endParaRPr>
          </a:p>
        </p:txBody>
      </p:sp>
      <p:sp>
        <p:nvSpPr>
          <p:cNvPr id="46084" name="Line 4"/>
          <p:cNvSpPr>
            <a:spLocks noChangeShapeType="1"/>
          </p:cNvSpPr>
          <p:nvPr/>
        </p:nvSpPr>
        <p:spPr bwMode="auto">
          <a:xfrm flipH="1">
            <a:off x="11098213" y="4035425"/>
            <a:ext cx="4540250" cy="23018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6085" name="Rectangle 5"/>
          <p:cNvSpPr>
            <a:spLocks/>
          </p:cNvSpPr>
          <p:nvPr/>
        </p:nvSpPr>
        <p:spPr bwMode="auto">
          <a:xfrm>
            <a:off x="15638463" y="3278188"/>
            <a:ext cx="5738812" cy="5847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dirty="0">
                <a:latin typeface="微軟正黑體" pitchFamily="34" charset="-120"/>
                <a:ea typeface="微軟正黑體" pitchFamily="34" charset="-120"/>
                <a:sym typeface="Lato Light" pitchFamily="34" charset="0"/>
              </a:rPr>
              <a:t>可以用可變電阻調整</a:t>
            </a:r>
            <a:r>
              <a:rPr lang="zh-TW" altLang="zh-TW" sz="3200" dirty="0">
                <a:latin typeface="微軟正黑體" pitchFamily="34" charset="-120"/>
                <a:ea typeface="微軟正黑體" pitchFamily="34" charset="-120"/>
                <a:cs typeface="Lato Light" pitchFamily="34" charset="0"/>
                <a:sym typeface="Lato Light" pitchFamily="34" charset="0"/>
              </a:rPr>
              <a:t>Triger</a:t>
            </a:r>
          </a:p>
        </p:txBody>
      </p:sp>
    </p:spTree>
  </p:cSld>
  <p:clrMapOvr>
    <a:masterClrMapping/>
  </p:clrMapOvr>
  <p:transition spd="med"/>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1"/>
          <p:cNvSpPr>
            <a:spLocks noGrp="1" noChangeArrowheads="1"/>
          </p:cNvSpPr>
          <p:nvPr>
            <p:ph type="title"/>
          </p:nvPr>
        </p:nvSpPr>
        <p:spPr/>
        <p:txBody>
          <a:bodyPr/>
          <a:lstStyle/>
          <a:p>
            <a:pPr defTabSz="455613"/>
            <a:r>
              <a:rPr lang="zh-TW" sz="7000" dirty="0">
                <a:sym typeface="Brandon Text Bold" pitchFamily="34" charset="0"/>
              </a:rPr>
              <a:t>紅外線模組使用方式</a:t>
            </a:r>
          </a:p>
        </p:txBody>
      </p:sp>
      <p:sp>
        <p:nvSpPr>
          <p:cNvPr id="4710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C7FA3A09-2404-46D5-98C9-8AAA37D35F9B}" type="slidenum">
              <a:rPr lang="zh-TW" altLang="zh-TW" sz="2100">
                <a:solidFill>
                  <a:srgbClr val="A7A7A7"/>
                </a:solidFill>
                <a:latin typeface="Gill Sans" charset="0"/>
                <a:ea typeface="Gill Sans" charset="0"/>
                <a:cs typeface="Gill Sans" charset="0"/>
                <a:sym typeface="Gill Sans" charset="0"/>
              </a:rPr>
              <a:pPr defTabSz="823913"/>
              <a:t>49</a:t>
            </a:fld>
            <a:endParaRPr lang="zh-TW" altLang="zh-TW" sz="2100">
              <a:solidFill>
                <a:srgbClr val="A7A7A7"/>
              </a:solidFill>
              <a:latin typeface="Gill Sans" charset="0"/>
              <a:ea typeface="Gill Sans" charset="0"/>
              <a:cs typeface="Gill Sans" charset="0"/>
              <a:sym typeface="Gill Sans" charset="0"/>
            </a:endParaRPr>
          </a:p>
        </p:txBody>
      </p:sp>
      <p:sp>
        <p:nvSpPr>
          <p:cNvPr id="47107" name="Line 3" descr="image1.png"/>
          <p:cNvSpPr>
            <a:spLocks noChangeShapeType="1"/>
          </p:cNvSpPr>
          <p:nvPr/>
        </p:nvSpPr>
        <p:spPr bwMode="auto">
          <a:xfrm>
            <a:off x="2459038" y="11760200"/>
            <a:ext cx="9721850" cy="0"/>
          </a:xfrm>
          <a:prstGeom prst="line">
            <a:avLst/>
          </a:prstGeom>
          <a:noFill/>
          <a:ln w="25400" cap="flat" cmpd="sng">
            <a:solidFill>
              <a:srgbClr val="000000"/>
            </a:solidFill>
            <a:prstDash val="solid"/>
            <a:round/>
            <a:headEnd type="none" w="med" len="med"/>
            <a:tailEnd type="none" w="med" len="med"/>
          </a:ln>
          <a:effectLst/>
        </p:spPr>
        <p:txBody>
          <a:bodyPr lIns="50800" tIns="50800" rIns="50800" bIns="50800" anchor="ctr"/>
          <a:lstStyle/>
          <a:p>
            <a:endParaRPr lang="zh-TW" altLang="zh-TW"/>
          </a:p>
        </p:txBody>
      </p:sp>
      <p:sp>
        <p:nvSpPr>
          <p:cNvPr id="47108" name="Line 4" descr="image1.png"/>
          <p:cNvSpPr>
            <a:spLocks noChangeShapeType="1"/>
          </p:cNvSpPr>
          <p:nvPr/>
        </p:nvSpPr>
        <p:spPr bwMode="auto">
          <a:xfrm flipH="1" flipV="1">
            <a:off x="1317625" y="5832475"/>
            <a:ext cx="1676400" cy="592772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09" name="Line 5" descr="image1.png"/>
          <p:cNvSpPr>
            <a:spLocks noChangeShapeType="1"/>
          </p:cNvSpPr>
          <p:nvPr/>
        </p:nvSpPr>
        <p:spPr bwMode="auto">
          <a:xfrm flipH="1" flipV="1">
            <a:off x="6505575" y="3768725"/>
            <a:ext cx="2351088"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0" name="Line 6" descr="image1.png"/>
          <p:cNvSpPr>
            <a:spLocks noChangeShapeType="1"/>
          </p:cNvSpPr>
          <p:nvPr/>
        </p:nvSpPr>
        <p:spPr bwMode="auto">
          <a:xfrm flipH="1" flipV="1">
            <a:off x="3435350" y="3768725"/>
            <a:ext cx="2324100"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1" name="Line 7" descr="image1.png"/>
          <p:cNvSpPr>
            <a:spLocks noChangeShapeType="1"/>
          </p:cNvSpPr>
          <p:nvPr/>
        </p:nvSpPr>
        <p:spPr bwMode="auto">
          <a:xfrm flipH="1" flipV="1">
            <a:off x="9280525" y="3768725"/>
            <a:ext cx="2254250"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2" name="Line 8" descr="image1.png"/>
          <p:cNvSpPr>
            <a:spLocks noChangeShapeType="1"/>
          </p:cNvSpPr>
          <p:nvPr/>
        </p:nvSpPr>
        <p:spPr bwMode="auto">
          <a:xfrm flipV="1">
            <a:off x="3146425" y="3768725"/>
            <a:ext cx="2181225"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3" name="Line 9" descr="image1.png"/>
          <p:cNvSpPr>
            <a:spLocks noChangeShapeType="1"/>
          </p:cNvSpPr>
          <p:nvPr/>
        </p:nvSpPr>
        <p:spPr bwMode="auto">
          <a:xfrm flipV="1">
            <a:off x="5888038" y="3768725"/>
            <a:ext cx="1992312"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4" name="Line 10" descr="image1.png"/>
          <p:cNvSpPr>
            <a:spLocks noChangeShapeType="1"/>
          </p:cNvSpPr>
          <p:nvPr/>
        </p:nvSpPr>
        <p:spPr bwMode="auto">
          <a:xfrm flipV="1">
            <a:off x="8985250" y="3768725"/>
            <a:ext cx="1997075" cy="79914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5" name="Line 11" descr="image1.png"/>
          <p:cNvSpPr>
            <a:spLocks noChangeShapeType="1"/>
          </p:cNvSpPr>
          <p:nvPr/>
        </p:nvSpPr>
        <p:spPr bwMode="auto">
          <a:xfrm flipV="1">
            <a:off x="11712575" y="5832475"/>
            <a:ext cx="1566863" cy="592772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7116" name="Line 12" descr="image1.png"/>
          <p:cNvSpPr>
            <a:spLocks noChangeShapeType="1"/>
          </p:cNvSpPr>
          <p:nvPr/>
        </p:nvSpPr>
        <p:spPr bwMode="auto">
          <a:xfrm flipV="1">
            <a:off x="598488" y="3768725"/>
            <a:ext cx="12680950" cy="0"/>
          </a:xfrm>
          <a:prstGeom prst="line">
            <a:avLst/>
          </a:prstGeom>
          <a:noFill/>
          <a:ln w="25400" cap="flat" cmpd="sng">
            <a:solidFill>
              <a:srgbClr val="000000"/>
            </a:solidFill>
            <a:prstDash val="dash"/>
            <a:round/>
            <a:headEnd type="none" w="med" len="med"/>
            <a:tailEnd type="none" w="med" len="med"/>
          </a:ln>
          <a:effectLst/>
        </p:spPr>
        <p:txBody>
          <a:bodyPr lIns="50800" tIns="50800" rIns="50800" bIns="50800" anchor="ctr"/>
          <a:lstStyle/>
          <a:p>
            <a:endParaRPr lang="zh-TW" altLang="zh-TW"/>
          </a:p>
        </p:txBody>
      </p:sp>
      <p:sp>
        <p:nvSpPr>
          <p:cNvPr id="47117" name="Rectangle 13"/>
          <p:cNvSpPr>
            <a:spLocks/>
          </p:cNvSpPr>
          <p:nvPr/>
        </p:nvSpPr>
        <p:spPr bwMode="auto">
          <a:xfrm>
            <a:off x="2932113" y="3768725"/>
            <a:ext cx="503237" cy="7651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4400" b="1">
                <a:latin typeface="Lato Light" pitchFamily="34" charset="0"/>
                <a:ea typeface="Lato Light" pitchFamily="34" charset="0"/>
                <a:cs typeface="Lato Light" pitchFamily="34" charset="0"/>
                <a:sym typeface="Lato Light" pitchFamily="34" charset="0"/>
              </a:rPr>
              <a:t>A</a:t>
            </a:r>
          </a:p>
        </p:txBody>
      </p:sp>
      <p:sp>
        <p:nvSpPr>
          <p:cNvPr id="47118" name="Rectangle 14"/>
          <p:cNvSpPr>
            <a:spLocks/>
          </p:cNvSpPr>
          <p:nvPr/>
        </p:nvSpPr>
        <p:spPr bwMode="auto">
          <a:xfrm>
            <a:off x="11014075" y="3768725"/>
            <a:ext cx="504825" cy="7651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4400" b="1">
                <a:latin typeface="Lato Light" pitchFamily="34" charset="0"/>
                <a:ea typeface="Lato Light" pitchFamily="34" charset="0"/>
                <a:cs typeface="Lato Light" pitchFamily="34" charset="0"/>
                <a:sym typeface="Lato Light" pitchFamily="34" charset="0"/>
              </a:rPr>
              <a:t>B</a:t>
            </a:r>
          </a:p>
        </p:txBody>
      </p:sp>
      <p:sp>
        <p:nvSpPr>
          <p:cNvPr id="47119" name="Rectangle 15"/>
          <p:cNvSpPr>
            <a:spLocks/>
          </p:cNvSpPr>
          <p:nvPr/>
        </p:nvSpPr>
        <p:spPr bwMode="auto">
          <a:xfrm>
            <a:off x="13279438" y="3665538"/>
            <a:ext cx="2043112"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30cm</a:t>
            </a:r>
          </a:p>
        </p:txBody>
      </p:sp>
      <p:sp>
        <p:nvSpPr>
          <p:cNvPr id="47120" name="Rectangle 16"/>
          <p:cNvSpPr>
            <a:spLocks/>
          </p:cNvSpPr>
          <p:nvPr/>
        </p:nvSpPr>
        <p:spPr bwMode="auto">
          <a:xfrm>
            <a:off x="8491538" y="9693275"/>
            <a:ext cx="1376362"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35 °</a:t>
            </a:r>
          </a:p>
        </p:txBody>
      </p:sp>
      <p:sp>
        <p:nvSpPr>
          <p:cNvPr id="47121" name="Rectangle 17"/>
          <p:cNvSpPr>
            <a:spLocks/>
          </p:cNvSpPr>
          <p:nvPr/>
        </p:nvSpPr>
        <p:spPr bwMode="auto">
          <a:xfrm>
            <a:off x="5451475" y="9845675"/>
            <a:ext cx="1376363"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35 °</a:t>
            </a:r>
          </a:p>
        </p:txBody>
      </p:sp>
      <p:sp>
        <p:nvSpPr>
          <p:cNvPr id="47122" name="Line 18" descr="image1.png"/>
          <p:cNvSpPr>
            <a:spLocks noChangeShapeType="1"/>
          </p:cNvSpPr>
          <p:nvPr/>
        </p:nvSpPr>
        <p:spPr bwMode="auto">
          <a:xfrm>
            <a:off x="1738313" y="7661275"/>
            <a:ext cx="2520950" cy="0"/>
          </a:xfrm>
          <a:prstGeom prst="line">
            <a:avLst/>
          </a:prstGeom>
          <a:noFill/>
          <a:ln w="25400" cap="flat" cmpd="sng">
            <a:solidFill>
              <a:srgbClr val="000000"/>
            </a:solidFill>
            <a:prstDash val="dash"/>
            <a:round/>
            <a:headEnd type="none" w="med" len="med"/>
            <a:tailEnd type="none" w="med" len="med"/>
          </a:ln>
          <a:effectLst/>
        </p:spPr>
        <p:txBody>
          <a:bodyPr lIns="50800" tIns="50800" rIns="50800" bIns="50800" anchor="ctr"/>
          <a:lstStyle/>
          <a:p>
            <a:endParaRPr lang="zh-TW" altLang="zh-TW"/>
          </a:p>
        </p:txBody>
      </p:sp>
      <p:sp>
        <p:nvSpPr>
          <p:cNvPr id="47123" name="Line 19" descr="image1.png"/>
          <p:cNvSpPr>
            <a:spLocks noChangeShapeType="1"/>
          </p:cNvSpPr>
          <p:nvPr/>
        </p:nvSpPr>
        <p:spPr bwMode="auto">
          <a:xfrm>
            <a:off x="11014075" y="9693275"/>
            <a:ext cx="1166813" cy="0"/>
          </a:xfrm>
          <a:prstGeom prst="line">
            <a:avLst/>
          </a:prstGeom>
          <a:noFill/>
          <a:ln w="25400" cap="flat" cmpd="sng">
            <a:solidFill>
              <a:srgbClr val="000000"/>
            </a:solidFill>
            <a:prstDash val="dash"/>
            <a:round/>
            <a:headEnd type="none" w="med" len="med"/>
            <a:tailEnd type="none" w="med" len="med"/>
          </a:ln>
          <a:effectLst/>
        </p:spPr>
        <p:txBody>
          <a:bodyPr lIns="50800" tIns="50800" rIns="50800" bIns="50800" anchor="ctr"/>
          <a:lstStyle/>
          <a:p>
            <a:endParaRPr lang="zh-TW" altLang="zh-TW"/>
          </a:p>
        </p:txBody>
      </p:sp>
      <p:sp>
        <p:nvSpPr>
          <p:cNvPr id="47124" name="Rectangle 20"/>
          <p:cNvSpPr>
            <a:spLocks/>
          </p:cNvSpPr>
          <p:nvPr/>
        </p:nvSpPr>
        <p:spPr bwMode="auto">
          <a:xfrm>
            <a:off x="12433300" y="9261475"/>
            <a:ext cx="1471613" cy="573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15cm</a:t>
            </a:r>
          </a:p>
        </p:txBody>
      </p:sp>
      <p:sp>
        <p:nvSpPr>
          <p:cNvPr id="47125" name="Rectangle 21"/>
          <p:cNvSpPr>
            <a:spLocks/>
          </p:cNvSpPr>
          <p:nvPr/>
        </p:nvSpPr>
        <p:spPr bwMode="auto">
          <a:xfrm>
            <a:off x="2214563" y="7661275"/>
            <a:ext cx="2044700"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10cm</a:t>
            </a:r>
          </a:p>
        </p:txBody>
      </p:sp>
      <p:sp>
        <p:nvSpPr>
          <p:cNvPr id="47126" name="Rectangle 22"/>
          <p:cNvSpPr>
            <a:spLocks/>
          </p:cNvSpPr>
          <p:nvPr/>
        </p:nvSpPr>
        <p:spPr bwMode="auto">
          <a:xfrm>
            <a:off x="15322550" y="3260725"/>
            <a:ext cx="8259763" cy="6924973"/>
          </a:xfrm>
          <a:prstGeom prst="rect">
            <a:avLst/>
          </a:prstGeom>
          <a:noFill/>
          <a:ln w="12700" cap="flat" cmpd="sng">
            <a:noFill/>
            <a:prstDash val="solid"/>
            <a:miter lim="400000"/>
            <a:headEnd type="none" w="med" len="med"/>
            <a:tailEnd type="none" w="med" len="med"/>
          </a:ln>
          <a:effectLst/>
        </p:spPr>
        <p:txBody>
          <a:bodyPr lIns="45720" rIns="45720">
            <a:spAutoFit/>
          </a:bodyPr>
          <a:lstStyle/>
          <a:p>
            <a:pPr marL="742950" indent="-742950" algn="l">
              <a:buSzPct val="100000"/>
              <a:buFontTx/>
              <a:buAutoNum type="arabicPeriod"/>
            </a:pPr>
            <a:r>
              <a:rPr lang="zh-TW" sz="3700" dirty="0">
                <a:latin typeface="微軟正黑體" pitchFamily="34" charset="-120"/>
                <a:ea typeface="微軟正黑體" pitchFamily="34" charset="-120"/>
                <a:sym typeface="Lato Light" pitchFamily="34" charset="0"/>
              </a:rPr>
              <a:t>透過手動旋轉</a:t>
            </a:r>
            <a:r>
              <a:rPr lang="zh-TW" altLang="zh-TW" sz="3700" dirty="0">
                <a:latin typeface="微軟正黑體" pitchFamily="34" charset="-120"/>
                <a:ea typeface="微軟正黑體" pitchFamily="34" charset="-120"/>
                <a:cs typeface="Lato Light" pitchFamily="34" charset="0"/>
                <a:sym typeface="Lato Light" pitchFamily="34" charset="0"/>
              </a:rPr>
              <a:t>4</a:t>
            </a:r>
            <a:r>
              <a:rPr lang="zh-TW" sz="3700" dirty="0">
                <a:latin typeface="微軟正黑體" pitchFamily="34" charset="-120"/>
                <a:ea typeface="微軟正黑體" pitchFamily="34" charset="-120"/>
                <a:sym typeface="Lato Light" pitchFamily="34" charset="0"/>
              </a:rPr>
              <a:t>顆紅外線感測器的可變電阻調整</a:t>
            </a:r>
            <a:r>
              <a:rPr lang="zh-TW" altLang="zh-TW" sz="3700" dirty="0">
                <a:latin typeface="微軟正黑體" pitchFamily="34" charset="-120"/>
                <a:ea typeface="微軟正黑體" pitchFamily="34" charset="-120"/>
                <a:cs typeface="Lato Light" pitchFamily="34" charset="0"/>
                <a:sym typeface="Lato Light" pitchFamily="34" charset="0"/>
              </a:rPr>
              <a:t>Triger</a:t>
            </a:r>
            <a:r>
              <a:rPr lang="zh-TW" sz="3700" dirty="0">
                <a:latin typeface="微軟正黑體" pitchFamily="34" charset="-120"/>
                <a:ea typeface="微軟正黑體" pitchFamily="34" charset="-120"/>
                <a:sym typeface="Lato Light" pitchFamily="34" charset="0"/>
              </a:rPr>
              <a:t>所對應的距離</a:t>
            </a:r>
            <a:r>
              <a:rPr lang="zh-TW" altLang="zh-TW" sz="3700" dirty="0">
                <a:latin typeface="微軟正黑體" pitchFamily="34" charset="-120"/>
                <a:ea typeface="微軟正黑體" pitchFamily="34" charset="-120"/>
                <a:cs typeface="Lato Light" pitchFamily="34" charset="0"/>
                <a:sym typeface="Lato Light" pitchFamily="34" charset="0"/>
              </a:rPr>
              <a:t>,</a:t>
            </a:r>
            <a:r>
              <a:rPr lang="zh-TW" sz="3700" dirty="0">
                <a:latin typeface="微軟正黑體" pitchFamily="34" charset="-120"/>
                <a:ea typeface="微軟正黑體" pitchFamily="34" charset="-120"/>
                <a:sym typeface="Lato Light" pitchFamily="34" charset="0"/>
              </a:rPr>
              <a:t>來針對教學教按實驗中不同需求進行微調</a:t>
            </a:r>
          </a:p>
          <a:p>
            <a:pPr marL="742950" indent="-742950" algn="l">
              <a:buSzPct val="100000"/>
              <a:buFontTx/>
              <a:buAutoNum type="arabicPeriod"/>
            </a:pPr>
            <a:r>
              <a:rPr lang="zh-TW" sz="3700" dirty="0">
                <a:latin typeface="微軟正黑體" pitchFamily="34" charset="-120"/>
                <a:ea typeface="微軟正黑體" pitchFamily="34" charset="-120"/>
                <a:sym typeface="Lato Light" pitchFamily="34" charset="0"/>
              </a:rPr>
              <a:t>目的在於實現改善員有超生波距離感測器</a:t>
            </a:r>
            <a:r>
              <a:rPr lang="zh-TW" altLang="zh-TW" sz="3700" dirty="0">
                <a:latin typeface="微軟正黑體" pitchFamily="34" charset="-120"/>
                <a:ea typeface="微軟正黑體" pitchFamily="34" charset="-120"/>
                <a:cs typeface="Lato Light" pitchFamily="34" charset="0"/>
                <a:sym typeface="Lato Light" pitchFamily="34" charset="0"/>
              </a:rPr>
              <a:t>30</a:t>
            </a:r>
            <a:r>
              <a:rPr lang="zh-TW" sz="3700" dirty="0">
                <a:latin typeface="微軟正黑體" pitchFamily="34" charset="-120"/>
                <a:ea typeface="微軟正黑體" pitchFamily="34" charset="-120"/>
                <a:sym typeface="Lato Light" pitchFamily="34" charset="0"/>
              </a:rPr>
              <a:t>度感測範圍</a:t>
            </a:r>
            <a:r>
              <a:rPr lang="zh-TW" altLang="zh-TW" sz="3700" dirty="0">
                <a:latin typeface="微軟正黑體" pitchFamily="34" charset="-120"/>
                <a:ea typeface="微軟正黑體" pitchFamily="34" charset="-120"/>
                <a:cs typeface="Lato Light" pitchFamily="34" charset="0"/>
                <a:sym typeface="Lato Light" pitchFamily="34" charset="0"/>
              </a:rPr>
              <a:t>,</a:t>
            </a:r>
            <a:r>
              <a:rPr lang="zh-TW" sz="3700" dirty="0">
                <a:latin typeface="微軟正黑體" pitchFamily="34" charset="-120"/>
                <a:ea typeface="微軟正黑體" pitchFamily="34" charset="-120"/>
                <a:sym typeface="Lato Light" pitchFamily="34" charset="0"/>
              </a:rPr>
              <a:t>紅外線距離感測器主要為輔助判斷左側或右側有障礙物或牆面實現</a:t>
            </a:r>
            <a:r>
              <a:rPr lang="zh-TW" altLang="zh-TW" sz="3700" dirty="0">
                <a:latin typeface="微軟正黑體" pitchFamily="34" charset="-120"/>
                <a:ea typeface="微軟正黑體" pitchFamily="34" charset="-120"/>
                <a:cs typeface="Lato Light" pitchFamily="34" charset="0"/>
                <a:sym typeface="Lato Light" pitchFamily="34" charset="0"/>
              </a:rPr>
              <a:t>BeeCar</a:t>
            </a:r>
            <a:r>
              <a:rPr lang="zh-TW" sz="3700" dirty="0">
                <a:latin typeface="微軟正黑體" pitchFamily="34" charset="-120"/>
                <a:ea typeface="微軟正黑體" pitchFamily="34" charset="-120"/>
                <a:sym typeface="Lato Light" pitchFamily="34" charset="0"/>
              </a:rPr>
              <a:t>走迷宮或賽道</a:t>
            </a:r>
          </a:p>
          <a:p>
            <a:pPr marL="742950" indent="-742950" algn="l">
              <a:buSzPct val="100000"/>
              <a:buFontTx/>
              <a:buAutoNum type="arabicPeriod"/>
            </a:pPr>
            <a:r>
              <a:rPr lang="zh-TW" sz="3700" dirty="0">
                <a:latin typeface="微軟正黑體" pitchFamily="34" charset="-120"/>
                <a:ea typeface="微軟正黑體" pitchFamily="34" charset="-120"/>
                <a:sym typeface="Lato Light" pitchFamily="34" charset="0"/>
              </a:rPr>
              <a:t>中間兩支主要輔助左右側兩支所造成中間的盲區可讓紅外線感測器模組可在超音波感測器之外獨立運作</a:t>
            </a:r>
            <a:r>
              <a:rPr lang="zh-TW" altLang="zh-TW" sz="3700" dirty="0">
                <a:latin typeface="微軟正黑體" pitchFamily="34" charset="-120"/>
                <a:ea typeface="微軟正黑體" pitchFamily="34" charset="-120"/>
                <a:cs typeface="Lato Light" pitchFamily="34" charset="0"/>
                <a:sym typeface="Lato Light" pitchFamily="34" charset="0"/>
              </a:rPr>
              <a:t>,</a:t>
            </a:r>
          </a:p>
        </p:txBody>
      </p:sp>
      <p:sp>
        <p:nvSpPr>
          <p:cNvPr id="47127" name="Rectangle 23"/>
          <p:cNvSpPr>
            <a:spLocks/>
          </p:cNvSpPr>
          <p:nvPr/>
        </p:nvSpPr>
        <p:spPr bwMode="auto">
          <a:xfrm>
            <a:off x="10982325" y="1176020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47128" name="Rectangle 24"/>
          <p:cNvSpPr>
            <a:spLocks/>
          </p:cNvSpPr>
          <p:nvPr/>
        </p:nvSpPr>
        <p:spPr bwMode="auto">
          <a:xfrm>
            <a:off x="8131175" y="1176020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47129" name="Rectangle 25"/>
          <p:cNvSpPr>
            <a:spLocks/>
          </p:cNvSpPr>
          <p:nvPr/>
        </p:nvSpPr>
        <p:spPr bwMode="auto">
          <a:xfrm>
            <a:off x="5162550" y="1176020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47130" name="Rectangle 26"/>
          <p:cNvSpPr>
            <a:spLocks/>
          </p:cNvSpPr>
          <p:nvPr/>
        </p:nvSpPr>
        <p:spPr bwMode="auto">
          <a:xfrm>
            <a:off x="2263775" y="1176020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R4</a:t>
            </a:r>
          </a:p>
        </p:txBody>
      </p:sp>
    </p:spTree>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4" y="874149"/>
            <a:ext cx="11486274" cy="1523490"/>
          </a:xfrm>
        </p:spPr>
        <p:txBody>
          <a:bodyPr/>
          <a:lstStyle/>
          <a:p>
            <a:r>
              <a:rPr lang="zh-TW" altLang="en-US" dirty="0" smtClean="0">
                <a:latin typeface="微軟正黑體" pitchFamily="34" charset="-120"/>
                <a:ea typeface="微軟正黑體" pitchFamily="34" charset="-120"/>
              </a:rPr>
              <a:t>學習難易度</a:t>
            </a:r>
            <a:r>
              <a:rPr lang="en-US" altLang="zh-TW" dirty="0" smtClean="0">
                <a:latin typeface="微軟正黑體" pitchFamily="34" charset="-120"/>
                <a:ea typeface="微軟正黑體" pitchFamily="34" charset="-120"/>
              </a:rPr>
              <a:t>Level</a:t>
            </a:r>
            <a:r>
              <a:rPr lang="zh-TW" altLang="en-US" dirty="0" smtClean="0">
                <a:latin typeface="微軟正黑體" pitchFamily="34" charset="-120"/>
                <a:ea typeface="微軟正黑體" pitchFamily="34" charset="-120"/>
              </a:rPr>
              <a:t>分層</a:t>
            </a:r>
            <a:endParaRPr lang="zh-TW" altLang="en-US" dirty="0">
              <a:latin typeface="微軟正黑體" pitchFamily="34" charset="-120"/>
              <a:ea typeface="微軟正黑體" pitchFamily="34" charset="-120"/>
            </a:endParaRPr>
          </a:p>
        </p:txBody>
      </p:sp>
      <p:graphicFrame>
        <p:nvGraphicFramePr>
          <p:cNvPr id="6" name="表格 5"/>
          <p:cNvGraphicFramePr>
            <a:graphicFrameLocks noGrp="1"/>
          </p:cNvGraphicFramePr>
          <p:nvPr/>
        </p:nvGraphicFramePr>
        <p:xfrm>
          <a:off x="1894857" y="9018240"/>
          <a:ext cx="20594290" cy="3816424"/>
        </p:xfrm>
        <a:graphic>
          <a:graphicData uri="http://schemas.openxmlformats.org/drawingml/2006/table">
            <a:tbl>
              <a:tblPr firstRow="1" bandRow="1">
                <a:tableStyleId>{5C22544A-7EE6-4342-B048-85BDC9FD1C3A}</a:tableStyleId>
              </a:tblPr>
              <a:tblGrid>
                <a:gridCol w="4118858"/>
                <a:gridCol w="4118858"/>
                <a:gridCol w="4118858"/>
                <a:gridCol w="4118858"/>
                <a:gridCol w="4118858"/>
              </a:tblGrid>
              <a:tr h="655124">
                <a:tc>
                  <a:txBody>
                    <a:bodyPr/>
                    <a:lstStyle/>
                    <a:p>
                      <a:pPr algn="ctr"/>
                      <a:r>
                        <a:rPr lang="en-US" altLang="zh-TW" sz="2800" dirty="0" smtClean="0">
                          <a:latin typeface="微軟正黑體" pitchFamily="34" charset="-120"/>
                          <a:ea typeface="微軟正黑體" pitchFamily="34" charset="-120"/>
                        </a:rPr>
                        <a:t>Level </a:t>
                      </a:r>
                      <a:r>
                        <a:rPr lang="zh-TW" altLang="en-US" sz="2800" dirty="0" smtClean="0">
                          <a:latin typeface="微軟正黑體" pitchFamily="34" charset="-120"/>
                          <a:ea typeface="微軟正黑體" pitchFamily="34" charset="-120"/>
                        </a:rPr>
                        <a:t>階段任務</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體驗學習</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觀念的建立</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指令與操作的活用</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變數運用與進階應用</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與實際編程學習連結</a:t>
                      </a:r>
                    </a:p>
                  </a:txBody>
                  <a:tcPr anchor="ctr"/>
                </a:tc>
              </a:tr>
              <a:tr h="929052">
                <a:tc>
                  <a:txBody>
                    <a:bodyPr/>
                    <a:lstStyle/>
                    <a:p>
                      <a:pPr algn="ctr"/>
                      <a:r>
                        <a:rPr lang="zh-TW" altLang="en-US" sz="2800" dirty="0" smtClean="0">
                          <a:latin typeface="微軟正黑體" pitchFamily="34" charset="-120"/>
                          <a:ea typeface="微軟正黑體" pitchFamily="34" charset="-120"/>
                        </a:rPr>
                        <a:t>建議的年齡層</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小學四</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五年級</a:t>
                      </a:r>
                    </a:p>
                  </a:txBody>
                  <a:tcPr anchor="ctr"/>
                </a:tc>
                <a:tc>
                  <a:txBody>
                    <a:bodyPr/>
                    <a:lstStyle/>
                    <a:p>
                      <a:pPr algn="ctr"/>
                      <a:r>
                        <a:rPr lang="zh-TW" altLang="en-US" sz="2800" dirty="0" smtClean="0">
                          <a:latin typeface="微軟正黑體" pitchFamily="34" charset="-120"/>
                          <a:ea typeface="微軟正黑體" pitchFamily="34" charset="-120"/>
                        </a:rPr>
                        <a:t>小學六年級</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中學一年級</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中學二年級</a:t>
                      </a:r>
                    </a:p>
                  </a:txBody>
                  <a:tcPr anchor="ctr"/>
                </a:tc>
                <a:tc>
                  <a:txBody>
                    <a:bodyPr/>
                    <a:lstStyle/>
                    <a:p>
                      <a:pPr marL="0" marR="0" indent="0" algn="ctr" defTabSz="914342"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中學三年級</a:t>
                      </a:r>
                    </a:p>
                  </a:txBody>
                  <a:tcPr anchor="ctr"/>
                </a:tc>
              </a:tr>
              <a:tr h="2232248">
                <a:tc>
                  <a:txBody>
                    <a:bodyPr/>
                    <a:lstStyle/>
                    <a:p>
                      <a:pPr algn="ctr"/>
                      <a:r>
                        <a:rPr lang="zh-TW" altLang="en-US" sz="2800" dirty="0" smtClean="0">
                          <a:latin typeface="微軟正黑體" pitchFamily="34" charset="-120"/>
                          <a:ea typeface="微軟正黑體" pitchFamily="34" charset="-120"/>
                        </a:rPr>
                        <a:t>學習目標</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在每一堂課中</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學習各元件基礎</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與最簡單的操作</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以功能體驗為目標</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透過各元件的功能</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學習編程指令語法</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及用最直覺的流程方式</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了解指令涵意為目標</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透過變數的設定</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了解指令如何進行活用</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以達到更多的應用</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以功能創作為目標</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將實際編程的內容加入</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透過流程的理解</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將編程語言組合起來</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以學習編程語言為目標</a:t>
                      </a:r>
                      <a:endParaRPr lang="zh-TW" altLang="en-US" sz="2800" dirty="0">
                        <a:latin typeface="微軟正黑體" pitchFamily="34" charset="-120"/>
                        <a:ea typeface="微軟正黑體" pitchFamily="34" charset="-120"/>
                      </a:endParaRPr>
                    </a:p>
                  </a:txBody>
                  <a:tcPr anchor="ctr"/>
                </a:tc>
              </a:tr>
            </a:tbl>
          </a:graphicData>
        </a:graphic>
      </p:graphicFrame>
      <p:graphicFrame>
        <p:nvGraphicFramePr>
          <p:cNvPr id="7" name="表格 6"/>
          <p:cNvGraphicFramePr>
            <a:graphicFrameLocks noGrp="1"/>
          </p:cNvGraphicFramePr>
          <p:nvPr/>
        </p:nvGraphicFramePr>
        <p:xfrm>
          <a:off x="5999312" y="3473624"/>
          <a:ext cx="16489832" cy="5472608"/>
        </p:xfrm>
        <a:graphic>
          <a:graphicData uri="http://schemas.openxmlformats.org/drawingml/2006/table">
            <a:tbl>
              <a:tblPr firstRow="1" bandRow="1">
                <a:tableStyleId>{5940675A-B579-460E-94D1-54222C63F5DA}</a:tableStyleId>
              </a:tblPr>
              <a:tblGrid>
                <a:gridCol w="4122458"/>
                <a:gridCol w="4122458"/>
                <a:gridCol w="4122458"/>
                <a:gridCol w="4122458"/>
              </a:tblGrid>
              <a:tr h="1368152">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zh-TW" altLang="en-US" sz="2800" dirty="0">
                        <a:latin typeface="微軟正黑體" pitchFamily="34" charset="-120"/>
                        <a:ea typeface="微軟正黑體" pitchFamily="34" charset="-120"/>
                      </a:endParaRPr>
                    </a:p>
                  </a:txBody>
                  <a:tcPr anchor="ctr">
                    <a:lnL w="12700" cap="flat" cmpd="sng" algn="ctr">
                      <a:noFill/>
                      <a:prstDash val="solid"/>
                      <a:round/>
                      <a:headEnd type="none" w="med" len="med"/>
                      <a:tailEnd type="none" w="med" len="med"/>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微軟正黑體" pitchFamily="34" charset="-120"/>
                          <a:ea typeface="微軟正黑體" pitchFamily="34" charset="-120"/>
                        </a:rPr>
                        <a:t>Level D</a:t>
                      </a:r>
                    </a:p>
                  </a:txBody>
                  <a:tcPr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CC"/>
                    </a:solidFill>
                  </a:tcPr>
                </a:tc>
              </a:tr>
              <a:tr h="1368152">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ap="flat" cmpd="sng" algn="ctr">
                      <a:solidFill>
                        <a:schemeClr val="bg1">
                          <a:lumMod val="5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微軟正黑體" pitchFamily="34" charset="-120"/>
                          <a:ea typeface="微軟正黑體" pitchFamily="34" charset="-120"/>
                        </a:rPr>
                        <a:t>Level C</a:t>
                      </a:r>
                    </a:p>
                  </a:txBody>
                  <a:tcPr anchor="ctr">
                    <a:lnL w="12700" cap="flat" cmpd="sng" algn="ctr">
                      <a:solidFill>
                        <a:schemeClr val="bg1">
                          <a:lumMod val="5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ap="flat" cmpd="sng" algn="ctr">
                      <a:no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CC"/>
                    </a:solidFill>
                  </a:tcPr>
                </a:tc>
              </a:tr>
              <a:tr h="1368152">
                <a:tc>
                  <a:txBody>
                    <a:bodyPr/>
                    <a:lstStyle/>
                    <a:p>
                      <a:pPr algn="ctr"/>
                      <a:endParaRPr lang="zh-TW" altLang="en-US" sz="2800">
                        <a:latin typeface="微軟正黑體" pitchFamily="34" charset="-120"/>
                        <a:ea typeface="微軟正黑體" pitchFamily="34" charset="-120"/>
                      </a:endParaRPr>
                    </a:p>
                  </a:txBody>
                  <a:tcPr anchor="ctr">
                    <a:lnL w="12700" cmpd="sng">
                      <a:noFill/>
                    </a:lnL>
                    <a:lnR w="12700" cap="flat" cmpd="sng" algn="ctr">
                      <a:solidFill>
                        <a:schemeClr val="bg1">
                          <a:lumMod val="50000"/>
                        </a:schemeClr>
                      </a:solidFill>
                      <a:prstDash val="solid"/>
                      <a:round/>
                      <a:headEnd type="none" w="med" len="med"/>
                      <a:tailEnd type="none" w="med" len="med"/>
                    </a:lnR>
                    <a:lnT w="12700" cmpd="sng">
                      <a:noFill/>
                    </a:lnT>
                    <a:lnB w="12700" cap="flat" cmpd="sng" algn="ctr">
                      <a:solidFill>
                        <a:schemeClr val="bg1">
                          <a:lumMod val="50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2800" dirty="0" smtClean="0">
                          <a:latin typeface="微軟正黑體" pitchFamily="34" charset="-120"/>
                          <a:ea typeface="微軟正黑體" pitchFamily="34" charset="-120"/>
                        </a:rPr>
                        <a:t>Level B</a:t>
                      </a:r>
                    </a:p>
                    <a:p>
                      <a:pPr algn="ctr"/>
                      <a:endParaRPr lang="zh-TW" altLang="en-US" sz="2800" dirty="0">
                        <a:latin typeface="微軟正黑體" pitchFamily="34" charset="-120"/>
                        <a:ea typeface="微軟正黑體" pitchFamily="34" charset="-120"/>
                      </a:endParaRPr>
                    </a:p>
                  </a:txBody>
                  <a:tcPr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CC"/>
                    </a:solidFill>
                  </a:tcPr>
                </a:tc>
              </a:tr>
              <a:tr h="1368152">
                <a:tc>
                  <a:txBody>
                    <a:bodyPr/>
                    <a:lstStyle/>
                    <a:p>
                      <a:pPr algn="ctr"/>
                      <a:r>
                        <a:rPr lang="en-US" altLang="zh-TW" sz="2800" dirty="0" smtClean="0">
                          <a:latin typeface="微軟正黑體" pitchFamily="34" charset="-120"/>
                          <a:ea typeface="微軟正黑體" pitchFamily="34" charset="-120"/>
                        </a:rPr>
                        <a:t>Level A</a:t>
                      </a:r>
                    </a:p>
                  </a:txBody>
                  <a:tcPr anchor="ctr">
                    <a:lnL w="12700" cap="flat" cmpd="sng" algn="ctr">
                      <a:solidFill>
                        <a:schemeClr val="bg1">
                          <a:lumMod val="50000"/>
                        </a:schemeClr>
                      </a:solidFill>
                      <a:prstDash val="solid"/>
                      <a:round/>
                      <a:headEnd type="none" w="med" len="med"/>
                      <a:tailEnd type="none" w="med" len="med"/>
                    </a:lnL>
                    <a:lnR w="12700" cmpd="sng">
                      <a:noFill/>
                    </a:lnR>
                    <a:lnT w="12700" cap="flat" cmpd="sng" algn="ctr">
                      <a:solidFill>
                        <a:schemeClr val="bg1">
                          <a:lumMod val="50000"/>
                        </a:schemeClr>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CC"/>
                    </a:solidFill>
                  </a:tcPr>
                </a:tc>
                <a:tc>
                  <a:txBody>
                    <a:bodyPr/>
                    <a:lstStyle/>
                    <a:p>
                      <a:pPr algn="ctr"/>
                      <a:endParaRPr lang="zh-TW" altLang="en-US" sz="2800" dirty="0">
                        <a:latin typeface="微軟正黑體" pitchFamily="34" charset="-120"/>
                        <a:ea typeface="微軟正黑體" pitchFamily="34" charset="-12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FFFCC"/>
                    </a:solidFill>
                  </a:tcPr>
                </a:tc>
              </a:tr>
            </a:tbl>
          </a:graphicData>
        </a:graphic>
      </p:graphicFrame>
      <p:sp>
        <p:nvSpPr>
          <p:cNvPr id="8" name="矩形 7"/>
          <p:cNvSpPr/>
          <p:nvPr/>
        </p:nvSpPr>
        <p:spPr>
          <a:xfrm>
            <a:off x="1462807" y="2753544"/>
            <a:ext cx="11485838" cy="954107"/>
          </a:xfrm>
          <a:prstGeom prst="rect">
            <a:avLst/>
          </a:prstGeom>
        </p:spPr>
        <p:txBody>
          <a:bodyPr wrap="none">
            <a:spAutoFit/>
          </a:bodyPr>
          <a:lstStyle/>
          <a:p>
            <a:r>
              <a:rPr lang="zh-TW" altLang="en-US" dirty="0" smtClean="0">
                <a:latin typeface="微軟正黑體" pitchFamily="34" charset="-120"/>
                <a:ea typeface="微軟正黑體" pitchFamily="34" charset="-120"/>
              </a:rPr>
              <a:t>對象年齡於小學四年級</a:t>
            </a:r>
            <a:r>
              <a:rPr lang="en-US" altLang="zh-TW" dirty="0" smtClean="0">
                <a:latin typeface="微軟正黑體" pitchFamily="34" charset="-120"/>
                <a:ea typeface="微軟正黑體" pitchFamily="34" charset="-120"/>
              </a:rPr>
              <a:t>~</a:t>
            </a:r>
            <a:r>
              <a:rPr lang="zh-TW" altLang="en-US" dirty="0" smtClean="0">
                <a:latin typeface="微軟正黑體" pitchFamily="34" charset="-120"/>
                <a:ea typeface="微軟正黑體" pitchFamily="34" charset="-120"/>
              </a:rPr>
              <a:t>中學三年級</a:t>
            </a:r>
            <a:endParaRPr lang="zh-TW" altLang="en-US" dirty="0">
              <a:latin typeface="微軟正黑體" pitchFamily="34" charset="-120"/>
              <a:ea typeface="微軟正黑體" pitchFamily="34" charset="-12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1" descr="C:\Users\user\Downloads\1548056202771.jpg"/>
          <p:cNvPicPr>
            <a:picLocks noChangeAspect="1"/>
          </p:cNvPicPr>
          <p:nvPr/>
        </p:nvPicPr>
        <p:blipFill>
          <a:blip r:embed="rId2" cstate="print"/>
          <a:srcRect t="14503"/>
          <a:stretch>
            <a:fillRect/>
          </a:stretch>
        </p:blipFill>
        <p:spPr bwMode="auto">
          <a:xfrm>
            <a:off x="0" y="2625725"/>
            <a:ext cx="24384000" cy="11026775"/>
          </a:xfrm>
          <a:prstGeom prst="rect">
            <a:avLst/>
          </a:prstGeom>
          <a:noFill/>
          <a:ln w="12700" cap="flat" cmpd="sng">
            <a:noFill/>
            <a:prstDash val="solid"/>
            <a:miter lim="400000"/>
            <a:headEnd type="none" w="med" len="med"/>
            <a:tailEnd type="none" w="med" len="med"/>
          </a:ln>
          <a:effectLst/>
        </p:spPr>
      </p:pic>
      <p:sp>
        <p:nvSpPr>
          <p:cNvPr id="48130" name="Rectangle 2"/>
          <p:cNvSpPr>
            <a:spLocks noGrp="1" noChangeArrowheads="1"/>
          </p:cNvSpPr>
          <p:nvPr>
            <p:ph type="title"/>
          </p:nvPr>
        </p:nvSpPr>
        <p:spPr/>
        <p:txBody>
          <a:bodyPr/>
          <a:lstStyle/>
          <a:p>
            <a:pPr defTabSz="455613"/>
            <a:r>
              <a:rPr lang="zh-TW" altLang="zh-TW" sz="7000" b="0">
                <a:latin typeface="Brandon Text Bold" pitchFamily="34" charset="0"/>
                <a:ea typeface="Brandon Text Bold" pitchFamily="34" charset="0"/>
                <a:cs typeface="Brandon Text Bold" pitchFamily="34" charset="0"/>
                <a:sym typeface="Brandon Text Bold" pitchFamily="34" charset="0"/>
              </a:rPr>
              <a:t>IR</a:t>
            </a:r>
            <a:r>
              <a:rPr lang="zh-TW" sz="7000" b="0">
                <a:latin typeface="Brandon Text Bold" pitchFamily="34" charset="0"/>
                <a:ea typeface="新細明體" pitchFamily="18" charset="-120"/>
                <a:sym typeface="Brandon Text Bold" pitchFamily="34" charset="0"/>
              </a:rPr>
              <a:t>紅外線距離模組</a:t>
            </a:r>
          </a:p>
        </p:txBody>
      </p:sp>
      <p:sp>
        <p:nvSpPr>
          <p:cNvPr id="48131" name="Rectangle 3"/>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B53D4944-9EDB-4EBA-A59D-D40F3E920B62}" type="slidenum">
              <a:rPr lang="zh-TW" altLang="zh-TW" sz="2100">
                <a:solidFill>
                  <a:srgbClr val="A7A7A7"/>
                </a:solidFill>
                <a:latin typeface="Gill Sans" charset="0"/>
                <a:ea typeface="Gill Sans" charset="0"/>
                <a:cs typeface="Gill Sans" charset="0"/>
                <a:sym typeface="Gill Sans" charset="0"/>
              </a:rPr>
              <a:pPr defTabSz="823913"/>
              <a:t>50</a:t>
            </a:fld>
            <a:endParaRPr lang="zh-TW" altLang="zh-TW" sz="2100">
              <a:solidFill>
                <a:srgbClr val="A7A7A7"/>
              </a:solidFill>
              <a:latin typeface="Gill Sans" charset="0"/>
              <a:ea typeface="Gill Sans" charset="0"/>
              <a:cs typeface="Gill Sans" charset="0"/>
              <a:sym typeface="Gill Sans" charset="0"/>
            </a:endParaRPr>
          </a:p>
        </p:txBody>
      </p:sp>
      <p:sp>
        <p:nvSpPr>
          <p:cNvPr id="48132" name="Line 4"/>
          <p:cNvSpPr>
            <a:spLocks noChangeShapeType="1"/>
          </p:cNvSpPr>
          <p:nvPr/>
        </p:nvSpPr>
        <p:spPr bwMode="auto">
          <a:xfrm flipH="1">
            <a:off x="11098213" y="4035425"/>
            <a:ext cx="4540250" cy="2301875"/>
          </a:xfrm>
          <a:prstGeom prst="line">
            <a:avLst/>
          </a:prstGeom>
          <a:noFill/>
          <a:ln w="25400" cap="flat" cmpd="sng">
            <a:solidFill>
              <a:srgbClr val="000000"/>
            </a:solidFill>
            <a:prstDash val="solid"/>
            <a:round/>
            <a:headEnd type="none" w="med" len="med"/>
            <a:tailEnd type="triangle" w="med" len="med"/>
          </a:ln>
          <a:effectLst/>
        </p:spPr>
        <p:txBody>
          <a:bodyPr lIns="50800" tIns="50800" rIns="50800" bIns="50800" anchor="ctr"/>
          <a:lstStyle/>
          <a:p>
            <a:endParaRPr lang="zh-TW" altLang="zh-TW"/>
          </a:p>
        </p:txBody>
      </p:sp>
      <p:sp>
        <p:nvSpPr>
          <p:cNvPr id="48133" name="Rectangle 5"/>
          <p:cNvSpPr>
            <a:spLocks/>
          </p:cNvSpPr>
          <p:nvPr/>
        </p:nvSpPr>
        <p:spPr bwMode="auto">
          <a:xfrm>
            <a:off x="15638463" y="3278188"/>
            <a:ext cx="5738812" cy="5847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微軟正黑體" pitchFamily="34" charset="-120"/>
                <a:ea typeface="微軟正黑體" pitchFamily="34" charset="-120"/>
                <a:sym typeface="Lato Light" pitchFamily="34" charset="0"/>
              </a:rPr>
              <a:t>可以用可變電阻調整</a:t>
            </a:r>
            <a:r>
              <a:rPr lang="zh-TW" altLang="zh-TW" sz="3200">
                <a:latin typeface="微軟正黑體" pitchFamily="34" charset="-120"/>
                <a:ea typeface="微軟正黑體" pitchFamily="34" charset="-120"/>
                <a:cs typeface="Lato Light" pitchFamily="34" charset="0"/>
                <a:sym typeface="Lato Light" pitchFamily="34" charset="0"/>
              </a:rPr>
              <a:t>Triger</a:t>
            </a:r>
          </a:p>
        </p:txBody>
      </p:sp>
      <p:sp>
        <p:nvSpPr>
          <p:cNvPr id="48134" name="Rectangle 6"/>
          <p:cNvSpPr>
            <a:spLocks/>
          </p:cNvSpPr>
          <p:nvPr/>
        </p:nvSpPr>
        <p:spPr bwMode="auto">
          <a:xfrm>
            <a:off x="6242050" y="8197850"/>
            <a:ext cx="1450975" cy="8270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48135" name="Rectangle 7"/>
          <p:cNvSpPr>
            <a:spLocks/>
          </p:cNvSpPr>
          <p:nvPr/>
        </p:nvSpPr>
        <p:spPr bwMode="auto">
          <a:xfrm>
            <a:off x="8412163" y="8828088"/>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48136" name="Rectangle 8"/>
          <p:cNvSpPr>
            <a:spLocks/>
          </p:cNvSpPr>
          <p:nvPr/>
        </p:nvSpPr>
        <p:spPr bwMode="auto">
          <a:xfrm>
            <a:off x="10783888" y="9501188"/>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48137" name="Rectangle 9"/>
          <p:cNvSpPr>
            <a:spLocks/>
          </p:cNvSpPr>
          <p:nvPr/>
        </p:nvSpPr>
        <p:spPr bwMode="auto">
          <a:xfrm>
            <a:off x="13047663" y="1007427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R4</a:t>
            </a:r>
          </a:p>
        </p:txBody>
      </p:sp>
    </p:spTree>
  </p:cSld>
  <p:clrMapOvr>
    <a:masterClrMapping/>
  </p:clrMapOvr>
  <p:transition spd="med"/>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4915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835A39EB-768E-4522-A93D-14CBE4BDE2DA}" type="slidenum">
              <a:rPr lang="zh-TW" altLang="zh-TW" sz="2100">
                <a:solidFill>
                  <a:srgbClr val="A7A7A7"/>
                </a:solidFill>
                <a:latin typeface="Gill Sans" charset="0"/>
                <a:ea typeface="Gill Sans" charset="0"/>
                <a:cs typeface="Gill Sans" charset="0"/>
                <a:sym typeface="Gill Sans" charset="0"/>
              </a:rPr>
              <a:pPr defTabSz="823913"/>
              <a:t>51</a:t>
            </a:fld>
            <a:endParaRPr lang="zh-TW" altLang="zh-TW" sz="2100">
              <a:solidFill>
                <a:srgbClr val="A7A7A7"/>
              </a:solidFill>
              <a:latin typeface="Gill Sans" charset="0"/>
              <a:ea typeface="Gill Sans" charset="0"/>
              <a:cs typeface="Gill Sans" charset="0"/>
              <a:sym typeface="Gill Sans" charset="0"/>
            </a:endParaRPr>
          </a:p>
        </p:txBody>
      </p:sp>
      <p:sp>
        <p:nvSpPr>
          <p:cNvPr id="49155" name="Rectangle 3"/>
          <p:cNvSpPr>
            <a:spLocks/>
          </p:cNvSpPr>
          <p:nvPr/>
        </p:nvSpPr>
        <p:spPr bwMode="auto">
          <a:xfrm>
            <a:off x="10750550" y="0"/>
            <a:ext cx="5235575" cy="1371600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9156" name="AutoShape 4"/>
          <p:cNvSpPr>
            <a:spLocks/>
          </p:cNvSpPr>
          <p:nvPr/>
        </p:nvSpPr>
        <p:spPr bwMode="auto">
          <a:xfrm>
            <a:off x="8070850" y="7251700"/>
            <a:ext cx="1576388" cy="755650"/>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49157" name="AutoShape 5"/>
          <p:cNvSpPr>
            <a:spLocks/>
          </p:cNvSpPr>
          <p:nvPr/>
        </p:nvSpPr>
        <p:spPr bwMode="auto">
          <a:xfrm>
            <a:off x="12007850" y="7251700"/>
            <a:ext cx="1576388" cy="755650"/>
          </a:xfrm>
          <a:prstGeom prst="roundRect">
            <a:avLst>
              <a:gd name="adj" fmla="val 50000"/>
            </a:avLst>
          </a:prstGeom>
          <a:noFill/>
          <a:ln w="25400" cap="flat" cmpd="sng">
            <a:solidFill>
              <a:srgbClr val="FFFFFF"/>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49158" name="Rectangle 6"/>
          <p:cNvSpPr>
            <a:spLocks/>
          </p:cNvSpPr>
          <p:nvPr/>
        </p:nvSpPr>
        <p:spPr bwMode="auto">
          <a:xfrm>
            <a:off x="12101513" y="81343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49159" name="Rectangle 7"/>
          <p:cNvSpPr>
            <a:spLocks/>
          </p:cNvSpPr>
          <p:nvPr/>
        </p:nvSpPr>
        <p:spPr bwMode="auto">
          <a:xfrm>
            <a:off x="8197850" y="81343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49160" name="AutoShape 8"/>
          <p:cNvSpPr>
            <a:spLocks/>
          </p:cNvSpPr>
          <p:nvPr/>
        </p:nvSpPr>
        <p:spPr bwMode="auto">
          <a:xfrm>
            <a:off x="9256713" y="3009900"/>
            <a:ext cx="2844800" cy="3581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8577"/>
                </a:moveTo>
                <a:lnTo>
                  <a:pt x="10800" y="0"/>
                </a:lnTo>
                <a:lnTo>
                  <a:pt x="21600" y="8577"/>
                </a:lnTo>
                <a:lnTo>
                  <a:pt x="16200" y="8577"/>
                </a:lnTo>
                <a:lnTo>
                  <a:pt x="16200" y="21600"/>
                </a:lnTo>
                <a:lnTo>
                  <a:pt x="5400" y="21600"/>
                </a:lnTo>
                <a:lnTo>
                  <a:pt x="5400" y="8577"/>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017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4F4B9411-CC83-485D-8C6F-DB74DDFF0937}" type="slidenum">
              <a:rPr lang="zh-TW" altLang="zh-TW" sz="2100">
                <a:solidFill>
                  <a:srgbClr val="A7A7A7"/>
                </a:solidFill>
                <a:latin typeface="Gill Sans" charset="0"/>
                <a:ea typeface="Gill Sans" charset="0"/>
                <a:cs typeface="Gill Sans" charset="0"/>
                <a:sym typeface="Gill Sans" charset="0"/>
              </a:rPr>
              <a:pPr defTabSz="823913"/>
              <a:t>52</a:t>
            </a:fld>
            <a:endParaRPr lang="zh-TW" altLang="zh-TW" sz="2100">
              <a:solidFill>
                <a:srgbClr val="A7A7A7"/>
              </a:solidFill>
              <a:latin typeface="Gill Sans" charset="0"/>
              <a:ea typeface="Gill Sans" charset="0"/>
              <a:cs typeface="Gill Sans" charset="0"/>
              <a:sym typeface="Gill Sans" charset="0"/>
            </a:endParaRPr>
          </a:p>
        </p:txBody>
      </p:sp>
      <p:sp>
        <p:nvSpPr>
          <p:cNvPr id="50179" name="AutoShape 3"/>
          <p:cNvSpPr>
            <a:spLocks/>
          </p:cNvSpPr>
          <p:nvPr/>
        </p:nvSpPr>
        <p:spPr bwMode="auto">
          <a:xfrm>
            <a:off x="8070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0180" name="AutoShape 4"/>
          <p:cNvSpPr>
            <a:spLocks/>
          </p:cNvSpPr>
          <p:nvPr/>
        </p:nvSpPr>
        <p:spPr bwMode="auto">
          <a:xfrm>
            <a:off x="12007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0181" name="Rectangle 5"/>
          <p:cNvSpPr>
            <a:spLocks/>
          </p:cNvSpPr>
          <p:nvPr/>
        </p:nvSpPr>
        <p:spPr bwMode="auto">
          <a:xfrm>
            <a:off x="12101513" y="5640388"/>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50182" name="Rectangle 6"/>
          <p:cNvSpPr>
            <a:spLocks/>
          </p:cNvSpPr>
          <p:nvPr/>
        </p:nvSpPr>
        <p:spPr bwMode="auto">
          <a:xfrm>
            <a:off x="8197850" y="7377113"/>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50183" name="AutoShape 7"/>
          <p:cNvSpPr>
            <a:spLocks/>
          </p:cNvSpPr>
          <p:nvPr/>
        </p:nvSpPr>
        <p:spPr bwMode="auto">
          <a:xfrm rot="282757">
            <a:off x="10096500" y="4630738"/>
            <a:ext cx="17591088" cy="10331450"/>
          </a:xfrm>
          <a:custGeom>
            <a:avLst/>
            <a:gdLst>
              <a:gd name="T0" fmla="+- 0 11161 722"/>
              <a:gd name="T1" fmla="*/ T0 w 20878"/>
              <a:gd name="T2" fmla="+- 0 10862 125"/>
              <a:gd name="T3" fmla="*/ 10862 h 21475"/>
              <a:gd name="T4" fmla="+- 0 11161 722"/>
              <a:gd name="T5" fmla="*/ T4 w 20878"/>
              <a:gd name="T6" fmla="+- 0 10862 125"/>
              <a:gd name="T7" fmla="*/ 10862 h 21475"/>
              <a:gd name="T8" fmla="+- 0 11161 722"/>
              <a:gd name="T9" fmla="*/ T8 w 20878"/>
              <a:gd name="T10" fmla="+- 0 10862 125"/>
              <a:gd name="T11" fmla="*/ 10862 h 21475"/>
              <a:gd name="T12" fmla="+- 0 11161 722"/>
              <a:gd name="T13" fmla="*/ T12 w 20878"/>
              <a:gd name="T14" fmla="+- 0 10862 125"/>
              <a:gd name="T15" fmla="*/ 10862 h 21475"/>
            </a:gdLst>
            <a:ahLst/>
            <a:cxnLst>
              <a:cxn ang="0">
                <a:pos x="T1" y="T3"/>
              </a:cxn>
              <a:cxn ang="0">
                <a:pos x="T5" y="T7"/>
              </a:cxn>
              <a:cxn ang="0">
                <a:pos x="T9" y="T11"/>
              </a:cxn>
              <a:cxn ang="0">
                <a:pos x="T13" y="T15"/>
              </a:cxn>
            </a:cxnLst>
            <a:rect l="0" t="0" r="r" b="b"/>
            <a:pathLst>
              <a:path w="20878" h="21475">
                <a:moveTo>
                  <a:pt x="69" y="21475"/>
                </a:moveTo>
                <a:lnTo>
                  <a:pt x="69" y="21475"/>
                </a:lnTo>
                <a:cubicBezTo>
                  <a:pt x="-722" y="10692"/>
                  <a:pt x="5365" y="1117"/>
                  <a:pt x="13664" y="89"/>
                </a:cubicBezTo>
                <a:cubicBezTo>
                  <a:pt x="15391" y="-125"/>
                  <a:pt x="17133" y="49"/>
                  <a:pt x="18815" y="605"/>
                </a:cubicBezTo>
                <a:lnTo>
                  <a:pt x="20878" y="4924"/>
                </a:lnTo>
                <a:lnTo>
                  <a:pt x="16435" y="6651"/>
                </a:lnTo>
                <a:cubicBezTo>
                  <a:pt x="10210" y="5801"/>
                  <a:pt x="4564" y="10915"/>
                  <a:pt x="3825" y="18074"/>
                </a:cubicBezTo>
                <a:cubicBezTo>
                  <a:pt x="3724" y="19050"/>
                  <a:pt x="3720" y="20035"/>
                  <a:pt x="3811" y="21012"/>
                </a:cubicBezTo>
                <a:close/>
              </a:path>
            </a:pathLst>
          </a:cu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0184" name="AutoShape 8"/>
          <p:cNvSpPr>
            <a:spLocks/>
          </p:cNvSpPr>
          <p:nvPr/>
        </p:nvSpPr>
        <p:spPr bwMode="auto">
          <a:xfrm>
            <a:off x="10074275" y="3579813"/>
            <a:ext cx="7019925" cy="20605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lnTo>
                  <a:pt x="0" y="13947"/>
                </a:lnTo>
                <a:cubicBezTo>
                  <a:pt x="0" y="8728"/>
                  <a:pt x="1241" y="4497"/>
                  <a:pt x="2772" y="4497"/>
                </a:cubicBezTo>
                <a:lnTo>
                  <a:pt x="20016" y="4497"/>
                </a:lnTo>
                <a:lnTo>
                  <a:pt x="20016" y="0"/>
                </a:lnTo>
                <a:lnTo>
                  <a:pt x="21600" y="10800"/>
                </a:lnTo>
                <a:lnTo>
                  <a:pt x="20016" y="21600"/>
                </a:lnTo>
                <a:lnTo>
                  <a:pt x="20016" y="17103"/>
                </a:lnTo>
                <a:lnTo>
                  <a:pt x="3698" y="17103"/>
                </a:lnTo>
                <a:lnTo>
                  <a:pt x="3698" y="21600"/>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1202"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7137A66B-3D3A-42D4-9F69-95CE18C1DD91}" type="slidenum">
              <a:rPr lang="zh-TW" altLang="zh-TW" sz="2100">
                <a:solidFill>
                  <a:srgbClr val="A7A7A7"/>
                </a:solidFill>
                <a:latin typeface="Gill Sans" charset="0"/>
                <a:ea typeface="Gill Sans" charset="0"/>
                <a:cs typeface="Gill Sans" charset="0"/>
                <a:sym typeface="Gill Sans" charset="0"/>
              </a:rPr>
              <a:pPr defTabSz="823913"/>
              <a:t>53</a:t>
            </a:fld>
            <a:endParaRPr lang="zh-TW" altLang="zh-TW" sz="2100">
              <a:solidFill>
                <a:srgbClr val="A7A7A7"/>
              </a:solidFill>
              <a:latin typeface="Gill Sans" charset="0"/>
              <a:ea typeface="Gill Sans" charset="0"/>
              <a:cs typeface="Gill Sans" charset="0"/>
              <a:sym typeface="Gill Sans" charset="0"/>
            </a:endParaRPr>
          </a:p>
        </p:txBody>
      </p:sp>
      <p:sp>
        <p:nvSpPr>
          <p:cNvPr id="51203" name="AutoShape 3"/>
          <p:cNvSpPr>
            <a:spLocks/>
          </p:cNvSpPr>
          <p:nvPr/>
        </p:nvSpPr>
        <p:spPr bwMode="auto">
          <a:xfrm rot="739805" flipH="1">
            <a:off x="217488" y="3297238"/>
            <a:ext cx="18024475" cy="10191750"/>
          </a:xfrm>
          <a:custGeom>
            <a:avLst/>
            <a:gdLst>
              <a:gd name="T0" fmla="+- 0 11057 515"/>
              <a:gd name="T1" fmla="*/ T0 w 21085"/>
              <a:gd name="T2" fmla="+- 0 10988 377"/>
              <a:gd name="T3" fmla="*/ 10988 h 21223"/>
              <a:gd name="T4" fmla="+- 0 11057 515"/>
              <a:gd name="T5" fmla="*/ T4 w 21085"/>
              <a:gd name="T6" fmla="+- 0 10988 377"/>
              <a:gd name="T7" fmla="*/ 10988 h 21223"/>
              <a:gd name="T8" fmla="+- 0 11057 515"/>
              <a:gd name="T9" fmla="*/ T8 w 21085"/>
              <a:gd name="T10" fmla="+- 0 10988 377"/>
              <a:gd name="T11" fmla="*/ 10988 h 21223"/>
              <a:gd name="T12" fmla="+- 0 11057 515"/>
              <a:gd name="T13" fmla="*/ T12 w 21085"/>
              <a:gd name="T14" fmla="+- 0 10988 377"/>
              <a:gd name="T15" fmla="*/ 10988 h 21223"/>
            </a:gdLst>
            <a:ahLst/>
            <a:cxnLst>
              <a:cxn ang="0">
                <a:pos x="T1" y="T3"/>
              </a:cxn>
              <a:cxn ang="0">
                <a:pos x="T5" y="T7"/>
              </a:cxn>
              <a:cxn ang="0">
                <a:pos x="T9" y="T11"/>
              </a:cxn>
              <a:cxn ang="0">
                <a:pos x="T13" y="T15"/>
              </a:cxn>
            </a:cxnLst>
            <a:rect l="0" t="0" r="r" b="b"/>
            <a:pathLst>
              <a:path w="21085" h="21223">
                <a:moveTo>
                  <a:pt x="41" y="21223"/>
                </a:moveTo>
                <a:lnTo>
                  <a:pt x="41" y="21223"/>
                </a:lnTo>
                <a:cubicBezTo>
                  <a:pt x="-515" y="10407"/>
                  <a:pt x="4637" y="934"/>
                  <a:pt x="11549" y="64"/>
                </a:cubicBezTo>
                <a:cubicBezTo>
                  <a:pt x="15050" y="-377"/>
                  <a:pt x="18508" y="1497"/>
                  <a:pt x="21085" y="5230"/>
                </a:cubicBezTo>
                <a:lnTo>
                  <a:pt x="21015" y="11365"/>
                </a:lnTo>
                <a:lnTo>
                  <a:pt x="16125" y="10087"/>
                </a:lnTo>
                <a:cubicBezTo>
                  <a:pt x="12418" y="7279"/>
                  <a:pt x="7816" y="9283"/>
                  <a:pt x="5844" y="14563"/>
                </a:cubicBezTo>
                <a:cubicBezTo>
                  <a:pt x="5153" y="16415"/>
                  <a:pt x="4854" y="18512"/>
                  <a:pt x="4984" y="20601"/>
                </a:cubicBezTo>
                <a:close/>
              </a:path>
            </a:pathLst>
          </a:cu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1204" name="AutoShape 4"/>
          <p:cNvSpPr>
            <a:spLocks/>
          </p:cNvSpPr>
          <p:nvPr/>
        </p:nvSpPr>
        <p:spPr bwMode="auto">
          <a:xfrm>
            <a:off x="8070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51205" name="AutoShape 5"/>
          <p:cNvSpPr>
            <a:spLocks/>
          </p:cNvSpPr>
          <p:nvPr/>
        </p:nvSpPr>
        <p:spPr bwMode="auto">
          <a:xfrm>
            <a:off x="12007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51206" name="Rectangle 6"/>
          <p:cNvSpPr>
            <a:spLocks/>
          </p:cNvSpPr>
          <p:nvPr/>
        </p:nvSpPr>
        <p:spPr bwMode="auto">
          <a:xfrm>
            <a:off x="12101513" y="7377113"/>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51207" name="Rectangle 7"/>
          <p:cNvSpPr>
            <a:spLocks/>
          </p:cNvSpPr>
          <p:nvPr/>
        </p:nvSpPr>
        <p:spPr bwMode="auto">
          <a:xfrm>
            <a:off x="8197850" y="5548313"/>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R3</a:t>
            </a:r>
          </a:p>
        </p:txBody>
      </p:sp>
      <p:sp>
        <p:nvSpPr>
          <p:cNvPr id="51208" name="AutoShape 8"/>
          <p:cNvSpPr>
            <a:spLocks/>
          </p:cNvSpPr>
          <p:nvPr/>
        </p:nvSpPr>
        <p:spPr bwMode="auto">
          <a:xfrm flipH="1">
            <a:off x="4859338" y="3629025"/>
            <a:ext cx="6453187" cy="1968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lnTo>
                  <a:pt x="0" y="13947"/>
                </a:lnTo>
                <a:cubicBezTo>
                  <a:pt x="0" y="8728"/>
                  <a:pt x="1291" y="4497"/>
                  <a:pt x="2883" y="4497"/>
                </a:cubicBezTo>
                <a:lnTo>
                  <a:pt x="19953" y="4497"/>
                </a:lnTo>
                <a:lnTo>
                  <a:pt x="19953" y="0"/>
                </a:lnTo>
                <a:lnTo>
                  <a:pt x="21600" y="10800"/>
                </a:lnTo>
                <a:lnTo>
                  <a:pt x="19953" y="21600"/>
                </a:lnTo>
                <a:lnTo>
                  <a:pt x="19953" y="17103"/>
                </a:lnTo>
                <a:lnTo>
                  <a:pt x="3845" y="17103"/>
                </a:lnTo>
                <a:lnTo>
                  <a:pt x="3845" y="21600"/>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222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46F3BB1A-1B11-40FE-8571-33734A2F49EB}" type="slidenum">
              <a:rPr lang="zh-TW" altLang="zh-TW" sz="2100">
                <a:solidFill>
                  <a:srgbClr val="A7A7A7"/>
                </a:solidFill>
                <a:latin typeface="Gill Sans" charset="0"/>
                <a:ea typeface="Gill Sans" charset="0"/>
                <a:cs typeface="Gill Sans" charset="0"/>
                <a:sym typeface="Gill Sans" charset="0"/>
              </a:rPr>
              <a:pPr defTabSz="823913"/>
              <a:t>54</a:t>
            </a:fld>
            <a:endParaRPr lang="zh-TW" altLang="zh-TW" sz="2100">
              <a:solidFill>
                <a:srgbClr val="A7A7A7"/>
              </a:solidFill>
              <a:latin typeface="Gill Sans" charset="0"/>
              <a:ea typeface="Gill Sans" charset="0"/>
              <a:cs typeface="Gill Sans" charset="0"/>
              <a:sym typeface="Gill Sans" charset="0"/>
            </a:endParaRPr>
          </a:p>
        </p:txBody>
      </p:sp>
      <p:sp>
        <p:nvSpPr>
          <p:cNvPr id="52227" name="Rectangle 3"/>
          <p:cNvSpPr>
            <a:spLocks/>
          </p:cNvSpPr>
          <p:nvPr/>
        </p:nvSpPr>
        <p:spPr bwMode="auto">
          <a:xfrm>
            <a:off x="10750550" y="0"/>
            <a:ext cx="5235575" cy="1371600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2228" name="AutoShape 4"/>
          <p:cNvSpPr>
            <a:spLocks/>
          </p:cNvSpPr>
          <p:nvPr/>
        </p:nvSpPr>
        <p:spPr bwMode="auto">
          <a:xfrm>
            <a:off x="16932275" y="7251700"/>
            <a:ext cx="1576388" cy="755650"/>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2229" name="AutoShape 5"/>
          <p:cNvSpPr>
            <a:spLocks/>
          </p:cNvSpPr>
          <p:nvPr/>
        </p:nvSpPr>
        <p:spPr bwMode="auto">
          <a:xfrm>
            <a:off x="13179425" y="7251700"/>
            <a:ext cx="1576388" cy="755650"/>
          </a:xfrm>
          <a:prstGeom prst="roundRect">
            <a:avLst>
              <a:gd name="adj" fmla="val 50000"/>
            </a:avLst>
          </a:prstGeom>
          <a:noFill/>
          <a:ln w="25400" cap="flat" cmpd="sng">
            <a:solidFill>
              <a:srgbClr val="FFFFFF"/>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52230" name="Rectangle 6"/>
          <p:cNvSpPr>
            <a:spLocks/>
          </p:cNvSpPr>
          <p:nvPr/>
        </p:nvSpPr>
        <p:spPr bwMode="auto">
          <a:xfrm>
            <a:off x="13274675" y="81343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R3</a:t>
            </a:r>
          </a:p>
        </p:txBody>
      </p:sp>
      <p:sp>
        <p:nvSpPr>
          <p:cNvPr id="52231" name="Rectangle 7"/>
          <p:cNvSpPr>
            <a:spLocks/>
          </p:cNvSpPr>
          <p:nvPr/>
        </p:nvSpPr>
        <p:spPr bwMode="auto">
          <a:xfrm>
            <a:off x="17057688" y="81343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52232" name="AutoShape 8"/>
          <p:cNvSpPr>
            <a:spLocks/>
          </p:cNvSpPr>
          <p:nvPr/>
        </p:nvSpPr>
        <p:spPr bwMode="auto">
          <a:xfrm rot="18616987">
            <a:off x="11684793" y="2047082"/>
            <a:ext cx="2843213" cy="4749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467"/>
                </a:moveTo>
                <a:lnTo>
                  <a:pt x="10800" y="0"/>
                </a:lnTo>
                <a:lnTo>
                  <a:pt x="21600" y="6467"/>
                </a:lnTo>
                <a:lnTo>
                  <a:pt x="16200" y="6467"/>
                </a:lnTo>
                <a:lnTo>
                  <a:pt x="16200" y="21600"/>
                </a:lnTo>
                <a:lnTo>
                  <a:pt x="5400" y="21600"/>
                </a:lnTo>
                <a:lnTo>
                  <a:pt x="5400" y="6467"/>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325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B6EF2BD-6B1F-405A-9101-8D7ABE14F181}" type="slidenum">
              <a:rPr lang="zh-TW" altLang="zh-TW" sz="2100">
                <a:solidFill>
                  <a:srgbClr val="A7A7A7"/>
                </a:solidFill>
                <a:latin typeface="Gill Sans" charset="0"/>
                <a:ea typeface="Gill Sans" charset="0"/>
                <a:cs typeface="Gill Sans" charset="0"/>
                <a:sym typeface="Gill Sans" charset="0"/>
              </a:rPr>
              <a:pPr defTabSz="823913"/>
              <a:t>55</a:t>
            </a:fld>
            <a:endParaRPr lang="zh-TW" altLang="zh-TW" sz="2100">
              <a:solidFill>
                <a:srgbClr val="A7A7A7"/>
              </a:solidFill>
              <a:latin typeface="Gill Sans" charset="0"/>
              <a:ea typeface="Gill Sans" charset="0"/>
              <a:cs typeface="Gill Sans" charset="0"/>
              <a:sym typeface="Gill Sans" charset="0"/>
            </a:endParaRPr>
          </a:p>
        </p:txBody>
      </p:sp>
      <p:pic>
        <p:nvPicPr>
          <p:cNvPr id="53251" name="Picture 3" descr="image48.png"/>
          <p:cNvPicPr>
            <a:picLocks noChangeAspect="1"/>
          </p:cNvPicPr>
          <p:nvPr/>
        </p:nvPicPr>
        <p:blipFill>
          <a:blip r:embed="rId2" cstate="print"/>
          <a:srcRect/>
          <a:stretch>
            <a:fillRect/>
          </a:stretch>
        </p:blipFill>
        <p:spPr bwMode="auto">
          <a:xfrm>
            <a:off x="4598988" y="379413"/>
            <a:ext cx="16340137" cy="13130212"/>
          </a:xfrm>
          <a:prstGeom prst="rect">
            <a:avLst/>
          </a:prstGeom>
          <a:noFill/>
          <a:ln w="12700" cap="flat" cmpd="sng">
            <a:noFill/>
            <a:prstDash val="solid"/>
            <a:miter lim="400000"/>
            <a:headEnd type="none" w="med" len="med"/>
            <a:tailEnd type="none" w="med" len="med"/>
          </a:ln>
          <a:effectLst/>
        </p:spPr>
      </p:pic>
      <p:pic>
        <p:nvPicPr>
          <p:cNvPr id="53252" name="Picture 4" descr="image49.png"/>
          <p:cNvPicPr>
            <a:picLocks noChangeAspect="1"/>
          </p:cNvPicPr>
          <p:nvPr/>
        </p:nvPicPr>
        <p:blipFill>
          <a:blip r:embed="rId3" cstate="print"/>
          <a:srcRect/>
          <a:stretch>
            <a:fillRect/>
          </a:stretch>
        </p:blipFill>
        <p:spPr bwMode="auto">
          <a:xfrm>
            <a:off x="19497675" y="3248025"/>
            <a:ext cx="2409825" cy="2065338"/>
          </a:xfrm>
          <a:prstGeom prst="rect">
            <a:avLst/>
          </a:prstGeom>
          <a:noFill/>
          <a:ln w="9525" cap="flat" cmpd="sng">
            <a:solidFill>
              <a:srgbClr val="7A7A7A"/>
            </a:solidFill>
            <a:prstDash val="solid"/>
            <a:miter lim="800000"/>
            <a:headEnd type="none" w="med" len="med"/>
            <a:tailEnd type="none" w="med" len="med"/>
          </a:ln>
          <a:effectLst/>
        </p:spPr>
      </p:pic>
      <p:pic>
        <p:nvPicPr>
          <p:cNvPr id="53253" name="Picture 5" descr="image50.png"/>
          <p:cNvPicPr>
            <a:picLocks noChangeAspect="1"/>
          </p:cNvPicPr>
          <p:nvPr/>
        </p:nvPicPr>
        <p:blipFill>
          <a:blip r:embed="rId4" cstate="print"/>
          <a:srcRect/>
          <a:stretch>
            <a:fillRect/>
          </a:stretch>
        </p:blipFill>
        <p:spPr bwMode="auto">
          <a:xfrm>
            <a:off x="19529425" y="5808663"/>
            <a:ext cx="2378075" cy="1905000"/>
          </a:xfrm>
          <a:prstGeom prst="rect">
            <a:avLst/>
          </a:prstGeom>
          <a:noFill/>
          <a:ln w="9525" cap="flat" cmpd="sng">
            <a:solidFill>
              <a:srgbClr val="7A7A7A"/>
            </a:solidFill>
            <a:prstDash val="solid"/>
            <a:miter lim="800000"/>
            <a:headEnd type="none" w="med" len="med"/>
            <a:tailEnd type="none" w="med" len="med"/>
          </a:ln>
          <a:effectLst/>
        </p:spPr>
      </p:pic>
      <p:pic>
        <p:nvPicPr>
          <p:cNvPr id="53254" name="Picture 6" descr="image51.png"/>
          <p:cNvPicPr>
            <a:picLocks noChangeAspect="1"/>
          </p:cNvPicPr>
          <p:nvPr/>
        </p:nvPicPr>
        <p:blipFill>
          <a:blip r:embed="rId5" cstate="print"/>
          <a:srcRect/>
          <a:stretch>
            <a:fillRect/>
          </a:stretch>
        </p:blipFill>
        <p:spPr bwMode="auto">
          <a:xfrm>
            <a:off x="19516725" y="8369300"/>
            <a:ext cx="2409825" cy="1741488"/>
          </a:xfrm>
          <a:prstGeom prst="rect">
            <a:avLst/>
          </a:prstGeom>
          <a:noFill/>
          <a:ln w="9525" cap="flat" cmpd="sng">
            <a:solidFill>
              <a:srgbClr val="7A7A7A"/>
            </a:solidFill>
            <a:prstDash val="solid"/>
            <a:miter lim="800000"/>
            <a:headEnd type="none" w="med" len="med"/>
            <a:tailEnd type="none" w="med" len="med"/>
          </a:ln>
          <a:effectLst/>
        </p:spPr>
      </p:pic>
      <p:pic>
        <p:nvPicPr>
          <p:cNvPr id="53255" name="Picture 7" descr="image52.png"/>
          <p:cNvPicPr>
            <a:picLocks noChangeAspect="1"/>
          </p:cNvPicPr>
          <p:nvPr/>
        </p:nvPicPr>
        <p:blipFill>
          <a:blip r:embed="rId6" cstate="print"/>
          <a:srcRect/>
          <a:stretch>
            <a:fillRect/>
          </a:stretch>
        </p:blipFill>
        <p:spPr bwMode="auto">
          <a:xfrm>
            <a:off x="19491325" y="10845800"/>
            <a:ext cx="2473325" cy="2224088"/>
          </a:xfrm>
          <a:prstGeom prst="rect">
            <a:avLst/>
          </a:prstGeom>
          <a:noFill/>
          <a:ln w="9525" cap="flat" cmpd="sng">
            <a:solidFill>
              <a:srgbClr val="7A7A7A"/>
            </a:solidFill>
            <a:prstDash val="solid"/>
            <a:miter lim="8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427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3BE324EB-59B3-455B-8618-2F2D736B5B93}" type="slidenum">
              <a:rPr lang="zh-TW" altLang="zh-TW" sz="2100">
                <a:solidFill>
                  <a:srgbClr val="A7A7A7"/>
                </a:solidFill>
                <a:latin typeface="Gill Sans" charset="0"/>
                <a:ea typeface="Gill Sans" charset="0"/>
                <a:cs typeface="Gill Sans" charset="0"/>
                <a:sym typeface="Gill Sans" charset="0"/>
              </a:rPr>
              <a:pPr defTabSz="823913"/>
              <a:t>56</a:t>
            </a:fld>
            <a:endParaRPr lang="zh-TW" altLang="zh-TW" sz="2100">
              <a:solidFill>
                <a:srgbClr val="A7A7A7"/>
              </a:solidFill>
              <a:latin typeface="Gill Sans" charset="0"/>
              <a:ea typeface="Gill Sans" charset="0"/>
              <a:cs typeface="Gill Sans" charset="0"/>
              <a:sym typeface="Gill Sans" charset="0"/>
            </a:endParaRPr>
          </a:p>
        </p:txBody>
      </p:sp>
      <p:sp>
        <p:nvSpPr>
          <p:cNvPr id="54275" name="Rectangle 3"/>
          <p:cNvSpPr>
            <a:spLocks/>
          </p:cNvSpPr>
          <p:nvPr/>
        </p:nvSpPr>
        <p:spPr bwMode="auto">
          <a:xfrm>
            <a:off x="10750550" y="5753100"/>
            <a:ext cx="5235575" cy="7961313"/>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4276" name="AutoShape 4"/>
          <p:cNvSpPr>
            <a:spLocks/>
          </p:cNvSpPr>
          <p:nvPr/>
        </p:nvSpPr>
        <p:spPr bwMode="auto">
          <a:xfrm>
            <a:off x="8070850" y="487362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4277" name="AutoShape 5"/>
          <p:cNvSpPr>
            <a:spLocks/>
          </p:cNvSpPr>
          <p:nvPr/>
        </p:nvSpPr>
        <p:spPr bwMode="auto">
          <a:xfrm>
            <a:off x="12007850" y="487362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4278" name="Rectangle 6"/>
          <p:cNvSpPr>
            <a:spLocks/>
          </p:cNvSpPr>
          <p:nvPr/>
        </p:nvSpPr>
        <p:spPr bwMode="auto">
          <a:xfrm>
            <a:off x="12101513" y="3836988"/>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54279" name="Rectangle 7"/>
          <p:cNvSpPr>
            <a:spLocks/>
          </p:cNvSpPr>
          <p:nvPr/>
        </p:nvSpPr>
        <p:spPr bwMode="auto">
          <a:xfrm>
            <a:off x="8197850" y="3836988"/>
            <a:ext cx="1449388"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54280" name="Rectangle 8"/>
          <p:cNvSpPr>
            <a:spLocks/>
          </p:cNvSpPr>
          <p:nvPr/>
        </p:nvSpPr>
        <p:spPr bwMode="auto">
          <a:xfrm rot="5400000">
            <a:off x="17567275" y="4171950"/>
            <a:ext cx="5233988" cy="8396288"/>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529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87A5764A-6C4B-4620-9381-102F238B1541}" type="slidenum">
              <a:rPr lang="zh-TW" altLang="zh-TW" sz="2100">
                <a:solidFill>
                  <a:srgbClr val="A7A7A7"/>
                </a:solidFill>
                <a:latin typeface="Gill Sans" charset="0"/>
                <a:ea typeface="Gill Sans" charset="0"/>
                <a:cs typeface="Gill Sans" charset="0"/>
                <a:sym typeface="Gill Sans" charset="0"/>
              </a:rPr>
              <a:pPr defTabSz="823913"/>
              <a:t>57</a:t>
            </a:fld>
            <a:endParaRPr lang="zh-TW" altLang="zh-TW" sz="2100">
              <a:solidFill>
                <a:srgbClr val="A7A7A7"/>
              </a:solidFill>
              <a:latin typeface="Gill Sans" charset="0"/>
              <a:ea typeface="Gill Sans" charset="0"/>
              <a:cs typeface="Gill Sans" charset="0"/>
              <a:sym typeface="Gill Sans" charset="0"/>
            </a:endParaRPr>
          </a:p>
        </p:txBody>
      </p:sp>
      <p:sp>
        <p:nvSpPr>
          <p:cNvPr id="55299" name="Rectangle 3"/>
          <p:cNvSpPr>
            <a:spLocks/>
          </p:cNvSpPr>
          <p:nvPr/>
        </p:nvSpPr>
        <p:spPr bwMode="auto">
          <a:xfrm>
            <a:off x="10750550" y="5753100"/>
            <a:ext cx="5235575" cy="7961313"/>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5300" name="AutoShape 4"/>
          <p:cNvSpPr>
            <a:spLocks/>
          </p:cNvSpPr>
          <p:nvPr/>
        </p:nvSpPr>
        <p:spPr bwMode="auto">
          <a:xfrm>
            <a:off x="8070850" y="487362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5301" name="AutoShape 5"/>
          <p:cNvSpPr>
            <a:spLocks/>
          </p:cNvSpPr>
          <p:nvPr/>
        </p:nvSpPr>
        <p:spPr bwMode="auto">
          <a:xfrm>
            <a:off x="12007850" y="487362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5302" name="Rectangle 6"/>
          <p:cNvSpPr>
            <a:spLocks/>
          </p:cNvSpPr>
          <p:nvPr/>
        </p:nvSpPr>
        <p:spPr bwMode="auto">
          <a:xfrm>
            <a:off x="12101513" y="3836988"/>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55303" name="Rectangle 7"/>
          <p:cNvSpPr>
            <a:spLocks/>
          </p:cNvSpPr>
          <p:nvPr/>
        </p:nvSpPr>
        <p:spPr bwMode="auto">
          <a:xfrm>
            <a:off x="8197850" y="3836988"/>
            <a:ext cx="1449388"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55304" name="Rectangle 8"/>
          <p:cNvSpPr>
            <a:spLocks/>
          </p:cNvSpPr>
          <p:nvPr/>
        </p:nvSpPr>
        <p:spPr bwMode="auto">
          <a:xfrm rot="5400000">
            <a:off x="17567275" y="4171950"/>
            <a:ext cx="5233988" cy="8396288"/>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5305" name="AutoShape 9"/>
          <p:cNvSpPr>
            <a:spLocks/>
          </p:cNvSpPr>
          <p:nvPr/>
        </p:nvSpPr>
        <p:spPr bwMode="auto">
          <a:xfrm>
            <a:off x="15986125" y="489585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5306" name="Rectangle 10"/>
          <p:cNvSpPr>
            <a:spLocks/>
          </p:cNvSpPr>
          <p:nvPr/>
        </p:nvSpPr>
        <p:spPr bwMode="auto">
          <a:xfrm>
            <a:off x="16079788" y="3859213"/>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55307" name="AutoShape 11"/>
          <p:cNvSpPr>
            <a:spLocks/>
          </p:cNvSpPr>
          <p:nvPr/>
        </p:nvSpPr>
        <p:spPr bwMode="auto">
          <a:xfrm>
            <a:off x="3965575" y="487680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5308" name="Rectangle 12"/>
          <p:cNvSpPr>
            <a:spLocks/>
          </p:cNvSpPr>
          <p:nvPr/>
        </p:nvSpPr>
        <p:spPr bwMode="auto">
          <a:xfrm>
            <a:off x="4059238" y="3840163"/>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R4</a:t>
            </a:r>
          </a:p>
        </p:txBody>
      </p:sp>
    </p:spTree>
  </p:cSld>
  <p:clrMapOvr>
    <a:masterClrMapping/>
  </p:clrMapOvr>
  <p:transition spd="med"/>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6322"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43B355D7-6DF9-4775-AB71-D2A66D57F71E}" type="slidenum">
              <a:rPr lang="zh-TW" altLang="zh-TW" sz="2100">
                <a:solidFill>
                  <a:srgbClr val="A7A7A7"/>
                </a:solidFill>
                <a:latin typeface="Gill Sans" charset="0"/>
                <a:ea typeface="Gill Sans" charset="0"/>
                <a:cs typeface="Gill Sans" charset="0"/>
                <a:sym typeface="Gill Sans" charset="0"/>
              </a:rPr>
              <a:pPr defTabSz="823913"/>
              <a:t>58</a:t>
            </a:fld>
            <a:endParaRPr lang="zh-TW" altLang="zh-TW" sz="2100">
              <a:solidFill>
                <a:srgbClr val="A7A7A7"/>
              </a:solidFill>
              <a:latin typeface="Gill Sans" charset="0"/>
              <a:ea typeface="Gill Sans" charset="0"/>
              <a:cs typeface="Gill Sans" charset="0"/>
              <a:sym typeface="Gill Sans" charset="0"/>
            </a:endParaRPr>
          </a:p>
        </p:txBody>
      </p:sp>
      <p:sp>
        <p:nvSpPr>
          <p:cNvPr id="56323" name="Rectangle 3"/>
          <p:cNvSpPr>
            <a:spLocks/>
          </p:cNvSpPr>
          <p:nvPr/>
        </p:nvSpPr>
        <p:spPr bwMode="auto">
          <a:xfrm>
            <a:off x="10750550" y="3829050"/>
            <a:ext cx="5235575" cy="988695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6324" name="AutoShape 4"/>
          <p:cNvSpPr>
            <a:spLocks/>
          </p:cNvSpPr>
          <p:nvPr/>
        </p:nvSpPr>
        <p:spPr bwMode="auto">
          <a:xfrm>
            <a:off x="8070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6325" name="AutoShape 5"/>
          <p:cNvSpPr>
            <a:spLocks/>
          </p:cNvSpPr>
          <p:nvPr/>
        </p:nvSpPr>
        <p:spPr bwMode="auto">
          <a:xfrm>
            <a:off x="12007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6326" name="Rectangle 6"/>
          <p:cNvSpPr>
            <a:spLocks/>
          </p:cNvSpPr>
          <p:nvPr/>
        </p:nvSpPr>
        <p:spPr bwMode="auto">
          <a:xfrm>
            <a:off x="12101513" y="92265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56327" name="Rectangle 7"/>
          <p:cNvSpPr>
            <a:spLocks/>
          </p:cNvSpPr>
          <p:nvPr/>
        </p:nvSpPr>
        <p:spPr bwMode="auto">
          <a:xfrm>
            <a:off x="8197850" y="71564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56328" name="Rectangle 8"/>
          <p:cNvSpPr>
            <a:spLocks/>
          </p:cNvSpPr>
          <p:nvPr/>
        </p:nvSpPr>
        <p:spPr bwMode="auto">
          <a:xfrm rot="5400000">
            <a:off x="17567275" y="2247900"/>
            <a:ext cx="5233988" cy="8396288"/>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6329" name="AutoShape 9"/>
          <p:cNvSpPr>
            <a:spLocks/>
          </p:cNvSpPr>
          <p:nvPr/>
        </p:nvSpPr>
        <p:spPr bwMode="auto">
          <a:xfrm>
            <a:off x="15986125" y="821690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6330" name="Rectangle 10"/>
          <p:cNvSpPr>
            <a:spLocks/>
          </p:cNvSpPr>
          <p:nvPr/>
        </p:nvSpPr>
        <p:spPr bwMode="auto">
          <a:xfrm>
            <a:off x="16079788" y="924877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56331" name="AutoShape 11"/>
          <p:cNvSpPr>
            <a:spLocks/>
          </p:cNvSpPr>
          <p:nvPr/>
        </p:nvSpPr>
        <p:spPr bwMode="auto">
          <a:xfrm>
            <a:off x="3965575" y="819785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6332" name="Rectangle 12"/>
          <p:cNvSpPr>
            <a:spLocks/>
          </p:cNvSpPr>
          <p:nvPr/>
        </p:nvSpPr>
        <p:spPr bwMode="auto">
          <a:xfrm>
            <a:off x="4059238" y="715962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R4</a:t>
            </a:r>
          </a:p>
        </p:txBody>
      </p:sp>
      <p:sp>
        <p:nvSpPr>
          <p:cNvPr id="56333" name="AutoShape 13"/>
          <p:cNvSpPr>
            <a:spLocks/>
          </p:cNvSpPr>
          <p:nvPr/>
        </p:nvSpPr>
        <p:spPr bwMode="auto">
          <a:xfrm>
            <a:off x="10042525" y="4610100"/>
            <a:ext cx="7019925" cy="20589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lnTo>
                  <a:pt x="0" y="13947"/>
                </a:lnTo>
                <a:cubicBezTo>
                  <a:pt x="0" y="8728"/>
                  <a:pt x="1241" y="4497"/>
                  <a:pt x="2772" y="4497"/>
                </a:cubicBezTo>
                <a:lnTo>
                  <a:pt x="20016" y="4497"/>
                </a:lnTo>
                <a:lnTo>
                  <a:pt x="20016" y="0"/>
                </a:lnTo>
                <a:lnTo>
                  <a:pt x="21600" y="10800"/>
                </a:lnTo>
                <a:lnTo>
                  <a:pt x="20016" y="21600"/>
                </a:lnTo>
                <a:lnTo>
                  <a:pt x="20016" y="17103"/>
                </a:lnTo>
                <a:lnTo>
                  <a:pt x="3698" y="17103"/>
                </a:lnTo>
                <a:lnTo>
                  <a:pt x="3698" y="21600"/>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734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1649BA66-9A54-4F94-80D2-A8C1CCBEE347}" type="slidenum">
              <a:rPr lang="zh-TW" altLang="zh-TW" sz="2100">
                <a:solidFill>
                  <a:srgbClr val="A7A7A7"/>
                </a:solidFill>
                <a:latin typeface="Gill Sans" charset="0"/>
                <a:ea typeface="Gill Sans" charset="0"/>
                <a:cs typeface="Gill Sans" charset="0"/>
                <a:sym typeface="Gill Sans" charset="0"/>
              </a:rPr>
              <a:pPr defTabSz="823913"/>
              <a:t>59</a:t>
            </a:fld>
            <a:endParaRPr lang="zh-TW" altLang="zh-TW" sz="2100">
              <a:solidFill>
                <a:srgbClr val="A7A7A7"/>
              </a:solidFill>
              <a:latin typeface="Gill Sans" charset="0"/>
              <a:ea typeface="Gill Sans" charset="0"/>
              <a:cs typeface="Gill Sans" charset="0"/>
              <a:sym typeface="Gill Sans" charset="0"/>
            </a:endParaRPr>
          </a:p>
        </p:txBody>
      </p:sp>
      <p:sp>
        <p:nvSpPr>
          <p:cNvPr id="57347" name="Rectangle 3"/>
          <p:cNvSpPr>
            <a:spLocks/>
          </p:cNvSpPr>
          <p:nvPr/>
        </p:nvSpPr>
        <p:spPr bwMode="auto">
          <a:xfrm rot="5400000">
            <a:off x="2758281" y="1070769"/>
            <a:ext cx="5233988" cy="1075055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7348" name="Rectangle 4"/>
          <p:cNvSpPr>
            <a:spLocks/>
          </p:cNvSpPr>
          <p:nvPr/>
        </p:nvSpPr>
        <p:spPr bwMode="auto">
          <a:xfrm>
            <a:off x="10750550" y="3829050"/>
            <a:ext cx="5235575" cy="988695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7349" name="AutoShape 5"/>
          <p:cNvSpPr>
            <a:spLocks/>
          </p:cNvSpPr>
          <p:nvPr/>
        </p:nvSpPr>
        <p:spPr bwMode="auto">
          <a:xfrm>
            <a:off x="8070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57350" name="AutoShape 6"/>
          <p:cNvSpPr>
            <a:spLocks/>
          </p:cNvSpPr>
          <p:nvPr/>
        </p:nvSpPr>
        <p:spPr bwMode="auto">
          <a:xfrm>
            <a:off x="12007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7351" name="Rectangle 7"/>
          <p:cNvSpPr>
            <a:spLocks/>
          </p:cNvSpPr>
          <p:nvPr/>
        </p:nvSpPr>
        <p:spPr bwMode="auto">
          <a:xfrm>
            <a:off x="12101513" y="92265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57352" name="Rectangle 8"/>
          <p:cNvSpPr>
            <a:spLocks/>
          </p:cNvSpPr>
          <p:nvPr/>
        </p:nvSpPr>
        <p:spPr bwMode="auto">
          <a:xfrm>
            <a:off x="8197850" y="71564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R3</a:t>
            </a:r>
          </a:p>
        </p:txBody>
      </p:sp>
      <p:sp>
        <p:nvSpPr>
          <p:cNvPr id="57353" name="AutoShape 9"/>
          <p:cNvSpPr>
            <a:spLocks/>
          </p:cNvSpPr>
          <p:nvPr/>
        </p:nvSpPr>
        <p:spPr bwMode="auto">
          <a:xfrm>
            <a:off x="15986125" y="821690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7354" name="Rectangle 10"/>
          <p:cNvSpPr>
            <a:spLocks/>
          </p:cNvSpPr>
          <p:nvPr/>
        </p:nvSpPr>
        <p:spPr bwMode="auto">
          <a:xfrm>
            <a:off x="16079788" y="924877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57355" name="AutoShape 11"/>
          <p:cNvSpPr>
            <a:spLocks/>
          </p:cNvSpPr>
          <p:nvPr/>
        </p:nvSpPr>
        <p:spPr bwMode="auto">
          <a:xfrm>
            <a:off x="3965575" y="819785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57356" name="Rectangle 12"/>
          <p:cNvSpPr>
            <a:spLocks/>
          </p:cNvSpPr>
          <p:nvPr/>
        </p:nvSpPr>
        <p:spPr bwMode="auto">
          <a:xfrm>
            <a:off x="4059238" y="715962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R4</a:t>
            </a:r>
          </a:p>
        </p:txBody>
      </p:sp>
      <p:sp>
        <p:nvSpPr>
          <p:cNvPr id="57357" name="AutoShape 13"/>
          <p:cNvSpPr>
            <a:spLocks/>
          </p:cNvSpPr>
          <p:nvPr/>
        </p:nvSpPr>
        <p:spPr bwMode="auto">
          <a:xfrm flipH="1">
            <a:off x="4859338" y="4783138"/>
            <a:ext cx="6453187" cy="19685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21600"/>
                </a:moveTo>
                <a:lnTo>
                  <a:pt x="0" y="13947"/>
                </a:lnTo>
                <a:cubicBezTo>
                  <a:pt x="0" y="8728"/>
                  <a:pt x="1291" y="4497"/>
                  <a:pt x="2883" y="4497"/>
                </a:cubicBezTo>
                <a:lnTo>
                  <a:pt x="19953" y="4497"/>
                </a:lnTo>
                <a:lnTo>
                  <a:pt x="19953" y="0"/>
                </a:lnTo>
                <a:lnTo>
                  <a:pt x="21600" y="10800"/>
                </a:lnTo>
                <a:lnTo>
                  <a:pt x="19953" y="21600"/>
                </a:lnTo>
                <a:lnTo>
                  <a:pt x="19953" y="17103"/>
                </a:lnTo>
                <a:lnTo>
                  <a:pt x="3845" y="17103"/>
                </a:lnTo>
                <a:lnTo>
                  <a:pt x="3845" y="21600"/>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1318799" y="2806265"/>
          <a:ext cx="22178457" cy="10136178"/>
        </p:xfrm>
        <a:graphic>
          <a:graphicData uri="http://schemas.openxmlformats.org/drawingml/2006/table">
            <a:tbl>
              <a:tblPr firstRow="1" bandRow="1">
                <a:tableStyleId>{F5AB1C69-6EDB-4FF4-983F-18BD219EF322}</a:tableStyleId>
              </a:tblPr>
              <a:tblGrid>
                <a:gridCol w="3032491"/>
                <a:gridCol w="6243144"/>
                <a:gridCol w="6243144"/>
                <a:gridCol w="6659678"/>
              </a:tblGrid>
              <a:tr h="1967538">
                <a:tc>
                  <a:txBody>
                    <a:bodyPr/>
                    <a:lstStyle/>
                    <a:p>
                      <a:pPr algn="ctr"/>
                      <a:endParaRPr lang="zh-TW" altLang="en-US" sz="6000" dirty="0">
                        <a:solidFill>
                          <a:schemeClr val="tx1"/>
                        </a:solidFill>
                        <a:latin typeface="微軟正黑體" pitchFamily="34" charset="-120"/>
                        <a:ea typeface="微軟正黑體" pitchFamily="34" charset="-120"/>
                      </a:endParaRPr>
                    </a:p>
                  </a:txBody>
                  <a:tcPr anchor="ctr">
                    <a:solidFill>
                      <a:srgbClr val="FFC000">
                        <a:alpha val="58000"/>
                      </a:srgbClr>
                    </a:solidFill>
                  </a:tcPr>
                </a:tc>
                <a:tc>
                  <a:txBody>
                    <a:bodyPr/>
                    <a:lstStyle/>
                    <a:p>
                      <a:r>
                        <a:rPr lang="en-US" altLang="zh-TW" sz="4400" dirty="0" smtClean="0">
                          <a:solidFill>
                            <a:schemeClr val="tx1"/>
                          </a:solidFill>
                          <a:latin typeface="微軟正黑體" pitchFamily="34" charset="-120"/>
                          <a:ea typeface="微軟正黑體" pitchFamily="34" charset="-120"/>
                        </a:rPr>
                        <a:t>Tarkus </a:t>
                      </a:r>
                      <a:r>
                        <a:rPr lang="zh-TW" altLang="en-US" sz="4400" dirty="0" smtClean="0">
                          <a:solidFill>
                            <a:schemeClr val="tx1"/>
                          </a:solidFill>
                          <a:latin typeface="微軟正黑體" pitchFamily="34" charset="-120"/>
                          <a:ea typeface="微軟正黑體" pitchFamily="34" charset="-120"/>
                        </a:rPr>
                        <a:t>認識</a:t>
                      </a:r>
                      <a:r>
                        <a:rPr lang="en-US" altLang="zh-TW" sz="4400" dirty="0" smtClean="0">
                          <a:solidFill>
                            <a:schemeClr val="tx1"/>
                          </a:solidFill>
                          <a:latin typeface="微軟正黑體" pitchFamily="34" charset="-120"/>
                          <a:ea typeface="微軟正黑體" pitchFamily="34" charset="-120"/>
                        </a:rPr>
                        <a:t>Coding</a:t>
                      </a:r>
                    </a:p>
                    <a:p>
                      <a:r>
                        <a:rPr lang="zh-TW" altLang="en-US" sz="3200" dirty="0" smtClean="0">
                          <a:solidFill>
                            <a:schemeClr val="tx1"/>
                          </a:solidFill>
                          <a:latin typeface="微軟正黑體" pitchFamily="34" charset="-120"/>
                          <a:ea typeface="微軟正黑體" pitchFamily="34" charset="-120"/>
                        </a:rPr>
                        <a:t>課程偏重</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 </a:t>
                      </a:r>
                      <a:r>
                        <a:rPr lang="en-US" altLang="zh-TW" sz="3200" dirty="0" smtClean="0">
                          <a:solidFill>
                            <a:schemeClr val="tx1"/>
                          </a:solidFill>
                          <a:latin typeface="微軟正黑體" pitchFamily="34" charset="-120"/>
                          <a:ea typeface="微軟正黑體" pitchFamily="34" charset="-120"/>
                        </a:rPr>
                        <a:t>Coding</a:t>
                      </a:r>
                      <a:r>
                        <a:rPr lang="zh-TW" altLang="en-US" sz="3200" dirty="0" smtClean="0">
                          <a:solidFill>
                            <a:schemeClr val="tx1"/>
                          </a:solidFill>
                          <a:latin typeface="微軟正黑體" pitchFamily="34" charset="-120"/>
                          <a:ea typeface="微軟正黑體" pitchFamily="34" charset="-120"/>
                        </a:rPr>
                        <a:t>邏輯架構建立</a:t>
                      </a:r>
                      <a:endParaRPr lang="en-US" altLang="zh-TW" sz="3200" dirty="0" smtClean="0">
                        <a:solidFill>
                          <a:schemeClr val="tx1"/>
                        </a:solidFill>
                        <a:latin typeface="微軟正黑體" pitchFamily="34" charset="-120"/>
                        <a:ea typeface="微軟正黑體" pitchFamily="34" charset="-120"/>
                      </a:endParaRPr>
                    </a:p>
                  </a:txBody>
                  <a:tcPr anchor="ctr">
                    <a:solidFill>
                      <a:srgbClr val="FFC000">
                        <a:alpha val="58000"/>
                      </a:srgbClr>
                    </a:solidFill>
                  </a:tcPr>
                </a:tc>
                <a:tc>
                  <a:txBody>
                    <a:bodyPr/>
                    <a:lstStyle/>
                    <a:p>
                      <a:r>
                        <a:rPr lang="en-US" altLang="zh-TW" sz="4400" dirty="0" err="1" smtClean="0">
                          <a:solidFill>
                            <a:schemeClr val="tx1"/>
                          </a:solidFill>
                          <a:latin typeface="微軟正黑體" pitchFamily="34" charset="-120"/>
                          <a:ea typeface="微軟正黑體" pitchFamily="34" charset="-120"/>
                        </a:rPr>
                        <a:t>MelaCake</a:t>
                      </a:r>
                      <a:r>
                        <a:rPr lang="zh-TW" altLang="en-US" sz="4400" dirty="0" smtClean="0">
                          <a:solidFill>
                            <a:schemeClr val="tx1"/>
                          </a:solidFill>
                          <a:latin typeface="微軟正黑體" pitchFamily="34" charset="-120"/>
                          <a:ea typeface="微軟正黑體" pitchFamily="34" charset="-120"/>
                        </a:rPr>
                        <a:t> 動手做結構</a:t>
                      </a:r>
                      <a:endParaRPr lang="en-US" altLang="zh-TW" sz="4400" dirty="0" smtClean="0">
                        <a:solidFill>
                          <a:schemeClr val="tx1"/>
                        </a:solidFill>
                        <a:latin typeface="微軟正黑體" pitchFamily="34" charset="-120"/>
                        <a:ea typeface="微軟正黑體" pitchFamily="34" charset="-120"/>
                      </a:endParaRPr>
                    </a:p>
                    <a:p>
                      <a:r>
                        <a:rPr lang="zh-TW" altLang="en-US" sz="3200" dirty="0" smtClean="0">
                          <a:solidFill>
                            <a:schemeClr val="tx1"/>
                          </a:solidFill>
                          <a:latin typeface="微軟正黑體" pitchFamily="34" charset="-120"/>
                          <a:ea typeface="微軟正黑體" pitchFamily="34" charset="-120"/>
                        </a:rPr>
                        <a:t>課程偏重</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 硬體組合觀念養成</a:t>
                      </a:r>
                      <a:endParaRPr lang="en-US" altLang="zh-TW" sz="3200" dirty="0" smtClean="0">
                        <a:solidFill>
                          <a:schemeClr val="tx1"/>
                        </a:solidFill>
                        <a:latin typeface="微軟正黑體" pitchFamily="34" charset="-120"/>
                        <a:ea typeface="微軟正黑體" pitchFamily="34" charset="-120"/>
                      </a:endParaRPr>
                    </a:p>
                  </a:txBody>
                  <a:tcPr anchor="ctr">
                    <a:solidFill>
                      <a:srgbClr val="FFC000">
                        <a:alpha val="58000"/>
                      </a:srgbClr>
                    </a:solidFill>
                  </a:tcPr>
                </a:tc>
                <a:tc>
                  <a:txBody>
                    <a:bodyPr/>
                    <a:lstStyle/>
                    <a:p>
                      <a:r>
                        <a:rPr lang="en-US" altLang="zh-TW" sz="4400" dirty="0" smtClean="0">
                          <a:solidFill>
                            <a:schemeClr val="tx1"/>
                          </a:solidFill>
                          <a:latin typeface="微軟正黑體" pitchFamily="34" charset="-120"/>
                          <a:ea typeface="微軟正黑體" pitchFamily="34" charset="-120"/>
                        </a:rPr>
                        <a:t>3DPrinter</a:t>
                      </a:r>
                      <a:r>
                        <a:rPr lang="en-US" altLang="zh-TW" sz="4400" baseline="0" dirty="0" smtClean="0">
                          <a:solidFill>
                            <a:schemeClr val="tx1"/>
                          </a:solidFill>
                          <a:latin typeface="微軟正黑體" pitchFamily="34" charset="-120"/>
                          <a:ea typeface="微軟正黑體" pitchFamily="34" charset="-120"/>
                        </a:rPr>
                        <a:t> </a:t>
                      </a:r>
                      <a:r>
                        <a:rPr lang="zh-TW" altLang="en-US" sz="4400" baseline="0" dirty="0" smtClean="0">
                          <a:solidFill>
                            <a:schemeClr val="tx1"/>
                          </a:solidFill>
                          <a:latin typeface="微軟正黑體" pitchFamily="34" charset="-120"/>
                          <a:ea typeface="微軟正黑體" pitchFamily="34" charset="-120"/>
                        </a:rPr>
                        <a:t>玩創意</a:t>
                      </a:r>
                      <a:endParaRPr lang="en-US" altLang="zh-TW" sz="4400" dirty="0" smtClean="0">
                        <a:solidFill>
                          <a:schemeClr val="tx1"/>
                        </a:solidFill>
                        <a:latin typeface="微軟正黑體" pitchFamily="34" charset="-120"/>
                        <a:ea typeface="微軟正黑體" pitchFamily="34" charset="-120"/>
                      </a:endParaRPr>
                    </a:p>
                    <a:p>
                      <a:r>
                        <a:rPr lang="zh-TW" altLang="en-US" sz="3200" dirty="0" smtClean="0">
                          <a:solidFill>
                            <a:schemeClr val="tx1"/>
                          </a:solidFill>
                          <a:latin typeface="微軟正黑體" pitchFamily="34" charset="-120"/>
                          <a:ea typeface="微軟正黑體" pitchFamily="34" charset="-120"/>
                        </a:rPr>
                        <a:t>課程偏重</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 </a:t>
                      </a:r>
                      <a:r>
                        <a:rPr lang="en-US" altLang="zh-TW" sz="3200" dirty="0" smtClean="0">
                          <a:solidFill>
                            <a:schemeClr val="tx1"/>
                          </a:solidFill>
                          <a:latin typeface="微軟正黑體" pitchFamily="34" charset="-120"/>
                          <a:ea typeface="微軟正黑體" pitchFamily="34" charset="-120"/>
                        </a:rPr>
                        <a:t>3D</a:t>
                      </a:r>
                      <a:r>
                        <a:rPr lang="zh-TW" altLang="en-US" sz="3200" dirty="0" smtClean="0">
                          <a:solidFill>
                            <a:schemeClr val="tx1"/>
                          </a:solidFill>
                          <a:latin typeface="微軟正黑體" pitchFamily="34" charset="-120"/>
                          <a:ea typeface="微軟正黑體" pitchFamily="34" charset="-120"/>
                        </a:rPr>
                        <a:t>建模概念</a:t>
                      </a:r>
                      <a:r>
                        <a:rPr lang="en-US" altLang="zh-TW" sz="3200" dirty="0" smtClean="0">
                          <a:solidFill>
                            <a:schemeClr val="tx1"/>
                          </a:solidFill>
                          <a:latin typeface="微軟正黑體" pitchFamily="34" charset="-120"/>
                          <a:ea typeface="微軟正黑體" pitchFamily="34" charset="-120"/>
                        </a:rPr>
                        <a:t>+</a:t>
                      </a:r>
                      <a:r>
                        <a:rPr lang="zh-TW" altLang="en-US" sz="3200" dirty="0" smtClean="0">
                          <a:solidFill>
                            <a:schemeClr val="tx1"/>
                          </a:solidFill>
                          <a:latin typeface="微軟正黑體" pitchFamily="34" charset="-120"/>
                          <a:ea typeface="微軟正黑體" pitchFamily="34" charset="-120"/>
                        </a:rPr>
                        <a:t>創造力學習</a:t>
                      </a:r>
                      <a:endParaRPr lang="en-US" altLang="zh-TW" sz="3200" dirty="0" smtClean="0">
                        <a:solidFill>
                          <a:schemeClr val="tx1"/>
                        </a:solidFill>
                        <a:latin typeface="微軟正黑體" pitchFamily="34" charset="-120"/>
                        <a:ea typeface="微軟正黑體" pitchFamily="34" charset="-120"/>
                      </a:endParaRPr>
                    </a:p>
                  </a:txBody>
                  <a:tcPr anchor="ctr">
                    <a:solidFill>
                      <a:srgbClr val="FFC000">
                        <a:alpha val="58000"/>
                      </a:srgbClr>
                    </a:solidFill>
                  </a:tcPr>
                </a:tc>
              </a:tr>
              <a:tr h="1967538">
                <a:tc>
                  <a:txBody>
                    <a:bodyPr/>
                    <a:lstStyle/>
                    <a:p>
                      <a:pPr algn="ctr"/>
                      <a:r>
                        <a:rPr lang="zh-TW" altLang="en-US" sz="4400" b="1" dirty="0" smtClean="0">
                          <a:solidFill>
                            <a:schemeClr val="tx1"/>
                          </a:solidFill>
                          <a:latin typeface="微軟正黑體" pitchFamily="34" charset="-120"/>
                          <a:ea typeface="微軟正黑體" pitchFamily="34" charset="-120"/>
                        </a:rPr>
                        <a:t>馬達類</a:t>
                      </a:r>
                      <a:endParaRPr lang="zh-TW" altLang="en-US" sz="4400" b="1" dirty="0">
                        <a:solidFill>
                          <a:schemeClr val="tx1"/>
                        </a:solidFill>
                        <a:latin typeface="微軟正黑體" pitchFamily="34" charset="-120"/>
                        <a:ea typeface="微軟正黑體" pitchFamily="34" charset="-120"/>
                      </a:endParaRPr>
                    </a:p>
                  </a:txBody>
                  <a:tcPr anchor="ctr">
                    <a:solidFill>
                      <a:srgbClr val="FFFFF3"/>
                    </a:solidFill>
                  </a:tcPr>
                </a:tc>
                <a:tc>
                  <a:txBody>
                    <a:bodyPr/>
                    <a:lstStyle/>
                    <a:p>
                      <a:pPr marL="514350" indent="-514350">
                        <a:buNone/>
                      </a:pPr>
                      <a:r>
                        <a:rPr lang="en-US" altLang="zh-TW" sz="3200" b="0" dirty="0" err="1" smtClean="0">
                          <a:solidFill>
                            <a:schemeClr val="tx1">
                              <a:lumMod val="85000"/>
                              <a:lumOff val="15000"/>
                            </a:schemeClr>
                          </a:solidFill>
                          <a:latin typeface="微軟正黑體" pitchFamily="34" charset="-120"/>
                          <a:ea typeface="微軟正黑體" pitchFamily="34" charset="-120"/>
                        </a:rPr>
                        <a:t>TarkusVP</a:t>
                      </a:r>
                      <a:r>
                        <a:rPr lang="zh-TW" altLang="en-US" sz="3200" b="0" dirty="0" smtClean="0">
                          <a:solidFill>
                            <a:schemeClr val="tx1">
                              <a:lumMod val="85000"/>
                              <a:lumOff val="15000"/>
                            </a:schemeClr>
                          </a:solidFill>
                          <a:latin typeface="微軟正黑體" pitchFamily="34" charset="-120"/>
                          <a:ea typeface="微軟正黑體" pitchFamily="34" charset="-120"/>
                        </a:rPr>
                        <a:t>原生教程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BeeCar</a:t>
                      </a:r>
                      <a:r>
                        <a:rPr lang="zh-TW" altLang="en-US" sz="3200" b="0" dirty="0" smtClean="0">
                          <a:solidFill>
                            <a:schemeClr val="tx1">
                              <a:lumMod val="85000"/>
                              <a:lumOff val="15000"/>
                            </a:schemeClr>
                          </a:solidFill>
                          <a:latin typeface="微軟正黑體" pitchFamily="34" charset="-120"/>
                          <a:ea typeface="微軟正黑體" pitchFamily="34" charset="-120"/>
                        </a:rPr>
                        <a:t> 基礎套件</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BeeCar</a:t>
                      </a:r>
                      <a:r>
                        <a:rPr lang="zh-TW" altLang="en-US" sz="3200" b="0" dirty="0" smtClean="0">
                          <a:solidFill>
                            <a:schemeClr val="tx1">
                              <a:lumMod val="85000"/>
                              <a:lumOff val="15000"/>
                            </a:schemeClr>
                          </a:solidFill>
                          <a:latin typeface="微軟正黑體" pitchFamily="34" charset="-120"/>
                          <a:ea typeface="微軟正黑體" pitchFamily="34" charset="-120"/>
                        </a:rPr>
                        <a:t> </a:t>
                      </a:r>
                      <a:r>
                        <a:rPr lang="en-US" altLang="zh-TW" sz="3200" b="0" dirty="0" smtClean="0">
                          <a:solidFill>
                            <a:schemeClr val="tx1">
                              <a:lumMod val="85000"/>
                              <a:lumOff val="15000"/>
                            </a:schemeClr>
                          </a:solidFill>
                          <a:latin typeface="微軟正黑體" pitchFamily="34" charset="-120"/>
                          <a:ea typeface="微軟正黑體" pitchFamily="34" charset="-120"/>
                        </a:rPr>
                        <a:t>+Arduino Coding</a:t>
                      </a:r>
                    </a:p>
                  </a:txBody>
                  <a:tcPr anchor="ctr">
                    <a:solidFill>
                      <a:srgbClr val="FFFFF3"/>
                    </a:solidFill>
                  </a:tcPr>
                </a:tc>
                <a:tc>
                  <a:txBody>
                    <a:bodyPr/>
                    <a:lstStyle/>
                    <a:p>
                      <a:r>
                        <a:rPr lang="en-US" altLang="zh-TW" sz="3200" b="0" dirty="0" err="1" smtClean="0">
                          <a:solidFill>
                            <a:schemeClr val="tx1">
                              <a:lumMod val="85000"/>
                              <a:lumOff val="15000"/>
                            </a:schemeClr>
                          </a:solidFill>
                          <a:latin typeface="微軟正黑體" pitchFamily="34" charset="-120"/>
                          <a:ea typeface="微軟正黑體" pitchFamily="34" charset="-120"/>
                        </a:rPr>
                        <a:t>TarkusVP</a:t>
                      </a:r>
                      <a:r>
                        <a:rPr lang="zh-TW" altLang="en-US" sz="3200" b="0" dirty="0" smtClean="0">
                          <a:solidFill>
                            <a:schemeClr val="tx1">
                              <a:lumMod val="85000"/>
                              <a:lumOff val="15000"/>
                            </a:schemeClr>
                          </a:solidFill>
                          <a:latin typeface="微軟正黑體" pitchFamily="34" charset="-120"/>
                          <a:ea typeface="微軟正黑體" pitchFamily="34" charset="-120"/>
                        </a:rPr>
                        <a:t>原生教程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MelaCAR</a:t>
                      </a:r>
                      <a:r>
                        <a:rPr lang="zh-TW" altLang="en-US" sz="3200" b="0" dirty="0" smtClean="0">
                          <a:solidFill>
                            <a:schemeClr val="tx1">
                              <a:lumMod val="85000"/>
                              <a:lumOff val="15000"/>
                            </a:schemeClr>
                          </a:solidFill>
                          <a:latin typeface="微軟正黑體" pitchFamily="34" charset="-120"/>
                          <a:ea typeface="微軟正黑體" pitchFamily="34" charset="-120"/>
                        </a:rPr>
                        <a:t>組裝</a:t>
                      </a:r>
                      <a:r>
                        <a:rPr lang="en-US" altLang="zh-TW" sz="3200" b="0" dirty="0" smtClean="0">
                          <a:solidFill>
                            <a:schemeClr val="tx1">
                              <a:lumMod val="85000"/>
                              <a:lumOff val="15000"/>
                            </a:schemeClr>
                          </a:solidFill>
                          <a:latin typeface="微軟正黑體" pitchFamily="34" charset="-120"/>
                          <a:ea typeface="微軟正黑體" pitchFamily="34" charset="-120"/>
                        </a:rPr>
                        <a:t>+</a:t>
                      </a:r>
                      <a:r>
                        <a:rPr lang="zh-TW" altLang="en-US" sz="3200" b="0" dirty="0" smtClean="0">
                          <a:solidFill>
                            <a:schemeClr val="tx1">
                              <a:lumMod val="85000"/>
                              <a:lumOff val="15000"/>
                            </a:schemeClr>
                          </a:solidFill>
                          <a:latin typeface="微軟正黑體" pitchFamily="34" charset="-120"/>
                          <a:ea typeface="微軟正黑體" pitchFamily="34" charset="-120"/>
                        </a:rPr>
                        <a:t>編程教學</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baseline="0" dirty="0" err="1" smtClean="0">
                          <a:solidFill>
                            <a:schemeClr val="tx1">
                              <a:lumMod val="85000"/>
                              <a:lumOff val="15000"/>
                            </a:schemeClr>
                          </a:solidFill>
                          <a:latin typeface="微軟正黑體" pitchFamily="34" charset="-120"/>
                          <a:ea typeface="微軟正黑體" pitchFamily="34" charset="-120"/>
                        </a:rPr>
                        <a:t>MelaCAR</a:t>
                      </a:r>
                      <a:r>
                        <a:rPr lang="zh-TW" altLang="en-US" sz="3200" b="0" baseline="0" dirty="0" smtClean="0">
                          <a:solidFill>
                            <a:schemeClr val="tx1">
                              <a:lumMod val="85000"/>
                              <a:lumOff val="15000"/>
                            </a:schemeClr>
                          </a:solidFill>
                          <a:latin typeface="微軟正黑體" pitchFamily="34" charset="-120"/>
                          <a:ea typeface="微軟正黑體" pitchFamily="34" charset="-120"/>
                        </a:rPr>
                        <a:t>進階套件</a:t>
                      </a:r>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rgbClr val="FFFF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200" b="0" dirty="0" smtClean="0">
                          <a:solidFill>
                            <a:schemeClr val="tx1">
                              <a:lumMod val="85000"/>
                              <a:lumOff val="15000"/>
                            </a:schemeClr>
                          </a:solidFill>
                          <a:latin typeface="微軟正黑體" pitchFamily="34" charset="-120"/>
                          <a:ea typeface="微軟正黑體" pitchFamily="34" charset="-120"/>
                        </a:rPr>
                        <a:t>TarkusVP+3D Mart</a:t>
                      </a:r>
                      <a:r>
                        <a:rPr lang="zh-TW" altLang="en-US" sz="3200" b="0" baseline="0" dirty="0" smtClean="0">
                          <a:solidFill>
                            <a:schemeClr val="tx1">
                              <a:lumMod val="85000"/>
                              <a:lumOff val="15000"/>
                            </a:schemeClr>
                          </a:solidFill>
                          <a:latin typeface="微軟正黑體" pitchFamily="34" charset="-120"/>
                          <a:ea typeface="微軟正黑體" pitchFamily="34" charset="-120"/>
                        </a:rPr>
                        <a:t>聯動</a:t>
                      </a:r>
                      <a:r>
                        <a:rPr lang="zh-TW" altLang="en-US" sz="3200" b="0" dirty="0" smtClean="0">
                          <a:solidFill>
                            <a:schemeClr val="tx1">
                              <a:lumMod val="85000"/>
                              <a:lumOff val="15000"/>
                            </a:schemeClr>
                          </a:solidFill>
                          <a:latin typeface="微軟正黑體" pitchFamily="34" charset="-120"/>
                          <a:ea typeface="微軟正黑體" pitchFamily="34" charset="-120"/>
                        </a:rPr>
                        <a:t>教程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457200" indent="-45720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ThinkerCAD</a:t>
                      </a:r>
                      <a:r>
                        <a:rPr lang="zh-TW" altLang="en-US" sz="3200" b="0" dirty="0" smtClean="0">
                          <a:solidFill>
                            <a:schemeClr val="tx1">
                              <a:lumMod val="85000"/>
                              <a:lumOff val="15000"/>
                            </a:schemeClr>
                          </a:solidFill>
                          <a:latin typeface="微軟正黑體" pitchFamily="34" charset="-120"/>
                          <a:ea typeface="微軟正黑體" pitchFamily="34" charset="-120"/>
                        </a:rPr>
                        <a:t>建模教學</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457200" indent="-45720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MelaCAR</a:t>
                      </a:r>
                      <a:r>
                        <a:rPr lang="zh-TW" altLang="en-US" sz="3200" b="0" dirty="0" smtClean="0">
                          <a:solidFill>
                            <a:schemeClr val="tx1">
                              <a:lumMod val="85000"/>
                              <a:lumOff val="15000"/>
                            </a:schemeClr>
                          </a:solidFill>
                          <a:latin typeface="微軟正黑體" pitchFamily="34" charset="-120"/>
                          <a:ea typeface="微軟正黑體" pitchFamily="34" charset="-120"/>
                        </a:rPr>
                        <a:t>組裝</a:t>
                      </a:r>
                      <a:r>
                        <a:rPr lang="en-US" altLang="zh-TW" sz="3200" b="0" dirty="0" smtClean="0">
                          <a:solidFill>
                            <a:schemeClr val="tx1">
                              <a:lumMod val="85000"/>
                              <a:lumOff val="15000"/>
                            </a:schemeClr>
                          </a:solidFill>
                          <a:latin typeface="微軟正黑體" pitchFamily="34" charset="-120"/>
                          <a:ea typeface="微軟正黑體" pitchFamily="34" charset="-120"/>
                        </a:rPr>
                        <a:t>+</a:t>
                      </a:r>
                      <a:r>
                        <a:rPr lang="zh-TW" altLang="en-US" sz="3200" b="0" dirty="0" smtClean="0">
                          <a:solidFill>
                            <a:schemeClr val="tx1">
                              <a:lumMod val="85000"/>
                              <a:lumOff val="15000"/>
                            </a:schemeClr>
                          </a:solidFill>
                          <a:latin typeface="微軟正黑體" pitchFamily="34" charset="-120"/>
                          <a:ea typeface="微軟正黑體" pitchFamily="34" charset="-120"/>
                        </a:rPr>
                        <a:t>編程教學</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baseline="0" dirty="0" err="1" smtClean="0">
                          <a:solidFill>
                            <a:schemeClr val="tx1">
                              <a:lumMod val="85000"/>
                              <a:lumOff val="15000"/>
                            </a:schemeClr>
                          </a:solidFill>
                          <a:latin typeface="微軟正黑體" pitchFamily="34" charset="-120"/>
                          <a:ea typeface="微軟正黑體" pitchFamily="34" charset="-120"/>
                        </a:rPr>
                        <a:t>MelaCAR</a:t>
                      </a:r>
                      <a:r>
                        <a:rPr lang="zh-TW" altLang="en-US" sz="3200" b="0" baseline="0" dirty="0" smtClean="0">
                          <a:solidFill>
                            <a:schemeClr val="tx1">
                              <a:lumMod val="85000"/>
                              <a:lumOff val="15000"/>
                            </a:schemeClr>
                          </a:solidFill>
                          <a:latin typeface="微軟正黑體" pitchFamily="34" charset="-120"/>
                          <a:ea typeface="微軟正黑體" pitchFamily="34" charset="-120"/>
                        </a:rPr>
                        <a:t>進階套件</a:t>
                      </a:r>
                      <a:endParaRPr lang="zh-TW" altLang="en-US" sz="3200" b="0" dirty="0" smtClean="0">
                        <a:solidFill>
                          <a:schemeClr val="tx1">
                            <a:lumMod val="85000"/>
                            <a:lumOff val="15000"/>
                          </a:schemeClr>
                        </a:solidFill>
                        <a:latin typeface="微軟正黑體" pitchFamily="34" charset="-120"/>
                        <a:ea typeface="微軟正黑體" pitchFamily="34" charset="-120"/>
                      </a:endParaRPr>
                    </a:p>
                  </a:txBody>
                  <a:tcPr anchor="ctr">
                    <a:solidFill>
                      <a:srgbClr val="FFFFF3"/>
                    </a:solidFill>
                  </a:tcPr>
                </a:tc>
              </a:tr>
              <a:tr h="1967538">
                <a:tc>
                  <a:txBody>
                    <a:bodyPr/>
                    <a:lstStyle/>
                    <a:p>
                      <a:pPr algn="ctr"/>
                      <a:r>
                        <a:rPr lang="zh-TW" altLang="en-US" sz="4400" b="1" dirty="0" smtClean="0">
                          <a:solidFill>
                            <a:schemeClr val="tx1"/>
                          </a:solidFill>
                          <a:latin typeface="微軟正黑體" pitchFamily="34" charset="-120"/>
                          <a:ea typeface="微軟正黑體" pitchFamily="34" charset="-120"/>
                        </a:rPr>
                        <a:t>燈光類</a:t>
                      </a:r>
                      <a:endParaRPr lang="zh-TW" altLang="en-US" sz="4400" b="1" dirty="0">
                        <a:solidFill>
                          <a:schemeClr val="tx1"/>
                        </a:solidFill>
                        <a:latin typeface="微軟正黑體" pitchFamily="34" charset="-120"/>
                        <a:ea typeface="微軟正黑體" pitchFamily="34" charset="-120"/>
                      </a:endParaRPr>
                    </a:p>
                  </a:txBody>
                  <a:tcPr anchor="ctr">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200" b="0" dirty="0" err="1" smtClean="0">
                          <a:solidFill>
                            <a:schemeClr val="tx1">
                              <a:lumMod val="85000"/>
                              <a:lumOff val="15000"/>
                            </a:schemeClr>
                          </a:solidFill>
                          <a:latin typeface="微軟正黑體" pitchFamily="34" charset="-120"/>
                          <a:ea typeface="微軟正黑體" pitchFamily="34" charset="-120"/>
                        </a:rPr>
                        <a:t>TarkusVP</a:t>
                      </a:r>
                      <a:r>
                        <a:rPr lang="zh-TW" altLang="en-US" sz="3200" b="0" dirty="0" smtClean="0">
                          <a:solidFill>
                            <a:schemeClr val="tx1">
                              <a:lumMod val="85000"/>
                              <a:lumOff val="15000"/>
                            </a:schemeClr>
                          </a:solidFill>
                          <a:latin typeface="微軟正黑體" pitchFamily="34" charset="-120"/>
                          <a:ea typeface="微軟正黑體" pitchFamily="34" charset="-120"/>
                        </a:rPr>
                        <a:t>原生教程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MagicBox</a:t>
                      </a:r>
                      <a:r>
                        <a:rPr lang="zh-TW" altLang="en-US" sz="3200" b="0" dirty="0" smtClean="0">
                          <a:solidFill>
                            <a:schemeClr val="tx1">
                              <a:lumMod val="85000"/>
                              <a:lumOff val="15000"/>
                            </a:schemeClr>
                          </a:solidFill>
                          <a:latin typeface="微軟正黑體" pitchFamily="34" charset="-120"/>
                          <a:ea typeface="微軟正黑體" pitchFamily="34" charset="-120"/>
                        </a:rPr>
                        <a:t>基礎套件</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MagicBox</a:t>
                      </a:r>
                      <a:r>
                        <a:rPr lang="zh-TW" altLang="en-US" sz="3200" b="0" dirty="0" smtClean="0">
                          <a:solidFill>
                            <a:schemeClr val="tx1">
                              <a:lumMod val="85000"/>
                              <a:lumOff val="15000"/>
                            </a:schemeClr>
                          </a:solidFill>
                          <a:latin typeface="微軟正黑體" pitchFamily="34" charset="-120"/>
                          <a:ea typeface="微軟正黑體" pitchFamily="34" charset="-120"/>
                        </a:rPr>
                        <a:t>吸色燈套件</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MagicBox+Arduino</a:t>
                      </a:r>
                      <a:r>
                        <a:rPr lang="en-US" altLang="zh-TW" sz="3200" b="0" dirty="0" smtClean="0">
                          <a:solidFill>
                            <a:schemeClr val="tx1">
                              <a:lumMod val="85000"/>
                              <a:lumOff val="15000"/>
                            </a:schemeClr>
                          </a:solidFill>
                          <a:latin typeface="微軟正黑體" pitchFamily="34" charset="-120"/>
                          <a:ea typeface="微軟正黑體" pitchFamily="34" charset="-120"/>
                        </a:rPr>
                        <a:t> Coding</a:t>
                      </a:r>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rgbClr val="FFFFFF"/>
                    </a:solidFill>
                  </a:tcPr>
                </a:tc>
                <a:tc>
                  <a:txBody>
                    <a:bodyPr/>
                    <a:lstStyle/>
                    <a:p>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chemeClr val="bg1">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3200" b="0" dirty="0" smtClean="0">
                        <a:solidFill>
                          <a:schemeClr val="tx1">
                            <a:lumMod val="85000"/>
                            <a:lumOff val="15000"/>
                          </a:schemeClr>
                        </a:solidFill>
                        <a:latin typeface="微軟正黑體" pitchFamily="34" charset="-120"/>
                        <a:ea typeface="微軟正黑體" pitchFamily="34" charset="-120"/>
                      </a:endParaRPr>
                    </a:p>
                  </a:txBody>
                  <a:tcPr anchor="ctr">
                    <a:solidFill>
                      <a:schemeClr val="bg1">
                        <a:lumMod val="90000"/>
                      </a:schemeClr>
                    </a:solidFill>
                  </a:tcPr>
                </a:tc>
              </a:tr>
              <a:tr h="1967538">
                <a:tc>
                  <a:txBody>
                    <a:bodyPr/>
                    <a:lstStyle/>
                    <a:p>
                      <a:pPr algn="ctr"/>
                      <a:r>
                        <a:rPr lang="zh-TW" altLang="en-US" sz="4400" b="1" dirty="0" smtClean="0">
                          <a:solidFill>
                            <a:schemeClr val="tx1"/>
                          </a:solidFill>
                          <a:latin typeface="微軟正黑體" pitchFamily="34" charset="-120"/>
                          <a:ea typeface="微軟正黑體" pitchFamily="34" charset="-120"/>
                        </a:rPr>
                        <a:t>農場類</a:t>
                      </a:r>
                      <a:endParaRPr lang="en-US" altLang="zh-TW" sz="4400" b="1" dirty="0" smtClean="0">
                        <a:solidFill>
                          <a:schemeClr val="tx1"/>
                        </a:solidFill>
                        <a:latin typeface="微軟正黑體" pitchFamily="34" charset="-120"/>
                        <a:ea typeface="微軟正黑體" pitchFamily="34" charset="-120"/>
                      </a:endParaRPr>
                    </a:p>
                    <a:p>
                      <a:pPr algn="ctr"/>
                      <a:r>
                        <a:rPr lang="zh-TW" altLang="en-US" sz="4400" b="1" dirty="0" smtClean="0">
                          <a:solidFill>
                            <a:schemeClr val="tx1"/>
                          </a:solidFill>
                          <a:latin typeface="微軟正黑體" pitchFamily="34" charset="-120"/>
                          <a:ea typeface="微軟正黑體" pitchFamily="34" charset="-120"/>
                        </a:rPr>
                        <a:t>魚菜共生</a:t>
                      </a:r>
                      <a:endParaRPr lang="en-US" altLang="zh-TW" sz="4400" b="1" dirty="0" smtClean="0">
                        <a:solidFill>
                          <a:schemeClr val="tx1"/>
                        </a:solidFill>
                        <a:latin typeface="微軟正黑體" pitchFamily="34" charset="-120"/>
                        <a:ea typeface="微軟正黑體" pitchFamily="34" charset="-120"/>
                      </a:endParaRPr>
                    </a:p>
                  </a:txBody>
                  <a:tcPr anchor="ctr">
                    <a:solidFill>
                      <a:srgbClr val="FFFFF3"/>
                    </a:solidFill>
                  </a:tcPr>
                </a:tc>
                <a:tc>
                  <a:txBody>
                    <a:bodyPr/>
                    <a:lstStyle/>
                    <a:p>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chemeClr val="bg1">
                        <a:lumMod val="90000"/>
                      </a:schemeClr>
                    </a:solidFill>
                  </a:tcPr>
                </a:tc>
                <a:tc>
                  <a:txBody>
                    <a:bodyPr/>
                    <a:lstStyle/>
                    <a:p>
                      <a:r>
                        <a:rPr lang="en-US" altLang="zh-TW" sz="3200" b="0" baseline="0" dirty="0" smtClean="0">
                          <a:solidFill>
                            <a:schemeClr val="tx1">
                              <a:lumMod val="85000"/>
                              <a:lumOff val="15000"/>
                            </a:schemeClr>
                          </a:solidFill>
                          <a:latin typeface="微軟正黑體" pitchFamily="34" charset="-120"/>
                          <a:ea typeface="微軟正黑體" pitchFamily="34" charset="-120"/>
                        </a:rPr>
                        <a:t> </a:t>
                      </a:r>
                      <a:r>
                        <a:rPr lang="en-US" altLang="zh-TW" sz="3200" b="0" baseline="0" dirty="0" err="1" smtClean="0">
                          <a:solidFill>
                            <a:schemeClr val="tx1">
                              <a:lumMod val="85000"/>
                              <a:lumOff val="15000"/>
                            </a:schemeClr>
                          </a:solidFill>
                          <a:latin typeface="微軟正黑體" pitchFamily="34" charset="-120"/>
                          <a:ea typeface="微軟正黑體" pitchFamily="34" charset="-120"/>
                        </a:rPr>
                        <a:t>TarkusVP+QuickBLE</a:t>
                      </a:r>
                      <a:r>
                        <a:rPr lang="zh-TW" altLang="en-US" sz="3200" b="0" baseline="0" dirty="0" smtClean="0">
                          <a:solidFill>
                            <a:schemeClr val="tx1">
                              <a:lumMod val="85000"/>
                              <a:lumOff val="15000"/>
                            </a:schemeClr>
                          </a:solidFill>
                          <a:latin typeface="微軟正黑體" pitchFamily="34" charset="-120"/>
                          <a:ea typeface="微軟正黑體" pitchFamily="34" charset="-120"/>
                        </a:rPr>
                        <a:t>聯動教程</a:t>
                      </a:r>
                      <a:endParaRPr lang="en-US" altLang="zh-TW" sz="3200" b="0" baseline="0" dirty="0" smtClean="0">
                        <a:solidFill>
                          <a:schemeClr val="tx1">
                            <a:lumMod val="85000"/>
                            <a:lumOff val="15000"/>
                          </a:schemeClr>
                        </a:solidFill>
                        <a:latin typeface="微軟正黑體" pitchFamily="34" charset="-120"/>
                        <a:ea typeface="微軟正黑體" pitchFamily="34" charset="-120"/>
                      </a:endParaRPr>
                    </a:p>
                    <a:p>
                      <a:pPr marL="514350" marR="0" indent="-514350" algn="l" defTabSz="914400" rtl="0" eaLnBrk="1" fontAlgn="auto" latinLnBrk="0" hangingPunct="1">
                        <a:lnSpc>
                          <a:spcPct val="100000"/>
                        </a:lnSpc>
                        <a:spcBef>
                          <a:spcPts val="0"/>
                        </a:spcBef>
                        <a:spcAft>
                          <a:spcPts val="0"/>
                        </a:spcAft>
                        <a:buClrTx/>
                        <a:buSzTx/>
                        <a:buFontTx/>
                        <a:buAutoNum type="arabicPeriod"/>
                        <a:tabLst/>
                        <a:defRPr/>
                      </a:pPr>
                      <a:r>
                        <a:rPr lang="en-US" altLang="zh-TW" sz="3200" b="0" dirty="0" smtClean="0">
                          <a:solidFill>
                            <a:schemeClr val="tx1">
                              <a:lumMod val="85000"/>
                              <a:lumOff val="15000"/>
                            </a:schemeClr>
                          </a:solidFill>
                          <a:latin typeface="微軟正黑體" pitchFamily="34" charset="-120"/>
                          <a:ea typeface="微軟正黑體" pitchFamily="34" charset="-120"/>
                        </a:rPr>
                        <a:t>Little Farm</a:t>
                      </a:r>
                      <a:r>
                        <a:rPr lang="zh-TW" altLang="en-US" sz="3200" b="0" dirty="0" smtClean="0">
                          <a:solidFill>
                            <a:schemeClr val="tx1">
                              <a:lumMod val="85000"/>
                              <a:lumOff val="15000"/>
                            </a:schemeClr>
                          </a:solidFill>
                          <a:latin typeface="微軟正黑體" pitchFamily="34" charset="-120"/>
                          <a:ea typeface="微軟正黑體" pitchFamily="34" charset="-120"/>
                        </a:rPr>
                        <a:t>農場基礎課程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marR="0" indent="-514350" algn="l" defTabSz="914400" rtl="0" eaLnBrk="1" fontAlgn="auto" latinLnBrk="0" hangingPunct="1">
                        <a:lnSpc>
                          <a:spcPct val="100000"/>
                        </a:lnSpc>
                        <a:spcBef>
                          <a:spcPts val="0"/>
                        </a:spcBef>
                        <a:spcAft>
                          <a:spcPts val="0"/>
                        </a:spcAft>
                        <a:buClrTx/>
                        <a:buSzTx/>
                        <a:buFontTx/>
                        <a:buAutoNum type="arabicPeriod"/>
                        <a:tabLst/>
                        <a:defRPr/>
                      </a:pPr>
                      <a:r>
                        <a:rPr lang="en-US" altLang="zh-TW" sz="3200" b="0" dirty="0" err="1" smtClean="0">
                          <a:solidFill>
                            <a:schemeClr val="tx1">
                              <a:lumMod val="85000"/>
                              <a:lumOff val="15000"/>
                            </a:schemeClr>
                          </a:solidFill>
                          <a:latin typeface="微軟正黑體" pitchFamily="34" charset="-120"/>
                          <a:ea typeface="微軟正黑體" pitchFamily="34" charset="-120"/>
                        </a:rPr>
                        <a:t>Aquaponic</a:t>
                      </a:r>
                      <a:r>
                        <a:rPr lang="zh-TW" altLang="en-US" sz="3200" b="0" dirty="0" smtClean="0">
                          <a:solidFill>
                            <a:schemeClr val="tx1">
                              <a:lumMod val="85000"/>
                              <a:lumOff val="15000"/>
                            </a:schemeClr>
                          </a:solidFill>
                          <a:latin typeface="微軟正黑體" pitchFamily="34" charset="-120"/>
                          <a:ea typeface="微軟正黑體" pitchFamily="34" charset="-120"/>
                        </a:rPr>
                        <a:t>魚菜共生進階課程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marR="0" indent="-514350" algn="l" defTabSz="914400" rtl="0" eaLnBrk="1" fontAlgn="auto" latinLnBrk="0" hangingPunct="1">
                        <a:lnSpc>
                          <a:spcPct val="100000"/>
                        </a:lnSpc>
                        <a:spcBef>
                          <a:spcPts val="0"/>
                        </a:spcBef>
                        <a:spcAft>
                          <a:spcPts val="0"/>
                        </a:spcAft>
                        <a:buClrTx/>
                        <a:buSzTx/>
                        <a:buFontTx/>
                        <a:buAutoNum type="arabicPeriod"/>
                        <a:tabLst/>
                        <a:defRPr/>
                      </a:pPr>
                      <a:r>
                        <a:rPr lang="zh-TW" altLang="en-US" sz="3200" b="0" dirty="0" smtClean="0">
                          <a:solidFill>
                            <a:schemeClr val="tx1">
                              <a:lumMod val="85000"/>
                              <a:lumOff val="15000"/>
                            </a:schemeClr>
                          </a:solidFill>
                          <a:latin typeface="微軟正黑體" pitchFamily="34" charset="-120"/>
                          <a:ea typeface="微軟正黑體" pitchFamily="34" charset="-120"/>
                        </a:rPr>
                        <a:t>物聯網監控進階課程</a:t>
                      </a:r>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rgbClr val="FFFFF3"/>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zh-TW" altLang="en-US" sz="3200" b="0" dirty="0" smtClean="0">
                        <a:solidFill>
                          <a:schemeClr val="tx1">
                            <a:lumMod val="85000"/>
                            <a:lumOff val="15000"/>
                          </a:schemeClr>
                        </a:solidFill>
                        <a:latin typeface="微軟正黑體" pitchFamily="34" charset="-120"/>
                        <a:ea typeface="微軟正黑體" pitchFamily="34" charset="-120"/>
                      </a:endParaRPr>
                    </a:p>
                  </a:txBody>
                  <a:tcPr anchor="ctr">
                    <a:solidFill>
                      <a:schemeClr val="bg1">
                        <a:lumMod val="90000"/>
                      </a:schemeClr>
                    </a:solidFill>
                  </a:tcPr>
                </a:tc>
              </a:tr>
              <a:tr h="1967538">
                <a:tc>
                  <a:txBody>
                    <a:bodyPr/>
                    <a:lstStyle/>
                    <a:p>
                      <a:pPr algn="ctr"/>
                      <a:r>
                        <a:rPr lang="zh-TW" altLang="en-US" sz="4400" b="1" dirty="0" smtClean="0">
                          <a:solidFill>
                            <a:schemeClr val="tx1"/>
                          </a:solidFill>
                          <a:latin typeface="微軟正黑體" pitchFamily="34" charset="-120"/>
                          <a:ea typeface="微軟正黑體" pitchFamily="34" charset="-120"/>
                        </a:rPr>
                        <a:t>音樂類</a:t>
                      </a:r>
                      <a:endParaRPr lang="zh-TW" altLang="en-US" sz="4400" b="1" dirty="0">
                        <a:solidFill>
                          <a:schemeClr val="tx1"/>
                        </a:solidFill>
                        <a:latin typeface="微軟正黑體" pitchFamily="34" charset="-120"/>
                        <a:ea typeface="微軟正黑體" pitchFamily="34" charset="-120"/>
                      </a:endParaRPr>
                    </a:p>
                  </a:txBody>
                  <a:tcPr anchor="ctr">
                    <a:solidFill>
                      <a:srgbClr val="FFFFFF"/>
                    </a:solidFill>
                  </a:tcPr>
                </a:tc>
                <a:tc>
                  <a:txBody>
                    <a:bodyPr/>
                    <a:lstStyle/>
                    <a:p>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chemeClr val="bg1">
                        <a:lumMod val="9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200" b="0" baseline="0" dirty="0" smtClean="0">
                          <a:solidFill>
                            <a:schemeClr val="tx1">
                              <a:lumMod val="85000"/>
                              <a:lumOff val="15000"/>
                            </a:schemeClr>
                          </a:solidFill>
                          <a:latin typeface="微軟正黑體" pitchFamily="34" charset="-120"/>
                          <a:ea typeface="微軟正黑體" pitchFamily="34" charset="-120"/>
                        </a:rPr>
                        <a:t> </a:t>
                      </a:r>
                      <a:r>
                        <a:rPr lang="en-US" altLang="zh-TW" sz="3200" b="0" baseline="0" dirty="0" err="1" smtClean="0">
                          <a:solidFill>
                            <a:schemeClr val="tx1">
                              <a:lumMod val="85000"/>
                              <a:lumOff val="15000"/>
                            </a:schemeClr>
                          </a:solidFill>
                          <a:latin typeface="微軟正黑體" pitchFamily="34" charset="-120"/>
                          <a:ea typeface="微軟正黑體" pitchFamily="34" charset="-120"/>
                        </a:rPr>
                        <a:t>TarkusVP+Motoduino</a:t>
                      </a:r>
                      <a:r>
                        <a:rPr lang="zh-TW" altLang="en-US" sz="3200" b="0" baseline="0" dirty="0" smtClean="0">
                          <a:solidFill>
                            <a:schemeClr val="tx1">
                              <a:lumMod val="85000"/>
                              <a:lumOff val="15000"/>
                            </a:schemeClr>
                          </a:solidFill>
                          <a:latin typeface="微軟正黑體" pitchFamily="34" charset="-120"/>
                          <a:ea typeface="微軟正黑體" pitchFamily="34" charset="-120"/>
                        </a:rPr>
                        <a:t>聯動教程</a:t>
                      </a:r>
                      <a:endParaRPr lang="en-US" altLang="zh-TW" sz="3200" b="0" baseline="0" dirty="0" smtClean="0">
                        <a:solidFill>
                          <a:schemeClr val="tx1">
                            <a:lumMod val="85000"/>
                            <a:lumOff val="15000"/>
                          </a:schemeClr>
                        </a:solidFill>
                        <a:latin typeface="微軟正黑體" pitchFamily="34" charset="-120"/>
                        <a:ea typeface="微軟正黑體" pitchFamily="34" charset="-120"/>
                      </a:endParaRPr>
                    </a:p>
                    <a:p>
                      <a:pPr marL="514350" marR="0" indent="-514350" algn="l" defTabSz="914400" rtl="0" eaLnBrk="1" fontAlgn="auto" latinLnBrk="0" hangingPunct="1">
                        <a:lnSpc>
                          <a:spcPct val="100000"/>
                        </a:lnSpc>
                        <a:spcBef>
                          <a:spcPts val="0"/>
                        </a:spcBef>
                        <a:spcAft>
                          <a:spcPts val="0"/>
                        </a:spcAft>
                        <a:buClrTx/>
                        <a:buSzTx/>
                        <a:buFontTx/>
                        <a:buAutoNum type="arabicPeriod"/>
                        <a:tabLst/>
                        <a:defRPr/>
                      </a:pPr>
                      <a:r>
                        <a:rPr lang="en-US" altLang="zh-TW" sz="3200" b="0" baseline="0" dirty="0" smtClean="0">
                          <a:solidFill>
                            <a:schemeClr val="tx1">
                              <a:lumMod val="85000"/>
                              <a:lumOff val="15000"/>
                            </a:schemeClr>
                          </a:solidFill>
                          <a:latin typeface="微軟正黑體" pitchFamily="34" charset="-120"/>
                          <a:ea typeface="微軟正黑體" pitchFamily="34" charset="-120"/>
                        </a:rPr>
                        <a:t>Piano</a:t>
                      </a:r>
                      <a:r>
                        <a:rPr lang="zh-TW" altLang="en-US" sz="3200" b="0" baseline="0" dirty="0" smtClean="0">
                          <a:solidFill>
                            <a:schemeClr val="tx1">
                              <a:lumMod val="85000"/>
                              <a:lumOff val="15000"/>
                            </a:schemeClr>
                          </a:solidFill>
                          <a:latin typeface="微軟正黑體" pitchFamily="34" charset="-120"/>
                          <a:ea typeface="微軟正黑體" pitchFamily="34" charset="-120"/>
                        </a:rPr>
                        <a:t>基礎課程</a:t>
                      </a:r>
                      <a:endParaRPr lang="en-US" altLang="zh-TW" sz="3200" b="0" baseline="0" dirty="0" smtClean="0">
                        <a:solidFill>
                          <a:schemeClr val="tx1">
                            <a:lumMod val="85000"/>
                            <a:lumOff val="15000"/>
                          </a:schemeClr>
                        </a:solidFill>
                        <a:latin typeface="微軟正黑體" pitchFamily="34" charset="-120"/>
                        <a:ea typeface="微軟正黑體" pitchFamily="34" charset="-120"/>
                      </a:endParaRPr>
                    </a:p>
                    <a:p>
                      <a:pPr marL="514350" marR="0" indent="-514350" algn="l" defTabSz="914400" rtl="0" eaLnBrk="1" fontAlgn="auto" latinLnBrk="0" hangingPunct="1">
                        <a:lnSpc>
                          <a:spcPct val="100000"/>
                        </a:lnSpc>
                        <a:spcBef>
                          <a:spcPts val="0"/>
                        </a:spcBef>
                        <a:spcAft>
                          <a:spcPts val="0"/>
                        </a:spcAft>
                        <a:buClrTx/>
                        <a:buSzTx/>
                        <a:buFontTx/>
                        <a:buAutoNum type="arabicPeriod"/>
                        <a:tabLst/>
                        <a:defRPr/>
                      </a:pPr>
                      <a:r>
                        <a:rPr lang="en-US" altLang="zh-TW" sz="3200" b="0" baseline="0" dirty="0" err="1" smtClean="0">
                          <a:solidFill>
                            <a:schemeClr val="tx1">
                              <a:lumMod val="85000"/>
                              <a:lumOff val="15000"/>
                            </a:schemeClr>
                          </a:solidFill>
                          <a:latin typeface="微軟正黑體" pitchFamily="34" charset="-120"/>
                          <a:ea typeface="微軟正黑體" pitchFamily="34" charset="-120"/>
                        </a:rPr>
                        <a:t>MonkeyMonkey</a:t>
                      </a:r>
                      <a:r>
                        <a:rPr lang="zh-TW" altLang="en-US" sz="3200" b="0" baseline="0" dirty="0" smtClean="0">
                          <a:solidFill>
                            <a:schemeClr val="tx1">
                              <a:lumMod val="85000"/>
                              <a:lumOff val="15000"/>
                            </a:schemeClr>
                          </a:solidFill>
                          <a:latin typeface="微軟正黑體" pitchFamily="34" charset="-120"/>
                          <a:ea typeface="微軟正黑體" pitchFamily="34" charset="-120"/>
                        </a:rPr>
                        <a:t>控制鍵盤</a:t>
                      </a:r>
                      <a:endParaRPr lang="en-US" altLang="zh-TW" sz="3200" b="0" baseline="0" dirty="0" smtClean="0">
                        <a:solidFill>
                          <a:schemeClr val="tx1">
                            <a:lumMod val="85000"/>
                            <a:lumOff val="15000"/>
                          </a:schemeClr>
                        </a:solidFill>
                        <a:latin typeface="微軟正黑體" pitchFamily="34" charset="-120"/>
                        <a:ea typeface="微軟正黑體" pitchFamily="34" charset="-120"/>
                      </a:endParaRPr>
                    </a:p>
                    <a:p>
                      <a:r>
                        <a:rPr lang="en-US" altLang="zh-TW" sz="3200" b="0" dirty="0" smtClean="0">
                          <a:solidFill>
                            <a:schemeClr val="tx1">
                              <a:lumMod val="85000"/>
                              <a:lumOff val="15000"/>
                            </a:schemeClr>
                          </a:solidFill>
                          <a:latin typeface="微軟正黑體" pitchFamily="34" charset="-120"/>
                          <a:ea typeface="微軟正黑體" pitchFamily="34" charset="-120"/>
                        </a:rPr>
                        <a:t>3. </a:t>
                      </a:r>
                      <a:r>
                        <a:rPr lang="zh-TW" altLang="en-US" sz="3200" b="0" dirty="0" smtClean="0">
                          <a:solidFill>
                            <a:schemeClr val="tx1">
                              <a:lumMod val="85000"/>
                              <a:lumOff val="15000"/>
                            </a:schemeClr>
                          </a:solidFill>
                          <a:latin typeface="微軟正黑體" pitchFamily="34" charset="-120"/>
                          <a:ea typeface="微軟正黑體" pitchFamily="34" charset="-120"/>
                        </a:rPr>
                        <a:t>音調</a:t>
                      </a:r>
                      <a:r>
                        <a:rPr lang="en-US" altLang="zh-TW" sz="3200" b="0" dirty="0" smtClean="0">
                          <a:solidFill>
                            <a:schemeClr val="tx1">
                              <a:lumMod val="85000"/>
                              <a:lumOff val="15000"/>
                            </a:schemeClr>
                          </a:solidFill>
                          <a:latin typeface="微軟正黑體" pitchFamily="34" charset="-120"/>
                          <a:ea typeface="微軟正黑體" pitchFamily="34" charset="-120"/>
                        </a:rPr>
                        <a:t>, </a:t>
                      </a:r>
                      <a:r>
                        <a:rPr lang="zh-TW" altLang="en-US" sz="3200" b="0" dirty="0" smtClean="0">
                          <a:solidFill>
                            <a:schemeClr val="tx1">
                              <a:lumMod val="85000"/>
                              <a:lumOff val="15000"/>
                            </a:schemeClr>
                          </a:solidFill>
                          <a:latin typeface="微軟正黑體" pitchFamily="34" charset="-120"/>
                          <a:ea typeface="微軟正黑體" pitchFamily="34" charset="-120"/>
                        </a:rPr>
                        <a:t>音色調整與其它樂器</a:t>
                      </a:r>
                      <a:endParaRPr lang="zh-TW" altLang="en-US" sz="3200" b="0" dirty="0">
                        <a:solidFill>
                          <a:schemeClr val="tx1">
                            <a:lumMod val="85000"/>
                            <a:lumOff val="15000"/>
                          </a:schemeClr>
                        </a:solidFill>
                        <a:latin typeface="微軟正黑體" pitchFamily="34" charset="-120"/>
                        <a:ea typeface="微軟正黑體" pitchFamily="34" charset="-120"/>
                      </a:endParaRPr>
                    </a:p>
                  </a:txBody>
                  <a:tcPr anchor="ctr">
                    <a:solidFill>
                      <a:srgbClr val="FFFFFF"/>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3200" b="0" dirty="0" smtClean="0">
                          <a:solidFill>
                            <a:schemeClr val="tx1">
                              <a:lumMod val="85000"/>
                              <a:lumOff val="15000"/>
                            </a:schemeClr>
                          </a:solidFill>
                          <a:latin typeface="微軟正黑體" pitchFamily="34" charset="-120"/>
                          <a:ea typeface="微軟正黑體" pitchFamily="34" charset="-120"/>
                        </a:rPr>
                        <a:t>TarkusVP+3D Mart</a:t>
                      </a:r>
                      <a:r>
                        <a:rPr lang="zh-TW" altLang="en-US" sz="3200" b="0" baseline="0" dirty="0" smtClean="0">
                          <a:solidFill>
                            <a:schemeClr val="tx1">
                              <a:lumMod val="85000"/>
                              <a:lumOff val="15000"/>
                            </a:schemeClr>
                          </a:solidFill>
                          <a:latin typeface="微軟正黑體" pitchFamily="34" charset="-120"/>
                          <a:ea typeface="微軟正黑體" pitchFamily="34" charset="-120"/>
                        </a:rPr>
                        <a:t>聯動</a:t>
                      </a:r>
                      <a:r>
                        <a:rPr lang="zh-TW" altLang="en-US" sz="3200" b="0" dirty="0" smtClean="0">
                          <a:solidFill>
                            <a:schemeClr val="tx1">
                              <a:lumMod val="85000"/>
                              <a:lumOff val="15000"/>
                            </a:schemeClr>
                          </a:solidFill>
                          <a:latin typeface="微軟正黑體" pitchFamily="34" charset="-120"/>
                          <a:ea typeface="微軟正黑體" pitchFamily="34" charset="-120"/>
                        </a:rPr>
                        <a:t>教程</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457200" indent="-45720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ThinkerCAD</a:t>
                      </a:r>
                      <a:r>
                        <a:rPr lang="zh-TW" altLang="en-US" sz="3200" b="0" dirty="0" smtClean="0">
                          <a:solidFill>
                            <a:schemeClr val="tx1">
                              <a:lumMod val="85000"/>
                              <a:lumOff val="15000"/>
                            </a:schemeClr>
                          </a:solidFill>
                          <a:latin typeface="微軟正黑體" pitchFamily="34" charset="-120"/>
                          <a:ea typeface="微軟正黑體" pitchFamily="34" charset="-120"/>
                        </a:rPr>
                        <a:t>建模教學</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457200" indent="-457200">
                        <a:buAutoNum type="arabicPeriod"/>
                      </a:pPr>
                      <a:r>
                        <a:rPr lang="en-US" altLang="zh-TW" sz="3200" b="0" dirty="0" err="1" smtClean="0">
                          <a:solidFill>
                            <a:schemeClr val="tx1">
                              <a:lumMod val="85000"/>
                              <a:lumOff val="15000"/>
                            </a:schemeClr>
                          </a:solidFill>
                          <a:latin typeface="微軟正黑體" pitchFamily="34" charset="-120"/>
                          <a:ea typeface="微軟正黑體" pitchFamily="34" charset="-120"/>
                        </a:rPr>
                        <a:t>MelaCAR</a:t>
                      </a:r>
                      <a:r>
                        <a:rPr lang="zh-TW" altLang="en-US" sz="3200" b="0" dirty="0" smtClean="0">
                          <a:solidFill>
                            <a:schemeClr val="tx1">
                              <a:lumMod val="85000"/>
                              <a:lumOff val="15000"/>
                            </a:schemeClr>
                          </a:solidFill>
                          <a:latin typeface="微軟正黑體" pitchFamily="34" charset="-120"/>
                          <a:ea typeface="微軟正黑體" pitchFamily="34" charset="-120"/>
                        </a:rPr>
                        <a:t>組裝</a:t>
                      </a:r>
                      <a:r>
                        <a:rPr lang="en-US" altLang="zh-TW" sz="3200" b="0" dirty="0" smtClean="0">
                          <a:solidFill>
                            <a:schemeClr val="tx1">
                              <a:lumMod val="85000"/>
                              <a:lumOff val="15000"/>
                            </a:schemeClr>
                          </a:solidFill>
                          <a:latin typeface="微軟正黑體" pitchFamily="34" charset="-120"/>
                          <a:ea typeface="微軟正黑體" pitchFamily="34" charset="-120"/>
                        </a:rPr>
                        <a:t>+</a:t>
                      </a:r>
                      <a:r>
                        <a:rPr lang="zh-TW" altLang="en-US" sz="3200" b="0" dirty="0" smtClean="0">
                          <a:solidFill>
                            <a:schemeClr val="tx1">
                              <a:lumMod val="85000"/>
                              <a:lumOff val="15000"/>
                            </a:schemeClr>
                          </a:solidFill>
                          <a:latin typeface="微軟正黑體" pitchFamily="34" charset="-120"/>
                          <a:ea typeface="微軟正黑體" pitchFamily="34" charset="-120"/>
                        </a:rPr>
                        <a:t>編程教學</a:t>
                      </a:r>
                      <a:endParaRPr lang="en-US" altLang="zh-TW" sz="3200" b="0" dirty="0" smtClean="0">
                        <a:solidFill>
                          <a:schemeClr val="tx1">
                            <a:lumMod val="85000"/>
                            <a:lumOff val="15000"/>
                          </a:schemeClr>
                        </a:solidFill>
                        <a:latin typeface="微軟正黑體" pitchFamily="34" charset="-120"/>
                        <a:ea typeface="微軟正黑體" pitchFamily="34" charset="-120"/>
                      </a:endParaRPr>
                    </a:p>
                    <a:p>
                      <a:pPr marL="514350" indent="-514350">
                        <a:buAutoNum type="arabicPeriod"/>
                      </a:pPr>
                      <a:r>
                        <a:rPr lang="en-US" altLang="zh-TW" sz="3200" b="0" baseline="0" dirty="0" err="1" smtClean="0">
                          <a:solidFill>
                            <a:schemeClr val="tx1">
                              <a:lumMod val="85000"/>
                              <a:lumOff val="15000"/>
                            </a:schemeClr>
                          </a:solidFill>
                          <a:latin typeface="微軟正黑體" pitchFamily="34" charset="-120"/>
                          <a:ea typeface="微軟正黑體" pitchFamily="34" charset="-120"/>
                        </a:rPr>
                        <a:t>MelaCAR</a:t>
                      </a:r>
                      <a:r>
                        <a:rPr lang="zh-TW" altLang="en-US" sz="3200" b="0" baseline="0" dirty="0" smtClean="0">
                          <a:solidFill>
                            <a:schemeClr val="tx1">
                              <a:lumMod val="85000"/>
                              <a:lumOff val="15000"/>
                            </a:schemeClr>
                          </a:solidFill>
                          <a:latin typeface="微軟正黑體" pitchFamily="34" charset="-120"/>
                          <a:ea typeface="微軟正黑體" pitchFamily="34" charset="-120"/>
                        </a:rPr>
                        <a:t>進階套件</a:t>
                      </a:r>
                      <a:endParaRPr lang="zh-TW" altLang="en-US" sz="3200" b="0" dirty="0" smtClean="0">
                        <a:solidFill>
                          <a:schemeClr val="tx1">
                            <a:lumMod val="85000"/>
                            <a:lumOff val="15000"/>
                          </a:schemeClr>
                        </a:solidFill>
                        <a:latin typeface="微軟正黑體" pitchFamily="34" charset="-120"/>
                        <a:ea typeface="微軟正黑體" pitchFamily="34" charset="-120"/>
                      </a:endParaRPr>
                    </a:p>
                  </a:txBody>
                  <a:tcPr anchor="ctr">
                    <a:solidFill>
                      <a:srgbClr val="FFFFFF"/>
                    </a:solidFill>
                  </a:tcPr>
                </a:tc>
              </a:tr>
            </a:tbl>
          </a:graphicData>
        </a:graphic>
      </p:graphicFrame>
      <p:sp>
        <p:nvSpPr>
          <p:cNvPr id="4" name="矩形 3"/>
          <p:cNvSpPr/>
          <p:nvPr/>
        </p:nvSpPr>
        <p:spPr>
          <a:xfrm>
            <a:off x="1235243" y="999041"/>
            <a:ext cx="15029872" cy="969492"/>
          </a:xfrm>
          <a:prstGeom prst="rect">
            <a:avLst/>
          </a:prstGeom>
        </p:spPr>
        <p:txBody>
          <a:bodyPr wrap="none" lIns="91434" tIns="45718" rIns="91434" bIns="45718">
            <a:spAutoFit/>
          </a:bodyPr>
          <a:lstStyle/>
          <a:p>
            <a:pPr algn="l" defTabSz="825444"/>
            <a:r>
              <a:rPr lang="en-US" altLang="zh-TW" sz="5700" b="1" dirty="0" err="1" smtClean="0">
                <a:solidFill>
                  <a:srgbClr val="000000"/>
                </a:solidFill>
                <a:latin typeface="微軟正黑體" pitchFamily="34" charset="-120"/>
                <a:ea typeface="微軟正黑體" pitchFamily="34" charset="-120"/>
                <a:sym typeface="Gill Sans" charset="0"/>
              </a:rPr>
              <a:t>TarkusVP</a:t>
            </a:r>
            <a:r>
              <a:rPr lang="zh-TW" altLang="en-US" sz="5700" b="1" dirty="0" smtClean="0">
                <a:solidFill>
                  <a:srgbClr val="000000"/>
                </a:solidFill>
                <a:latin typeface="微軟正黑體" pitchFamily="34" charset="-120"/>
                <a:ea typeface="微軟正黑體" pitchFamily="34" charset="-120"/>
                <a:sym typeface="Gill Sans" charset="0"/>
              </a:rPr>
              <a:t> </a:t>
            </a:r>
            <a:r>
              <a:rPr lang="en-US" altLang="zh-TW" sz="5700" b="1" dirty="0" smtClean="0">
                <a:solidFill>
                  <a:srgbClr val="000000"/>
                </a:solidFill>
                <a:latin typeface="微軟正黑體" pitchFamily="34" charset="-120"/>
                <a:ea typeface="微軟正黑體" pitchFamily="34" charset="-120"/>
                <a:sym typeface="Gill Sans" charset="0"/>
              </a:rPr>
              <a:t>STEM</a:t>
            </a:r>
            <a:r>
              <a:rPr lang="zh-TW" altLang="en-US" sz="5700" b="1" dirty="0" smtClean="0">
                <a:solidFill>
                  <a:srgbClr val="000000"/>
                </a:solidFill>
                <a:latin typeface="微軟正黑體" pitchFamily="34" charset="-120"/>
                <a:ea typeface="微軟正黑體" pitchFamily="34" charset="-120"/>
                <a:sym typeface="Gill Sans" charset="0"/>
              </a:rPr>
              <a:t>課程 </a:t>
            </a:r>
            <a:r>
              <a:rPr lang="en-US" altLang="zh-TW" sz="5700" b="1" dirty="0" smtClean="0">
                <a:solidFill>
                  <a:srgbClr val="000000"/>
                </a:solidFill>
                <a:latin typeface="微軟正黑體" pitchFamily="34" charset="-120"/>
                <a:ea typeface="微軟正黑體" pitchFamily="34" charset="-120"/>
                <a:sym typeface="Gill Sans" charset="0"/>
              </a:rPr>
              <a:t>- </a:t>
            </a:r>
            <a:r>
              <a:rPr lang="zh-TW" altLang="en-US" sz="5700" b="1" dirty="0" smtClean="0">
                <a:solidFill>
                  <a:srgbClr val="000000"/>
                </a:solidFill>
                <a:latin typeface="微軟正黑體" pitchFamily="34" charset="-120"/>
                <a:ea typeface="微軟正黑體" pitchFamily="34" charset="-120"/>
                <a:sym typeface="Gill Sans" charset="0"/>
              </a:rPr>
              <a:t>延伸至其他領域的方法</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69" name="Picture 1" descr="image53.png"/>
          <p:cNvPicPr>
            <a:picLocks noChangeAspect="1"/>
          </p:cNvPicPr>
          <p:nvPr/>
        </p:nvPicPr>
        <p:blipFill>
          <a:blip r:embed="rId2" cstate="print"/>
          <a:srcRect/>
          <a:stretch>
            <a:fillRect/>
          </a:stretch>
        </p:blipFill>
        <p:spPr bwMode="auto">
          <a:xfrm>
            <a:off x="1760538" y="2259013"/>
            <a:ext cx="19269075" cy="11449050"/>
          </a:xfrm>
          <a:prstGeom prst="rect">
            <a:avLst/>
          </a:prstGeom>
          <a:noFill/>
          <a:ln w="12700" cap="flat" cmpd="sng">
            <a:noFill/>
            <a:prstDash val="solid"/>
            <a:miter lim="400000"/>
            <a:headEnd type="none" w="med" len="med"/>
            <a:tailEnd type="none" w="med" len="med"/>
          </a:ln>
          <a:effectLst/>
        </p:spPr>
      </p:pic>
      <p:pic>
        <p:nvPicPr>
          <p:cNvPr id="58370" name="Picture 2" descr="image49.png"/>
          <p:cNvPicPr>
            <a:picLocks noChangeAspect="1"/>
          </p:cNvPicPr>
          <p:nvPr/>
        </p:nvPicPr>
        <p:blipFill>
          <a:blip r:embed="rId3" cstate="print"/>
          <a:srcRect b="19791"/>
          <a:stretch>
            <a:fillRect/>
          </a:stretch>
        </p:blipFill>
        <p:spPr bwMode="auto">
          <a:xfrm>
            <a:off x="12773025" y="7951788"/>
            <a:ext cx="2312988" cy="1592262"/>
          </a:xfrm>
          <a:prstGeom prst="rect">
            <a:avLst/>
          </a:prstGeom>
          <a:noFill/>
          <a:ln w="9525" cap="flat" cmpd="sng">
            <a:solidFill>
              <a:srgbClr val="7A7A7A"/>
            </a:solidFill>
            <a:prstDash val="solid"/>
            <a:miter lim="800000"/>
            <a:headEnd type="none" w="med" len="med"/>
            <a:tailEnd type="none" w="med" len="med"/>
          </a:ln>
          <a:effectLst/>
        </p:spPr>
      </p:pic>
      <p:sp>
        <p:nvSpPr>
          <p:cNvPr id="58371" name="Rectangle 3"/>
          <p:cNvSpPr>
            <a:spLocks noGrp="1" noChangeArrowheads="1"/>
          </p:cNvSpPr>
          <p:nvPr>
            <p:ph type="title"/>
          </p:nvPr>
        </p:nvSpPr>
        <p:spPr/>
        <p:txBody>
          <a:bodyPr/>
          <a:lstStyle/>
          <a:p>
            <a:pPr defTabSz="455613"/>
            <a:r>
              <a:rPr lang="zh-TW" sz="7000" b="0">
                <a:latin typeface="Brandon Text Bold" pitchFamily="34" charset="0"/>
                <a:ea typeface="新細明體" pitchFamily="18" charset="-120"/>
                <a:sym typeface="Brandon Text Bold" pitchFamily="34" charset="0"/>
              </a:rPr>
              <a:t>紅外線循跡 </a:t>
            </a:r>
            <a:r>
              <a:rPr lang="zh-TW" altLang="zh-TW" sz="7000" b="0">
                <a:latin typeface="Brandon Text Bold" pitchFamily="34" charset="0"/>
                <a:ea typeface="Brandon Text Bold" pitchFamily="34" charset="0"/>
                <a:cs typeface="Brandon Text Bold" pitchFamily="34" charset="0"/>
                <a:sym typeface="Brandon Text Bold" pitchFamily="34" charset="0"/>
              </a:rPr>
              <a:t>(</a:t>
            </a:r>
            <a:r>
              <a:rPr lang="zh-TW" sz="7000" b="0">
                <a:latin typeface="Brandon Text Bold" pitchFamily="34" charset="0"/>
                <a:ea typeface="新細明體" pitchFamily="18" charset="-120"/>
                <a:sym typeface="Brandon Text Bold" pitchFamily="34" charset="0"/>
              </a:rPr>
              <a:t>示範檔</a:t>
            </a:r>
            <a:r>
              <a:rPr lang="zh-TW" altLang="zh-TW" sz="7000" b="0">
                <a:latin typeface="Brandon Text Bold" pitchFamily="34" charset="0"/>
                <a:ea typeface="Brandon Text Bold" pitchFamily="34" charset="0"/>
                <a:cs typeface="Brandon Text Bold" pitchFamily="34" charset="0"/>
                <a:sym typeface="Brandon Text Bold" pitchFamily="34" charset="0"/>
              </a:rPr>
              <a:t>4-6-2, </a:t>
            </a:r>
            <a:r>
              <a:rPr lang="zh-TW" sz="7000" b="0">
                <a:latin typeface="Brandon Text Bold" pitchFamily="34" charset="0"/>
                <a:ea typeface="新細明體" pitchFamily="18" charset="-120"/>
                <a:sym typeface="Brandon Text Bold" pitchFamily="34" charset="0"/>
              </a:rPr>
              <a:t>教材說明</a:t>
            </a:r>
            <a:r>
              <a:rPr lang="zh-TW" altLang="zh-TW" sz="7000" b="0">
                <a:latin typeface="Brandon Text Bold" pitchFamily="34" charset="0"/>
                <a:ea typeface="Brandon Text Bold" pitchFamily="34" charset="0"/>
                <a:cs typeface="Brandon Text Bold" pitchFamily="34" charset="0"/>
                <a:sym typeface="Brandon Text Bold" pitchFamily="34" charset="0"/>
              </a:rPr>
              <a:t>)</a:t>
            </a:r>
          </a:p>
        </p:txBody>
      </p:sp>
      <p:sp>
        <p:nvSpPr>
          <p:cNvPr id="58372" name="Rectangle 4"/>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ACA0E37E-FD56-4629-99BA-B086BF0E95D8}" type="slidenum">
              <a:rPr lang="zh-TW" altLang="zh-TW" sz="2100">
                <a:solidFill>
                  <a:srgbClr val="A7A7A7"/>
                </a:solidFill>
                <a:latin typeface="Gill Sans" charset="0"/>
                <a:ea typeface="Gill Sans" charset="0"/>
                <a:cs typeface="Gill Sans" charset="0"/>
                <a:sym typeface="Gill Sans" charset="0"/>
              </a:rPr>
              <a:pPr defTabSz="823913"/>
              <a:t>60</a:t>
            </a:fld>
            <a:endParaRPr lang="zh-TW" altLang="zh-TW" sz="2100">
              <a:solidFill>
                <a:srgbClr val="A7A7A7"/>
              </a:solidFill>
              <a:latin typeface="Gill Sans" charset="0"/>
              <a:ea typeface="Gill Sans" charset="0"/>
              <a:cs typeface="Gill Sans" charset="0"/>
              <a:sym typeface="Gill Sans" charset="0"/>
            </a:endParaRPr>
          </a:p>
        </p:txBody>
      </p:sp>
      <p:pic>
        <p:nvPicPr>
          <p:cNvPr id="58373" name="Picture 5" descr="image54.png"/>
          <p:cNvPicPr>
            <a:picLocks noChangeAspect="1"/>
          </p:cNvPicPr>
          <p:nvPr/>
        </p:nvPicPr>
        <p:blipFill>
          <a:blip r:embed="rId4" cstate="print"/>
          <a:srcRect/>
          <a:stretch>
            <a:fillRect/>
          </a:stretch>
        </p:blipFill>
        <p:spPr bwMode="auto">
          <a:xfrm>
            <a:off x="16706850" y="5054600"/>
            <a:ext cx="3429000" cy="1716088"/>
          </a:xfrm>
          <a:prstGeom prst="rect">
            <a:avLst/>
          </a:prstGeom>
          <a:noFill/>
          <a:ln w="9525" cap="flat" cmpd="sng">
            <a:solidFill>
              <a:srgbClr val="7A7A7A"/>
            </a:solidFill>
            <a:prstDash val="solid"/>
            <a:miter lim="800000"/>
            <a:headEnd type="none" w="med" len="med"/>
            <a:tailEnd type="none" w="med" len="med"/>
          </a:ln>
          <a:effectLst/>
        </p:spPr>
      </p:pic>
      <p:pic>
        <p:nvPicPr>
          <p:cNvPr id="58374" name="Picture 6" descr="image55.png"/>
          <p:cNvPicPr>
            <a:picLocks noChangeAspect="1"/>
          </p:cNvPicPr>
          <p:nvPr/>
        </p:nvPicPr>
        <p:blipFill>
          <a:blip r:embed="rId5" cstate="print"/>
          <a:srcRect/>
          <a:stretch>
            <a:fillRect/>
          </a:stretch>
        </p:blipFill>
        <p:spPr bwMode="auto">
          <a:xfrm>
            <a:off x="20307300" y="6800850"/>
            <a:ext cx="3438525" cy="1657350"/>
          </a:xfrm>
          <a:prstGeom prst="rect">
            <a:avLst/>
          </a:prstGeom>
          <a:noFill/>
          <a:ln w="9525" cap="flat" cmpd="sng">
            <a:solidFill>
              <a:srgbClr val="7A7A7A"/>
            </a:solidFill>
            <a:prstDash val="solid"/>
            <a:miter lim="800000"/>
            <a:headEnd type="none" w="med" len="med"/>
            <a:tailEnd type="none" w="med" len="med"/>
          </a:ln>
          <a:effectLst/>
        </p:spPr>
      </p:pic>
      <p:pic>
        <p:nvPicPr>
          <p:cNvPr id="58375" name="Picture 7" descr="image56.png"/>
          <p:cNvPicPr>
            <a:picLocks noChangeAspect="1"/>
          </p:cNvPicPr>
          <p:nvPr/>
        </p:nvPicPr>
        <p:blipFill>
          <a:blip r:embed="rId6" cstate="print"/>
          <a:srcRect l="12572"/>
          <a:stretch>
            <a:fillRect/>
          </a:stretch>
        </p:blipFill>
        <p:spPr bwMode="auto">
          <a:xfrm>
            <a:off x="15219363" y="8775700"/>
            <a:ext cx="1981200" cy="1757363"/>
          </a:xfrm>
          <a:prstGeom prst="rect">
            <a:avLst/>
          </a:prstGeom>
          <a:noFill/>
          <a:ln w="9525" cap="flat" cmpd="sng">
            <a:solidFill>
              <a:srgbClr val="7A7A7A"/>
            </a:solidFill>
            <a:prstDash val="solid"/>
            <a:miter lim="800000"/>
            <a:headEnd type="none" w="med" len="med"/>
            <a:tailEnd type="none" w="med" len="med"/>
          </a:ln>
          <a:effectLst/>
        </p:spPr>
      </p:pic>
      <p:pic>
        <p:nvPicPr>
          <p:cNvPr id="58376" name="Picture 8" descr="image57.png"/>
          <p:cNvPicPr>
            <a:picLocks noChangeAspect="1"/>
          </p:cNvPicPr>
          <p:nvPr/>
        </p:nvPicPr>
        <p:blipFill>
          <a:blip r:embed="rId7" cstate="print"/>
          <a:srcRect/>
          <a:stretch>
            <a:fillRect/>
          </a:stretch>
        </p:blipFill>
        <p:spPr bwMode="auto">
          <a:xfrm>
            <a:off x="17829213" y="9982200"/>
            <a:ext cx="2274887" cy="1668463"/>
          </a:xfrm>
          <a:prstGeom prst="rect">
            <a:avLst/>
          </a:prstGeom>
          <a:noFill/>
          <a:ln w="9525" cap="flat" cmpd="sng">
            <a:solidFill>
              <a:srgbClr val="7A7A7A"/>
            </a:solidFill>
            <a:prstDash val="solid"/>
            <a:miter lim="800000"/>
            <a:headEnd type="none" w="med" len="med"/>
            <a:tailEnd type="none" w="med" len="med"/>
          </a:ln>
          <a:effectLst/>
        </p:spPr>
      </p:pic>
      <p:pic>
        <p:nvPicPr>
          <p:cNvPr id="58377" name="Picture 9" descr="image58.png"/>
          <p:cNvPicPr>
            <a:picLocks noChangeAspect="1"/>
          </p:cNvPicPr>
          <p:nvPr/>
        </p:nvPicPr>
        <p:blipFill>
          <a:blip r:embed="rId8" cstate="print"/>
          <a:srcRect/>
          <a:stretch>
            <a:fillRect/>
          </a:stretch>
        </p:blipFill>
        <p:spPr bwMode="auto">
          <a:xfrm>
            <a:off x="21002625" y="11442700"/>
            <a:ext cx="2552700" cy="1757363"/>
          </a:xfrm>
          <a:prstGeom prst="rect">
            <a:avLst/>
          </a:prstGeom>
          <a:noFill/>
          <a:ln w="9525" cap="flat" cmpd="sng">
            <a:solidFill>
              <a:srgbClr val="7A7A7A"/>
            </a:solidFill>
            <a:prstDash val="solid"/>
            <a:miter lim="800000"/>
            <a:headEnd type="none" w="med" len="med"/>
            <a:tailEnd type="none" w="med" len="med"/>
          </a:ln>
          <a:effectLst/>
        </p:spPr>
      </p:pic>
      <p:pic>
        <p:nvPicPr>
          <p:cNvPr id="58378" name="Picture 10" descr="image59.png"/>
          <p:cNvPicPr>
            <a:picLocks noChangeAspect="1"/>
          </p:cNvPicPr>
          <p:nvPr/>
        </p:nvPicPr>
        <p:blipFill>
          <a:blip r:embed="rId9" cstate="print"/>
          <a:srcRect/>
          <a:stretch>
            <a:fillRect/>
          </a:stretch>
        </p:blipFill>
        <p:spPr bwMode="auto">
          <a:xfrm>
            <a:off x="13104813" y="3916363"/>
            <a:ext cx="3449637" cy="1574800"/>
          </a:xfrm>
          <a:prstGeom prst="rect">
            <a:avLst/>
          </a:prstGeom>
          <a:noFill/>
          <a:ln w="9525" cap="flat" cmpd="sng">
            <a:solidFill>
              <a:srgbClr val="7A7A7A"/>
            </a:solidFill>
            <a:prstDash val="solid"/>
            <a:miter lim="8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9393"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5939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DB338EB-1FEB-4194-B795-56EB4A5CABFC}" type="slidenum">
              <a:rPr lang="zh-TW" altLang="zh-TW" sz="2100">
                <a:solidFill>
                  <a:srgbClr val="A7A7A7"/>
                </a:solidFill>
                <a:latin typeface="Gill Sans" charset="0"/>
                <a:ea typeface="Gill Sans" charset="0"/>
                <a:cs typeface="Gill Sans" charset="0"/>
                <a:sym typeface="Gill Sans" charset="0"/>
              </a:rPr>
              <a:pPr defTabSz="823913"/>
              <a:t>61</a:t>
            </a:fld>
            <a:endParaRPr lang="zh-TW" altLang="zh-TW" sz="2100">
              <a:solidFill>
                <a:srgbClr val="A7A7A7"/>
              </a:solidFill>
              <a:latin typeface="Gill Sans" charset="0"/>
              <a:ea typeface="Gill Sans" charset="0"/>
              <a:cs typeface="Gill Sans" charset="0"/>
              <a:sym typeface="Gill Sans" charset="0"/>
            </a:endParaRPr>
          </a:p>
        </p:txBody>
      </p:sp>
      <p:sp>
        <p:nvSpPr>
          <p:cNvPr id="59395" name="AutoShape 3"/>
          <p:cNvSpPr>
            <a:spLocks/>
          </p:cNvSpPr>
          <p:nvPr/>
        </p:nvSpPr>
        <p:spPr bwMode="auto">
          <a:xfrm>
            <a:off x="8070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9396" name="AutoShape 4"/>
          <p:cNvSpPr>
            <a:spLocks/>
          </p:cNvSpPr>
          <p:nvPr/>
        </p:nvSpPr>
        <p:spPr bwMode="auto">
          <a:xfrm>
            <a:off x="12007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59397" name="Rectangle 5"/>
          <p:cNvSpPr>
            <a:spLocks/>
          </p:cNvSpPr>
          <p:nvPr/>
        </p:nvSpPr>
        <p:spPr bwMode="auto">
          <a:xfrm>
            <a:off x="12101513" y="5640388"/>
            <a:ext cx="1450975" cy="827087"/>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59398" name="Rectangle 6"/>
          <p:cNvSpPr>
            <a:spLocks/>
          </p:cNvSpPr>
          <p:nvPr/>
        </p:nvSpPr>
        <p:spPr bwMode="auto">
          <a:xfrm>
            <a:off x="8197850" y="7377113"/>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59399" name="AutoShape 7"/>
          <p:cNvSpPr>
            <a:spLocks/>
          </p:cNvSpPr>
          <p:nvPr/>
        </p:nvSpPr>
        <p:spPr bwMode="auto">
          <a:xfrm rot="282757">
            <a:off x="10096500" y="4630738"/>
            <a:ext cx="17591088" cy="10331450"/>
          </a:xfrm>
          <a:custGeom>
            <a:avLst/>
            <a:gdLst>
              <a:gd name="T0" fmla="+- 0 11161 722"/>
              <a:gd name="T1" fmla="*/ T0 w 20878"/>
              <a:gd name="T2" fmla="+- 0 10862 125"/>
              <a:gd name="T3" fmla="*/ 10862 h 21475"/>
              <a:gd name="T4" fmla="+- 0 11161 722"/>
              <a:gd name="T5" fmla="*/ T4 w 20878"/>
              <a:gd name="T6" fmla="+- 0 10862 125"/>
              <a:gd name="T7" fmla="*/ 10862 h 21475"/>
              <a:gd name="T8" fmla="+- 0 11161 722"/>
              <a:gd name="T9" fmla="*/ T8 w 20878"/>
              <a:gd name="T10" fmla="+- 0 10862 125"/>
              <a:gd name="T11" fmla="*/ 10862 h 21475"/>
              <a:gd name="T12" fmla="+- 0 11161 722"/>
              <a:gd name="T13" fmla="*/ T12 w 20878"/>
              <a:gd name="T14" fmla="+- 0 10862 125"/>
              <a:gd name="T15" fmla="*/ 10862 h 21475"/>
            </a:gdLst>
            <a:ahLst/>
            <a:cxnLst>
              <a:cxn ang="0">
                <a:pos x="T1" y="T3"/>
              </a:cxn>
              <a:cxn ang="0">
                <a:pos x="T5" y="T7"/>
              </a:cxn>
              <a:cxn ang="0">
                <a:pos x="T9" y="T11"/>
              </a:cxn>
              <a:cxn ang="0">
                <a:pos x="T13" y="T15"/>
              </a:cxn>
            </a:cxnLst>
            <a:rect l="0" t="0" r="r" b="b"/>
            <a:pathLst>
              <a:path w="20878" h="21475">
                <a:moveTo>
                  <a:pt x="69" y="21475"/>
                </a:moveTo>
                <a:lnTo>
                  <a:pt x="69" y="21475"/>
                </a:lnTo>
                <a:cubicBezTo>
                  <a:pt x="-722" y="10692"/>
                  <a:pt x="5365" y="1117"/>
                  <a:pt x="13664" y="89"/>
                </a:cubicBezTo>
                <a:cubicBezTo>
                  <a:pt x="15391" y="-125"/>
                  <a:pt x="17133" y="49"/>
                  <a:pt x="18815" y="605"/>
                </a:cubicBezTo>
                <a:lnTo>
                  <a:pt x="20878" y="4924"/>
                </a:lnTo>
                <a:lnTo>
                  <a:pt x="16435" y="6651"/>
                </a:lnTo>
                <a:cubicBezTo>
                  <a:pt x="10210" y="5801"/>
                  <a:pt x="4564" y="10915"/>
                  <a:pt x="3825" y="18074"/>
                </a:cubicBezTo>
                <a:cubicBezTo>
                  <a:pt x="3724" y="19050"/>
                  <a:pt x="3720" y="20035"/>
                  <a:pt x="3811" y="21012"/>
                </a:cubicBezTo>
                <a:close/>
              </a:path>
            </a:pathLst>
          </a:cu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59400" name="AutoShape 8"/>
          <p:cNvSpPr>
            <a:spLocks/>
          </p:cNvSpPr>
          <p:nvPr/>
        </p:nvSpPr>
        <p:spPr bwMode="auto">
          <a:xfrm rot="2956654">
            <a:off x="10953750" y="1550988"/>
            <a:ext cx="2844800" cy="4749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467"/>
                </a:moveTo>
                <a:lnTo>
                  <a:pt x="10800" y="0"/>
                </a:lnTo>
                <a:lnTo>
                  <a:pt x="21600" y="6467"/>
                </a:lnTo>
                <a:lnTo>
                  <a:pt x="16200" y="6467"/>
                </a:lnTo>
                <a:lnTo>
                  <a:pt x="16200" y="21600"/>
                </a:lnTo>
                <a:lnTo>
                  <a:pt x="5400" y="21600"/>
                </a:lnTo>
                <a:lnTo>
                  <a:pt x="5400" y="6467"/>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7"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6041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ED6F44AF-67D1-4160-B542-BCC4CF28024D}" type="slidenum">
              <a:rPr lang="zh-TW" altLang="zh-TW" sz="2100">
                <a:solidFill>
                  <a:srgbClr val="A7A7A7"/>
                </a:solidFill>
                <a:latin typeface="Gill Sans" charset="0"/>
                <a:ea typeface="Gill Sans" charset="0"/>
                <a:cs typeface="Gill Sans" charset="0"/>
                <a:sym typeface="Gill Sans" charset="0"/>
              </a:rPr>
              <a:pPr defTabSz="823913"/>
              <a:t>62</a:t>
            </a:fld>
            <a:endParaRPr lang="zh-TW" altLang="zh-TW" sz="2100">
              <a:solidFill>
                <a:srgbClr val="A7A7A7"/>
              </a:solidFill>
              <a:latin typeface="Gill Sans" charset="0"/>
              <a:ea typeface="Gill Sans" charset="0"/>
              <a:cs typeface="Gill Sans" charset="0"/>
              <a:sym typeface="Gill Sans" charset="0"/>
            </a:endParaRPr>
          </a:p>
        </p:txBody>
      </p:sp>
      <p:sp>
        <p:nvSpPr>
          <p:cNvPr id="60419" name="AutoShape 3"/>
          <p:cNvSpPr>
            <a:spLocks/>
          </p:cNvSpPr>
          <p:nvPr/>
        </p:nvSpPr>
        <p:spPr bwMode="auto">
          <a:xfrm rot="739805" flipH="1">
            <a:off x="217488" y="3297238"/>
            <a:ext cx="18024475" cy="10191750"/>
          </a:xfrm>
          <a:custGeom>
            <a:avLst/>
            <a:gdLst>
              <a:gd name="T0" fmla="+- 0 11057 515"/>
              <a:gd name="T1" fmla="*/ T0 w 21085"/>
              <a:gd name="T2" fmla="+- 0 10988 377"/>
              <a:gd name="T3" fmla="*/ 10988 h 21223"/>
              <a:gd name="T4" fmla="+- 0 11057 515"/>
              <a:gd name="T5" fmla="*/ T4 w 21085"/>
              <a:gd name="T6" fmla="+- 0 10988 377"/>
              <a:gd name="T7" fmla="*/ 10988 h 21223"/>
              <a:gd name="T8" fmla="+- 0 11057 515"/>
              <a:gd name="T9" fmla="*/ T8 w 21085"/>
              <a:gd name="T10" fmla="+- 0 10988 377"/>
              <a:gd name="T11" fmla="*/ 10988 h 21223"/>
              <a:gd name="T12" fmla="+- 0 11057 515"/>
              <a:gd name="T13" fmla="*/ T12 w 21085"/>
              <a:gd name="T14" fmla="+- 0 10988 377"/>
              <a:gd name="T15" fmla="*/ 10988 h 21223"/>
            </a:gdLst>
            <a:ahLst/>
            <a:cxnLst>
              <a:cxn ang="0">
                <a:pos x="T1" y="T3"/>
              </a:cxn>
              <a:cxn ang="0">
                <a:pos x="T5" y="T7"/>
              </a:cxn>
              <a:cxn ang="0">
                <a:pos x="T9" y="T11"/>
              </a:cxn>
              <a:cxn ang="0">
                <a:pos x="T13" y="T15"/>
              </a:cxn>
            </a:cxnLst>
            <a:rect l="0" t="0" r="r" b="b"/>
            <a:pathLst>
              <a:path w="21085" h="21223">
                <a:moveTo>
                  <a:pt x="41" y="21223"/>
                </a:moveTo>
                <a:lnTo>
                  <a:pt x="41" y="21223"/>
                </a:lnTo>
                <a:cubicBezTo>
                  <a:pt x="-515" y="10407"/>
                  <a:pt x="4637" y="934"/>
                  <a:pt x="11549" y="64"/>
                </a:cubicBezTo>
                <a:cubicBezTo>
                  <a:pt x="15050" y="-377"/>
                  <a:pt x="18508" y="1497"/>
                  <a:pt x="21085" y="5230"/>
                </a:cubicBezTo>
                <a:lnTo>
                  <a:pt x="21015" y="11365"/>
                </a:lnTo>
                <a:lnTo>
                  <a:pt x="16125" y="10087"/>
                </a:lnTo>
                <a:cubicBezTo>
                  <a:pt x="12418" y="7279"/>
                  <a:pt x="7816" y="9283"/>
                  <a:pt x="5844" y="14563"/>
                </a:cubicBezTo>
                <a:cubicBezTo>
                  <a:pt x="5153" y="16415"/>
                  <a:pt x="4854" y="18512"/>
                  <a:pt x="4984" y="20601"/>
                </a:cubicBezTo>
                <a:close/>
              </a:path>
            </a:pathLst>
          </a:cu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0420" name="AutoShape 4"/>
          <p:cNvSpPr>
            <a:spLocks/>
          </p:cNvSpPr>
          <p:nvPr/>
        </p:nvSpPr>
        <p:spPr bwMode="auto">
          <a:xfrm>
            <a:off x="8070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60421" name="AutoShape 5"/>
          <p:cNvSpPr>
            <a:spLocks/>
          </p:cNvSpPr>
          <p:nvPr/>
        </p:nvSpPr>
        <p:spPr bwMode="auto">
          <a:xfrm>
            <a:off x="12007850" y="6494463"/>
            <a:ext cx="1576388" cy="75723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60422" name="Rectangle 6"/>
          <p:cNvSpPr>
            <a:spLocks/>
          </p:cNvSpPr>
          <p:nvPr/>
        </p:nvSpPr>
        <p:spPr bwMode="auto">
          <a:xfrm>
            <a:off x="12101513" y="7377113"/>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60423" name="Rectangle 7"/>
          <p:cNvSpPr>
            <a:spLocks/>
          </p:cNvSpPr>
          <p:nvPr/>
        </p:nvSpPr>
        <p:spPr bwMode="auto">
          <a:xfrm>
            <a:off x="8197850" y="5548313"/>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R3</a:t>
            </a:r>
          </a:p>
        </p:txBody>
      </p:sp>
      <p:sp>
        <p:nvSpPr>
          <p:cNvPr id="60424" name="AutoShape 8"/>
          <p:cNvSpPr>
            <a:spLocks/>
          </p:cNvSpPr>
          <p:nvPr/>
        </p:nvSpPr>
        <p:spPr bwMode="auto">
          <a:xfrm rot="18616987">
            <a:off x="7949406" y="2047082"/>
            <a:ext cx="2843213" cy="4749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467"/>
                </a:moveTo>
                <a:lnTo>
                  <a:pt x="10800" y="0"/>
                </a:lnTo>
                <a:lnTo>
                  <a:pt x="21600" y="6467"/>
                </a:lnTo>
                <a:lnTo>
                  <a:pt x="16200" y="6467"/>
                </a:lnTo>
                <a:lnTo>
                  <a:pt x="16200" y="21600"/>
                </a:lnTo>
                <a:lnTo>
                  <a:pt x="5400" y="21600"/>
                </a:lnTo>
                <a:lnTo>
                  <a:pt x="5400" y="6467"/>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41"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61442"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4868A51C-05A0-470F-A196-A2F1945570AE}" type="slidenum">
              <a:rPr lang="zh-TW" altLang="zh-TW" sz="2100">
                <a:solidFill>
                  <a:srgbClr val="A7A7A7"/>
                </a:solidFill>
                <a:latin typeface="Gill Sans" charset="0"/>
                <a:ea typeface="Gill Sans" charset="0"/>
                <a:cs typeface="Gill Sans" charset="0"/>
                <a:sym typeface="Gill Sans" charset="0"/>
              </a:rPr>
              <a:pPr defTabSz="823913"/>
              <a:t>63</a:t>
            </a:fld>
            <a:endParaRPr lang="zh-TW" altLang="zh-TW" sz="2100">
              <a:solidFill>
                <a:srgbClr val="A7A7A7"/>
              </a:solidFill>
              <a:latin typeface="Gill Sans" charset="0"/>
              <a:ea typeface="Gill Sans" charset="0"/>
              <a:cs typeface="Gill Sans" charset="0"/>
              <a:sym typeface="Gill Sans" charset="0"/>
            </a:endParaRPr>
          </a:p>
        </p:txBody>
      </p:sp>
      <p:sp>
        <p:nvSpPr>
          <p:cNvPr id="61443" name="Rectangle 3"/>
          <p:cNvSpPr>
            <a:spLocks/>
          </p:cNvSpPr>
          <p:nvPr/>
        </p:nvSpPr>
        <p:spPr bwMode="auto">
          <a:xfrm>
            <a:off x="10750550" y="0"/>
            <a:ext cx="5235575" cy="1371600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1444" name="AutoShape 4"/>
          <p:cNvSpPr>
            <a:spLocks/>
          </p:cNvSpPr>
          <p:nvPr/>
        </p:nvSpPr>
        <p:spPr bwMode="auto">
          <a:xfrm>
            <a:off x="16932275" y="7251700"/>
            <a:ext cx="1576388" cy="755650"/>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1445" name="AutoShape 5"/>
          <p:cNvSpPr>
            <a:spLocks/>
          </p:cNvSpPr>
          <p:nvPr/>
        </p:nvSpPr>
        <p:spPr bwMode="auto">
          <a:xfrm>
            <a:off x="13179425" y="7251700"/>
            <a:ext cx="1576388" cy="755650"/>
          </a:xfrm>
          <a:prstGeom prst="roundRect">
            <a:avLst>
              <a:gd name="adj" fmla="val 50000"/>
            </a:avLst>
          </a:prstGeom>
          <a:noFill/>
          <a:ln w="25400" cap="flat" cmpd="sng">
            <a:solidFill>
              <a:srgbClr val="FFFFFF"/>
            </a:solidFill>
            <a:prstDash val="solid"/>
            <a:miter lim="0"/>
            <a:headEnd type="none" w="med" len="med"/>
            <a:tailEnd type="none" w="med" len="med"/>
          </a:ln>
          <a:effectLst/>
        </p:spPr>
        <p:txBody>
          <a:bodyPr lIns="0" tIns="0" rIns="0" bIns="0" anchor="ctr"/>
          <a:lstStyle/>
          <a:p>
            <a:endParaRPr lang="zh-TW" altLang="zh-TW">
              <a:solidFill>
                <a:srgbClr val="FFFFFF"/>
              </a:solidFill>
              <a:latin typeface="Gill Sans" charset="0"/>
              <a:ea typeface="Gill Sans" charset="0"/>
              <a:cs typeface="Gill Sans" charset="0"/>
              <a:sym typeface="Gill Sans" charset="0"/>
            </a:endParaRPr>
          </a:p>
        </p:txBody>
      </p:sp>
      <p:sp>
        <p:nvSpPr>
          <p:cNvPr id="61446" name="Rectangle 6"/>
          <p:cNvSpPr>
            <a:spLocks/>
          </p:cNvSpPr>
          <p:nvPr/>
        </p:nvSpPr>
        <p:spPr bwMode="auto">
          <a:xfrm>
            <a:off x="13274675" y="81343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R3</a:t>
            </a:r>
          </a:p>
        </p:txBody>
      </p:sp>
      <p:sp>
        <p:nvSpPr>
          <p:cNvPr id="61447" name="Rectangle 7"/>
          <p:cNvSpPr>
            <a:spLocks/>
          </p:cNvSpPr>
          <p:nvPr/>
        </p:nvSpPr>
        <p:spPr bwMode="auto">
          <a:xfrm>
            <a:off x="17057688" y="81343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R2</a:t>
            </a:r>
          </a:p>
        </p:txBody>
      </p:sp>
      <p:sp>
        <p:nvSpPr>
          <p:cNvPr id="61448" name="AutoShape 8"/>
          <p:cNvSpPr>
            <a:spLocks/>
          </p:cNvSpPr>
          <p:nvPr/>
        </p:nvSpPr>
        <p:spPr bwMode="auto">
          <a:xfrm rot="18616987">
            <a:off x="11684793" y="2047082"/>
            <a:ext cx="2843213" cy="47498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6467"/>
                </a:moveTo>
                <a:lnTo>
                  <a:pt x="10800" y="0"/>
                </a:lnTo>
                <a:lnTo>
                  <a:pt x="21600" y="6467"/>
                </a:lnTo>
                <a:lnTo>
                  <a:pt x="16200" y="6467"/>
                </a:lnTo>
                <a:lnTo>
                  <a:pt x="16200" y="21600"/>
                </a:lnTo>
                <a:lnTo>
                  <a:pt x="5400" y="21600"/>
                </a:lnTo>
                <a:lnTo>
                  <a:pt x="5400" y="6467"/>
                </a:lnTo>
                <a:close/>
              </a:path>
            </a:pathLst>
          </a:custGeom>
          <a:solidFill>
            <a:srgbClr val="E9D8E5"/>
          </a:solidFill>
          <a:ln w="12700" cap="flat" cmpd="sng">
            <a:noFill/>
            <a:prstDash val="solid"/>
            <a:miter lim="40000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2465" name="Rectangle 1"/>
          <p:cNvSpPr>
            <a:spLocks noGrp="1" noChangeArrowheads="1"/>
          </p:cNvSpPr>
          <p:nvPr>
            <p:ph type="title"/>
          </p:nvPr>
        </p:nvSpPr>
        <p:spPr/>
        <p:txBody>
          <a:bodyPr/>
          <a:lstStyle/>
          <a:p>
            <a:pPr defTabSz="455613"/>
            <a:endParaRPr lang="zh-TW" altLang="zh-TW" sz="7000" b="0">
              <a:latin typeface="Brandon Text Bold" pitchFamily="34" charset="0"/>
              <a:ea typeface="Brandon Text Bold" pitchFamily="34" charset="0"/>
              <a:cs typeface="Brandon Text Bold" pitchFamily="34" charset="0"/>
              <a:sym typeface="Brandon Text Bold" pitchFamily="34" charset="0"/>
            </a:endParaRPr>
          </a:p>
        </p:txBody>
      </p:sp>
      <p:sp>
        <p:nvSpPr>
          <p:cNvPr id="6246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82CC86B0-485C-4359-A3E1-83693CEB5EF5}" type="slidenum">
              <a:rPr lang="zh-TW" altLang="zh-TW" sz="2100">
                <a:solidFill>
                  <a:srgbClr val="A7A7A7"/>
                </a:solidFill>
                <a:latin typeface="Gill Sans" charset="0"/>
                <a:ea typeface="Gill Sans" charset="0"/>
                <a:cs typeface="Gill Sans" charset="0"/>
                <a:sym typeface="Gill Sans" charset="0"/>
              </a:rPr>
              <a:pPr defTabSz="823913"/>
              <a:t>64</a:t>
            </a:fld>
            <a:endParaRPr lang="zh-TW" altLang="zh-TW" sz="2100">
              <a:solidFill>
                <a:srgbClr val="A7A7A7"/>
              </a:solidFill>
              <a:latin typeface="Gill Sans" charset="0"/>
              <a:ea typeface="Gill Sans" charset="0"/>
              <a:cs typeface="Gill Sans" charset="0"/>
              <a:sym typeface="Gill Sans" charset="0"/>
            </a:endParaRPr>
          </a:p>
        </p:txBody>
      </p:sp>
      <p:sp>
        <p:nvSpPr>
          <p:cNvPr id="62467" name="Rectangle 3"/>
          <p:cNvSpPr>
            <a:spLocks/>
          </p:cNvSpPr>
          <p:nvPr/>
        </p:nvSpPr>
        <p:spPr bwMode="auto">
          <a:xfrm rot="5400000">
            <a:off x="2758281" y="1070769"/>
            <a:ext cx="5233988" cy="1075055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2468" name="Rectangle 4"/>
          <p:cNvSpPr>
            <a:spLocks/>
          </p:cNvSpPr>
          <p:nvPr/>
        </p:nvSpPr>
        <p:spPr bwMode="auto">
          <a:xfrm>
            <a:off x="10750550" y="3829050"/>
            <a:ext cx="5235575" cy="9886950"/>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2469" name="AutoShape 5"/>
          <p:cNvSpPr>
            <a:spLocks/>
          </p:cNvSpPr>
          <p:nvPr/>
        </p:nvSpPr>
        <p:spPr bwMode="auto">
          <a:xfrm>
            <a:off x="8070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62470" name="AutoShape 6"/>
          <p:cNvSpPr>
            <a:spLocks/>
          </p:cNvSpPr>
          <p:nvPr/>
        </p:nvSpPr>
        <p:spPr bwMode="auto">
          <a:xfrm>
            <a:off x="12007850" y="8194675"/>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62471" name="Rectangle 7"/>
          <p:cNvSpPr>
            <a:spLocks/>
          </p:cNvSpPr>
          <p:nvPr/>
        </p:nvSpPr>
        <p:spPr bwMode="auto">
          <a:xfrm>
            <a:off x="12101513" y="9226550"/>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solidFill>
                  <a:srgbClr val="FFFFFF"/>
                </a:solidFill>
                <a:latin typeface="微軟正黑體" pitchFamily="34" charset="-120"/>
                <a:ea typeface="微軟正黑體" pitchFamily="34" charset="-120"/>
                <a:sym typeface="微軟正黑體" pitchFamily="34" charset="-120"/>
              </a:rPr>
              <a:t>R2</a:t>
            </a:r>
          </a:p>
        </p:txBody>
      </p:sp>
      <p:sp>
        <p:nvSpPr>
          <p:cNvPr id="62472" name="Rectangle 8"/>
          <p:cNvSpPr>
            <a:spLocks/>
          </p:cNvSpPr>
          <p:nvPr/>
        </p:nvSpPr>
        <p:spPr bwMode="auto">
          <a:xfrm>
            <a:off x="8197850" y="9213850"/>
            <a:ext cx="1449388"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R3</a:t>
            </a:r>
          </a:p>
        </p:txBody>
      </p:sp>
      <p:sp>
        <p:nvSpPr>
          <p:cNvPr id="62473" name="Rectangle 9"/>
          <p:cNvSpPr>
            <a:spLocks/>
          </p:cNvSpPr>
          <p:nvPr/>
        </p:nvSpPr>
        <p:spPr bwMode="auto">
          <a:xfrm rot="5400000">
            <a:off x="17567275" y="2247900"/>
            <a:ext cx="5233988" cy="8396288"/>
          </a:xfrm>
          <a:prstGeom prst="rect">
            <a:avLst/>
          </a:prstGeom>
          <a:solidFill>
            <a:srgbClr val="333333"/>
          </a:solidFill>
          <a:ln w="25400" cap="flat" cmpd="sng">
            <a:solidFill>
              <a:srgbClr val="333333"/>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2474" name="AutoShape 10"/>
          <p:cNvSpPr>
            <a:spLocks/>
          </p:cNvSpPr>
          <p:nvPr/>
        </p:nvSpPr>
        <p:spPr bwMode="auto">
          <a:xfrm>
            <a:off x="15986125" y="821690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62475" name="Rectangle 11"/>
          <p:cNvSpPr>
            <a:spLocks/>
          </p:cNvSpPr>
          <p:nvPr/>
        </p:nvSpPr>
        <p:spPr bwMode="auto">
          <a:xfrm>
            <a:off x="16079788" y="924877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R1</a:t>
            </a:r>
          </a:p>
        </p:txBody>
      </p:sp>
      <p:sp>
        <p:nvSpPr>
          <p:cNvPr id="62476" name="AutoShape 12"/>
          <p:cNvSpPr>
            <a:spLocks/>
          </p:cNvSpPr>
          <p:nvPr/>
        </p:nvSpPr>
        <p:spPr bwMode="auto">
          <a:xfrm>
            <a:off x="3965575" y="8197850"/>
            <a:ext cx="1576388" cy="75723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latin typeface="Gill Sans" charset="0"/>
              <a:ea typeface="Gill Sans" charset="0"/>
              <a:cs typeface="Gill Sans" charset="0"/>
              <a:sym typeface="Gill Sans" charset="0"/>
            </a:endParaRPr>
          </a:p>
        </p:txBody>
      </p:sp>
      <p:sp>
        <p:nvSpPr>
          <p:cNvPr id="62477" name="Rectangle 13"/>
          <p:cNvSpPr>
            <a:spLocks/>
          </p:cNvSpPr>
          <p:nvPr/>
        </p:nvSpPr>
        <p:spPr bwMode="auto">
          <a:xfrm>
            <a:off x="4059238" y="9217025"/>
            <a:ext cx="1450975" cy="828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4800" b="1">
                <a:latin typeface="微軟正黑體" pitchFamily="34" charset="-120"/>
                <a:ea typeface="微軟正黑體" pitchFamily="34" charset="-120"/>
                <a:sym typeface="微軟正黑體" pitchFamily="34" charset="-120"/>
              </a:rPr>
              <a:t>R4</a:t>
            </a:r>
          </a:p>
        </p:txBody>
      </p:sp>
    </p:spTree>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1"/>
          <p:cNvSpPr>
            <a:spLocks noGrp="1" noChangeArrowheads="1"/>
          </p:cNvSpPr>
          <p:nvPr>
            <p:ph type="title"/>
          </p:nvPr>
        </p:nvSpPr>
        <p:spPr/>
        <p:txBody>
          <a:bodyPr/>
          <a:lstStyle/>
          <a:p>
            <a:r>
              <a:rPr lang="zh-TW" sz="7000">
                <a:latin typeface="微軟正黑體" pitchFamily="34" charset="-120"/>
                <a:ea typeface="微軟正黑體" pitchFamily="34" charset="-120"/>
                <a:sym typeface="微軟正黑體" pitchFamily="34" charset="-120"/>
              </a:rPr>
              <a:t>紅外線循跡 範例</a:t>
            </a:r>
          </a:p>
        </p:txBody>
      </p:sp>
      <p:sp>
        <p:nvSpPr>
          <p:cNvPr id="6349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669E9C5-7F96-46FC-9696-E3690C636AF8}" type="slidenum">
              <a:rPr lang="zh-TW" altLang="zh-TW" sz="2100">
                <a:solidFill>
                  <a:srgbClr val="A7A7A7"/>
                </a:solidFill>
                <a:latin typeface="Gill Sans" charset="0"/>
                <a:ea typeface="Gill Sans" charset="0"/>
                <a:cs typeface="Gill Sans" charset="0"/>
                <a:sym typeface="Gill Sans" charset="0"/>
              </a:rPr>
              <a:pPr defTabSz="823913"/>
              <a:t>65</a:t>
            </a:fld>
            <a:endParaRPr lang="zh-TW" altLang="zh-TW" sz="2100">
              <a:solidFill>
                <a:srgbClr val="A7A7A7"/>
              </a:solidFill>
              <a:latin typeface="Gill Sans" charset="0"/>
              <a:ea typeface="Gill Sans" charset="0"/>
              <a:cs typeface="Gill Sans" charset="0"/>
              <a:sym typeface="Gill Sans" charset="0"/>
            </a:endParaRPr>
          </a:p>
        </p:txBody>
      </p:sp>
      <p:sp>
        <p:nvSpPr>
          <p:cNvPr id="63491" name="Rectangle 3"/>
          <p:cNvSpPr>
            <a:spLocks/>
          </p:cNvSpPr>
          <p:nvPr/>
        </p:nvSpPr>
        <p:spPr bwMode="auto">
          <a:xfrm>
            <a:off x="2597150" y="-3392488"/>
            <a:ext cx="19188113" cy="17303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defTabSz="457200"/>
            <a:r>
              <a:rPr lang="zh-TW" sz="9200" b="1">
                <a:solidFill>
                  <a:srgbClr val="4D4D4D"/>
                </a:solidFill>
                <a:latin typeface="微軟正黑體" pitchFamily="34" charset="-120"/>
                <a:ea typeface="微軟正黑體" pitchFamily="34" charset="-120"/>
                <a:sym typeface="微軟正黑體" pitchFamily="34" charset="-120"/>
              </a:rPr>
              <a:t>紅外線循跡 範例</a:t>
            </a:r>
          </a:p>
        </p:txBody>
      </p:sp>
      <p:sp>
        <p:nvSpPr>
          <p:cNvPr id="63492" name="Rectangle 4"/>
          <p:cNvSpPr>
            <a:spLocks/>
          </p:cNvSpPr>
          <p:nvPr/>
        </p:nvSpPr>
        <p:spPr bwMode="auto">
          <a:xfrm>
            <a:off x="7048500" y="12211050"/>
            <a:ext cx="16916400" cy="17160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u="sng" dirty="0">
                <a:solidFill>
                  <a:srgbClr val="3E1F32"/>
                </a:solidFill>
                <a:latin typeface="Gill Sans" charset="0"/>
                <a:ea typeface="Gill Sans" charset="0"/>
                <a:cs typeface="Gill Sans" charset="0"/>
                <a:sym typeface="Gill Sans" charset="0"/>
                <a:hlinkClick r:id="rId2"/>
              </a:rPr>
              <a:t>https://www.youtube.com/watch?v=_oIh27iNMnc</a:t>
            </a:r>
            <a:endParaRPr lang="zh-TW" altLang="zh-TW" dirty="0">
              <a:solidFill>
                <a:srgbClr val="000000"/>
              </a:solidFill>
              <a:latin typeface="Gill Sans" charset="0"/>
              <a:ea typeface="Gill Sans" charset="0"/>
              <a:cs typeface="Gill Sans" charset="0"/>
              <a:sym typeface="Gill Sans" charset="0"/>
            </a:endParaRPr>
          </a:p>
        </p:txBody>
      </p:sp>
      <p:pic>
        <p:nvPicPr>
          <p:cNvPr id="63493" name="Picture 5" descr="image60.pdf"/>
          <p:cNvPicPr>
            <a:picLocks noChangeAspect="1"/>
          </p:cNvPicPr>
          <p:nvPr/>
        </p:nvPicPr>
        <p:blipFill>
          <a:blip r:embed="rId3" cstate="print"/>
          <a:srcRect/>
          <a:stretch>
            <a:fillRect/>
          </a:stretch>
        </p:blipFill>
        <p:spPr bwMode="auto">
          <a:xfrm>
            <a:off x="3562350" y="3162300"/>
            <a:ext cx="16287750" cy="8782050"/>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Picture 1" descr="pasted-image.tiff"/>
          <p:cNvPicPr>
            <a:picLocks noChangeAspect="1"/>
          </p:cNvPicPr>
          <p:nvPr/>
        </p:nvPicPr>
        <p:blipFill>
          <a:blip r:embed="rId2" cstate="print"/>
          <a:srcRect l="3204" t="3337" r="17607" b="2611"/>
          <a:stretch>
            <a:fillRect/>
          </a:stretch>
        </p:blipFill>
        <p:spPr bwMode="auto">
          <a:xfrm>
            <a:off x="-115888" y="-965200"/>
            <a:ext cx="24614188" cy="19091275"/>
          </a:xfrm>
          <a:prstGeom prst="rect">
            <a:avLst/>
          </a:prstGeom>
          <a:noFill/>
          <a:ln w="12700" cap="flat" cmpd="sng">
            <a:noFill/>
            <a:prstDash val="solid"/>
            <a:miter lim="400000"/>
            <a:headEnd type="none" w="med" len="med"/>
            <a:tailEnd type="none" w="med" len="med"/>
          </a:ln>
          <a:effectLst/>
        </p:spPr>
      </p:pic>
      <p:sp>
        <p:nvSpPr>
          <p:cNvPr id="64514"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64515"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64517" name="Rectangle 5"/>
          <p:cNvSpPr>
            <a:spLocks/>
          </p:cNvSpPr>
          <p:nvPr/>
        </p:nvSpPr>
        <p:spPr bwMode="auto">
          <a:xfrm>
            <a:off x="9024795" y="5387975"/>
            <a:ext cx="6332824"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smtClean="0">
                <a:solidFill>
                  <a:srgbClr val="FFFFFF"/>
                </a:solidFill>
                <a:latin typeface="Brandon Text Bold" pitchFamily="34" charset="0"/>
                <a:ea typeface="新細明體" pitchFamily="18" charset="-120"/>
                <a:sym typeface="Brandon Text Bold" pitchFamily="34" charset="0"/>
              </a:rPr>
              <a:t>Coding</a:t>
            </a:r>
            <a:r>
              <a:rPr lang="zh-TW" altLang="en-US" sz="6800" dirty="0" smtClean="0">
                <a:solidFill>
                  <a:srgbClr val="FFFFFF"/>
                </a:solidFill>
                <a:latin typeface="Brandon Text Bold" pitchFamily="34" charset="0"/>
                <a:ea typeface="新細明體" pitchFamily="18" charset="-120"/>
                <a:sym typeface="Brandon Text Bold" pitchFamily="34" charset="0"/>
              </a:rPr>
              <a:t>邏輯實例</a:t>
            </a:r>
            <a:r>
              <a:rPr lang="zh-TW" sz="6800" dirty="0">
                <a:solidFill>
                  <a:srgbClr val="FFFFFF"/>
                </a:solidFill>
                <a:latin typeface="Brandon Text Bold" pitchFamily="34" charset="0"/>
                <a:ea typeface="新細明體" pitchFamily="18" charset="-120"/>
                <a:sym typeface="Brandon Text Bold" pitchFamily="34" charset="0"/>
              </a:rPr>
              <a:t/>
            </a:r>
            <a:br>
              <a:rPr lang="zh-TW" sz="6800" dirty="0">
                <a:solidFill>
                  <a:srgbClr val="FFFFFF"/>
                </a:solidFill>
                <a:latin typeface="Brandon Text Bold" pitchFamily="34" charset="0"/>
                <a:ea typeface="新細明體" pitchFamily="18" charset="-120"/>
                <a:sym typeface="Brandon Text Bold" pitchFamily="34" charset="0"/>
              </a:rPr>
            </a:br>
            <a:r>
              <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rPr>
              <a:t>BIT</a:t>
            </a:r>
            <a:r>
              <a:rPr lang="zh-TW" sz="6800" dirty="0">
                <a:solidFill>
                  <a:srgbClr val="FFFFFF"/>
                </a:solidFill>
                <a:latin typeface="Brandon Text Bold" pitchFamily="34" charset="0"/>
                <a:ea typeface="新細明體" pitchFamily="18" charset="-120"/>
                <a:sym typeface="Brandon Text Bold" pitchFamily="34" charset="0"/>
              </a:rPr>
              <a:t>運算</a:t>
            </a:r>
          </a:p>
        </p:txBody>
      </p:sp>
      <p:sp>
        <p:nvSpPr>
          <p:cNvPr id="64519"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1724D8B0-84E3-44C0-B58F-591059B5D3A0}" type="slidenum">
              <a:rPr lang="zh-TW" altLang="zh-TW" sz="2100">
                <a:solidFill>
                  <a:srgbClr val="A7A7A7"/>
                </a:solidFill>
                <a:latin typeface="Gill Sans" charset="0"/>
                <a:ea typeface="Gill Sans" charset="0"/>
                <a:cs typeface="Gill Sans" charset="0"/>
                <a:sym typeface="Gill Sans" charset="0"/>
              </a:rPr>
              <a:pPr defTabSz="823913"/>
              <a:t>66</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1"/>
          <p:cNvSpPr>
            <a:spLocks noGrp="1" noChangeArrowheads="1"/>
          </p:cNvSpPr>
          <p:nvPr>
            <p:ph type="title"/>
          </p:nvPr>
        </p:nvSpPr>
        <p:spPr/>
        <p:txBody>
          <a:bodyPr/>
          <a:lstStyle/>
          <a:p>
            <a:pPr defTabSz="455613"/>
            <a:r>
              <a:rPr lang="zh-TW" altLang="zh-TW" sz="7000" dirty="0">
                <a:cs typeface="Brandon Text Bold" pitchFamily="34" charset="0"/>
                <a:sym typeface="Brandon Text Bold" pitchFamily="34" charset="0"/>
              </a:rPr>
              <a:t>PS2</a:t>
            </a:r>
            <a:r>
              <a:rPr lang="zh-TW" sz="7000" dirty="0">
                <a:sym typeface="Brandon Text Bold" pitchFamily="34" charset="0"/>
              </a:rPr>
              <a:t>無線搖桿模組</a:t>
            </a:r>
          </a:p>
        </p:txBody>
      </p:sp>
      <p:sp>
        <p:nvSpPr>
          <p:cNvPr id="6553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76F43FBE-E876-4310-993A-2DC163E98E50}" type="slidenum">
              <a:rPr lang="zh-TW" altLang="zh-TW" sz="2100">
                <a:solidFill>
                  <a:srgbClr val="A7A7A7"/>
                </a:solidFill>
                <a:latin typeface="Gill Sans" charset="0"/>
                <a:ea typeface="Gill Sans" charset="0"/>
                <a:cs typeface="Gill Sans" charset="0"/>
                <a:sym typeface="Gill Sans" charset="0"/>
              </a:rPr>
              <a:pPr defTabSz="823913"/>
              <a:t>67</a:t>
            </a:fld>
            <a:endParaRPr lang="zh-TW" altLang="zh-TW" sz="2100">
              <a:solidFill>
                <a:srgbClr val="A7A7A7"/>
              </a:solidFill>
              <a:latin typeface="Gill Sans" charset="0"/>
              <a:ea typeface="Gill Sans" charset="0"/>
              <a:cs typeface="Gill Sans" charset="0"/>
              <a:sym typeface="Gill Sans" charset="0"/>
            </a:endParaRPr>
          </a:p>
        </p:txBody>
      </p:sp>
      <p:pic>
        <p:nvPicPr>
          <p:cNvPr id="65539" name="Picture 3" descr="C:\Users\user\Downloads\1548056202834.jpg"/>
          <p:cNvPicPr>
            <a:picLocks noChangeAspect="1"/>
          </p:cNvPicPr>
          <p:nvPr/>
        </p:nvPicPr>
        <p:blipFill>
          <a:blip r:embed="rId2" cstate="print"/>
          <a:srcRect/>
          <a:stretch>
            <a:fillRect/>
          </a:stretch>
        </p:blipFill>
        <p:spPr bwMode="auto">
          <a:xfrm>
            <a:off x="0" y="5900738"/>
            <a:ext cx="13998575" cy="7404100"/>
          </a:xfrm>
          <a:prstGeom prst="rect">
            <a:avLst/>
          </a:prstGeom>
          <a:noFill/>
          <a:ln w="12700" cap="flat" cmpd="sng">
            <a:noFill/>
            <a:prstDash val="solid"/>
            <a:miter lim="400000"/>
            <a:headEnd type="none" w="med" len="med"/>
            <a:tailEnd type="none" w="med" len="med"/>
          </a:ln>
          <a:effectLst/>
        </p:spPr>
      </p:pic>
      <p:pic>
        <p:nvPicPr>
          <p:cNvPr id="65540" name="Picture 4" descr="https://www.taiwaniot.com.tw/wp-content/uploads/2016/01/TB2UHIYiXXXXXXtXpXXXXXXXXXX_2131612211.png"/>
          <p:cNvPicPr>
            <a:picLocks noChangeAspect="1"/>
          </p:cNvPicPr>
          <p:nvPr/>
        </p:nvPicPr>
        <p:blipFill>
          <a:blip r:embed="rId3" cstate="print"/>
          <a:srcRect/>
          <a:stretch>
            <a:fillRect/>
          </a:stretch>
        </p:blipFill>
        <p:spPr bwMode="auto">
          <a:xfrm rot="19770829">
            <a:off x="11445875" y="3621088"/>
            <a:ext cx="11329988" cy="7756525"/>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874148"/>
            <a:ext cx="7263527" cy="1508105"/>
          </a:xfrm>
        </p:spPr>
        <p:txBody>
          <a:bodyPr/>
          <a:lstStyle/>
          <a:p>
            <a:r>
              <a:rPr lang="zh-TW" altLang="en-US" smtClean="0"/>
              <a:t>課程大綱編排</a:t>
            </a:r>
            <a:endParaRPr lang="zh-TW" altLang="en-US" dirty="0"/>
          </a:p>
        </p:txBody>
      </p:sp>
      <p:graphicFrame>
        <p:nvGraphicFramePr>
          <p:cNvPr id="4" name="表格 3"/>
          <p:cNvGraphicFramePr>
            <a:graphicFrameLocks noGrp="1"/>
          </p:cNvGraphicFramePr>
          <p:nvPr/>
        </p:nvGraphicFramePr>
        <p:xfrm>
          <a:off x="1476447" y="2579899"/>
          <a:ext cx="21793453" cy="10757721"/>
        </p:xfrm>
        <a:graphic>
          <a:graphicData uri="http://schemas.openxmlformats.org/drawingml/2006/table">
            <a:tbl>
              <a:tblPr/>
              <a:tblGrid>
                <a:gridCol w="4094574"/>
                <a:gridCol w="2969347"/>
                <a:gridCol w="8970559"/>
                <a:gridCol w="2062914"/>
                <a:gridCol w="1758167"/>
                <a:gridCol w="1937892"/>
              </a:tblGrid>
              <a:tr h="467727">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項目</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dirty="0" smtClean="0">
                          <a:solidFill>
                            <a:srgbClr val="3F3F76"/>
                          </a:solidFill>
                          <a:latin typeface="微軟正黑體" pitchFamily="34" charset="-120"/>
                          <a:ea typeface="微軟正黑體" pitchFamily="34" charset="-120"/>
                        </a:rPr>
                        <a:t>任務</a:t>
                      </a:r>
                      <a:endParaRPr lang="zh-TW" altLang="en-US" sz="2800" b="1" i="0" u="none" strike="noStrike" dirty="0">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l" fontAlgn="ctr"/>
                      <a:r>
                        <a:rPr lang="zh-TW" altLang="en-US" sz="2800" b="1" i="0" u="none" strike="noStrike" smtClean="0">
                          <a:solidFill>
                            <a:srgbClr val="3F3F76"/>
                          </a:solidFill>
                          <a:latin typeface="微軟正黑體" pitchFamily="34" charset="-120"/>
                          <a:ea typeface="微軟正黑體" pitchFamily="34" charset="-120"/>
                        </a:rPr>
                        <a:t>主要內容</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預估時程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活動</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c>
                  <a:txBody>
                    <a:bodyPr/>
                    <a:lstStyle/>
                    <a:p>
                      <a:pPr algn="ctr" fontAlgn="ctr"/>
                      <a:r>
                        <a:rPr lang="zh-TW" altLang="en-US" sz="2800" b="1" i="0" u="none" strike="noStrike" smtClean="0">
                          <a:solidFill>
                            <a:srgbClr val="3F3F76"/>
                          </a:solidFill>
                          <a:latin typeface="微軟正黑體" pitchFamily="34" charset="-120"/>
                          <a:ea typeface="微軟正黑體" pitchFamily="34" charset="-120"/>
                        </a:rPr>
                        <a:t>課程</a:t>
                      </a:r>
                      <a:endParaRPr lang="zh-TW" altLang="en-US" sz="2800" b="1" i="0" u="none" strike="noStrike">
                        <a:solidFill>
                          <a:srgbClr val="3F3F76"/>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CC99"/>
                    </a:solidFill>
                  </a:tcPr>
                </a:tc>
              </a:tr>
              <a:tr h="467727">
                <a:tc rowSpan="3">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遊戲</a:t>
                      </a:r>
                      <a:r>
                        <a:rPr lang="en-US" altLang="zh-TW" sz="2800" b="0" i="0" u="none" strike="noStrike" smtClean="0">
                          <a:solidFill>
                            <a:srgbClr val="000000"/>
                          </a:solidFill>
                          <a:latin typeface="微軟正黑體" pitchFamily="34" charset="-120"/>
                          <a:ea typeface="微軟正黑體" pitchFamily="34" charset="-120"/>
                        </a:rPr>
                        <a:t>3</a:t>
                      </a:r>
                      <a:r>
                        <a:rPr lang="en-US" altLang="zh-TW" sz="2800" b="0" i="0" u="none" strike="noStrike">
                          <a:solidFill>
                            <a:srgbClr val="000000"/>
                          </a:solidFill>
                          <a:latin typeface="微軟正黑體" pitchFamily="34" charset="-120"/>
                          <a:ea typeface="微軟正黑體" pitchFamily="34" charset="-120"/>
                        </a:rPr>
                        <a:t>:</a:t>
                      </a:r>
                      <a:br>
                        <a:rPr lang="en-US" altLang="zh-TW" sz="2800" b="0" i="0" u="none" strike="noStrike">
                          <a:solidFill>
                            <a:srgbClr val="000000"/>
                          </a:solidFill>
                          <a:latin typeface="微軟正黑體" pitchFamily="34" charset="-120"/>
                          <a:ea typeface="微軟正黑體" pitchFamily="34" charset="-120"/>
                        </a:rPr>
                      </a:br>
                      <a:r>
                        <a:rPr lang="en-US" altLang="zh-TW" sz="2800" b="0" i="0" u="none" strike="noStrike" smtClean="0">
                          <a:solidFill>
                            <a:srgbClr val="000000"/>
                          </a:solidFill>
                          <a:latin typeface="微軟正黑體" pitchFamily="34" charset="-120"/>
                          <a:ea typeface="微軟正黑體" pitchFamily="34" charset="-120"/>
                        </a:rPr>
                        <a:t>PS2</a:t>
                      </a:r>
                      <a:r>
                        <a:rPr lang="zh-TW" altLang="en-US" sz="2800" b="0" i="0" u="none" strike="noStrike" smtClean="0">
                          <a:solidFill>
                            <a:srgbClr val="000000"/>
                          </a:solidFill>
                          <a:latin typeface="微軟正黑體" pitchFamily="34" charset="-120"/>
                          <a:ea typeface="微軟正黑體" pitchFamily="34" charset="-120"/>
                        </a:rPr>
                        <a:t>無線遙杆遊戲</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待定</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規則說明</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gridSpan="2">
                  <a:txBody>
                    <a:bodyPr/>
                    <a:lstStyle/>
                    <a:p>
                      <a:pPr algn="l"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smtClean="0">
                          <a:solidFill>
                            <a:srgbClr val="000000"/>
                          </a:solidFill>
                          <a:latin typeface="微軟正黑體" pitchFamily="34" charset="-120"/>
                          <a:ea typeface="微軟正黑體" pitchFamily="34" charset="-120"/>
                        </a:rPr>
                        <a:t>示範賽</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開始遊戲</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rowSpan="16">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功能組件</a:t>
                      </a:r>
                      <a:r>
                        <a:rPr lang="en-US" altLang="zh-TW" sz="2800" b="0" i="0" u="none" strike="noStrike" smtClean="0">
                          <a:solidFill>
                            <a:srgbClr val="000000"/>
                          </a:solidFill>
                          <a:latin typeface="微軟正黑體" pitchFamily="34" charset="-120"/>
                          <a:ea typeface="微軟正黑體" pitchFamily="34" charset="-120"/>
                        </a:rPr>
                        <a:t>- </a:t>
                      </a:r>
                      <a:r>
                        <a:rPr lang="en-US" altLang="zh-TW" sz="2800" b="0" i="0" u="none" strike="noStrike">
                          <a:solidFill>
                            <a:srgbClr val="000000"/>
                          </a:solidFill>
                          <a:latin typeface="微軟正黑體" pitchFamily="34" charset="-120"/>
                          <a:ea typeface="微軟正黑體" pitchFamily="34" charset="-120"/>
                        </a:rPr>
                        <a:t/>
                      </a:r>
                      <a:br>
                        <a:rPr lang="en-US" altLang="zh-TW" sz="2800" b="0" i="0" u="none" strike="noStrike">
                          <a:solidFill>
                            <a:srgbClr val="000000"/>
                          </a:solidFill>
                          <a:latin typeface="微軟正黑體" pitchFamily="34" charset="-120"/>
                          <a:ea typeface="微軟正黑體" pitchFamily="34" charset="-120"/>
                        </a:rPr>
                      </a:br>
                      <a:r>
                        <a:rPr lang="en-US" altLang="zh-TW" sz="2800" b="0" i="0" u="none" strike="noStrike" smtClean="0">
                          <a:solidFill>
                            <a:srgbClr val="000000"/>
                          </a:solidFill>
                          <a:latin typeface="微軟正黑體" pitchFamily="34" charset="-120"/>
                          <a:ea typeface="微軟正黑體" pitchFamily="34" charset="-120"/>
                        </a:rPr>
                        <a:t>PS2</a:t>
                      </a:r>
                      <a:r>
                        <a:rPr lang="zh-TW" altLang="en-US" sz="2800" b="0" i="0" u="none" strike="noStrike" smtClean="0">
                          <a:solidFill>
                            <a:srgbClr val="000000"/>
                          </a:solidFill>
                          <a:latin typeface="微軟正黑體" pitchFamily="34" charset="-120"/>
                          <a:ea typeface="微軟正黑體" pitchFamily="34" charset="-120"/>
                        </a:rPr>
                        <a:t>無線遙杆</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介紹知識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進位的原理及生活知識</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7">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9</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硬體介紹</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介紹</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無線遙控模組與組裝</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1 - </a:t>
                      </a:r>
                      <a:r>
                        <a:rPr lang="zh-TW" altLang="en-US" sz="2800" b="0" i="0" u="none" strike="noStrike">
                          <a:solidFill>
                            <a:srgbClr val="000000"/>
                          </a:solidFill>
                          <a:latin typeface="微軟正黑體" pitchFamily="34" charset="-120"/>
                          <a:ea typeface="微軟正黑體" pitchFamily="34" charset="-120"/>
                        </a:rPr>
                        <a:t>使用條件敘述控制</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軟體中讀取</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無線遙桿的方塊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讀取數值方塊、條件敘述</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1</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無線遙桿控制</a:t>
                      </a:r>
                      <a:r>
                        <a:rPr lang="en-US" altLang="zh-TW" sz="2800" b="0" i="0" u="none" strike="noStrike">
                          <a:solidFill>
                            <a:srgbClr val="000000"/>
                          </a:solidFill>
                          <a:latin typeface="微軟正黑體" pitchFamily="34" charset="-120"/>
                          <a:ea typeface="微軟正黑體" pitchFamily="34" charset="-120"/>
                        </a:rPr>
                        <a:t>LED (</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無線遙桿控制手臂車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5-6)</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2</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2 - </a:t>
                      </a: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定義</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5">
                  <a:txBody>
                    <a:bodyPr/>
                    <a:lstStyle/>
                    <a:p>
                      <a:pPr algn="ctr" fontAlgn="ctr"/>
                      <a:r>
                        <a:rPr lang="zh-TW" altLang="en-US" sz="2800" b="0" i="0" u="none" strike="noStrike" dirty="0">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5">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變數與欄位類型介紹 </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類型</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變數設定與小算盤計算</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自己實驗測試組合鍵</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產生</a:t>
                      </a:r>
                      <a:r>
                        <a:rPr lang="en-US" altLang="zh-TW" sz="2800" b="0" i="0" u="none" strike="noStrike">
                          <a:solidFill>
                            <a:srgbClr val="000000"/>
                          </a:solidFill>
                          <a:latin typeface="微軟正黑體" pitchFamily="34" charset="-120"/>
                          <a:ea typeface="微軟正黑體" pitchFamily="34" charset="-120"/>
                        </a:rPr>
                        <a:t>"10</a:t>
                      </a:r>
                      <a:r>
                        <a:rPr lang="zh-TW" altLang="en-US" sz="2800" b="0" i="0" u="none" strike="noStrike">
                          <a:solidFill>
                            <a:srgbClr val="000000"/>
                          </a:solidFill>
                          <a:latin typeface="微軟正黑體" pitchFamily="34" charset="-120"/>
                          <a:ea typeface="微軟正黑體" pitchFamily="34" charset="-120"/>
                        </a:rPr>
                        <a:t>進位數字</a:t>
                      </a:r>
                      <a:r>
                        <a:rPr lang="en-US" altLang="zh-TW" sz="2800" b="0" i="0" u="none" strike="noStrike">
                          <a:solidFill>
                            <a:srgbClr val="000000"/>
                          </a:solidFill>
                          <a:latin typeface="微軟正黑體" pitchFamily="34" charset="-120"/>
                          <a:ea typeface="微軟正黑體" pitchFamily="34" charset="-120"/>
                        </a:rPr>
                        <a:t>" (</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5-7)</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4</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控制機械臂基本動作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5-8)</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B2B2B2"/>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20'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zh-TW" altLang="en-US"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pPr algn="ctr" fontAlgn="ctr"/>
                      <a:endParaRPr lang="en-US" altLang="zh-TW" sz="24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影片</a:t>
                      </a:r>
                      <a:r>
                        <a:rPr lang="en-US" altLang="zh-TW" sz="2800" b="0" i="0" u="none" strike="noStrike">
                          <a:solidFill>
                            <a:srgbClr val="000000"/>
                          </a:solidFill>
                          <a:latin typeface="微軟正黑體" pitchFamily="34" charset="-120"/>
                          <a:ea typeface="微軟正黑體" pitchFamily="34" charset="-120"/>
                        </a:rPr>
                        <a:t>3</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B2B2B2"/>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l" fontAlgn="ctr"/>
                      <a:r>
                        <a:rPr lang="en-US" altLang="zh-TW" sz="2800" b="0" i="0" u="none" strike="noStrike">
                          <a:solidFill>
                            <a:srgbClr val="000000"/>
                          </a:solidFill>
                          <a:latin typeface="微軟正黑體" pitchFamily="34" charset="-120"/>
                          <a:ea typeface="微軟正黑體" pitchFamily="34" charset="-120"/>
                        </a:rPr>
                        <a:t>PS2</a:t>
                      </a:r>
                      <a:r>
                        <a:rPr lang="zh-TW" altLang="en-US" sz="2800" b="0" i="0" u="none" strike="noStrike">
                          <a:solidFill>
                            <a:srgbClr val="000000"/>
                          </a:solidFill>
                          <a:latin typeface="微軟正黑體" pitchFamily="34" charset="-120"/>
                          <a:ea typeface="微軟正黑體" pitchFamily="34" charset="-120"/>
                        </a:rPr>
                        <a:t>無線遙桿教學片</a:t>
                      </a:r>
                      <a:r>
                        <a:rPr lang="en-US" altLang="zh-TW" sz="2800" b="0" i="0" u="none" strike="noStrike">
                          <a:solidFill>
                            <a:srgbClr val="000000"/>
                          </a:solidFill>
                          <a:latin typeface="微軟正黑體" pitchFamily="34" charset="-120"/>
                          <a:ea typeface="微軟正黑體" pitchFamily="34" charset="-120"/>
                        </a:rPr>
                        <a:t>3 - </a:t>
                      </a: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控制</a:t>
                      </a:r>
                    </a:p>
                  </a:txBody>
                  <a:tcPr marL="9525" marR="9525" marT="9525" marB="0" anchor="ctr">
                    <a:lnL w="6350" cap="flat" cmpd="sng" algn="ctr">
                      <a:solidFill>
                        <a:srgbClr val="B2B2B2"/>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B2B2B2"/>
                      </a:solidFill>
                      <a:prstDash val="solid"/>
                      <a:round/>
                      <a:headEnd type="none" w="med" len="med"/>
                      <a:tailEnd type="none" w="med" len="med"/>
                    </a:lnT>
                    <a:lnB w="6350" cap="flat" cmpd="sng" algn="ctr">
                      <a:solidFill>
                        <a:srgbClr val="A5A5A5"/>
                      </a:solidFill>
                      <a:prstDash val="solid"/>
                      <a:round/>
                      <a:headEnd type="none" w="med" len="med"/>
                      <a:tailEnd type="none" w="med" len="med"/>
                    </a:lnB>
                    <a:solidFill>
                      <a:srgbClr val="FFFFCC"/>
                    </a:solidFill>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solidFill>
                      <a:srgbClr val="FFFFCC"/>
                    </a:solidFill>
                  </a:tcPr>
                </a:tc>
                <a:tc rowSpan="4">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4">
                  <a:txBody>
                    <a:bodyPr/>
                    <a:lstStyle/>
                    <a:p>
                      <a:pPr algn="ctr" fontAlgn="ctr"/>
                      <a:r>
                        <a:rPr lang="en-US" altLang="zh-TW" sz="2800" b="0" i="0" u="none" strike="noStrike">
                          <a:solidFill>
                            <a:srgbClr val="000000"/>
                          </a:solidFill>
                          <a:latin typeface="微軟正黑體" pitchFamily="34" charset="-120"/>
                          <a:ea typeface="微軟正黑體" pitchFamily="34" charset="-120"/>
                        </a:rPr>
                        <a:t>11</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軟體方塊介紹</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數字運算方塊</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en-US" altLang="zh-TW" sz="2800" b="0" i="0" u="none" strike="noStrike" dirty="0" smtClean="0">
                          <a:solidFill>
                            <a:srgbClr val="000000"/>
                          </a:solidFill>
                          <a:latin typeface="微軟正黑體" pitchFamily="34" charset="-120"/>
                          <a:ea typeface="微軟正黑體" pitchFamily="34" charset="-120"/>
                        </a:rPr>
                        <a:t>Coding</a:t>
                      </a:r>
                      <a:r>
                        <a:rPr lang="zh-TW" altLang="en-US" sz="2800" b="0" i="0" u="none" strike="noStrike" dirty="0" smtClean="0">
                          <a:solidFill>
                            <a:srgbClr val="000000"/>
                          </a:solidFill>
                          <a:latin typeface="微軟正黑體" pitchFamily="34" charset="-120"/>
                          <a:ea typeface="微軟正黑體" pitchFamily="34" charset="-120"/>
                        </a:rPr>
                        <a:t>指令</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比較條件</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使用</a:t>
                      </a:r>
                      <a:r>
                        <a:rPr lang="en-US" altLang="zh-TW" sz="2800" b="0" i="0" u="none" strike="noStrike">
                          <a:solidFill>
                            <a:srgbClr val="000000"/>
                          </a:solidFill>
                          <a:latin typeface="微軟正黑體" pitchFamily="34" charset="-120"/>
                          <a:ea typeface="微軟正黑體" pitchFamily="34" charset="-120"/>
                        </a:rPr>
                        <a:t>BIT</a:t>
                      </a:r>
                      <a:r>
                        <a:rPr lang="zh-TW" altLang="en-US" sz="2800" b="0" i="0" u="none" strike="noStrike">
                          <a:solidFill>
                            <a:srgbClr val="000000"/>
                          </a:solidFill>
                          <a:latin typeface="微軟正黑體" pitchFamily="34" charset="-120"/>
                          <a:ea typeface="微軟正黑體" pitchFamily="34" charset="-120"/>
                        </a:rPr>
                        <a:t>計算機確認組合鍵數值</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15'</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a:txBody>
                    <a:bodyPr/>
                    <a:lstStyle/>
                    <a:p>
                      <a:pPr algn="ctr" fontAlgn="ctr"/>
                      <a:r>
                        <a:rPr lang="zh-TW" altLang="en-US" sz="2800" b="0" i="0" u="none" strike="noStrike">
                          <a:solidFill>
                            <a:srgbClr val="000000"/>
                          </a:solidFill>
                          <a:latin typeface="微軟正黑體" pitchFamily="34" charset="-120"/>
                          <a:ea typeface="微軟正黑體" pitchFamily="34" charset="-120"/>
                        </a:rPr>
                        <a:t>動手體驗</a:t>
                      </a:r>
                      <a:r>
                        <a:rPr lang="en-US" altLang="zh-TW" sz="2800" b="0" i="0" u="none" strike="noStrike">
                          <a:solidFill>
                            <a:srgbClr val="000000"/>
                          </a:solidFill>
                          <a:latin typeface="微軟正黑體" pitchFamily="34" charset="-120"/>
                          <a:ea typeface="微軟正黑體" pitchFamily="34" charset="-120"/>
                        </a:rPr>
                        <a:t>5</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l" fontAlgn="ctr"/>
                      <a:r>
                        <a:rPr lang="zh-TW" altLang="en-US" sz="2800" b="0" i="0" u="none" strike="noStrike">
                          <a:solidFill>
                            <a:srgbClr val="000000"/>
                          </a:solidFill>
                          <a:latin typeface="微軟正黑體" pitchFamily="34" charset="-120"/>
                          <a:ea typeface="微軟正黑體" pitchFamily="34" charset="-120"/>
                        </a:rPr>
                        <a:t>用組合鍵啟動</a:t>
                      </a:r>
                      <a:r>
                        <a:rPr lang="en-US" altLang="zh-TW" sz="2800" b="0" i="0" u="none" strike="noStrike">
                          <a:solidFill>
                            <a:srgbClr val="000000"/>
                          </a:solidFill>
                          <a:latin typeface="微軟正黑體" pitchFamily="34" charset="-120"/>
                          <a:ea typeface="微軟正黑體" pitchFamily="34" charset="-120"/>
                        </a:rPr>
                        <a:t>LED/</a:t>
                      </a:r>
                      <a:r>
                        <a:rPr lang="zh-TW" altLang="en-US" sz="2800" b="0" i="0" u="none" strike="noStrike">
                          <a:solidFill>
                            <a:srgbClr val="000000"/>
                          </a:solidFill>
                          <a:latin typeface="微軟正黑體" pitchFamily="34" charset="-120"/>
                          <a:ea typeface="微軟正黑體" pitchFamily="34" charset="-120"/>
                        </a:rPr>
                        <a:t>喇叭</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車燈  </a:t>
                      </a:r>
                      <a:r>
                        <a:rPr lang="en-US" altLang="zh-TW" sz="2800" b="0" i="0" u="none" strike="noStrike">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示範擋案</a:t>
                      </a:r>
                      <a:r>
                        <a:rPr lang="en-US" altLang="zh-TW" sz="2800" b="0" i="0" u="none" strike="noStrike">
                          <a:solidFill>
                            <a:srgbClr val="000000"/>
                          </a:solidFill>
                          <a:latin typeface="微軟正黑體" pitchFamily="34" charset="-120"/>
                          <a:ea typeface="微軟正黑體" pitchFamily="34" charset="-120"/>
                        </a:rPr>
                        <a:t>5-9)</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rowSpan="3">
                  <a:txBody>
                    <a:bodyPr/>
                    <a:lstStyle/>
                    <a:p>
                      <a:pPr algn="ctr" fontAlgn="ctr"/>
                      <a:r>
                        <a:rPr lang="zh-TW" altLang="en-US" sz="2800" b="0" i="0" u="none" strike="noStrike" smtClean="0">
                          <a:solidFill>
                            <a:srgbClr val="000000"/>
                          </a:solidFill>
                          <a:latin typeface="微軟正黑體" pitchFamily="34" charset="-120"/>
                          <a:ea typeface="微軟正黑體" pitchFamily="34" charset="-120"/>
                        </a:rPr>
                        <a:t>遊戲</a:t>
                      </a:r>
                      <a:r>
                        <a:rPr lang="en-US" altLang="zh-TW" sz="2800" b="0" i="0" u="none" strike="noStrike" smtClean="0">
                          <a:solidFill>
                            <a:srgbClr val="000000"/>
                          </a:solidFill>
                          <a:latin typeface="微軟正黑體" pitchFamily="34" charset="-120"/>
                          <a:ea typeface="微軟正黑體" pitchFamily="34" charset="-120"/>
                        </a:rPr>
                        <a:t>3</a:t>
                      </a:r>
                      <a:r>
                        <a:rPr lang="en-US" altLang="zh-TW" sz="2800" b="0" i="0" u="none" strike="noStrike">
                          <a:solidFill>
                            <a:srgbClr val="000000"/>
                          </a:solidFill>
                          <a:latin typeface="微軟正黑體" pitchFamily="34" charset="-120"/>
                          <a:ea typeface="微軟正黑體" pitchFamily="34" charset="-120"/>
                        </a:rPr>
                        <a:t>:</a:t>
                      </a:r>
                      <a:br>
                        <a:rPr lang="en-US" altLang="zh-TW" sz="2800" b="0" i="0" u="none" strike="noStrike">
                          <a:solidFill>
                            <a:srgbClr val="000000"/>
                          </a:solidFill>
                          <a:latin typeface="微軟正黑體" pitchFamily="34" charset="-120"/>
                          <a:ea typeface="微軟正黑體" pitchFamily="34" charset="-120"/>
                        </a:rPr>
                      </a:br>
                      <a:r>
                        <a:rPr lang="en-US" altLang="zh-TW" sz="2800" b="0" i="0" u="none" strike="noStrike" smtClean="0">
                          <a:solidFill>
                            <a:srgbClr val="000000"/>
                          </a:solidFill>
                          <a:latin typeface="微軟正黑體" pitchFamily="34" charset="-120"/>
                          <a:ea typeface="微軟正黑體" pitchFamily="34" charset="-120"/>
                        </a:rPr>
                        <a:t>PS2</a:t>
                      </a:r>
                      <a:r>
                        <a:rPr lang="zh-TW" altLang="en-US" sz="2800" b="0" i="0" u="none" strike="noStrike" smtClean="0">
                          <a:solidFill>
                            <a:srgbClr val="000000"/>
                          </a:solidFill>
                          <a:latin typeface="微軟正黑體" pitchFamily="34" charset="-120"/>
                          <a:ea typeface="微軟正黑體" pitchFamily="34" charset="-120"/>
                        </a:rPr>
                        <a:t>無線遙杆遊戲</a:t>
                      </a:r>
                      <a:r>
                        <a:rPr lang="en-US" altLang="zh-TW" sz="2800" b="0" i="0" u="none" strike="noStrike" smtClean="0">
                          <a:solidFill>
                            <a:srgbClr val="000000"/>
                          </a:solidFill>
                          <a:latin typeface="微軟正黑體" pitchFamily="34" charset="-120"/>
                          <a:ea typeface="微軟正黑體" pitchFamily="34" charset="-120"/>
                        </a:rPr>
                        <a:t>(</a:t>
                      </a:r>
                      <a:r>
                        <a:rPr lang="zh-TW" altLang="en-US" sz="2800" b="0" i="0" u="none" strike="noStrike">
                          <a:solidFill>
                            <a:srgbClr val="000000"/>
                          </a:solidFill>
                          <a:latin typeface="微軟正黑體" pitchFamily="34" charset="-120"/>
                          <a:ea typeface="微軟正黑體" pitchFamily="34" charset="-120"/>
                        </a:rPr>
                        <a:t>待定</a:t>
                      </a:r>
                      <a:r>
                        <a:rPr lang="en-US" altLang="zh-TW" sz="2800" b="0" i="0" u="none" strike="noStrike">
                          <a:solidFill>
                            <a:srgbClr val="000000"/>
                          </a:solidFill>
                          <a:latin typeface="微軟正黑體" pitchFamily="34" charset="-120"/>
                          <a:ea typeface="微軟正黑體" pitchFamily="34" charset="-120"/>
                        </a:rPr>
                        <a:t>)</a:t>
                      </a: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A5A5A5"/>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進階玩法規則說明</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10'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en-US" altLang="zh-TW" sz="2800" b="0" i="0" u="none" strike="noStrike">
                          <a:solidFill>
                            <a:srgbClr val="000000"/>
                          </a:solidFill>
                          <a:latin typeface="微軟正黑體" pitchFamily="34" charset="-120"/>
                          <a:ea typeface="微軟正黑體" pitchFamily="34" charset="-120"/>
                        </a:rPr>
                        <a:t>6</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rowSpan="3">
                  <a:txBody>
                    <a:bodyPr/>
                    <a:lstStyle/>
                    <a:p>
                      <a:pPr algn="ctr" fontAlgn="ctr"/>
                      <a:r>
                        <a:rPr lang="zh-TW" altLang="en-US" sz="2800" b="0" i="0" u="none" strike="noStrike">
                          <a:solidFill>
                            <a:srgbClr val="000000"/>
                          </a:solidFill>
                          <a:latin typeface="微軟正黑體" pitchFamily="34" charset="-120"/>
                          <a:ea typeface="微軟正黑體" pitchFamily="34" charset="-120"/>
                        </a:rPr>
                        <a:t>　</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r>
              <a:tr h="467727">
                <a:tc vMerge="1">
                  <a:txBody>
                    <a:bodyPr/>
                    <a:lstStyle/>
                    <a:p>
                      <a:endParaRPr lang="zh-TW" altLang="en-US"/>
                    </a:p>
                  </a:txBody>
                  <a:tcPr/>
                </a:tc>
                <a:tc gridSpan="2">
                  <a:txBody>
                    <a:bodyPr/>
                    <a:lstStyle/>
                    <a:p>
                      <a:pPr algn="l" fontAlgn="ctr"/>
                      <a:r>
                        <a:rPr lang="zh-TW" altLang="en-US" sz="2800" b="0" i="0" u="none" strike="noStrike" smtClean="0">
                          <a:solidFill>
                            <a:srgbClr val="000000"/>
                          </a:solidFill>
                          <a:latin typeface="微軟正黑體" pitchFamily="34" charset="-120"/>
                          <a:ea typeface="微軟正黑體" pitchFamily="34" charset="-120"/>
                        </a:rPr>
                        <a:t>進階玩法試玩</a:t>
                      </a:r>
                      <a:endParaRPr lang="zh-TW" altLang="en-US" sz="2800" b="0" i="0" u="none" strike="noStrike">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a:solidFill>
                            <a:srgbClr val="000000"/>
                          </a:solidFill>
                          <a:latin typeface="微軟正黑體" pitchFamily="34" charset="-120"/>
                          <a:ea typeface="微軟正黑體" pitchFamily="34" charset="-120"/>
                        </a:rPr>
                        <a:t>30'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r h="467727">
                <a:tc vMerge="1">
                  <a:txBody>
                    <a:bodyPr/>
                    <a:lstStyle/>
                    <a:p>
                      <a:endParaRPr lang="zh-TW" altLang="en-US"/>
                    </a:p>
                  </a:txBody>
                  <a:tcPr/>
                </a:tc>
                <a:tc gridSpan="2">
                  <a:txBody>
                    <a:bodyPr/>
                    <a:lstStyle/>
                    <a:p>
                      <a:pPr algn="l" fontAlgn="ctr"/>
                      <a:r>
                        <a:rPr lang="zh-TW" altLang="en-US" sz="2800" b="0" i="0" u="none" strike="noStrike" dirty="0" smtClean="0">
                          <a:solidFill>
                            <a:srgbClr val="000000"/>
                          </a:solidFill>
                          <a:latin typeface="微軟正黑體" pitchFamily="34" charset="-120"/>
                          <a:ea typeface="微軟正黑體" pitchFamily="34" charset="-120"/>
                        </a:rPr>
                        <a:t>開始遊戲</a:t>
                      </a:r>
                      <a:endParaRPr lang="zh-TW" altLang="en-US" sz="2800" b="0" i="0" u="none" strike="noStrike" dirty="0">
                        <a:solidFill>
                          <a:srgbClr val="000000"/>
                        </a:solidFill>
                        <a:latin typeface="微軟正黑體" pitchFamily="34" charset="-120"/>
                        <a:ea typeface="微軟正黑體" pitchFamily="34" charset="-120"/>
                      </a:endParaRPr>
                    </a:p>
                  </a:txBody>
                  <a:tcPr marL="9525" marR="9525" marT="9525" marB="0" anchor="ctr">
                    <a:lnL w="6350" cap="flat" cmpd="sng" algn="ctr">
                      <a:solidFill>
                        <a:srgbClr val="A5A5A5"/>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A5A5A5"/>
                      </a:solidFill>
                      <a:prstDash val="solid"/>
                      <a:round/>
                      <a:headEnd type="none" w="med" len="med"/>
                      <a:tailEnd type="none" w="med" len="med"/>
                    </a:lnT>
                    <a:lnB w="6350" cap="flat" cmpd="sng" algn="ctr">
                      <a:solidFill>
                        <a:srgbClr val="A5A5A5"/>
                      </a:solidFill>
                      <a:prstDash val="solid"/>
                      <a:round/>
                      <a:headEnd type="none" w="med" len="med"/>
                      <a:tailEnd type="none" w="med" len="med"/>
                    </a:lnB>
                  </a:tcPr>
                </a:tc>
                <a:tc hMerge="1">
                  <a:txBody>
                    <a:bodyPr/>
                    <a:lstStyle/>
                    <a:p>
                      <a:endParaRPr lang="zh-TW" altLang="en-US"/>
                    </a:p>
                  </a:txBody>
                  <a:tcPr/>
                </a:tc>
                <a:tc>
                  <a:txBody>
                    <a:bodyPr/>
                    <a:lstStyle/>
                    <a:p>
                      <a:pPr algn="ctr" fontAlgn="ctr"/>
                      <a:r>
                        <a:rPr lang="en-US" altLang="zh-TW" sz="2800" b="0" i="0" u="none" strike="noStrike" dirty="0">
                          <a:solidFill>
                            <a:srgbClr val="000000"/>
                          </a:solidFill>
                          <a:latin typeface="微軟正黑體" pitchFamily="34" charset="-120"/>
                          <a:ea typeface="微軟正黑體" pitchFamily="34" charset="-120"/>
                        </a:rPr>
                        <a:t>40'</a:t>
                      </a:r>
                    </a:p>
                  </a:txBody>
                  <a:tcPr marL="9525" marR="9525" marT="9525" marB="0" anchor="ctr">
                    <a:lnL w="6350" cap="flat" cmpd="sng" algn="ctr">
                      <a:solidFill>
                        <a:srgbClr val="7F7F7F"/>
                      </a:solidFill>
                      <a:prstDash val="solid"/>
                      <a:round/>
                      <a:headEnd type="none" w="med" len="med"/>
                      <a:tailEnd type="none" w="med" len="med"/>
                    </a:lnL>
                    <a:lnR w="6350" cap="flat" cmpd="sng" algn="ctr">
                      <a:solidFill>
                        <a:srgbClr val="7F7F7F"/>
                      </a:solidFill>
                      <a:prstDash val="solid"/>
                      <a:round/>
                      <a:headEnd type="none" w="med" len="med"/>
                      <a:tailEnd type="none" w="med" len="med"/>
                    </a:lnR>
                    <a:lnT w="6350" cap="flat" cmpd="sng" algn="ctr">
                      <a:solidFill>
                        <a:srgbClr val="7F7F7F"/>
                      </a:solidFill>
                      <a:prstDash val="solid"/>
                      <a:round/>
                      <a:headEnd type="none" w="med" len="med"/>
                      <a:tailEnd type="none" w="med" len="med"/>
                    </a:lnT>
                    <a:lnB w="6350" cap="flat" cmpd="sng" algn="ctr">
                      <a:solidFill>
                        <a:srgbClr val="7F7F7F"/>
                      </a:solidFill>
                      <a:prstDash val="solid"/>
                      <a:round/>
                      <a:headEnd type="none" w="med" len="med"/>
                      <a:tailEnd type="none" w="med" len="med"/>
                    </a:lnB>
                  </a:tcPr>
                </a:tc>
                <a:tc vMerge="1">
                  <a:txBody>
                    <a:bodyPr/>
                    <a:lstStyle/>
                    <a:p>
                      <a:endParaRPr lang="zh-TW" altLang="en-US"/>
                    </a:p>
                  </a:txBody>
                  <a:tcPr/>
                </a:tc>
                <a:tc vMerge="1">
                  <a:txBody>
                    <a:bodyPr/>
                    <a:lstStyle/>
                    <a:p>
                      <a:endParaRPr lang="zh-TW" altLang="en-US"/>
                    </a:p>
                  </a:txBody>
                  <a:tcPr/>
                </a:tc>
              </a:tr>
            </a:tbl>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AutoShape 1"/>
          <p:cNvSpPr>
            <a:spLocks/>
          </p:cNvSpPr>
          <p:nvPr/>
        </p:nvSpPr>
        <p:spPr bwMode="auto">
          <a:xfrm>
            <a:off x="7283450" y="4095750"/>
            <a:ext cx="4826000" cy="4297363"/>
          </a:xfrm>
          <a:custGeom>
            <a:avLst/>
            <a:gdLst>
              <a:gd name="T0" fmla="*/ 10800 w 21600"/>
              <a:gd name="T1" fmla="+- 0 10532 1163"/>
              <a:gd name="T2" fmla="*/ 10532 h 18739"/>
              <a:gd name="T3" fmla="*/ 10800 w 21600"/>
              <a:gd name="T4" fmla="+- 0 10532 1163"/>
              <a:gd name="T5" fmla="*/ 10532 h 18739"/>
              <a:gd name="T6" fmla="*/ 10800 w 21600"/>
              <a:gd name="T7" fmla="+- 0 10532 1163"/>
              <a:gd name="T8" fmla="*/ 10532 h 18739"/>
              <a:gd name="T9" fmla="*/ 10800 w 21600"/>
              <a:gd name="T10" fmla="+- 0 10532 1163"/>
              <a:gd name="T11" fmla="*/ 10532 h 18739"/>
            </a:gdLst>
            <a:ahLst/>
            <a:cxnLst>
              <a:cxn ang="0">
                <a:pos x="T0" y="T2"/>
              </a:cxn>
              <a:cxn ang="0">
                <a:pos x="T3" y="T5"/>
              </a:cxn>
              <a:cxn ang="0">
                <a:pos x="T6" y="T8"/>
              </a:cxn>
              <a:cxn ang="0">
                <a:pos x="T9" y="T11"/>
              </a:cxn>
            </a:cxnLst>
            <a:rect l="0" t="0" r="r" b="b"/>
            <a:pathLst>
              <a:path w="21600" h="18739">
                <a:moveTo>
                  <a:pt x="0" y="1589"/>
                </a:moveTo>
                <a:cubicBezTo>
                  <a:pt x="4518" y="213"/>
                  <a:pt x="9036" y="-1163"/>
                  <a:pt x="10800" y="1589"/>
                </a:cubicBezTo>
                <a:cubicBezTo>
                  <a:pt x="12564" y="4340"/>
                  <a:pt x="8784" y="15759"/>
                  <a:pt x="10584" y="18098"/>
                </a:cubicBezTo>
                <a:cubicBezTo>
                  <a:pt x="12384" y="20437"/>
                  <a:pt x="21600" y="15622"/>
                  <a:pt x="21600" y="15622"/>
                </a:cubicBezTo>
              </a:path>
            </a:pathLst>
          </a:cu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6562" name="Rectangle 2"/>
          <p:cNvSpPr>
            <a:spLocks noGrp="1" noChangeArrowheads="1"/>
          </p:cNvSpPr>
          <p:nvPr>
            <p:ph type="title"/>
          </p:nvPr>
        </p:nvSpPr>
        <p:spPr/>
        <p:txBody>
          <a:bodyPr/>
          <a:lstStyle/>
          <a:p>
            <a:pPr defTabSz="455613"/>
            <a:r>
              <a:rPr lang="zh-TW" sz="7000" dirty="0" smtClean="0">
                <a:sym typeface="Brandon Text Bold" pitchFamily="34" charset="0"/>
              </a:rPr>
              <a:t>方塊</a:t>
            </a:r>
            <a:r>
              <a:rPr lang="zh-TW" sz="7000" dirty="0">
                <a:sym typeface="Brandon Text Bold" pitchFamily="34" charset="0"/>
              </a:rPr>
              <a:t>與功能</a:t>
            </a:r>
            <a:r>
              <a:rPr lang="zh-TW" altLang="zh-TW" sz="7000" dirty="0">
                <a:cs typeface="Brandon Text Bold" pitchFamily="34" charset="0"/>
                <a:sym typeface="Brandon Text Bold" pitchFamily="34" charset="0"/>
              </a:rPr>
              <a:t>–</a:t>
            </a:r>
            <a:r>
              <a:rPr lang="zh-TW" sz="7000" dirty="0">
                <a:sym typeface="Brandon Text Bold" pitchFamily="34" charset="0"/>
              </a:rPr>
              <a:t>使用字元</a:t>
            </a:r>
            <a:r>
              <a:rPr lang="zh-TW" altLang="zh-TW" sz="7000" dirty="0">
                <a:cs typeface="Brandon Text Bold" pitchFamily="34" charset="0"/>
                <a:sym typeface="Brandon Text Bold" pitchFamily="34" charset="0"/>
              </a:rPr>
              <a:t>/</a:t>
            </a:r>
            <a:r>
              <a:rPr lang="zh-TW" sz="7000" dirty="0">
                <a:sym typeface="Brandon Text Bold" pitchFamily="34" charset="0"/>
              </a:rPr>
              <a:t>數字</a:t>
            </a:r>
            <a:r>
              <a:rPr lang="zh-TW" altLang="zh-TW" sz="7000" dirty="0">
                <a:cs typeface="Brandon Text Bold" pitchFamily="34" charset="0"/>
                <a:sym typeface="Brandon Text Bold" pitchFamily="34" charset="0"/>
              </a:rPr>
              <a:t>/Bit</a:t>
            </a:r>
          </a:p>
        </p:txBody>
      </p:sp>
      <p:sp>
        <p:nvSpPr>
          <p:cNvPr id="66563" name="Rectangle 3"/>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DDD12363-1BF6-4179-B854-B55D6A18097B}" type="slidenum">
              <a:rPr lang="zh-TW" altLang="zh-TW" sz="2100">
                <a:solidFill>
                  <a:srgbClr val="A7A7A7"/>
                </a:solidFill>
                <a:latin typeface="Gill Sans" charset="0"/>
                <a:ea typeface="Gill Sans" charset="0"/>
                <a:cs typeface="Gill Sans" charset="0"/>
                <a:sym typeface="Gill Sans" charset="0"/>
              </a:rPr>
              <a:pPr defTabSz="823913"/>
              <a:t>69</a:t>
            </a:fld>
            <a:endParaRPr lang="zh-TW" altLang="zh-TW" sz="2100">
              <a:solidFill>
                <a:srgbClr val="A7A7A7"/>
              </a:solidFill>
              <a:latin typeface="Gill Sans" charset="0"/>
              <a:ea typeface="Gill Sans" charset="0"/>
              <a:cs typeface="Gill Sans" charset="0"/>
              <a:sym typeface="Gill Sans" charset="0"/>
            </a:endParaRPr>
          </a:p>
        </p:txBody>
      </p:sp>
      <p:sp>
        <p:nvSpPr>
          <p:cNvPr id="66564" name="AutoShape 4"/>
          <p:cNvSpPr>
            <a:spLocks/>
          </p:cNvSpPr>
          <p:nvPr/>
        </p:nvSpPr>
        <p:spPr bwMode="auto">
          <a:xfrm>
            <a:off x="3467100" y="3359150"/>
            <a:ext cx="3957638" cy="2185988"/>
          </a:xfrm>
          <a:prstGeom prst="roundRect">
            <a:avLst>
              <a:gd name="adj" fmla="val 16667"/>
            </a:avLst>
          </a:prstGeom>
          <a:solidFill>
            <a:srgbClr val="FF6600"/>
          </a:solidFill>
          <a:ln w="12700" cap="flat" cmpd="sng">
            <a:noFill/>
            <a:prstDash val="solid"/>
            <a:miter lim="400000"/>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66565" name="Rectangle 5"/>
          <p:cNvSpPr>
            <a:spLocks/>
          </p:cNvSpPr>
          <p:nvPr/>
        </p:nvSpPr>
        <p:spPr bwMode="auto">
          <a:xfrm>
            <a:off x="3946525" y="3563938"/>
            <a:ext cx="2933700"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3200" b="1">
                <a:solidFill>
                  <a:srgbClr val="FFFFFF"/>
                </a:solidFill>
                <a:latin typeface="微軟正黑體" pitchFamily="34" charset="-120"/>
                <a:ea typeface="微軟正黑體" pitchFamily="34" charset="-120"/>
                <a:sym typeface="微軟正黑體" pitchFamily="34" charset="-120"/>
              </a:rPr>
              <a:t>無線搖桿模組</a:t>
            </a:r>
          </a:p>
        </p:txBody>
      </p:sp>
      <p:sp>
        <p:nvSpPr>
          <p:cNvPr id="66566" name="Rectangle 6"/>
          <p:cNvSpPr>
            <a:spLocks/>
          </p:cNvSpPr>
          <p:nvPr/>
        </p:nvSpPr>
        <p:spPr bwMode="auto">
          <a:xfrm>
            <a:off x="10345738" y="4949825"/>
            <a:ext cx="989012" cy="447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2000" b="1">
                <a:solidFill>
                  <a:srgbClr val="FFFFFF"/>
                </a:solidFill>
                <a:latin typeface="微軟正黑體" pitchFamily="34" charset="-120"/>
                <a:ea typeface="微軟正黑體" pitchFamily="34" charset="-120"/>
                <a:sym typeface="微軟正黑體" pitchFamily="34" charset="-120"/>
              </a:rPr>
              <a:t>下一步</a:t>
            </a:r>
          </a:p>
        </p:txBody>
      </p:sp>
      <p:sp>
        <p:nvSpPr>
          <p:cNvPr id="66567" name="Oval 7"/>
          <p:cNvSpPr>
            <a:spLocks/>
          </p:cNvSpPr>
          <p:nvPr/>
        </p:nvSpPr>
        <p:spPr bwMode="auto">
          <a:xfrm>
            <a:off x="7283450" y="4278313"/>
            <a:ext cx="314325" cy="268287"/>
          </a:xfrm>
          <a:prstGeom prst="ellipse">
            <a:avLst/>
          </a:prstGeom>
          <a:solidFill>
            <a:srgbClr val="FFFFFF"/>
          </a:solidFill>
          <a:ln w="44450" cap="flat" cmpd="sng">
            <a:solidFill>
              <a:srgbClr val="FF6600"/>
            </a:solidFill>
            <a:prstDash val="solid"/>
            <a:round/>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sp>
        <p:nvSpPr>
          <p:cNvPr id="66568" name="Oval 8"/>
          <p:cNvSpPr>
            <a:spLocks/>
          </p:cNvSpPr>
          <p:nvPr/>
        </p:nvSpPr>
        <p:spPr bwMode="auto">
          <a:xfrm>
            <a:off x="3309938" y="4278313"/>
            <a:ext cx="314325" cy="268287"/>
          </a:xfrm>
          <a:prstGeom prst="ellipse">
            <a:avLst/>
          </a:prstGeom>
          <a:solidFill>
            <a:srgbClr val="FFFFFF"/>
          </a:solidFill>
          <a:ln w="44450" cap="flat" cmpd="sng">
            <a:solidFill>
              <a:srgbClr val="FF6600"/>
            </a:solidFill>
            <a:prstDash val="solid"/>
            <a:round/>
            <a:headEnd type="none" w="med" len="med"/>
            <a:tailEnd type="none" w="med" len="med"/>
          </a:ln>
          <a:effectLst/>
        </p:spPr>
        <p:txBody>
          <a:bodyPr lIns="0" tIns="0" rIns="0" bIns="0" anchor="ctr"/>
          <a:lstStyle/>
          <a:p>
            <a:endParaRPr lang="zh-TW" altLang="zh-TW" sz="4000">
              <a:solidFill>
                <a:srgbClr val="FFFFFF"/>
              </a:solidFill>
              <a:effectLst>
                <a:outerShdw blurRad="38100" dist="38100" dir="2700000" algn="tl">
                  <a:srgbClr val="C0C0C0"/>
                </a:outerShdw>
              </a:effectLst>
              <a:latin typeface="Gill Sans" charset="0"/>
              <a:ea typeface="Gill Sans" charset="0"/>
              <a:cs typeface="Gill Sans" charset="0"/>
              <a:sym typeface="Gill Sans" charset="0"/>
            </a:endParaRPr>
          </a:p>
        </p:txBody>
      </p:sp>
      <p:sp>
        <p:nvSpPr>
          <p:cNvPr id="66569" name="Rectangle 9"/>
          <p:cNvSpPr>
            <a:spLocks/>
          </p:cNvSpPr>
          <p:nvPr/>
        </p:nvSpPr>
        <p:spPr bwMode="auto">
          <a:xfrm>
            <a:off x="3625850" y="4211638"/>
            <a:ext cx="1103313" cy="4460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2000" b="1">
                <a:solidFill>
                  <a:srgbClr val="FFFFFF"/>
                </a:solidFill>
                <a:latin typeface="微軟正黑體" pitchFamily="34" charset="-120"/>
                <a:ea typeface="微軟正黑體" pitchFamily="34" charset="-120"/>
                <a:sym typeface="微軟正黑體" pitchFamily="34" charset="-120"/>
              </a:rPr>
              <a:t>執行</a:t>
            </a:r>
          </a:p>
        </p:txBody>
      </p:sp>
      <p:sp>
        <p:nvSpPr>
          <p:cNvPr id="66570" name="Rectangle 10"/>
          <p:cNvSpPr>
            <a:spLocks/>
          </p:cNvSpPr>
          <p:nvPr/>
        </p:nvSpPr>
        <p:spPr bwMode="auto">
          <a:xfrm>
            <a:off x="3754438" y="4616450"/>
            <a:ext cx="3335337" cy="1042988"/>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sz="1800" b="1">
                <a:solidFill>
                  <a:srgbClr val="FFFFFF"/>
                </a:solidFill>
                <a:latin typeface="微軟正黑體" pitchFamily="34" charset="-120"/>
                <a:ea typeface="微軟正黑體" pitchFamily="34" charset="-120"/>
                <a:sym typeface="微軟正黑體" pitchFamily="34" charset="-120"/>
              </a:rPr>
              <a:t>讀取無線</a:t>
            </a:r>
            <a:r>
              <a:rPr lang="zh-TW" altLang="zh-TW" sz="1800" b="1">
                <a:solidFill>
                  <a:srgbClr val="FFFFFF"/>
                </a:solidFill>
                <a:latin typeface="微軟正黑體" pitchFamily="34" charset="-120"/>
                <a:ea typeface="微軟正黑體" pitchFamily="34" charset="-120"/>
                <a:sym typeface="微軟正黑體" pitchFamily="34" charset="-120"/>
              </a:rPr>
              <a:t>PS2</a:t>
            </a:r>
            <a:r>
              <a:rPr lang="zh-TW" sz="1800" b="1">
                <a:solidFill>
                  <a:srgbClr val="FFFFFF"/>
                </a:solidFill>
                <a:latin typeface="微軟正黑體" pitchFamily="34" charset="-120"/>
                <a:ea typeface="微軟正黑體" pitchFamily="34" charset="-120"/>
                <a:sym typeface="微軟正黑體" pitchFamily="34" charset="-120"/>
              </a:rPr>
              <a:t>無線搖桿接收器</a:t>
            </a:r>
          </a:p>
          <a:p>
            <a:r>
              <a:rPr lang="zh-TW" sz="1800" b="1">
                <a:solidFill>
                  <a:srgbClr val="FFFFFF"/>
                </a:solidFill>
                <a:latin typeface="微軟正黑體" pitchFamily="34" charset="-120"/>
                <a:ea typeface="微軟正黑體" pitchFamily="34" charset="-120"/>
                <a:sym typeface="微軟正黑體" pitchFamily="34" charset="-120"/>
              </a:rPr>
              <a:t>並寫入</a:t>
            </a:r>
            <a:r>
              <a:rPr lang="zh-TW" altLang="zh-TW" sz="1800" b="1">
                <a:solidFill>
                  <a:srgbClr val="FFFFFF"/>
                </a:solidFill>
                <a:latin typeface="微軟正黑體" pitchFamily="34" charset="-120"/>
                <a:ea typeface="微軟正黑體" pitchFamily="34" charset="-120"/>
                <a:sym typeface="微軟正黑體" pitchFamily="34" charset="-120"/>
              </a:rPr>
              <a:t>S_Joystick</a:t>
            </a:r>
            <a:r>
              <a:rPr lang="zh-TW" sz="1800" b="1">
                <a:solidFill>
                  <a:srgbClr val="FFFFFF"/>
                </a:solidFill>
                <a:latin typeface="微軟正黑體" pitchFamily="34" charset="-120"/>
                <a:ea typeface="微軟正黑體" pitchFamily="34" charset="-120"/>
                <a:sym typeface="微軟正黑體" pitchFamily="34" charset="-120"/>
              </a:rPr>
              <a:t>變數與</a:t>
            </a:r>
          </a:p>
          <a:p>
            <a:r>
              <a:rPr lang="zh-TW" altLang="zh-TW" sz="1800" b="1">
                <a:solidFill>
                  <a:srgbClr val="FFFFFF"/>
                </a:solidFill>
                <a:latin typeface="微軟正黑體" pitchFamily="34" charset="-120"/>
                <a:ea typeface="微軟正黑體" pitchFamily="34" charset="-120"/>
                <a:sym typeface="微軟正黑體" pitchFamily="34" charset="-120"/>
              </a:rPr>
              <a:t>S_Joystick_Bit</a:t>
            </a:r>
            <a:r>
              <a:rPr lang="zh-TW" sz="1800" b="1">
                <a:solidFill>
                  <a:srgbClr val="FFFFFF"/>
                </a:solidFill>
                <a:latin typeface="微軟正黑體" pitchFamily="34" charset="-120"/>
                <a:ea typeface="微軟正黑體" pitchFamily="34" charset="-120"/>
                <a:sym typeface="微軟正黑體" pitchFamily="34" charset="-120"/>
              </a:rPr>
              <a:t>變數</a:t>
            </a:r>
          </a:p>
        </p:txBody>
      </p:sp>
      <p:sp>
        <p:nvSpPr>
          <p:cNvPr id="66571" name="Rectangle 11"/>
          <p:cNvSpPr>
            <a:spLocks/>
          </p:cNvSpPr>
          <p:nvPr/>
        </p:nvSpPr>
        <p:spPr bwMode="auto">
          <a:xfrm>
            <a:off x="6289675" y="4216400"/>
            <a:ext cx="1103313" cy="446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2000" b="1">
                <a:solidFill>
                  <a:srgbClr val="FFFFFF"/>
                </a:solidFill>
                <a:latin typeface="微軟正黑體" pitchFamily="34" charset="-120"/>
                <a:ea typeface="微軟正黑體" pitchFamily="34" charset="-120"/>
                <a:sym typeface="微軟正黑體" pitchFamily="34" charset="-120"/>
              </a:rPr>
              <a:t>下一步</a:t>
            </a:r>
          </a:p>
        </p:txBody>
      </p:sp>
      <p:pic>
        <p:nvPicPr>
          <p:cNvPr id="66572" name="Picture 12" descr="image63.png"/>
          <p:cNvPicPr>
            <a:picLocks noChangeAspect="1"/>
          </p:cNvPicPr>
          <p:nvPr/>
        </p:nvPicPr>
        <p:blipFill>
          <a:blip r:embed="rId2" cstate="print"/>
          <a:srcRect l="7954"/>
          <a:stretch>
            <a:fillRect/>
          </a:stretch>
        </p:blipFill>
        <p:spPr bwMode="auto">
          <a:xfrm>
            <a:off x="11334750" y="3136900"/>
            <a:ext cx="7912100" cy="10283825"/>
          </a:xfrm>
          <a:prstGeom prst="rect">
            <a:avLst/>
          </a:prstGeom>
          <a:noFill/>
          <a:ln w="12700" cap="flat" cmpd="sng">
            <a:noFill/>
            <a:prstDash val="solid"/>
            <a:miter lim="400000"/>
            <a:headEnd type="none" w="med" len="med"/>
            <a:tailEnd type="none" w="med" len="med"/>
          </a:ln>
          <a:effectLst/>
        </p:spPr>
      </p:pic>
      <p:sp>
        <p:nvSpPr>
          <p:cNvPr id="66573" name="Rectangle 13"/>
          <p:cNvSpPr>
            <a:spLocks/>
          </p:cNvSpPr>
          <p:nvPr/>
        </p:nvSpPr>
        <p:spPr bwMode="auto">
          <a:xfrm>
            <a:off x="11796713" y="4587875"/>
            <a:ext cx="1444625" cy="3698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1800">
                <a:latin typeface="Lato Light" pitchFamily="34" charset="0"/>
                <a:ea typeface="Lato Light" pitchFamily="34" charset="0"/>
                <a:cs typeface="Lato Light" pitchFamily="34" charset="0"/>
                <a:sym typeface="Lato Light" pitchFamily="34" charset="0"/>
              </a:rPr>
              <a:t>S_Joystick</a:t>
            </a:r>
          </a:p>
        </p:txBody>
      </p:sp>
    </p:spTree>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38" y="-1819275"/>
            <a:ext cx="24382413" cy="16036925"/>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59"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61" name="Rectangle 5"/>
          <p:cNvSpPr>
            <a:spLocks/>
          </p:cNvSpPr>
          <p:nvPr/>
        </p:nvSpPr>
        <p:spPr bwMode="auto">
          <a:xfrm>
            <a:off x="8674796" y="5387975"/>
            <a:ext cx="7032823" cy="2185214"/>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en-US" altLang="zh-TW" sz="6800" dirty="0" err="1" smtClean="0">
                <a:solidFill>
                  <a:srgbClr val="FFFFFF"/>
                </a:solidFill>
                <a:latin typeface="Brandon Text Bold" pitchFamily="34" charset="0"/>
                <a:ea typeface="新細明體" pitchFamily="18" charset="-120"/>
                <a:sym typeface="Brandon Text Bold" pitchFamily="34" charset="0"/>
              </a:rPr>
              <a:t>TarkusVP</a:t>
            </a:r>
            <a:r>
              <a:rPr lang="zh-TW" altLang="en-US" sz="6800" dirty="0" smtClean="0">
                <a:solidFill>
                  <a:srgbClr val="FFFFFF"/>
                </a:solidFill>
                <a:latin typeface="Brandon Text Bold" pitchFamily="34" charset="0"/>
                <a:ea typeface="新細明體" pitchFamily="18" charset="-120"/>
                <a:sym typeface="Brandon Text Bold" pitchFamily="34" charset="0"/>
              </a:rPr>
              <a:t>課程介紹</a:t>
            </a:r>
            <a:br>
              <a:rPr lang="zh-TW" altLang="en-US" sz="6800" dirty="0" smtClean="0">
                <a:solidFill>
                  <a:srgbClr val="FFFFFF"/>
                </a:solidFill>
                <a:latin typeface="Brandon Text Bold" pitchFamily="34" charset="0"/>
                <a:ea typeface="新細明體" pitchFamily="18" charset="-120"/>
                <a:sym typeface="Brandon Text Bold" pitchFamily="34" charset="0"/>
              </a:rPr>
            </a:br>
            <a:r>
              <a:rPr lang="zh-TW" altLang="en-US" sz="6800" dirty="0" smtClean="0">
                <a:solidFill>
                  <a:srgbClr val="FFFFFF"/>
                </a:solidFill>
                <a:latin typeface="Brandon Text Bold" pitchFamily="34" charset="0"/>
                <a:ea typeface="新細明體" pitchFamily="18" charset="-120"/>
                <a:sym typeface="Brandon Text Bold" pitchFamily="34" charset="0"/>
              </a:rPr>
              <a:t>系統架構簡介</a:t>
            </a:r>
            <a:endParaRPr lang="zh-TW" altLang="zh-TW" sz="6800" dirty="0">
              <a:solidFill>
                <a:srgbClr val="FFFFFF"/>
              </a:solidFill>
              <a:latin typeface="Brandon Text Bold" pitchFamily="34" charset="0"/>
              <a:ea typeface="Brandon Text Bold" pitchFamily="34" charset="0"/>
              <a:cs typeface="Brandon Text Bold" pitchFamily="34" charset="0"/>
              <a:sym typeface="Brandon Text Bold" pitchFamily="34" charset="0"/>
            </a:endParaRPr>
          </a:p>
        </p:txBody>
      </p:sp>
      <p:sp>
        <p:nvSpPr>
          <p:cNvPr id="45063"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27518AD-E517-4367-AFBE-BB1B19341714}" type="slidenum">
              <a:rPr lang="zh-TW" altLang="zh-TW" sz="2100">
                <a:solidFill>
                  <a:srgbClr val="A7A7A7"/>
                </a:solidFill>
                <a:latin typeface="Gill Sans" charset="0"/>
                <a:ea typeface="Gill Sans" charset="0"/>
                <a:cs typeface="Gill Sans" charset="0"/>
                <a:sym typeface="Gill Sans" charset="0"/>
              </a:rPr>
              <a:pPr defTabSz="823913"/>
              <a:t>7</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1" descr="image64.png"/>
          <p:cNvPicPr>
            <a:picLocks noChangeAspect="1"/>
          </p:cNvPicPr>
          <p:nvPr/>
        </p:nvPicPr>
        <p:blipFill>
          <a:blip r:embed="rId2" cstate="print">
            <a:lum bright="66000" contrast="-53000"/>
          </a:blip>
          <a:srcRect/>
          <a:stretch>
            <a:fillRect/>
          </a:stretch>
        </p:blipFill>
        <p:spPr bwMode="auto">
          <a:xfrm>
            <a:off x="4084638" y="5502275"/>
            <a:ext cx="11772900" cy="6842125"/>
          </a:xfrm>
          <a:prstGeom prst="rect">
            <a:avLst/>
          </a:prstGeom>
          <a:noFill/>
          <a:ln w="12700" cap="flat" cmpd="sng">
            <a:noFill/>
            <a:prstDash val="solid"/>
            <a:miter lim="400000"/>
            <a:headEnd type="none" w="med" len="med"/>
            <a:tailEnd type="none" w="med" len="med"/>
          </a:ln>
          <a:effectLst/>
        </p:spPr>
      </p:pic>
      <p:sp>
        <p:nvSpPr>
          <p:cNvPr id="67586" name="Rectangle 2"/>
          <p:cNvSpPr>
            <a:spLocks noGrp="1" noChangeArrowheads="1"/>
          </p:cNvSpPr>
          <p:nvPr>
            <p:ph type="title"/>
          </p:nvPr>
        </p:nvSpPr>
        <p:spPr/>
        <p:txBody>
          <a:bodyPr/>
          <a:lstStyle/>
          <a:p>
            <a:pPr defTabSz="455613"/>
            <a:r>
              <a:rPr lang="zh-TW" altLang="zh-TW" sz="7000" dirty="0">
                <a:cs typeface="Brandon Text Bold" pitchFamily="34" charset="0"/>
                <a:sym typeface="Brandon Text Bold" pitchFamily="34" charset="0"/>
              </a:rPr>
              <a:t>PS2</a:t>
            </a:r>
            <a:r>
              <a:rPr lang="zh-TW" sz="7000" dirty="0">
                <a:sym typeface="Brandon Text Bold" pitchFamily="34" charset="0"/>
              </a:rPr>
              <a:t>搖桿條件敘述</a:t>
            </a:r>
            <a:r>
              <a:rPr lang="zh-TW" altLang="zh-TW" sz="7000" dirty="0">
                <a:cs typeface="Brandon Text Bold" pitchFamily="34" charset="0"/>
                <a:sym typeface="Brandon Text Bold" pitchFamily="34" charset="0"/>
              </a:rPr>
              <a:t>S_Joystick</a:t>
            </a:r>
            <a:r>
              <a:rPr lang="zh-TW" sz="7000" dirty="0">
                <a:sym typeface="Brandon Text Bold" pitchFamily="34" charset="0"/>
              </a:rPr>
              <a:t>對應值</a:t>
            </a:r>
          </a:p>
        </p:txBody>
      </p:sp>
      <p:sp>
        <p:nvSpPr>
          <p:cNvPr id="67587" name="Rectangle 3"/>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9EEC13F0-02EA-4D4C-8BAD-0A7C88C75391}" type="slidenum">
              <a:rPr lang="zh-TW" altLang="zh-TW" sz="2100">
                <a:solidFill>
                  <a:srgbClr val="A7A7A7"/>
                </a:solidFill>
                <a:latin typeface="Gill Sans" charset="0"/>
                <a:ea typeface="Gill Sans" charset="0"/>
                <a:cs typeface="Gill Sans" charset="0"/>
                <a:sym typeface="Gill Sans" charset="0"/>
              </a:rPr>
              <a:pPr defTabSz="823913"/>
              <a:t>70</a:t>
            </a:fld>
            <a:endParaRPr lang="zh-TW" altLang="zh-TW" sz="2100">
              <a:solidFill>
                <a:srgbClr val="A7A7A7"/>
              </a:solidFill>
              <a:latin typeface="Gill Sans" charset="0"/>
              <a:ea typeface="Gill Sans" charset="0"/>
              <a:cs typeface="Gill Sans" charset="0"/>
              <a:sym typeface="Gill Sans" charset="0"/>
            </a:endParaRPr>
          </a:p>
        </p:txBody>
      </p:sp>
      <p:sp>
        <p:nvSpPr>
          <p:cNvPr id="67588" name="Oval 4"/>
          <p:cNvSpPr>
            <a:spLocks/>
          </p:cNvSpPr>
          <p:nvPr/>
        </p:nvSpPr>
        <p:spPr bwMode="auto">
          <a:xfrm>
            <a:off x="5654675" y="7026275"/>
            <a:ext cx="1106488"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89" name="Oval 5"/>
          <p:cNvSpPr>
            <a:spLocks/>
          </p:cNvSpPr>
          <p:nvPr/>
        </p:nvSpPr>
        <p:spPr bwMode="auto">
          <a:xfrm>
            <a:off x="4546600" y="8067675"/>
            <a:ext cx="1108075" cy="963613"/>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0" name="Oval 6"/>
          <p:cNvSpPr>
            <a:spLocks/>
          </p:cNvSpPr>
          <p:nvPr/>
        </p:nvSpPr>
        <p:spPr bwMode="auto">
          <a:xfrm>
            <a:off x="5710238" y="9031288"/>
            <a:ext cx="1106487"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1" name="Oval 7"/>
          <p:cNvSpPr>
            <a:spLocks/>
          </p:cNvSpPr>
          <p:nvPr/>
        </p:nvSpPr>
        <p:spPr bwMode="auto">
          <a:xfrm>
            <a:off x="6816725" y="7988300"/>
            <a:ext cx="1108075"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2" name="Oval 8"/>
          <p:cNvSpPr>
            <a:spLocks/>
          </p:cNvSpPr>
          <p:nvPr/>
        </p:nvSpPr>
        <p:spPr bwMode="auto">
          <a:xfrm>
            <a:off x="13138150" y="6897688"/>
            <a:ext cx="1106488"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3" name="Oval 9"/>
          <p:cNvSpPr>
            <a:spLocks/>
          </p:cNvSpPr>
          <p:nvPr/>
        </p:nvSpPr>
        <p:spPr bwMode="auto">
          <a:xfrm>
            <a:off x="12182475" y="7940675"/>
            <a:ext cx="1108075"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4" name="Oval 10"/>
          <p:cNvSpPr>
            <a:spLocks/>
          </p:cNvSpPr>
          <p:nvPr/>
        </p:nvSpPr>
        <p:spPr bwMode="auto">
          <a:xfrm>
            <a:off x="14244638" y="7940675"/>
            <a:ext cx="1106487"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5" name="Oval 11"/>
          <p:cNvSpPr>
            <a:spLocks/>
          </p:cNvSpPr>
          <p:nvPr/>
        </p:nvSpPr>
        <p:spPr bwMode="auto">
          <a:xfrm>
            <a:off x="13330238" y="8821738"/>
            <a:ext cx="1106487" cy="963612"/>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6" name="AutoShape 12"/>
          <p:cNvSpPr>
            <a:spLocks/>
          </p:cNvSpPr>
          <p:nvPr/>
        </p:nvSpPr>
        <p:spPr bwMode="auto">
          <a:xfrm>
            <a:off x="5197475" y="5365750"/>
            <a:ext cx="2141538" cy="720725"/>
          </a:xfrm>
          <a:prstGeom prst="roundRect">
            <a:avLst>
              <a:gd name="adj" fmla="val 16667"/>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7" name="AutoShape 13"/>
          <p:cNvSpPr>
            <a:spLocks/>
          </p:cNvSpPr>
          <p:nvPr/>
        </p:nvSpPr>
        <p:spPr bwMode="auto">
          <a:xfrm>
            <a:off x="5197475" y="4233863"/>
            <a:ext cx="2141538" cy="722312"/>
          </a:xfrm>
          <a:prstGeom prst="roundRect">
            <a:avLst>
              <a:gd name="adj" fmla="val 16667"/>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8" name="AutoShape 14"/>
          <p:cNvSpPr>
            <a:spLocks/>
          </p:cNvSpPr>
          <p:nvPr/>
        </p:nvSpPr>
        <p:spPr bwMode="auto">
          <a:xfrm>
            <a:off x="12528550" y="5237163"/>
            <a:ext cx="2141538" cy="722312"/>
          </a:xfrm>
          <a:prstGeom prst="roundRect">
            <a:avLst>
              <a:gd name="adj" fmla="val 16667"/>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599" name="AutoShape 15"/>
          <p:cNvSpPr>
            <a:spLocks/>
          </p:cNvSpPr>
          <p:nvPr/>
        </p:nvSpPr>
        <p:spPr bwMode="auto">
          <a:xfrm>
            <a:off x="12528550" y="4105275"/>
            <a:ext cx="2141538" cy="722313"/>
          </a:xfrm>
          <a:prstGeom prst="roundRect">
            <a:avLst>
              <a:gd name="adj" fmla="val 16667"/>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00" name="Rectangle 16"/>
          <p:cNvSpPr>
            <a:spLocks/>
          </p:cNvSpPr>
          <p:nvPr/>
        </p:nvSpPr>
        <p:spPr bwMode="auto">
          <a:xfrm>
            <a:off x="5934075" y="7189788"/>
            <a:ext cx="955675"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5</a:t>
            </a:r>
          </a:p>
        </p:txBody>
      </p:sp>
      <p:sp>
        <p:nvSpPr>
          <p:cNvPr id="67601" name="Rectangle 17"/>
          <p:cNvSpPr>
            <a:spLocks/>
          </p:cNvSpPr>
          <p:nvPr/>
        </p:nvSpPr>
        <p:spPr bwMode="auto">
          <a:xfrm>
            <a:off x="5959475" y="9256713"/>
            <a:ext cx="954088" cy="5730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7</a:t>
            </a:r>
          </a:p>
        </p:txBody>
      </p:sp>
      <p:sp>
        <p:nvSpPr>
          <p:cNvPr id="67602" name="Rectangle 18"/>
          <p:cNvSpPr>
            <a:spLocks/>
          </p:cNvSpPr>
          <p:nvPr/>
        </p:nvSpPr>
        <p:spPr bwMode="auto">
          <a:xfrm>
            <a:off x="5807075" y="5502275"/>
            <a:ext cx="954088"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11</a:t>
            </a:r>
          </a:p>
        </p:txBody>
      </p:sp>
      <p:sp>
        <p:nvSpPr>
          <p:cNvPr id="67603" name="Rectangle 19"/>
          <p:cNvSpPr>
            <a:spLocks/>
          </p:cNvSpPr>
          <p:nvPr/>
        </p:nvSpPr>
        <p:spPr bwMode="auto">
          <a:xfrm>
            <a:off x="5778500" y="4371975"/>
            <a:ext cx="954088" cy="573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9</a:t>
            </a:r>
          </a:p>
        </p:txBody>
      </p:sp>
      <p:sp>
        <p:nvSpPr>
          <p:cNvPr id="67604" name="Rectangle 20"/>
          <p:cNvSpPr>
            <a:spLocks/>
          </p:cNvSpPr>
          <p:nvPr/>
        </p:nvSpPr>
        <p:spPr bwMode="auto">
          <a:xfrm>
            <a:off x="13054013" y="5373688"/>
            <a:ext cx="954087"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12</a:t>
            </a:r>
          </a:p>
        </p:txBody>
      </p:sp>
      <p:sp>
        <p:nvSpPr>
          <p:cNvPr id="67605" name="Rectangle 21"/>
          <p:cNvSpPr>
            <a:spLocks/>
          </p:cNvSpPr>
          <p:nvPr/>
        </p:nvSpPr>
        <p:spPr bwMode="auto">
          <a:xfrm>
            <a:off x="13001625" y="4219575"/>
            <a:ext cx="954088" cy="573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10</a:t>
            </a:r>
          </a:p>
        </p:txBody>
      </p:sp>
      <p:sp>
        <p:nvSpPr>
          <p:cNvPr id="67606" name="Rectangle 22"/>
          <p:cNvSpPr>
            <a:spLocks/>
          </p:cNvSpPr>
          <p:nvPr/>
        </p:nvSpPr>
        <p:spPr bwMode="auto">
          <a:xfrm>
            <a:off x="4791075" y="8245475"/>
            <a:ext cx="955675"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8</a:t>
            </a:r>
          </a:p>
        </p:txBody>
      </p:sp>
      <p:sp>
        <p:nvSpPr>
          <p:cNvPr id="67607" name="Rectangle 23"/>
          <p:cNvSpPr>
            <a:spLocks/>
          </p:cNvSpPr>
          <p:nvPr/>
        </p:nvSpPr>
        <p:spPr bwMode="auto">
          <a:xfrm>
            <a:off x="6969125" y="8245475"/>
            <a:ext cx="954088"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6</a:t>
            </a:r>
          </a:p>
        </p:txBody>
      </p:sp>
      <p:sp>
        <p:nvSpPr>
          <p:cNvPr id="67608" name="AutoShape 24"/>
          <p:cNvSpPr>
            <a:spLocks/>
          </p:cNvSpPr>
          <p:nvPr/>
        </p:nvSpPr>
        <p:spPr bwMode="auto">
          <a:xfrm>
            <a:off x="8647113" y="7716838"/>
            <a:ext cx="1041400" cy="576262"/>
          </a:xfrm>
          <a:prstGeom prst="roundRect">
            <a:avLst>
              <a:gd name="adj" fmla="val 16667"/>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09" name="Rectangle 25"/>
          <p:cNvSpPr>
            <a:spLocks/>
          </p:cNvSpPr>
          <p:nvPr/>
        </p:nvSpPr>
        <p:spPr bwMode="auto">
          <a:xfrm>
            <a:off x="8732838" y="7708900"/>
            <a:ext cx="955675" cy="573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15</a:t>
            </a:r>
          </a:p>
        </p:txBody>
      </p:sp>
      <p:sp>
        <p:nvSpPr>
          <p:cNvPr id="67610" name="AutoShape 26"/>
          <p:cNvSpPr>
            <a:spLocks/>
          </p:cNvSpPr>
          <p:nvPr/>
        </p:nvSpPr>
        <p:spPr bwMode="auto">
          <a:xfrm>
            <a:off x="10442575" y="7716838"/>
            <a:ext cx="890588" cy="5762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14604" y="0"/>
                </a:lnTo>
                <a:lnTo>
                  <a:pt x="21600" y="10800"/>
                </a:lnTo>
                <a:lnTo>
                  <a:pt x="14604" y="21600"/>
                </a:lnTo>
                <a:lnTo>
                  <a:pt x="0" y="21600"/>
                </a:lnTo>
                <a:close/>
              </a:path>
            </a:pathLst>
          </a:custGeom>
          <a:solidFill>
            <a:srgbClr val="5E2F4C">
              <a:alpha val="23999"/>
            </a:srgbClr>
          </a:solid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11" name="Rectangle 27"/>
          <p:cNvSpPr>
            <a:spLocks/>
          </p:cNvSpPr>
          <p:nvPr/>
        </p:nvSpPr>
        <p:spPr bwMode="auto">
          <a:xfrm>
            <a:off x="13290550" y="7189788"/>
            <a:ext cx="954088"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r>
              <a:rPr lang="zh-TW" altLang="zh-TW" sz="3200">
                <a:latin typeface="Lato Light" pitchFamily="34" charset="0"/>
                <a:ea typeface="Lato Light" pitchFamily="34" charset="0"/>
                <a:cs typeface="Lato Light" pitchFamily="34" charset="0"/>
                <a:sym typeface="Lato Light" pitchFamily="34" charset="0"/>
              </a:rPr>
              <a:t>1</a:t>
            </a:r>
          </a:p>
        </p:txBody>
      </p:sp>
      <p:sp>
        <p:nvSpPr>
          <p:cNvPr id="67612" name="Rectangle 28"/>
          <p:cNvSpPr>
            <a:spLocks/>
          </p:cNvSpPr>
          <p:nvPr/>
        </p:nvSpPr>
        <p:spPr bwMode="auto">
          <a:xfrm>
            <a:off x="12334875" y="8097838"/>
            <a:ext cx="955675" cy="5730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4</a:t>
            </a:r>
          </a:p>
        </p:txBody>
      </p:sp>
      <p:sp>
        <p:nvSpPr>
          <p:cNvPr id="67613" name="Rectangle 29"/>
          <p:cNvSpPr>
            <a:spLocks/>
          </p:cNvSpPr>
          <p:nvPr/>
        </p:nvSpPr>
        <p:spPr bwMode="auto">
          <a:xfrm>
            <a:off x="14670088" y="8097838"/>
            <a:ext cx="954087" cy="5730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2</a:t>
            </a:r>
          </a:p>
        </p:txBody>
      </p:sp>
      <p:sp>
        <p:nvSpPr>
          <p:cNvPr id="67614" name="Rectangle 30"/>
          <p:cNvSpPr>
            <a:spLocks/>
          </p:cNvSpPr>
          <p:nvPr/>
        </p:nvSpPr>
        <p:spPr bwMode="auto">
          <a:xfrm>
            <a:off x="13482638" y="9031288"/>
            <a:ext cx="954087" cy="5730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3</a:t>
            </a:r>
          </a:p>
        </p:txBody>
      </p:sp>
      <p:sp>
        <p:nvSpPr>
          <p:cNvPr id="67615" name="AutoShape 31"/>
          <p:cNvSpPr>
            <a:spLocks/>
          </p:cNvSpPr>
          <p:nvPr/>
        </p:nvSpPr>
        <p:spPr bwMode="auto">
          <a:xfrm rot="18962807">
            <a:off x="11799888" y="7304088"/>
            <a:ext cx="2827337" cy="118268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16" name="AutoShape 32"/>
          <p:cNvSpPr>
            <a:spLocks/>
          </p:cNvSpPr>
          <p:nvPr/>
        </p:nvSpPr>
        <p:spPr bwMode="auto">
          <a:xfrm rot="18962807">
            <a:off x="13015913" y="8231188"/>
            <a:ext cx="2827337" cy="1182687"/>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17" name="Rectangle 33"/>
          <p:cNvSpPr>
            <a:spLocks/>
          </p:cNvSpPr>
          <p:nvPr/>
        </p:nvSpPr>
        <p:spPr bwMode="auto">
          <a:xfrm>
            <a:off x="14244638" y="6489700"/>
            <a:ext cx="4267200"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前臂上</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下控制</a:t>
            </a:r>
          </a:p>
        </p:txBody>
      </p:sp>
      <p:sp>
        <p:nvSpPr>
          <p:cNvPr id="67618" name="Rectangle 34"/>
          <p:cNvSpPr>
            <a:spLocks/>
          </p:cNvSpPr>
          <p:nvPr/>
        </p:nvSpPr>
        <p:spPr bwMode="auto">
          <a:xfrm>
            <a:off x="15624175" y="7646988"/>
            <a:ext cx="413067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後臂上</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下控制</a:t>
            </a:r>
          </a:p>
        </p:txBody>
      </p:sp>
      <p:sp>
        <p:nvSpPr>
          <p:cNvPr id="67619" name="Rectangle 35"/>
          <p:cNvSpPr>
            <a:spLocks/>
          </p:cNvSpPr>
          <p:nvPr/>
        </p:nvSpPr>
        <p:spPr bwMode="auto">
          <a:xfrm>
            <a:off x="14670088" y="4105275"/>
            <a:ext cx="2887662"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R2</a:t>
            </a:r>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右後</a:t>
            </a:r>
          </a:p>
        </p:txBody>
      </p:sp>
      <p:sp>
        <p:nvSpPr>
          <p:cNvPr id="67620" name="Rectangle 36"/>
          <p:cNvSpPr>
            <a:spLocks/>
          </p:cNvSpPr>
          <p:nvPr/>
        </p:nvSpPr>
        <p:spPr bwMode="auto">
          <a:xfrm>
            <a:off x="14670088" y="5365750"/>
            <a:ext cx="2887662"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R1</a:t>
            </a:r>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右前</a:t>
            </a:r>
          </a:p>
        </p:txBody>
      </p:sp>
      <p:sp>
        <p:nvSpPr>
          <p:cNvPr id="67621" name="Rectangle 37"/>
          <p:cNvSpPr>
            <a:spLocks/>
          </p:cNvSpPr>
          <p:nvPr/>
        </p:nvSpPr>
        <p:spPr bwMode="auto">
          <a:xfrm>
            <a:off x="7339013" y="4219575"/>
            <a:ext cx="2887662"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L2</a:t>
            </a:r>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左後</a:t>
            </a:r>
          </a:p>
        </p:txBody>
      </p:sp>
      <p:sp>
        <p:nvSpPr>
          <p:cNvPr id="67622" name="Rectangle 38"/>
          <p:cNvSpPr>
            <a:spLocks/>
          </p:cNvSpPr>
          <p:nvPr/>
        </p:nvSpPr>
        <p:spPr bwMode="auto">
          <a:xfrm>
            <a:off x="7339013" y="5373688"/>
            <a:ext cx="2887662"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L1</a:t>
            </a:r>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左前</a:t>
            </a:r>
          </a:p>
        </p:txBody>
      </p:sp>
      <p:sp>
        <p:nvSpPr>
          <p:cNvPr id="67623" name="Rectangle 39"/>
          <p:cNvSpPr>
            <a:spLocks/>
          </p:cNvSpPr>
          <p:nvPr/>
        </p:nvSpPr>
        <p:spPr bwMode="auto">
          <a:xfrm>
            <a:off x="6230938" y="6489700"/>
            <a:ext cx="2887662"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前進</a:t>
            </a:r>
          </a:p>
        </p:txBody>
      </p:sp>
      <p:sp>
        <p:nvSpPr>
          <p:cNvPr id="67624" name="Rectangle 40"/>
          <p:cNvSpPr>
            <a:spLocks/>
          </p:cNvSpPr>
          <p:nvPr/>
        </p:nvSpPr>
        <p:spPr bwMode="auto">
          <a:xfrm>
            <a:off x="4546600" y="9993313"/>
            <a:ext cx="2887663"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後退</a:t>
            </a:r>
          </a:p>
        </p:txBody>
      </p:sp>
      <p:sp>
        <p:nvSpPr>
          <p:cNvPr id="67625" name="AutoShape 41"/>
          <p:cNvSpPr>
            <a:spLocks/>
          </p:cNvSpPr>
          <p:nvPr/>
        </p:nvSpPr>
        <p:spPr bwMode="auto">
          <a:xfrm>
            <a:off x="7023100" y="9177338"/>
            <a:ext cx="5978525" cy="1966912"/>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26" name="Rectangle 42"/>
          <p:cNvSpPr>
            <a:spLocks/>
          </p:cNvSpPr>
          <p:nvPr/>
        </p:nvSpPr>
        <p:spPr bwMode="auto">
          <a:xfrm>
            <a:off x="8347075" y="11269663"/>
            <a:ext cx="3438525" cy="6635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底座順</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逆轉</a:t>
            </a:r>
          </a:p>
        </p:txBody>
      </p:sp>
      <p:sp>
        <p:nvSpPr>
          <p:cNvPr id="67627" name="AutoShape 43"/>
          <p:cNvSpPr>
            <a:spLocks/>
          </p:cNvSpPr>
          <p:nvPr/>
        </p:nvSpPr>
        <p:spPr bwMode="auto">
          <a:xfrm>
            <a:off x="4084638" y="7940675"/>
            <a:ext cx="4425950" cy="1182688"/>
          </a:xfrm>
          <a:prstGeom prst="roundRect">
            <a:avLst>
              <a:gd name="adj" fmla="val 50000"/>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28" name="Rectangle 44"/>
          <p:cNvSpPr>
            <a:spLocks/>
          </p:cNvSpPr>
          <p:nvPr/>
        </p:nvSpPr>
        <p:spPr bwMode="auto">
          <a:xfrm>
            <a:off x="2520950" y="9031288"/>
            <a:ext cx="3438525" cy="661987"/>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預訂</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夾子緊</a:t>
            </a:r>
            <a:r>
              <a:rPr lang="zh-TW" altLang="zh-TW" sz="3200">
                <a:latin typeface="Lato Light" pitchFamily="34" charset="0"/>
                <a:ea typeface="Lato Light" pitchFamily="34" charset="0"/>
                <a:cs typeface="Lato Light" pitchFamily="34" charset="0"/>
                <a:sym typeface="Lato Light" pitchFamily="34" charset="0"/>
              </a:rPr>
              <a:t>/</a:t>
            </a:r>
            <a:r>
              <a:rPr lang="zh-TW" sz="3200">
                <a:latin typeface="Lato Light" pitchFamily="34" charset="0"/>
                <a:ea typeface="新細明體" pitchFamily="18" charset="-120"/>
                <a:sym typeface="Lato Light" pitchFamily="34" charset="0"/>
              </a:rPr>
              <a:t>放</a:t>
            </a:r>
          </a:p>
        </p:txBody>
      </p:sp>
      <p:sp>
        <p:nvSpPr>
          <p:cNvPr id="67629" name="Oval 45"/>
          <p:cNvSpPr>
            <a:spLocks/>
          </p:cNvSpPr>
          <p:nvPr/>
        </p:nvSpPr>
        <p:spPr bwMode="auto">
          <a:xfrm>
            <a:off x="7434263" y="9615488"/>
            <a:ext cx="1108075"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30" name="Oval 46"/>
          <p:cNvSpPr>
            <a:spLocks/>
          </p:cNvSpPr>
          <p:nvPr/>
        </p:nvSpPr>
        <p:spPr bwMode="auto">
          <a:xfrm>
            <a:off x="11333163" y="9615488"/>
            <a:ext cx="1106487" cy="962025"/>
          </a:xfrm>
          <a:prstGeom prst="ellipse">
            <a:avLst/>
          </a:prstGeom>
          <a:noFill/>
          <a:ln w="25400" cap="flat" cmpd="sng">
            <a:solidFill>
              <a:srgbClr val="7A7A7A"/>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67631" name="Rectangle 47"/>
          <p:cNvSpPr>
            <a:spLocks/>
          </p:cNvSpPr>
          <p:nvPr/>
        </p:nvSpPr>
        <p:spPr bwMode="auto">
          <a:xfrm>
            <a:off x="7691438" y="9785350"/>
            <a:ext cx="955675" cy="573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13</a:t>
            </a:r>
          </a:p>
        </p:txBody>
      </p:sp>
      <p:sp>
        <p:nvSpPr>
          <p:cNvPr id="67632" name="Rectangle 48"/>
          <p:cNvSpPr>
            <a:spLocks/>
          </p:cNvSpPr>
          <p:nvPr/>
        </p:nvSpPr>
        <p:spPr bwMode="auto">
          <a:xfrm>
            <a:off x="11642725" y="9842500"/>
            <a:ext cx="954088" cy="5746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altLang="zh-TW" sz="3200">
                <a:latin typeface="Lato Light" pitchFamily="34" charset="0"/>
                <a:ea typeface="Lato Light" pitchFamily="34" charset="0"/>
                <a:cs typeface="Lato Light" pitchFamily="34" charset="0"/>
                <a:sym typeface="Lato Light" pitchFamily="34" charset="0"/>
              </a:rPr>
              <a:t>14</a:t>
            </a:r>
          </a:p>
        </p:txBody>
      </p:sp>
      <p:sp>
        <p:nvSpPr>
          <p:cNvPr id="67633" name="Rectangle 49"/>
          <p:cNvSpPr>
            <a:spLocks/>
          </p:cNvSpPr>
          <p:nvPr/>
        </p:nvSpPr>
        <p:spPr bwMode="auto">
          <a:xfrm>
            <a:off x="10442575" y="7073900"/>
            <a:ext cx="1739900" cy="6619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l"/>
            <a:r>
              <a:rPr lang="zh-TW" sz="3200">
                <a:latin typeface="Lato Light" pitchFamily="34" charset="0"/>
                <a:ea typeface="新細明體" pitchFamily="18" charset="-120"/>
                <a:sym typeface="Lato Light" pitchFamily="34" charset="0"/>
              </a:rPr>
              <a:t>連線鈕</a:t>
            </a:r>
          </a:p>
        </p:txBody>
      </p:sp>
    </p:spTree>
  </p:cSld>
  <p:clrMapOvr>
    <a:masterClrMapping/>
  </p:clrMapOvr>
  <p:transition spd="med"/>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Grp="1" noChangeArrowheads="1"/>
          </p:cNvSpPr>
          <p:nvPr>
            <p:ph type="title"/>
          </p:nvPr>
        </p:nvSpPr>
        <p:spPr>
          <a:xfrm>
            <a:off x="1795463" y="760413"/>
            <a:ext cx="20067587" cy="1536700"/>
          </a:xfrm>
        </p:spPr>
        <p:txBody>
          <a:bodyPr/>
          <a:lstStyle/>
          <a:p>
            <a:pPr defTabSz="455613"/>
            <a:r>
              <a:rPr lang="zh-TW" sz="7000" dirty="0" smtClean="0">
                <a:sym typeface="Brandon Text Bold" pitchFamily="34" charset="0"/>
              </a:rPr>
              <a:t>方塊</a:t>
            </a:r>
            <a:r>
              <a:rPr lang="zh-TW" sz="7000" dirty="0">
                <a:sym typeface="Brandon Text Bold" pitchFamily="34" charset="0"/>
              </a:rPr>
              <a:t>與功能</a:t>
            </a:r>
            <a:r>
              <a:rPr lang="zh-TW" altLang="zh-TW" sz="7000" dirty="0">
                <a:cs typeface="Brandon Text Bold" pitchFamily="34" charset="0"/>
                <a:sym typeface="Brandon Text Bold" pitchFamily="34" charset="0"/>
              </a:rPr>
              <a:t>–</a:t>
            </a:r>
            <a:r>
              <a:rPr lang="zh-TW" sz="7000" dirty="0">
                <a:sym typeface="Brandon Text Bold" pitchFamily="34" charset="0"/>
              </a:rPr>
              <a:t>使用</a:t>
            </a:r>
            <a:r>
              <a:rPr lang="zh-TW" altLang="zh-TW" sz="7000" dirty="0">
                <a:cs typeface="Brandon Text Bold" pitchFamily="34" charset="0"/>
                <a:sym typeface="Brandon Text Bold" pitchFamily="34" charset="0"/>
              </a:rPr>
              <a:t>S_Joystick_Bit</a:t>
            </a:r>
          </a:p>
        </p:txBody>
      </p:sp>
      <p:sp>
        <p:nvSpPr>
          <p:cNvPr id="6861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DFE17B06-5E37-41AF-BD65-C34FEDA111F2}" type="slidenum">
              <a:rPr lang="zh-TW" altLang="zh-TW" sz="2100">
                <a:solidFill>
                  <a:srgbClr val="A7A7A7"/>
                </a:solidFill>
                <a:latin typeface="Gill Sans" charset="0"/>
                <a:ea typeface="Gill Sans" charset="0"/>
                <a:cs typeface="Gill Sans" charset="0"/>
                <a:sym typeface="Gill Sans" charset="0"/>
              </a:rPr>
              <a:pPr defTabSz="823913"/>
              <a:t>71</a:t>
            </a:fld>
            <a:endParaRPr lang="zh-TW" altLang="zh-TW" sz="2100">
              <a:solidFill>
                <a:srgbClr val="A7A7A7"/>
              </a:solidFill>
              <a:latin typeface="Gill Sans" charset="0"/>
              <a:ea typeface="Gill Sans" charset="0"/>
              <a:cs typeface="Gill Sans" charset="0"/>
              <a:sym typeface="Gill Sans" charset="0"/>
            </a:endParaRPr>
          </a:p>
        </p:txBody>
      </p:sp>
      <p:sp>
        <p:nvSpPr>
          <p:cNvPr id="68611" name="Rectangle 3"/>
          <p:cNvSpPr>
            <a:spLocks/>
          </p:cNvSpPr>
          <p:nvPr/>
        </p:nvSpPr>
        <p:spPr bwMode="auto">
          <a:xfrm>
            <a:off x="608013" y="2490788"/>
            <a:ext cx="11471275" cy="4232275"/>
          </a:xfrm>
          <a:prstGeom prst="rect">
            <a:avLst/>
          </a:prstGeom>
          <a:noFill/>
          <a:ln w="12700" cap="flat" cmpd="sng">
            <a:noFill/>
            <a:prstDash val="solid"/>
            <a:miter lim="400000"/>
            <a:headEnd type="none" w="med" len="med"/>
            <a:tailEnd type="none" w="med" len="med"/>
          </a:ln>
          <a:effectLst/>
        </p:spPr>
        <p:txBody>
          <a:bodyPr lIns="45720" rIns="45720" anchor="ctr">
            <a:spAutoFit/>
          </a:bodyPr>
          <a:lstStyle/>
          <a:p>
            <a:pPr algn="l" defTabSz="914400"/>
            <a:r>
              <a:rPr lang="zh-TW" sz="2800">
                <a:latin typeface="微軟正黑體" pitchFamily="34" charset="-120"/>
                <a:ea typeface="微軟正黑體" pitchFamily="34" charset="-120"/>
                <a:sym typeface="微軟正黑體" pitchFamily="34" charset="-120"/>
              </a:rPr>
              <a:t>目前</a:t>
            </a:r>
            <a:r>
              <a:rPr lang="zh-TW" altLang="zh-TW" sz="2800">
                <a:latin typeface="微軟正黑體" pitchFamily="34" charset="-120"/>
                <a:ea typeface="微軟正黑體" pitchFamily="34" charset="-120"/>
                <a:sym typeface="微軟正黑體" pitchFamily="34" charset="-120"/>
              </a:rPr>
              <a:t>PS2</a:t>
            </a:r>
            <a:r>
              <a:rPr lang="zh-TW" sz="2800">
                <a:latin typeface="微軟正黑體" pitchFamily="34" charset="-120"/>
                <a:ea typeface="微軟正黑體" pitchFamily="34" charset="-120"/>
                <a:sym typeface="微軟正黑體" pitchFamily="34" charset="-120"/>
              </a:rPr>
              <a:t>遙杆 的取值方式 可以有兩種</a:t>
            </a:r>
            <a:r>
              <a:rPr lang="zh-TW" altLang="zh-TW" sz="2800">
                <a:latin typeface="微軟正黑體" pitchFamily="34" charset="-120"/>
                <a:ea typeface="微軟正黑體" pitchFamily="34" charset="-120"/>
                <a:sym typeface="微軟正黑體" pitchFamily="34" charset="-120"/>
              </a:rPr>
              <a:t>,</a:t>
            </a:r>
            <a:endParaRPr lang="zh-TW" altLang="zh-TW" sz="7200">
              <a:latin typeface="微軟正黑體" pitchFamily="34" charset="-120"/>
              <a:ea typeface="微軟正黑體" pitchFamily="34" charset="-120"/>
              <a:sym typeface="微軟正黑體" pitchFamily="34" charset="-120"/>
            </a:endParaRPr>
          </a:p>
          <a:p>
            <a:pPr algn="l" defTabSz="914400"/>
            <a:r>
              <a:rPr lang="zh-TW" sz="2800">
                <a:latin typeface="微軟正黑體" pitchFamily="34" charset="-120"/>
                <a:ea typeface="微軟正黑體" pitchFamily="34" charset="-120"/>
                <a:sym typeface="微軟正黑體" pitchFamily="34" charset="-120"/>
              </a:rPr>
              <a:t>一是</a:t>
            </a:r>
            <a:r>
              <a:rPr lang="zh-TW" altLang="zh-TW" sz="2800">
                <a:latin typeface="微軟正黑體" pitchFamily="34" charset="-120"/>
                <a:ea typeface="微軟正黑體" pitchFamily="34" charset="-120"/>
                <a:sym typeface="微軟正黑體" pitchFamily="34" charset="-120"/>
              </a:rPr>
              <a:t>bit</a:t>
            </a:r>
            <a:r>
              <a:rPr lang="zh-TW" sz="2800">
                <a:latin typeface="微軟正黑體" pitchFamily="34" charset="-120"/>
                <a:ea typeface="微軟正黑體" pitchFamily="34" charset="-120"/>
                <a:sym typeface="微軟正黑體" pitchFamily="34" charset="-120"/>
              </a:rPr>
              <a:t>狀態</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二是編號</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其實也就是</a:t>
            </a:r>
            <a:r>
              <a:rPr lang="zh-TW" altLang="zh-TW" sz="2800">
                <a:latin typeface="微軟正黑體" pitchFamily="34" charset="-120"/>
                <a:ea typeface="微軟正黑體" pitchFamily="34" charset="-120"/>
                <a:sym typeface="微軟正黑體" pitchFamily="34" charset="-120"/>
              </a:rPr>
              <a:t>bit</a:t>
            </a:r>
            <a:r>
              <a:rPr lang="zh-TW" sz="2800">
                <a:latin typeface="微軟正黑體" pitchFamily="34" charset="-120"/>
                <a:ea typeface="微軟正黑體" pitchFamily="34" charset="-120"/>
                <a:sym typeface="微軟正黑體" pitchFamily="34" charset="-120"/>
              </a:rPr>
              <a:t>的位置</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用兩個系統變數儲存</a:t>
            </a:r>
            <a:endParaRPr lang="zh-TW" sz="7200">
              <a:latin typeface="微軟正黑體" pitchFamily="34" charset="-120"/>
              <a:ea typeface="微軟正黑體" pitchFamily="34" charset="-120"/>
              <a:sym typeface="微軟正黑體" pitchFamily="34" charset="-120"/>
            </a:endParaRPr>
          </a:p>
          <a:p>
            <a:pPr algn="l" defTabSz="914400"/>
            <a:r>
              <a:rPr lang="zh-TW" altLang="zh-TW" sz="2800">
                <a:latin typeface="微軟正黑體" pitchFamily="34" charset="-120"/>
                <a:ea typeface="微軟正黑體" pitchFamily="34" charset="-120"/>
                <a:sym typeface="微軟正黑體" pitchFamily="34" charset="-120"/>
              </a:rPr>
              <a:t>S_JOYSTICK --&gt;</a:t>
            </a:r>
            <a:r>
              <a:rPr lang="zh-TW" sz="2800">
                <a:latin typeface="微軟正黑體" pitchFamily="34" charset="-120"/>
                <a:ea typeface="微軟正黑體" pitchFamily="34" charset="-120"/>
                <a:sym typeface="微軟正黑體" pitchFamily="34" charset="-120"/>
              </a:rPr>
              <a:t>記錄號碼</a:t>
            </a:r>
            <a:r>
              <a:rPr lang="zh-TW" altLang="zh-TW" sz="2800">
                <a:latin typeface="微軟正黑體" pitchFamily="34" charset="-120"/>
                <a:ea typeface="微軟正黑體" pitchFamily="34" charset="-120"/>
                <a:sym typeface="微軟正黑體" pitchFamily="34" charset="-120"/>
              </a:rPr>
              <a:t>, 0</a:t>
            </a:r>
            <a:r>
              <a:rPr lang="zh-TW" sz="2800">
                <a:latin typeface="微軟正黑體" pitchFamily="34" charset="-120"/>
                <a:ea typeface="微軟正黑體" pitchFamily="34" charset="-120"/>
                <a:sym typeface="微軟正黑體" pitchFamily="34" charset="-120"/>
              </a:rPr>
              <a:t>表示沒有按鍵被按</a:t>
            </a:r>
            <a:r>
              <a:rPr lang="zh-TW" altLang="zh-TW" sz="2800">
                <a:latin typeface="微軟正黑體" pitchFamily="34" charset="-120"/>
                <a:ea typeface="微軟正黑體" pitchFamily="34" charset="-120"/>
                <a:sym typeface="微軟正黑體" pitchFamily="34" charset="-120"/>
              </a:rPr>
              <a:t>, 1 ~ 16</a:t>
            </a:r>
            <a:r>
              <a:rPr lang="zh-TW" sz="2800">
                <a:latin typeface="微軟正黑體" pitchFamily="34" charset="-120"/>
                <a:ea typeface="微軟正黑體" pitchFamily="34" charset="-120"/>
                <a:sym typeface="微軟正黑體" pitchFamily="34" charset="-120"/>
              </a:rPr>
              <a:t>表示某個按鍵被按下</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定義請參閱下圖</a:t>
            </a:r>
            <a:r>
              <a:rPr lang="zh-TW" altLang="zh-TW" sz="2800">
                <a:latin typeface="微軟正黑體" pitchFamily="34" charset="-120"/>
                <a:ea typeface="微軟正黑體" pitchFamily="34" charset="-120"/>
                <a:sym typeface="微軟正黑體" pitchFamily="34" charset="-120"/>
              </a:rPr>
              <a:t>,</a:t>
            </a:r>
            <a:endParaRPr lang="zh-TW" altLang="zh-TW" sz="7200">
              <a:latin typeface="微軟正黑體" pitchFamily="34" charset="-120"/>
              <a:ea typeface="微軟正黑體" pitchFamily="34" charset="-120"/>
              <a:sym typeface="微軟正黑體" pitchFamily="34" charset="-120"/>
            </a:endParaRPr>
          </a:p>
          <a:p>
            <a:pPr algn="l" defTabSz="914400"/>
            <a:r>
              <a:rPr lang="zh-TW" altLang="zh-TW" sz="2800">
                <a:latin typeface="微軟正黑體" pitchFamily="34" charset="-120"/>
                <a:ea typeface="微軟正黑體" pitchFamily="34" charset="-120"/>
                <a:sym typeface="微軟正黑體" pitchFamily="34" charset="-120"/>
              </a:rPr>
              <a:t>S_JOYSTICK_BITS --&gt;</a:t>
            </a:r>
            <a:r>
              <a:rPr lang="zh-TW" sz="2800">
                <a:latin typeface="微軟正黑體" pitchFamily="34" charset="-120"/>
                <a:ea typeface="微軟正黑體" pitchFamily="34" charset="-120"/>
                <a:sym typeface="微軟正黑體" pitchFamily="34" charset="-120"/>
              </a:rPr>
              <a:t>用</a:t>
            </a:r>
            <a:r>
              <a:rPr lang="zh-TW" altLang="zh-TW" sz="2800">
                <a:latin typeface="微軟正黑體" pitchFamily="34" charset="-120"/>
                <a:ea typeface="微軟正黑體" pitchFamily="34" charset="-120"/>
                <a:sym typeface="微軟正黑體" pitchFamily="34" charset="-120"/>
              </a:rPr>
              <a:t>bit</a:t>
            </a:r>
            <a:r>
              <a:rPr lang="zh-TW" sz="2800">
                <a:latin typeface="微軟正黑體" pitchFamily="34" charset="-120"/>
                <a:ea typeface="微軟正黑體" pitchFamily="34" charset="-120"/>
                <a:sym typeface="微軟正黑體" pitchFamily="34" charset="-120"/>
              </a:rPr>
              <a:t>的方式記錄所有按鍵的狀態</a:t>
            </a:r>
            <a:r>
              <a:rPr lang="zh-TW" altLang="zh-TW" sz="2800">
                <a:latin typeface="微軟正黑體" pitchFamily="34" charset="-120"/>
                <a:ea typeface="微軟正黑體" pitchFamily="34" charset="-120"/>
                <a:sym typeface="微軟正黑體" pitchFamily="34" charset="-120"/>
              </a:rPr>
              <a:t>, 1</a:t>
            </a:r>
            <a:r>
              <a:rPr lang="zh-TW" sz="2800">
                <a:latin typeface="微軟正黑體" pitchFamily="34" charset="-120"/>
                <a:ea typeface="微軟正黑體" pitchFamily="34" charset="-120"/>
                <a:sym typeface="微軟正黑體" pitchFamily="34" charset="-120"/>
              </a:rPr>
              <a:t>表示被按下</a:t>
            </a:r>
            <a:r>
              <a:rPr lang="zh-TW" altLang="zh-TW" sz="2800">
                <a:latin typeface="微軟正黑體" pitchFamily="34" charset="-120"/>
                <a:ea typeface="微軟正黑體" pitchFamily="34" charset="-120"/>
                <a:sym typeface="微軟正黑體" pitchFamily="34" charset="-120"/>
              </a:rPr>
              <a:t>, 0</a:t>
            </a:r>
            <a:r>
              <a:rPr lang="zh-TW" sz="2800">
                <a:latin typeface="微軟正黑體" pitchFamily="34" charset="-120"/>
                <a:ea typeface="微軟正黑體" pitchFamily="34" charset="-120"/>
                <a:sym typeface="微軟正黑體" pitchFamily="34" charset="-120"/>
              </a:rPr>
              <a:t>表示放開</a:t>
            </a:r>
            <a:endParaRPr lang="zh-TW" sz="7200">
              <a:latin typeface="微軟正黑體" pitchFamily="34" charset="-120"/>
              <a:ea typeface="微軟正黑體" pitchFamily="34" charset="-120"/>
              <a:sym typeface="微軟正黑體" pitchFamily="34" charset="-120"/>
            </a:endParaRPr>
          </a:p>
        </p:txBody>
      </p:sp>
      <p:sp>
        <p:nvSpPr>
          <p:cNvPr id="68612" name="Rectangle 4"/>
          <p:cNvSpPr>
            <a:spLocks/>
          </p:cNvSpPr>
          <p:nvPr/>
        </p:nvSpPr>
        <p:spPr bwMode="auto">
          <a:xfrm>
            <a:off x="582613" y="5357813"/>
            <a:ext cx="10895012" cy="1614487"/>
          </a:xfrm>
          <a:prstGeom prst="rect">
            <a:avLst/>
          </a:prstGeom>
          <a:noFill/>
          <a:ln w="12700" cap="flat" cmpd="sng">
            <a:noFill/>
            <a:prstDash val="solid"/>
            <a:miter lim="400000"/>
            <a:headEnd type="none" w="med" len="med"/>
            <a:tailEnd type="none" w="med" len="med"/>
          </a:ln>
          <a:effectLst/>
        </p:spPr>
        <p:txBody>
          <a:bodyPr lIns="45720" rIns="45720" anchor="ctr">
            <a:spAutoFit/>
          </a:bodyPr>
          <a:lstStyle/>
          <a:p>
            <a:pPr algn="l" defTabSz="914400"/>
            <a:r>
              <a:rPr lang="zh-TW" sz="2800">
                <a:latin typeface="微軟正黑體" pitchFamily="34" charset="-120"/>
                <a:ea typeface="微軟正黑體" pitchFamily="34" charset="-120"/>
                <a:sym typeface="微軟正黑體" pitchFamily="34" charset="-120"/>
              </a:rPr>
              <a:t>兩者的差別在</a:t>
            </a:r>
            <a:r>
              <a:rPr lang="zh-TW" altLang="zh-TW" sz="2800">
                <a:latin typeface="微軟正黑體" pitchFamily="34" charset="-120"/>
                <a:ea typeface="微軟正黑體" pitchFamily="34" charset="-120"/>
                <a:sym typeface="微軟正黑體" pitchFamily="34" charset="-120"/>
              </a:rPr>
              <a:t>S_JOYSTICK</a:t>
            </a:r>
            <a:r>
              <a:rPr lang="zh-TW" sz="2800">
                <a:latin typeface="微軟正黑體" pitchFamily="34" charset="-120"/>
                <a:ea typeface="微軟正黑體" pitchFamily="34" charset="-120"/>
                <a:sym typeface="微軟正黑體" pitchFamily="34" charset="-120"/>
              </a:rPr>
              <a:t>無法表示複合鍵的情況</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當有兩個鍵以上被按下時</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會取最後一次被按下的那一個</a:t>
            </a:r>
            <a:r>
              <a:rPr lang="zh-TW" altLang="zh-TW" sz="2800">
                <a:latin typeface="微軟正黑體" pitchFamily="34" charset="-120"/>
                <a:ea typeface="微軟正黑體" pitchFamily="34" charset="-120"/>
                <a:sym typeface="微軟正黑體" pitchFamily="34" charset="-120"/>
              </a:rPr>
              <a:t>,</a:t>
            </a:r>
            <a:r>
              <a:rPr lang="zh-TW" sz="2800">
                <a:latin typeface="微軟正黑體" pitchFamily="34" charset="-120"/>
                <a:ea typeface="微軟正黑體" pitchFamily="34" charset="-120"/>
                <a:sym typeface="微軟正黑體" pitchFamily="34" charset="-120"/>
              </a:rPr>
              <a:t>且有任一鍵放開就會歸</a:t>
            </a:r>
            <a:r>
              <a:rPr lang="zh-TW" altLang="zh-TW" sz="2800">
                <a:latin typeface="微軟正黑體" pitchFamily="34" charset="-120"/>
                <a:ea typeface="微軟正黑體" pitchFamily="34" charset="-120"/>
                <a:sym typeface="微軟正黑體" pitchFamily="34" charset="-120"/>
              </a:rPr>
              <a:t>0                                                                                                                                                                                  S_JOYSTICK_BITS</a:t>
            </a:r>
            <a:r>
              <a:rPr lang="zh-TW" sz="2800">
                <a:latin typeface="微軟正黑體" pitchFamily="34" charset="-120"/>
                <a:ea typeface="微軟正黑體" pitchFamily="34" charset="-120"/>
                <a:sym typeface="微軟正黑體" pitchFamily="34" charset="-120"/>
              </a:rPr>
              <a:t>則可以用於判斷 複合鍵的情況</a:t>
            </a:r>
            <a:r>
              <a:rPr lang="zh-TW" altLang="zh-TW" sz="2800">
                <a:latin typeface="微軟正黑體" pitchFamily="34" charset="-120"/>
                <a:ea typeface="微軟正黑體" pitchFamily="34" charset="-120"/>
                <a:sym typeface="微軟正黑體" pitchFamily="34" charset="-120"/>
              </a:rPr>
              <a:t>,</a:t>
            </a:r>
          </a:p>
        </p:txBody>
      </p:sp>
      <p:pic>
        <p:nvPicPr>
          <p:cNvPr id="68613" name="Picture 5" descr="image65.png"/>
          <p:cNvPicPr>
            <a:picLocks noChangeAspect="1"/>
          </p:cNvPicPr>
          <p:nvPr/>
        </p:nvPicPr>
        <p:blipFill>
          <a:blip r:embed="rId2" cstate="print"/>
          <a:srcRect/>
          <a:stretch>
            <a:fillRect/>
          </a:stretch>
        </p:blipFill>
        <p:spPr bwMode="auto">
          <a:xfrm>
            <a:off x="1885950" y="7519988"/>
            <a:ext cx="10193338" cy="5675312"/>
          </a:xfrm>
          <a:prstGeom prst="rect">
            <a:avLst/>
          </a:prstGeom>
          <a:noFill/>
          <a:ln w="12700" cap="flat" cmpd="sng">
            <a:noFill/>
            <a:prstDash val="solid"/>
            <a:miter lim="400000"/>
            <a:headEnd type="none" w="med" len="med"/>
            <a:tailEnd type="none" w="med" len="med"/>
          </a:ln>
          <a:effectLst/>
        </p:spPr>
      </p:pic>
      <p:sp>
        <p:nvSpPr>
          <p:cNvPr id="68614" name="Rectangle 6"/>
          <p:cNvSpPr>
            <a:spLocks/>
          </p:cNvSpPr>
          <p:nvPr/>
        </p:nvSpPr>
        <p:spPr bwMode="auto">
          <a:xfrm>
            <a:off x="12574588" y="4762500"/>
            <a:ext cx="11695112" cy="7823200"/>
          </a:xfrm>
          <a:prstGeom prst="rect">
            <a:avLst/>
          </a:prstGeom>
          <a:noFill/>
          <a:ln w="12700" cap="flat" cmpd="sng">
            <a:noFill/>
            <a:prstDash val="solid"/>
            <a:miter lim="400000"/>
            <a:headEnd type="none" w="med" len="med"/>
            <a:tailEnd type="none" w="med" len="med"/>
          </a:ln>
          <a:effectLst/>
        </p:spPr>
        <p:txBody>
          <a:bodyPr lIns="177744" tIns="177744" rIns="177744" bIns="177744" anchor="ctr">
            <a:spAutoFit/>
          </a:bodyPr>
          <a:lstStyle/>
          <a:p>
            <a:pPr algn="l" defTabSz="914400">
              <a:tabLst>
                <a:tab pos="1358900" algn="l"/>
                <a:tab pos="1409700" algn="l"/>
                <a:tab pos="1435100" algn="l"/>
                <a:tab pos="1511300" algn="l"/>
              </a:tabLst>
            </a:pPr>
            <a:r>
              <a:rPr lang="zh-TW" sz="2400">
                <a:latin typeface="微軟正黑體" pitchFamily="34" charset="-120"/>
                <a:ea typeface="微軟正黑體" pitchFamily="34" charset="-120"/>
                <a:sym typeface="微軟正黑體" pitchFamily="34" charset="-120"/>
              </a:rPr>
              <a:t>本篇的無線遙桿模組使用</a:t>
            </a:r>
            <a:r>
              <a:rPr lang="zh-TW" altLang="zh-TW" sz="2400">
                <a:latin typeface="微軟正黑體" pitchFamily="34" charset="-120"/>
                <a:ea typeface="微軟正黑體" pitchFamily="34" charset="-120"/>
                <a:sym typeface="微軟正黑體" pitchFamily="34" charset="-120"/>
              </a:rPr>
              <a:t>Bit</a:t>
            </a:r>
            <a:r>
              <a:rPr lang="zh-TW" sz="2400">
                <a:latin typeface="微軟正黑體" pitchFamily="34" charset="-120"/>
                <a:ea typeface="微軟正黑體" pitchFamily="34" charset="-120"/>
                <a:sym typeface="微軟正黑體" pitchFamily="34" charset="-120"/>
              </a:rPr>
              <a:t>的定義如下</a:t>
            </a:r>
            <a:r>
              <a:rPr lang="zh-TW" altLang="zh-TW" sz="2400">
                <a:latin typeface="微軟正黑體" pitchFamily="34" charset="-120"/>
                <a:ea typeface="微軟正黑體" pitchFamily="34" charset="-120"/>
                <a:sym typeface="微軟正黑體" pitchFamily="34" charset="-120"/>
              </a:rPr>
              <a:t>,</a:t>
            </a: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a:t>
            </a:r>
            <a:r>
              <a:rPr lang="zh-TW" altLang="zh-TW" sz="2400">
                <a:solidFill>
                  <a:srgbClr val="FF0000"/>
                </a:solidFill>
                <a:latin typeface="微軟正黑體" pitchFamily="34" charset="-120"/>
                <a:ea typeface="微軟正黑體" pitchFamily="34" charset="-120"/>
                <a:sym typeface="微軟正黑體" pitchFamily="34" charset="-120"/>
              </a:rPr>
              <a:t>PSB_GREEN</a:t>
            </a:r>
            <a:r>
              <a:rPr lang="zh-TW" altLang="zh-TW" sz="2400">
                <a:latin typeface="微軟正黑體" pitchFamily="34" charset="-120"/>
                <a:ea typeface="微軟正黑體" pitchFamily="34" charset="-120"/>
                <a:sym typeface="微軟正黑體" pitchFamily="34" charset="-120"/>
              </a:rPr>
              <a:t>				0x0000000000000001 = 1</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a:t>
            </a:r>
            <a:r>
              <a:rPr lang="zh-TW" altLang="zh-TW" sz="2400">
                <a:solidFill>
                  <a:srgbClr val="FF0000"/>
                </a:solidFill>
                <a:latin typeface="微軟正黑體" pitchFamily="34" charset="-120"/>
                <a:ea typeface="微軟正黑體" pitchFamily="34" charset="-120"/>
                <a:sym typeface="微軟正黑體" pitchFamily="34" charset="-120"/>
              </a:rPr>
              <a:t>PSB_RED</a:t>
            </a:r>
            <a:r>
              <a:rPr lang="zh-TW" altLang="zh-TW" sz="2400">
                <a:latin typeface="微軟正黑體" pitchFamily="34" charset="-120"/>
                <a:ea typeface="微軟正黑體" pitchFamily="34" charset="-120"/>
                <a:sym typeface="微軟正黑體" pitchFamily="34" charset="-120"/>
              </a:rPr>
              <a:t>					0x0000000000000010 = 2</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PSB_BLUE					0x0000000000000100 = 4</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PSB_SQUARE				0x0000000000001000 = 8</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PSB_PAD_UP				0x0000000000010000 = 16</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PSB_PAD_RIGHT 				0x0000000000100000 = 32</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PSB_PAD_DOWN				0x0000000001000000 = 64</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PSB_PAD_LEFT				0x0000000010000000 = 128</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PSB_L2					0x0000000100000000 = 256</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PSB_R2					0x0000001000000000 = 512</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PSB_L1					0x0000010000000000 = 1024</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PSB_R1					0x0000100000000000 = 2048</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PSB_L3					0x0001000000000000 = 4096</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PSB_R3					0x0010000000000000 = 8192</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PSB_SELECT</a:t>
            </a:r>
            <a:r>
              <a:rPr lang="zh-TW" altLang="zh-TW" sz="2400">
                <a:solidFill>
                  <a:srgbClr val="FF0000"/>
                </a:solidFill>
                <a:latin typeface="微軟正黑體" pitchFamily="34" charset="-120"/>
                <a:ea typeface="微軟正黑體" pitchFamily="34" charset="-120"/>
                <a:sym typeface="微軟正黑體" pitchFamily="34" charset="-120"/>
              </a:rPr>
              <a:t>				</a:t>
            </a:r>
            <a:r>
              <a:rPr lang="zh-TW" altLang="zh-TW" sz="2400">
                <a:latin typeface="微軟正黑體" pitchFamily="34" charset="-120"/>
                <a:ea typeface="微軟正黑體" pitchFamily="34" charset="-120"/>
                <a:sym typeface="微軟正黑體" pitchFamily="34" charset="-120"/>
              </a:rPr>
              <a:t>0x0100000000000000 = 16384</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endParaRPr lang="zh-TW" altLang="zh-TW" sz="2400">
              <a:latin typeface="微軟正黑體" pitchFamily="34" charset="-120"/>
              <a:ea typeface="微軟正黑體" pitchFamily="34" charset="-120"/>
              <a:sym typeface="微軟正黑體" pitchFamily="34" charset="-120"/>
            </a:endParaRPr>
          </a:p>
          <a:p>
            <a:pPr algn="l" defTabSz="914400">
              <a:tabLst>
                <a:tab pos="1358900" algn="l"/>
                <a:tab pos="1409700" algn="l"/>
                <a:tab pos="1435100" algn="l"/>
                <a:tab pos="1511300" algn="l"/>
              </a:tabLst>
            </a:pPr>
            <a:r>
              <a:rPr lang="zh-TW" sz="2400">
                <a:latin typeface="微軟正黑體" pitchFamily="34" charset="-120"/>
                <a:ea typeface="微軟正黑體" pitchFamily="34" charset="-120"/>
                <a:sym typeface="微軟正黑體" pitchFamily="34" charset="-120"/>
              </a:rPr>
              <a:t>組合鍵為各個按鈕的數值的相加</a:t>
            </a:r>
            <a:r>
              <a:rPr lang="zh-TW" altLang="zh-TW" sz="2400">
                <a:latin typeface="微軟正黑體" pitchFamily="34" charset="-120"/>
                <a:ea typeface="微軟正黑體" pitchFamily="34" charset="-120"/>
                <a:sym typeface="微軟正黑體" pitchFamily="34" charset="-120"/>
              </a:rPr>
              <a:t>:</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a:t>
            </a:r>
            <a:r>
              <a:rPr lang="zh-TW" altLang="zh-TW" sz="2400">
                <a:solidFill>
                  <a:srgbClr val="FF0000"/>
                </a:solidFill>
                <a:latin typeface="微軟正黑體" pitchFamily="34" charset="-120"/>
                <a:ea typeface="微軟正黑體" pitchFamily="34" charset="-120"/>
                <a:sym typeface="微軟正黑體" pitchFamily="34" charset="-120"/>
              </a:rPr>
              <a:t>PSB_GREEN </a:t>
            </a:r>
            <a:r>
              <a:rPr lang="zh-TW" altLang="zh-TW" sz="2400">
                <a:latin typeface="微軟正黑體" pitchFamily="34" charset="-120"/>
                <a:ea typeface="微軟正黑體" pitchFamily="34" charset="-120"/>
                <a:sym typeface="微軟正黑體" pitchFamily="34" charset="-120"/>
              </a:rPr>
              <a:t>+</a:t>
            </a:r>
            <a:r>
              <a:rPr lang="zh-TW" altLang="zh-TW" sz="2400">
                <a:solidFill>
                  <a:srgbClr val="FF0000"/>
                </a:solidFill>
                <a:latin typeface="微軟正黑體" pitchFamily="34" charset="-120"/>
                <a:ea typeface="微軟正黑體" pitchFamily="34" charset="-120"/>
                <a:sym typeface="微軟正黑體" pitchFamily="34" charset="-120"/>
              </a:rPr>
              <a:t> PSB_RED </a:t>
            </a:r>
            <a:r>
              <a:rPr lang="zh-TW" altLang="zh-TW" sz="2400">
                <a:latin typeface="微軟正黑體" pitchFamily="34" charset="-120"/>
                <a:ea typeface="微軟正黑體" pitchFamily="34" charset="-120"/>
                <a:sym typeface="微軟正黑體" pitchFamily="34" charset="-120"/>
              </a:rPr>
              <a:t>		0x0000000000000011 = 3</a:t>
            </a:r>
            <a:endParaRPr lang="zh-TW" altLang="zh-TW" sz="2400">
              <a:solidFill>
                <a:srgbClr val="000000"/>
              </a:solidFill>
              <a:latin typeface="Gill Sans" charset="0"/>
              <a:ea typeface="Gill Sans" charset="0"/>
              <a:cs typeface="Gill Sans" charset="0"/>
              <a:sym typeface="Gill Sans" charset="0"/>
            </a:endParaRPr>
          </a:p>
          <a:p>
            <a:pPr algn="l" defTabSz="914400">
              <a:tabLst>
                <a:tab pos="1358900" algn="l"/>
                <a:tab pos="1409700" algn="l"/>
                <a:tab pos="1435100" algn="l"/>
                <a:tab pos="1511300" algn="l"/>
              </a:tabLst>
            </a:pPr>
            <a:r>
              <a:rPr lang="zh-TW" altLang="zh-TW" sz="2400">
                <a:latin typeface="微軟正黑體" pitchFamily="34" charset="-120"/>
                <a:ea typeface="微軟正黑體" pitchFamily="34" charset="-120"/>
                <a:sym typeface="微軟正黑體" pitchFamily="34" charset="-120"/>
              </a:rPr>
              <a:t>#define PSB_L1+PSB_R1				0x0000110000000000 = 3072</a:t>
            </a:r>
          </a:p>
        </p:txBody>
      </p:sp>
    </p:spTree>
  </p:cSld>
  <p:clrMapOvr>
    <a:masterClrMapping/>
  </p:clrMapOvr>
  <p:transition spd="med"/>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Grp="1" noChangeArrowheads="1"/>
          </p:cNvSpPr>
          <p:nvPr>
            <p:ph type="title"/>
          </p:nvPr>
        </p:nvSpPr>
        <p:spPr>
          <a:xfrm>
            <a:off x="1795463" y="760413"/>
            <a:ext cx="18267362" cy="1536700"/>
          </a:xfrm>
        </p:spPr>
        <p:txBody>
          <a:bodyPr/>
          <a:lstStyle/>
          <a:p>
            <a:pPr defTabSz="455613"/>
            <a:r>
              <a:rPr lang="zh-TW" sz="7000" dirty="0">
                <a:sym typeface="Brandon Text Bold" pitchFamily="34" charset="0"/>
              </a:rPr>
              <a:t>用</a:t>
            </a:r>
            <a:r>
              <a:rPr lang="zh-TW" altLang="zh-TW" sz="7000" dirty="0">
                <a:cs typeface="Brandon Text Bold" pitchFamily="34" charset="0"/>
                <a:sym typeface="Brandon Text Bold" pitchFamily="34" charset="0"/>
              </a:rPr>
              <a:t>BIT</a:t>
            </a:r>
            <a:r>
              <a:rPr lang="zh-TW" sz="7000" dirty="0">
                <a:sym typeface="Brandon Text Bold" pitchFamily="34" charset="0"/>
              </a:rPr>
              <a:t>控制機械臂基本動作 </a:t>
            </a:r>
            <a:r>
              <a:rPr lang="zh-TW" altLang="zh-TW" sz="7000" dirty="0">
                <a:cs typeface="Brandon Text Bold" pitchFamily="34" charset="0"/>
                <a:sym typeface="Brandon Text Bold" pitchFamily="34" charset="0"/>
              </a:rPr>
              <a:t>(</a:t>
            </a:r>
            <a:r>
              <a:rPr lang="zh-TW" sz="7000" dirty="0">
                <a:sym typeface="Brandon Text Bold" pitchFamily="34" charset="0"/>
              </a:rPr>
              <a:t>示範檔案</a:t>
            </a:r>
            <a:r>
              <a:rPr lang="zh-TW" altLang="zh-TW" sz="7000" dirty="0">
                <a:cs typeface="Brandon Text Bold" pitchFamily="34" charset="0"/>
                <a:sym typeface="Brandon Text Bold" pitchFamily="34" charset="0"/>
              </a:rPr>
              <a:t>5-8)</a:t>
            </a:r>
          </a:p>
        </p:txBody>
      </p:sp>
      <p:sp>
        <p:nvSpPr>
          <p:cNvPr id="69634"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2DE626E9-AC1E-4D16-921D-D40F50B5746F}" type="slidenum">
              <a:rPr lang="zh-TW" altLang="zh-TW" sz="2100">
                <a:solidFill>
                  <a:srgbClr val="A7A7A7"/>
                </a:solidFill>
                <a:latin typeface="Gill Sans" charset="0"/>
                <a:ea typeface="Gill Sans" charset="0"/>
                <a:cs typeface="Gill Sans" charset="0"/>
                <a:sym typeface="Gill Sans" charset="0"/>
              </a:rPr>
              <a:pPr defTabSz="823913"/>
              <a:t>72</a:t>
            </a:fld>
            <a:endParaRPr lang="zh-TW" altLang="zh-TW" sz="2100">
              <a:solidFill>
                <a:srgbClr val="A7A7A7"/>
              </a:solidFill>
              <a:latin typeface="Gill Sans" charset="0"/>
              <a:ea typeface="Gill Sans" charset="0"/>
              <a:cs typeface="Gill Sans" charset="0"/>
              <a:sym typeface="Gill Sans" charset="0"/>
            </a:endParaRPr>
          </a:p>
        </p:txBody>
      </p:sp>
      <p:sp>
        <p:nvSpPr>
          <p:cNvPr id="69635" name="Rectangle 3"/>
          <p:cNvSpPr>
            <a:spLocks/>
          </p:cNvSpPr>
          <p:nvPr/>
        </p:nvSpPr>
        <p:spPr bwMode="auto">
          <a:xfrm>
            <a:off x="12932857" y="12342813"/>
            <a:ext cx="10183237" cy="1815882"/>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r>
              <a:rPr lang="zh-TW" altLang="zh-TW" dirty="0">
                <a:solidFill>
                  <a:srgbClr val="000000"/>
                </a:solidFill>
                <a:latin typeface="Gill Sans" charset="0"/>
                <a:ea typeface="Gill Sans" charset="0"/>
                <a:cs typeface="Gill Sans" charset="0"/>
                <a:sym typeface="Gill Sans" charset="0"/>
                <a:hlinkClick r:id="rId2"/>
              </a:rPr>
              <a:t>https://youtu.be/8ONuy_SV9L</a:t>
            </a:r>
            <a:r>
              <a:rPr lang="zh-TW" altLang="zh-TW" dirty="0" smtClean="0">
                <a:solidFill>
                  <a:srgbClr val="000000"/>
                </a:solidFill>
                <a:latin typeface="Gill Sans" charset="0"/>
                <a:ea typeface="Gill Sans" charset="0"/>
                <a:cs typeface="Gill Sans" charset="0"/>
                <a:sym typeface="Gill Sans" charset="0"/>
                <a:hlinkClick r:id="rId2"/>
              </a:rPr>
              <a:t>M</a:t>
            </a:r>
            <a:endParaRPr lang="en-US" altLang="zh-TW" dirty="0" smtClean="0">
              <a:solidFill>
                <a:srgbClr val="000000"/>
              </a:solidFill>
              <a:latin typeface="Gill Sans" charset="0"/>
              <a:ea typeface="Gill Sans" charset="0"/>
              <a:cs typeface="Gill Sans" charset="0"/>
              <a:sym typeface="Gill Sans" charset="0"/>
            </a:endParaRPr>
          </a:p>
          <a:p>
            <a:endParaRPr lang="zh-TW" altLang="zh-TW" dirty="0">
              <a:solidFill>
                <a:srgbClr val="000000"/>
              </a:solidFill>
              <a:latin typeface="Gill Sans" charset="0"/>
              <a:ea typeface="Gill Sans" charset="0"/>
              <a:cs typeface="Gill Sans" charset="0"/>
              <a:sym typeface="Gill Sans" charset="0"/>
            </a:endParaRPr>
          </a:p>
        </p:txBody>
      </p:sp>
      <p:pic>
        <p:nvPicPr>
          <p:cNvPr id="69636" name="Picture 4" descr="image66.png"/>
          <p:cNvPicPr>
            <a:picLocks noChangeAspect="1"/>
          </p:cNvPicPr>
          <p:nvPr/>
        </p:nvPicPr>
        <p:blipFill>
          <a:blip r:embed="rId3" cstate="print"/>
          <a:srcRect/>
          <a:stretch>
            <a:fillRect/>
          </a:stretch>
        </p:blipFill>
        <p:spPr bwMode="auto">
          <a:xfrm>
            <a:off x="2070100" y="2381250"/>
            <a:ext cx="18267363" cy="9832975"/>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1"/>
          <p:cNvSpPr>
            <a:spLocks noGrp="1" noChangeArrowheads="1"/>
          </p:cNvSpPr>
          <p:nvPr>
            <p:ph type="title"/>
          </p:nvPr>
        </p:nvSpPr>
        <p:spPr/>
        <p:txBody>
          <a:bodyPr/>
          <a:lstStyle/>
          <a:p>
            <a:pPr defTabSz="455613"/>
            <a:r>
              <a:rPr lang="zh-TW" altLang="zh-TW" sz="7000" dirty="0">
                <a:cs typeface="Brandon Text Bold" pitchFamily="34" charset="0"/>
                <a:sym typeface="Brandon Text Bold" pitchFamily="34" charset="0"/>
              </a:rPr>
              <a:t>WIN</a:t>
            </a:r>
            <a:r>
              <a:rPr lang="zh-TW" sz="7000" dirty="0" smtClean="0">
                <a:sym typeface="Brandon Text Bold" pitchFamily="34" charset="0"/>
              </a:rPr>
              <a:t>小</a:t>
            </a:r>
            <a:r>
              <a:rPr lang="en-US" altLang="zh-TW" sz="7000" dirty="0" smtClean="0">
                <a:sym typeface="Brandon Text Bold" pitchFamily="34" charset="0"/>
              </a:rPr>
              <a:t>Coding</a:t>
            </a:r>
            <a:r>
              <a:rPr lang="zh-TW" altLang="zh-TW" sz="7000" dirty="0" smtClean="0">
                <a:cs typeface="Brandon Text Bold" pitchFamily="34" charset="0"/>
                <a:sym typeface="Brandon Text Bold" pitchFamily="34" charset="0"/>
              </a:rPr>
              <a:t>: </a:t>
            </a:r>
            <a:r>
              <a:rPr lang="zh-TW" altLang="zh-TW" sz="7000" dirty="0">
                <a:cs typeface="Brandon Text Bold" pitchFamily="34" charset="0"/>
                <a:sym typeface="Brandon Text Bold" pitchFamily="34" charset="0"/>
              </a:rPr>
              <a:t>BIT</a:t>
            </a:r>
            <a:r>
              <a:rPr lang="zh-TW" sz="7000" dirty="0">
                <a:sym typeface="Brandon Text Bold" pitchFamily="34" charset="0"/>
              </a:rPr>
              <a:t>計算器介面</a:t>
            </a:r>
          </a:p>
        </p:txBody>
      </p:sp>
      <p:sp>
        <p:nvSpPr>
          <p:cNvPr id="70658"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795CD312-60B2-4222-B257-A17A7EB6774E}" type="slidenum">
              <a:rPr lang="zh-TW" altLang="zh-TW" sz="2100">
                <a:solidFill>
                  <a:srgbClr val="A7A7A7"/>
                </a:solidFill>
                <a:latin typeface="Gill Sans" charset="0"/>
                <a:ea typeface="Gill Sans" charset="0"/>
                <a:cs typeface="Gill Sans" charset="0"/>
                <a:sym typeface="Gill Sans" charset="0"/>
              </a:rPr>
              <a:pPr defTabSz="823913"/>
              <a:t>73</a:t>
            </a:fld>
            <a:endParaRPr lang="zh-TW" altLang="zh-TW" sz="2100">
              <a:solidFill>
                <a:srgbClr val="A7A7A7"/>
              </a:solidFill>
              <a:latin typeface="Gill Sans" charset="0"/>
              <a:ea typeface="Gill Sans" charset="0"/>
              <a:cs typeface="Gill Sans" charset="0"/>
              <a:sym typeface="Gill Sans" charset="0"/>
            </a:endParaRPr>
          </a:p>
        </p:txBody>
      </p:sp>
      <p:pic>
        <p:nvPicPr>
          <p:cNvPr id="70659" name="Picture 3" descr="image67.png"/>
          <p:cNvPicPr>
            <a:picLocks noChangeAspect="1"/>
          </p:cNvPicPr>
          <p:nvPr/>
        </p:nvPicPr>
        <p:blipFill>
          <a:blip r:embed="rId2" cstate="print"/>
          <a:srcRect/>
          <a:stretch>
            <a:fillRect/>
          </a:stretch>
        </p:blipFill>
        <p:spPr bwMode="auto">
          <a:xfrm>
            <a:off x="2736850" y="2381250"/>
            <a:ext cx="18294350" cy="10741025"/>
          </a:xfrm>
          <a:prstGeom prst="rect">
            <a:avLst/>
          </a:prstGeom>
          <a:noFill/>
          <a:ln w="12700" cap="flat" cmpd="sng">
            <a:noFill/>
            <a:prstDash val="solid"/>
            <a:miter lim="400000"/>
            <a:headEnd type="none" w="med" len="med"/>
            <a:tailEnd type="none" w="med" len="med"/>
          </a:ln>
          <a:effectLst/>
        </p:spPr>
      </p:pic>
      <p:sp>
        <p:nvSpPr>
          <p:cNvPr id="70660" name="Oval 4"/>
          <p:cNvSpPr>
            <a:spLocks/>
          </p:cNvSpPr>
          <p:nvPr/>
        </p:nvSpPr>
        <p:spPr bwMode="auto">
          <a:xfrm>
            <a:off x="6737350" y="9625013"/>
            <a:ext cx="1298575" cy="985837"/>
          </a:xfrm>
          <a:prstGeom prst="ellipse">
            <a:avLst/>
          </a:prstGeom>
          <a:noFill/>
          <a:ln w="57150" cap="flat" cmpd="sng">
            <a:solidFill>
              <a:srgbClr val="FF0000"/>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
        <p:nvSpPr>
          <p:cNvPr id="70661" name="Oval 5"/>
          <p:cNvSpPr>
            <a:spLocks/>
          </p:cNvSpPr>
          <p:nvPr/>
        </p:nvSpPr>
        <p:spPr bwMode="auto">
          <a:xfrm>
            <a:off x="8886825" y="9499600"/>
            <a:ext cx="1298575" cy="987425"/>
          </a:xfrm>
          <a:prstGeom prst="ellipse">
            <a:avLst/>
          </a:prstGeom>
          <a:noFill/>
          <a:ln w="57150" cap="flat" cmpd="sng">
            <a:solidFill>
              <a:srgbClr val="FF0000"/>
            </a:solidFill>
            <a:prstDash val="solid"/>
            <a:miter lim="0"/>
            <a:headEnd type="none" w="med" len="med"/>
            <a:tailEnd type="none" w="med" len="med"/>
          </a:ln>
          <a:effectLst/>
        </p:spPr>
        <p:txBody>
          <a:bodyPr lIns="0" tIns="0" rIns="0" bIns="0" anchor="ctr"/>
          <a:lstStyle/>
          <a:p>
            <a:endParaRPr lang="zh-TW" altLang="zh-TW">
              <a:solidFill>
                <a:srgbClr val="000000"/>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1"/>
          <p:cNvSpPr>
            <a:spLocks noGrp="1" noChangeArrowheads="1"/>
          </p:cNvSpPr>
          <p:nvPr>
            <p:ph type="title"/>
          </p:nvPr>
        </p:nvSpPr>
        <p:spPr>
          <a:xfrm>
            <a:off x="1795463" y="760413"/>
            <a:ext cx="18367375" cy="1536700"/>
          </a:xfrm>
        </p:spPr>
        <p:txBody>
          <a:bodyPr/>
          <a:lstStyle/>
          <a:p>
            <a:pPr defTabSz="455613"/>
            <a:r>
              <a:rPr lang="zh-TW" sz="7000" dirty="0">
                <a:sym typeface="Brandon Text Bold" pitchFamily="34" charset="0"/>
              </a:rPr>
              <a:t>用組合鍵啟動</a:t>
            </a:r>
            <a:r>
              <a:rPr lang="zh-TW" altLang="zh-TW" sz="7000" dirty="0">
                <a:cs typeface="Brandon Text Bold" pitchFamily="34" charset="0"/>
                <a:sym typeface="Brandon Text Bold" pitchFamily="34" charset="0"/>
              </a:rPr>
              <a:t>LED/</a:t>
            </a:r>
            <a:r>
              <a:rPr lang="zh-TW" sz="7000" dirty="0">
                <a:sym typeface="Brandon Text Bold" pitchFamily="34" charset="0"/>
              </a:rPr>
              <a:t>喇叭</a:t>
            </a:r>
            <a:r>
              <a:rPr lang="zh-TW" altLang="zh-TW" sz="7000" dirty="0">
                <a:cs typeface="Brandon Text Bold" pitchFamily="34" charset="0"/>
                <a:sym typeface="Brandon Text Bold" pitchFamily="34" charset="0"/>
              </a:rPr>
              <a:t>/</a:t>
            </a:r>
            <a:r>
              <a:rPr lang="zh-TW" sz="7000" dirty="0">
                <a:sym typeface="Brandon Text Bold" pitchFamily="34" charset="0"/>
              </a:rPr>
              <a:t>車燈 </a:t>
            </a:r>
            <a:r>
              <a:rPr lang="zh-TW" altLang="zh-TW" sz="7000" dirty="0">
                <a:cs typeface="Brandon Text Bold" pitchFamily="34" charset="0"/>
                <a:sym typeface="Brandon Text Bold" pitchFamily="34" charset="0"/>
              </a:rPr>
              <a:t>(</a:t>
            </a:r>
            <a:r>
              <a:rPr lang="zh-TW" sz="7000" dirty="0">
                <a:sym typeface="Brandon Text Bold" pitchFamily="34" charset="0"/>
              </a:rPr>
              <a:t>示範檔案</a:t>
            </a:r>
            <a:r>
              <a:rPr lang="zh-TW" altLang="zh-TW" sz="7000" dirty="0">
                <a:cs typeface="Brandon Text Bold" pitchFamily="34" charset="0"/>
                <a:sym typeface="Brandon Text Bold" pitchFamily="34" charset="0"/>
              </a:rPr>
              <a:t>5-9)</a:t>
            </a:r>
          </a:p>
        </p:txBody>
      </p:sp>
      <p:sp>
        <p:nvSpPr>
          <p:cNvPr id="71682"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290A5A66-C0A8-4D1C-AB07-F3C3FFE885F5}" type="slidenum">
              <a:rPr lang="zh-TW" altLang="zh-TW" sz="2100">
                <a:solidFill>
                  <a:srgbClr val="A7A7A7"/>
                </a:solidFill>
                <a:latin typeface="Gill Sans" charset="0"/>
                <a:ea typeface="Gill Sans" charset="0"/>
                <a:cs typeface="Gill Sans" charset="0"/>
                <a:sym typeface="Gill Sans" charset="0"/>
              </a:rPr>
              <a:pPr defTabSz="823913"/>
              <a:t>74</a:t>
            </a:fld>
            <a:endParaRPr lang="zh-TW" altLang="zh-TW" sz="2100">
              <a:solidFill>
                <a:srgbClr val="A7A7A7"/>
              </a:solidFill>
              <a:latin typeface="Gill Sans" charset="0"/>
              <a:ea typeface="Gill Sans" charset="0"/>
              <a:cs typeface="Gill Sans" charset="0"/>
              <a:sym typeface="Gill Sans" charset="0"/>
            </a:endParaRPr>
          </a:p>
        </p:txBody>
      </p:sp>
      <p:pic>
        <p:nvPicPr>
          <p:cNvPr id="71683" name="Picture 3" descr="image68.png"/>
          <p:cNvPicPr>
            <a:picLocks noChangeAspect="1"/>
          </p:cNvPicPr>
          <p:nvPr/>
        </p:nvPicPr>
        <p:blipFill>
          <a:blip r:embed="rId2" cstate="print"/>
          <a:srcRect/>
          <a:stretch>
            <a:fillRect/>
          </a:stretch>
        </p:blipFill>
        <p:spPr bwMode="auto">
          <a:xfrm>
            <a:off x="1317625" y="2579688"/>
            <a:ext cx="14293850" cy="9767887"/>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38" y="-1819275"/>
            <a:ext cx="24382413" cy="16036925"/>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8" y="-471488"/>
            <a:ext cx="25452388"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59" name="Oval 3"/>
          <p:cNvSpPr>
            <a:spLocks/>
          </p:cNvSpPr>
          <p:nvPr/>
        </p:nvSpPr>
        <p:spPr bwMode="auto">
          <a:xfrm>
            <a:off x="8478838" y="2863850"/>
            <a:ext cx="7424737"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defTabSz="823913"/>
            <a:endParaRPr lang="zh-TW" altLang="zh-TW" sz="5700"/>
          </a:p>
        </p:txBody>
      </p:sp>
      <p:sp>
        <p:nvSpPr>
          <p:cNvPr id="45060" name="Rectangle 4"/>
          <p:cNvSpPr>
            <a:spLocks/>
          </p:cNvSpPr>
          <p:nvPr/>
        </p:nvSpPr>
        <p:spPr bwMode="auto">
          <a:xfrm>
            <a:off x="7335838" y="-2722563"/>
            <a:ext cx="11652250" cy="1754188"/>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455613"/>
            <a:r>
              <a:rPr lang="zh-TW" altLang="zh-TW" sz="9300" b="1">
                <a:solidFill>
                  <a:srgbClr val="F4F4F4"/>
                </a:solidFill>
                <a:effectLst>
                  <a:outerShdw blurRad="38100" dist="38100" dir="2700000" algn="tl">
                    <a:srgbClr val="C0C0C0"/>
                  </a:outerShdw>
                </a:effectLst>
                <a:latin typeface="微軟正黑體" pitchFamily="34" charset="-120"/>
                <a:ea typeface="微軟正黑體" pitchFamily="34" charset="-120"/>
                <a:sym typeface="微軟正黑體" pitchFamily="34" charset="-120"/>
              </a:rPr>
              <a:t>STEM</a:t>
            </a:r>
            <a:r>
              <a:rPr lang="zh-TW" sz="9300" b="1">
                <a:solidFill>
                  <a:srgbClr val="F4F4F4"/>
                </a:solidFill>
                <a:effectLst>
                  <a:outerShdw blurRad="38100" dist="38100" dir="2700000" algn="tl">
                    <a:srgbClr val="C0C0C0"/>
                  </a:outerShdw>
                </a:effectLst>
                <a:latin typeface="微軟正黑體" pitchFamily="34" charset="-120"/>
                <a:ea typeface="微軟正黑體" pitchFamily="34" charset="-120"/>
                <a:sym typeface="微軟正黑體" pitchFamily="34" charset="-120"/>
              </a:rPr>
              <a:t>創科教育的趨勢</a:t>
            </a:r>
          </a:p>
        </p:txBody>
      </p:sp>
      <p:sp>
        <p:nvSpPr>
          <p:cNvPr id="45061" name="Rectangle 5"/>
          <p:cNvSpPr>
            <a:spLocks/>
          </p:cNvSpPr>
          <p:nvPr/>
        </p:nvSpPr>
        <p:spPr bwMode="auto">
          <a:xfrm>
            <a:off x="9528939" y="5387975"/>
            <a:ext cx="5324535" cy="1138773"/>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defTabSz="823913"/>
            <a:r>
              <a:rPr lang="zh-TW" altLang="en-US" sz="6800" dirty="0" smtClean="0">
                <a:solidFill>
                  <a:srgbClr val="FFFFFF"/>
                </a:solidFill>
                <a:latin typeface="Brandon Text Bold" pitchFamily="34" charset="0"/>
                <a:ea typeface="新細明體" pitchFamily="18" charset="-120"/>
                <a:sym typeface="Brandon Text Bold" pitchFamily="34" charset="0"/>
              </a:rPr>
              <a:t>用邏輯玩遊戲</a:t>
            </a:r>
            <a:endParaRPr lang="en-US" altLang="zh-TW" sz="6800" dirty="0" smtClean="0">
              <a:solidFill>
                <a:srgbClr val="FFFFFF"/>
              </a:solidFill>
              <a:latin typeface="Brandon Text Bold" pitchFamily="34" charset="0"/>
              <a:ea typeface="新細明體" pitchFamily="18" charset="-120"/>
              <a:sym typeface="Brandon Text Bold" pitchFamily="34" charset="0"/>
            </a:endParaRPr>
          </a:p>
        </p:txBody>
      </p:sp>
      <p:sp>
        <p:nvSpPr>
          <p:cNvPr id="45062" name="Rectangle 6"/>
          <p:cNvSpPr>
            <a:spLocks/>
          </p:cNvSpPr>
          <p:nvPr/>
        </p:nvSpPr>
        <p:spPr bwMode="auto">
          <a:xfrm>
            <a:off x="-136525" y="-3167063"/>
            <a:ext cx="5732463" cy="2263775"/>
          </a:xfrm>
          <a:prstGeom prst="rect">
            <a:avLst/>
          </a:prstGeom>
          <a:noFill/>
          <a:ln w="12700" cap="flat" cmpd="sng">
            <a:noFill/>
            <a:prstDash val="solid"/>
            <a:miter lim="400000"/>
            <a:headEnd type="none" w="med" len="med"/>
            <a:tailEnd type="none" w="med" len="med"/>
          </a:ln>
          <a:effectLst/>
        </p:spPr>
        <p:txBody>
          <a:bodyPr wrap="none" lIns="45720" rIns="45720">
            <a:spAutoFit/>
          </a:bodyPr>
          <a:lstStyle/>
          <a:p>
            <a:pPr algn="l" defTabSz="823913"/>
            <a:r>
              <a:rPr lang="zh-TW" altLang="zh-TW" sz="12300">
                <a:solidFill>
                  <a:srgbClr val="FFFFFF"/>
                </a:solidFill>
                <a:latin typeface="Brandon Text Bold" pitchFamily="34" charset="0"/>
                <a:ea typeface="Brandon Text Bold" pitchFamily="34" charset="0"/>
                <a:cs typeface="Brandon Text Bold" pitchFamily="34" charset="0"/>
                <a:sym typeface="Brandon Text Bold" pitchFamily="34" charset="0"/>
              </a:rPr>
              <a:t>STEM</a:t>
            </a:r>
          </a:p>
        </p:txBody>
      </p:sp>
      <p:sp>
        <p:nvSpPr>
          <p:cNvPr id="45063" name="Rectangle 7"/>
          <p:cNvSpPr>
            <a:spLocks/>
          </p:cNvSpPr>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defTabSz="823913"/>
            <a:fld id="{527518AD-E517-4367-AFBE-BB1B19341714}" type="slidenum">
              <a:rPr lang="zh-TW" altLang="zh-TW" sz="2100">
                <a:solidFill>
                  <a:srgbClr val="A7A7A7"/>
                </a:solidFill>
                <a:latin typeface="Gill Sans" charset="0"/>
                <a:ea typeface="Gill Sans" charset="0"/>
                <a:cs typeface="Gill Sans" charset="0"/>
                <a:sym typeface="Gill Sans" charset="0"/>
              </a:rPr>
              <a:pPr defTabSz="823913"/>
              <a:t>75</a:t>
            </a:fld>
            <a:endParaRPr lang="zh-TW" altLang="zh-TW" sz="210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1318792" y="2333294"/>
          <a:ext cx="21761923" cy="5202624"/>
        </p:xfrm>
        <a:graphic>
          <a:graphicData uri="http://schemas.openxmlformats.org/drawingml/2006/table">
            <a:tbl>
              <a:tblPr firstRow="1" bandRow="1">
                <a:tableStyleId>{F5AB1C69-6EDB-4FF4-983F-18BD219EF322}</a:tableStyleId>
              </a:tblPr>
              <a:tblGrid>
                <a:gridCol w="3032491"/>
                <a:gridCol w="6243144"/>
                <a:gridCol w="6243144"/>
                <a:gridCol w="6243144"/>
              </a:tblGrid>
              <a:tr h="1734208">
                <a:tc>
                  <a:txBody>
                    <a:bodyPr/>
                    <a:lstStyle/>
                    <a:p>
                      <a:pPr algn="ctr"/>
                      <a:endParaRPr lang="zh-TW" altLang="en-US" sz="4800" dirty="0">
                        <a:solidFill>
                          <a:schemeClr val="tx1"/>
                        </a:solidFill>
                        <a:latin typeface="微軟正黑體" pitchFamily="34" charset="-120"/>
                        <a:ea typeface="微軟正黑體" pitchFamily="34" charset="-120"/>
                      </a:endParaRPr>
                    </a:p>
                  </a:txBody>
                  <a:tcPr anchor="ctr">
                    <a:lnR w="12700" cap="flat" cmpd="sng" algn="ctr">
                      <a:solidFill>
                        <a:schemeClr val="bg1">
                          <a:lumMod val="50000"/>
                        </a:schemeClr>
                      </a:solidFill>
                      <a:prstDash val="dot"/>
                      <a:round/>
                      <a:headEnd type="none" w="med" len="med"/>
                      <a:tailEnd type="none" w="med" len="med"/>
                    </a:lnR>
                    <a:lnB w="12700" cap="flat" cmpd="sng" algn="ctr">
                      <a:solidFill>
                        <a:schemeClr val="bg1">
                          <a:lumMod val="50000"/>
                        </a:schemeClr>
                      </a:solidFill>
                      <a:prstDash val="dot"/>
                      <a:round/>
                      <a:headEnd type="none" w="med" len="med"/>
                      <a:tailEnd type="none" w="med" len="med"/>
                    </a:lnB>
                    <a:solidFill>
                      <a:srgbClr val="FFFFCC"/>
                    </a:solidFill>
                  </a:tcPr>
                </a:tc>
                <a:tc>
                  <a:txBody>
                    <a:bodyPr/>
                    <a:lstStyle/>
                    <a:p>
                      <a:pPr algn="ctr"/>
                      <a:r>
                        <a:rPr lang="en-US" altLang="zh-TW" sz="3600" smtClean="0">
                          <a:solidFill>
                            <a:schemeClr val="tx1"/>
                          </a:solidFill>
                          <a:latin typeface="微軟正黑體" pitchFamily="34" charset="-120"/>
                          <a:ea typeface="微軟正黑體" pitchFamily="34" charset="-120"/>
                        </a:rPr>
                        <a:t>LED</a:t>
                      </a:r>
                      <a:r>
                        <a:rPr lang="zh-TW" altLang="en-US" sz="3600" smtClean="0">
                          <a:solidFill>
                            <a:schemeClr val="tx1"/>
                          </a:solidFill>
                          <a:latin typeface="微軟正黑體" pitchFamily="34" charset="-120"/>
                          <a:ea typeface="微軟正黑體" pitchFamily="34" charset="-120"/>
                        </a:rPr>
                        <a:t>燈運用</a:t>
                      </a:r>
                      <a:endParaRPr lang="en-US" altLang="zh-TW" sz="3600" dirty="0" smtClean="0">
                        <a:solidFill>
                          <a:schemeClr val="tx1"/>
                        </a:solidFill>
                        <a:latin typeface="微軟正黑體" pitchFamily="34" charset="-120"/>
                        <a:ea typeface="微軟正黑體" pitchFamily="34" charset="-120"/>
                      </a:endParaRPr>
                    </a:p>
                    <a:p>
                      <a:pPr algn="ctr"/>
                      <a:r>
                        <a:rPr lang="zh-TW" altLang="en-US" sz="2400" smtClean="0">
                          <a:solidFill>
                            <a:schemeClr val="tx1"/>
                          </a:solidFill>
                          <a:latin typeface="微軟正黑體" pitchFamily="34" charset="-120"/>
                          <a:ea typeface="微軟正黑體" pitchFamily="34" charset="-120"/>
                        </a:rPr>
                        <a:t>課程偏重</a:t>
                      </a:r>
                      <a:r>
                        <a:rPr lang="en-US" altLang="zh-TW" sz="2400" smtClean="0">
                          <a:solidFill>
                            <a:schemeClr val="tx1"/>
                          </a:solidFill>
                          <a:latin typeface="微軟正黑體" pitchFamily="34" charset="-120"/>
                          <a:ea typeface="微軟正黑體" pitchFamily="34" charset="-120"/>
                        </a:rPr>
                        <a:t>:</a:t>
                      </a:r>
                      <a:r>
                        <a:rPr lang="zh-TW" altLang="en-US" sz="2400" smtClean="0">
                          <a:solidFill>
                            <a:schemeClr val="tx1"/>
                          </a:solidFill>
                          <a:latin typeface="微軟正黑體" pitchFamily="34" charset="-120"/>
                          <a:ea typeface="微軟正黑體" pitchFamily="34" charset="-120"/>
                        </a:rPr>
                        <a:t> </a:t>
                      </a:r>
                      <a:r>
                        <a:rPr lang="en-US" altLang="zh-TW" sz="2400" smtClean="0">
                          <a:solidFill>
                            <a:schemeClr val="tx1"/>
                          </a:solidFill>
                          <a:latin typeface="微軟正黑體" pitchFamily="34" charset="-120"/>
                          <a:ea typeface="微軟正黑體" pitchFamily="34" charset="-120"/>
                        </a:rPr>
                        <a:t>4</a:t>
                      </a:r>
                      <a:r>
                        <a:rPr lang="zh-TW" altLang="en-US" sz="2400" smtClean="0">
                          <a:solidFill>
                            <a:schemeClr val="tx1"/>
                          </a:solidFill>
                          <a:latin typeface="微軟正黑體" pitchFamily="34" charset="-120"/>
                          <a:ea typeface="微軟正黑體" pitchFamily="34" charset="-120"/>
                        </a:rPr>
                        <a:t>顆</a:t>
                      </a:r>
                      <a:r>
                        <a:rPr lang="en-US" altLang="zh-TW" sz="2400" smtClean="0">
                          <a:solidFill>
                            <a:schemeClr val="tx1"/>
                          </a:solidFill>
                          <a:latin typeface="微軟正黑體" pitchFamily="34" charset="-120"/>
                          <a:ea typeface="微軟正黑體" pitchFamily="34" charset="-120"/>
                        </a:rPr>
                        <a:t>LED</a:t>
                      </a:r>
                      <a:r>
                        <a:rPr lang="zh-TW" altLang="en-US" sz="2400" smtClean="0">
                          <a:solidFill>
                            <a:schemeClr val="tx1"/>
                          </a:solidFill>
                          <a:latin typeface="微軟正黑體" pitchFamily="34" charset="-120"/>
                          <a:ea typeface="微軟正黑體" pitchFamily="34" charset="-120"/>
                        </a:rPr>
                        <a:t>燈亮度運用</a:t>
                      </a:r>
                      <a:endParaRPr lang="en-US" altLang="zh-TW" sz="2400"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B w="12700" cap="flat" cmpd="sng" algn="ctr">
                      <a:solidFill>
                        <a:schemeClr val="bg1">
                          <a:lumMod val="50000"/>
                        </a:schemeClr>
                      </a:solidFill>
                      <a:prstDash val="dot"/>
                      <a:round/>
                      <a:headEnd type="none" w="med" len="med"/>
                      <a:tailEnd type="none" w="med" len="med"/>
                    </a:lnB>
                    <a:solidFill>
                      <a:srgbClr val="FFFFCC"/>
                    </a:solidFill>
                  </a:tcPr>
                </a:tc>
                <a:tc>
                  <a:txBody>
                    <a:bodyPr/>
                    <a:lstStyle/>
                    <a:p>
                      <a:pPr algn="ctr"/>
                      <a:r>
                        <a:rPr lang="zh-TW" altLang="en-US" sz="3600" smtClean="0">
                          <a:solidFill>
                            <a:schemeClr val="tx1"/>
                          </a:solidFill>
                          <a:latin typeface="微軟正黑體" pitchFamily="34" charset="-120"/>
                          <a:ea typeface="微軟正黑體" pitchFamily="34" charset="-120"/>
                        </a:rPr>
                        <a:t>距離感測器運用</a:t>
                      </a:r>
                      <a:endParaRPr lang="en-US" altLang="zh-TW" sz="3600" dirty="0" smtClean="0">
                        <a:solidFill>
                          <a:schemeClr val="tx1"/>
                        </a:solidFill>
                        <a:latin typeface="微軟正黑體" pitchFamily="34" charset="-120"/>
                        <a:ea typeface="微軟正黑體" pitchFamily="34" charset="-120"/>
                      </a:endParaRPr>
                    </a:p>
                    <a:p>
                      <a:pPr algn="ctr"/>
                      <a:r>
                        <a:rPr lang="zh-TW" altLang="en-US" sz="2400" smtClean="0">
                          <a:solidFill>
                            <a:schemeClr val="tx1"/>
                          </a:solidFill>
                          <a:latin typeface="微軟正黑體" pitchFamily="34" charset="-120"/>
                          <a:ea typeface="微軟正黑體" pitchFamily="34" charset="-120"/>
                        </a:rPr>
                        <a:t>課程偏重</a:t>
                      </a:r>
                      <a:r>
                        <a:rPr lang="en-US" altLang="zh-TW" sz="2400" smtClean="0">
                          <a:solidFill>
                            <a:schemeClr val="tx1"/>
                          </a:solidFill>
                          <a:latin typeface="微軟正黑體" pitchFamily="34" charset="-120"/>
                          <a:ea typeface="微軟正黑體" pitchFamily="34" charset="-120"/>
                        </a:rPr>
                        <a:t>:</a:t>
                      </a:r>
                      <a:r>
                        <a:rPr lang="zh-TW" altLang="en-US" sz="2400" smtClean="0">
                          <a:solidFill>
                            <a:schemeClr val="tx1"/>
                          </a:solidFill>
                          <a:latin typeface="微軟正黑體" pitchFamily="34" charset="-120"/>
                          <a:ea typeface="微軟正黑體" pitchFamily="34" charset="-120"/>
                        </a:rPr>
                        <a:t> 感測器概念養成</a:t>
                      </a:r>
                      <a:endParaRPr lang="en-US" altLang="zh-TW" sz="2400"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B w="12700" cap="flat" cmpd="sng" algn="ctr">
                      <a:solidFill>
                        <a:schemeClr val="bg1">
                          <a:lumMod val="50000"/>
                        </a:schemeClr>
                      </a:solidFill>
                      <a:prstDash val="dot"/>
                      <a:round/>
                      <a:headEnd type="none" w="med" len="med"/>
                      <a:tailEnd type="none" w="med" len="med"/>
                    </a:lnB>
                    <a:solidFill>
                      <a:srgbClr val="FFFFCC"/>
                    </a:solidFill>
                  </a:tcPr>
                </a:tc>
                <a:tc>
                  <a:txBody>
                    <a:bodyPr/>
                    <a:lstStyle/>
                    <a:p>
                      <a:pPr algn="ctr"/>
                      <a:r>
                        <a:rPr lang="zh-TW" altLang="en-US" sz="3600" smtClean="0">
                          <a:solidFill>
                            <a:schemeClr val="tx1"/>
                          </a:solidFill>
                          <a:latin typeface="微軟正黑體" pitchFamily="34" charset="-120"/>
                          <a:ea typeface="微軟正黑體" pitchFamily="34" charset="-120"/>
                        </a:rPr>
                        <a:t>藍芽</a:t>
                      </a:r>
                      <a:r>
                        <a:rPr lang="en-US" altLang="zh-TW" sz="3600" smtClean="0">
                          <a:solidFill>
                            <a:schemeClr val="tx1"/>
                          </a:solidFill>
                          <a:latin typeface="微軟正黑體" pitchFamily="34" charset="-120"/>
                          <a:ea typeface="微軟正黑體" pitchFamily="34" charset="-120"/>
                        </a:rPr>
                        <a:t>+</a:t>
                      </a:r>
                      <a:r>
                        <a:rPr lang="zh-TW" altLang="en-US" sz="3600" smtClean="0">
                          <a:solidFill>
                            <a:schemeClr val="tx1"/>
                          </a:solidFill>
                          <a:latin typeface="微軟正黑體" pitchFamily="34" charset="-120"/>
                          <a:ea typeface="微軟正黑體" pitchFamily="34" charset="-120"/>
                        </a:rPr>
                        <a:t>馬達運用</a:t>
                      </a:r>
                      <a:endParaRPr lang="en-US" altLang="zh-TW" sz="3600" dirty="0" smtClean="0">
                        <a:solidFill>
                          <a:schemeClr val="tx1"/>
                        </a:solidFill>
                        <a:latin typeface="微軟正黑體" pitchFamily="34" charset="-120"/>
                        <a:ea typeface="微軟正黑體" pitchFamily="34" charset="-120"/>
                      </a:endParaRPr>
                    </a:p>
                    <a:p>
                      <a:pPr algn="ctr"/>
                      <a:r>
                        <a:rPr lang="zh-TW" altLang="en-US" sz="2400" smtClean="0">
                          <a:solidFill>
                            <a:schemeClr val="tx1"/>
                          </a:solidFill>
                          <a:latin typeface="微軟正黑體" pitchFamily="34" charset="-120"/>
                          <a:ea typeface="微軟正黑體" pitchFamily="34" charset="-120"/>
                        </a:rPr>
                        <a:t>課程偏重</a:t>
                      </a:r>
                      <a:r>
                        <a:rPr lang="en-US" altLang="zh-TW" sz="2400" smtClean="0">
                          <a:solidFill>
                            <a:schemeClr val="tx1"/>
                          </a:solidFill>
                          <a:latin typeface="微軟正黑體" pitchFamily="34" charset="-120"/>
                          <a:ea typeface="微軟正黑體" pitchFamily="34" charset="-120"/>
                        </a:rPr>
                        <a:t>:</a:t>
                      </a:r>
                      <a:r>
                        <a:rPr lang="zh-TW" altLang="en-US" sz="2400" smtClean="0">
                          <a:solidFill>
                            <a:schemeClr val="tx1"/>
                          </a:solidFill>
                          <a:latin typeface="微軟正黑體" pitchFamily="34" charset="-120"/>
                          <a:ea typeface="微軟正黑體" pitchFamily="34" charset="-120"/>
                        </a:rPr>
                        <a:t> 藍芽遙控的手機控制</a:t>
                      </a:r>
                      <a:endParaRPr lang="en-US" altLang="zh-TW" sz="2400"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B w="12700" cap="flat" cmpd="sng" algn="ctr">
                      <a:solidFill>
                        <a:schemeClr val="bg1">
                          <a:lumMod val="50000"/>
                        </a:schemeClr>
                      </a:solidFill>
                      <a:prstDash val="dot"/>
                      <a:round/>
                      <a:headEnd type="none" w="med" len="med"/>
                      <a:tailEnd type="none" w="med" len="med"/>
                    </a:lnB>
                    <a:solidFill>
                      <a:srgbClr val="FFFFCC"/>
                    </a:solidFill>
                  </a:tcPr>
                </a:tc>
              </a:tr>
              <a:tr h="1734208">
                <a:tc>
                  <a:txBody>
                    <a:bodyPr/>
                    <a:lstStyle/>
                    <a:p>
                      <a:pPr algn="ctr"/>
                      <a:r>
                        <a:rPr lang="zh-TW" altLang="en-US" sz="3600" b="1" smtClean="0">
                          <a:solidFill>
                            <a:schemeClr val="tx1"/>
                          </a:solidFill>
                          <a:latin typeface="微軟正黑體" pitchFamily="34" charset="-120"/>
                          <a:ea typeface="微軟正黑體" pitchFamily="34" charset="-120"/>
                        </a:rPr>
                        <a:t>簡易玩法</a:t>
                      </a:r>
                      <a:endParaRPr lang="zh-TW" altLang="en-US" sz="2400" b="1" dirty="0">
                        <a:solidFill>
                          <a:schemeClr val="tx1"/>
                        </a:solidFill>
                        <a:latin typeface="微軟正黑體" pitchFamily="34" charset="-120"/>
                        <a:ea typeface="微軟正黑體" pitchFamily="34" charset="-120"/>
                      </a:endParaRPr>
                    </a:p>
                  </a:txBody>
                  <a:tcPr anchor="ctr">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3"/>
                    </a:solidFill>
                  </a:tcPr>
                </a:tc>
                <a:tc>
                  <a:txBody>
                    <a:bodyPr/>
                    <a:lstStyle/>
                    <a:p>
                      <a:pPr marL="514350" indent="-514350" algn="ctr">
                        <a:buNone/>
                      </a:pPr>
                      <a:r>
                        <a:rPr lang="en-US" altLang="zh-TW" sz="3600" b="1" dirty="0" smtClean="0">
                          <a:solidFill>
                            <a:schemeClr val="tx1"/>
                          </a:solidFill>
                          <a:latin typeface="微軟正黑體" pitchFamily="34" charset="-120"/>
                          <a:ea typeface="微軟正黑體" pitchFamily="34" charset="-120"/>
                        </a:rPr>
                        <a:t>ES1.</a:t>
                      </a:r>
                      <a:r>
                        <a:rPr lang="zh-TW" altLang="en-US" sz="3600" b="1" dirty="0" smtClean="0">
                          <a:solidFill>
                            <a:schemeClr val="tx1"/>
                          </a:solidFill>
                          <a:latin typeface="微軟正黑體" pitchFamily="34" charset="-120"/>
                          <a:ea typeface="微軟正黑體" pitchFamily="34" charset="-120"/>
                        </a:rPr>
                        <a:t>動物擂臺</a:t>
                      </a:r>
                      <a:endParaRPr lang="en-US" altLang="zh-TW" sz="3600" b="1" dirty="0" smtClean="0">
                        <a:solidFill>
                          <a:schemeClr val="tx1"/>
                        </a:solidFill>
                        <a:latin typeface="微軟正黑體" pitchFamily="34" charset="-120"/>
                        <a:ea typeface="微軟正黑體" pitchFamily="34" charset="-120"/>
                      </a:endParaRPr>
                    </a:p>
                    <a:p>
                      <a:pPr marL="514350" indent="-514350" algn="ctr">
                        <a:buNone/>
                      </a:pPr>
                      <a:r>
                        <a:rPr lang="en-US" altLang="zh-TW" sz="2400" b="1" dirty="0" smtClean="0">
                          <a:solidFill>
                            <a:schemeClr val="tx1"/>
                          </a:solidFill>
                          <a:latin typeface="微軟正黑體" pitchFamily="34" charset="-120"/>
                          <a:ea typeface="微軟正黑體" pitchFamily="34" charset="-120"/>
                        </a:rPr>
                        <a:t>LED</a:t>
                      </a:r>
                      <a:r>
                        <a:rPr lang="zh-TW" altLang="en-US" sz="2400" b="1" dirty="0" smtClean="0">
                          <a:solidFill>
                            <a:schemeClr val="tx1"/>
                          </a:solidFill>
                          <a:latin typeface="微軟正黑體" pitchFamily="34" charset="-120"/>
                          <a:ea typeface="微軟正黑體" pitchFamily="34" charset="-120"/>
                        </a:rPr>
                        <a:t>燈數位控制</a:t>
                      </a:r>
                      <a:endParaRPr lang="en-US" altLang="zh-TW" sz="2400" b="1"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3"/>
                    </a:solidFill>
                  </a:tcPr>
                </a:tc>
                <a:tc>
                  <a:txBody>
                    <a:bodyPr/>
                    <a:lstStyle/>
                    <a:p>
                      <a:pPr algn="ctr"/>
                      <a:r>
                        <a:rPr lang="en-US" altLang="zh-TW" sz="3600" b="1" dirty="0" smtClean="0">
                          <a:solidFill>
                            <a:schemeClr val="tx1"/>
                          </a:solidFill>
                          <a:latin typeface="微軟正黑體" pitchFamily="34" charset="-120"/>
                          <a:ea typeface="微軟正黑體" pitchFamily="34" charset="-120"/>
                        </a:rPr>
                        <a:t>ES2</a:t>
                      </a:r>
                      <a:r>
                        <a:rPr lang="en-US" altLang="zh-TW" sz="3600" b="1" smtClean="0">
                          <a:solidFill>
                            <a:schemeClr val="tx1"/>
                          </a:solidFill>
                          <a:latin typeface="微軟正黑體" pitchFamily="34" charset="-120"/>
                          <a:ea typeface="微軟正黑體" pitchFamily="34" charset="-120"/>
                        </a:rPr>
                        <a:t>.</a:t>
                      </a:r>
                      <a:r>
                        <a:rPr lang="zh-TW" altLang="en-US" sz="3600" b="1" smtClean="0">
                          <a:solidFill>
                            <a:schemeClr val="tx1"/>
                          </a:solidFill>
                          <a:latin typeface="微軟正黑體" pitchFamily="34" charset="-120"/>
                          <a:ea typeface="微軟正黑體" pitchFamily="34" charset="-120"/>
                        </a:rPr>
                        <a:t> </a:t>
                      </a:r>
                      <a:r>
                        <a:rPr lang="zh-TW" altLang="en-US" sz="3600" b="1" baseline="0" smtClean="0">
                          <a:solidFill>
                            <a:schemeClr val="tx1"/>
                          </a:solidFill>
                          <a:latin typeface="微軟正黑體" pitchFamily="34" charset="-120"/>
                          <a:ea typeface="微軟正黑體" pitchFamily="34" charset="-120"/>
                        </a:rPr>
                        <a:t>罐軍爭霸</a:t>
                      </a:r>
                      <a:r>
                        <a:rPr lang="en-US" altLang="zh-TW" sz="3600" b="1" smtClean="0">
                          <a:solidFill>
                            <a:schemeClr val="tx1"/>
                          </a:solidFill>
                          <a:latin typeface="微軟正黑體" pitchFamily="34" charset="-120"/>
                          <a:ea typeface="微軟正黑體" pitchFamily="34" charset="-120"/>
                        </a:rPr>
                        <a:t>(</a:t>
                      </a:r>
                      <a:r>
                        <a:rPr lang="zh-TW" altLang="en-US" sz="3600" b="1" smtClean="0">
                          <a:solidFill>
                            <a:schemeClr val="tx1"/>
                          </a:solidFill>
                          <a:latin typeface="微軟正黑體" pitchFamily="34" charset="-120"/>
                          <a:ea typeface="微軟正黑體" pitchFamily="34" charset="-120"/>
                        </a:rPr>
                        <a:t>加法練習</a:t>
                      </a:r>
                      <a:r>
                        <a:rPr lang="en-US" altLang="zh-TW" sz="3600" b="1" smtClean="0">
                          <a:solidFill>
                            <a:schemeClr val="tx1"/>
                          </a:solidFill>
                          <a:latin typeface="微軟正黑體" pitchFamily="34" charset="-120"/>
                          <a:ea typeface="微軟正黑體" pitchFamily="34" charset="-120"/>
                        </a:rPr>
                        <a:t>)</a:t>
                      </a:r>
                      <a:endParaRPr lang="en-US" altLang="zh-TW" sz="3600" b="1" dirty="0" smtClean="0">
                        <a:solidFill>
                          <a:schemeClr val="tx1"/>
                        </a:solidFill>
                        <a:latin typeface="微軟正黑體" pitchFamily="34" charset="-120"/>
                        <a:ea typeface="微軟正黑體" pitchFamily="34" charset="-120"/>
                      </a:endParaRPr>
                    </a:p>
                    <a:p>
                      <a:pPr algn="ctr"/>
                      <a:r>
                        <a:rPr lang="zh-TW" altLang="en-US" sz="2400" b="1" smtClean="0">
                          <a:solidFill>
                            <a:schemeClr val="tx1"/>
                          </a:solidFill>
                          <a:latin typeface="微軟正黑體" pitchFamily="34" charset="-120"/>
                          <a:ea typeface="微軟正黑體" pitchFamily="34" charset="-120"/>
                        </a:rPr>
                        <a:t>距離感測器</a:t>
                      </a:r>
                      <a:r>
                        <a:rPr lang="en-US" altLang="zh-TW" sz="2400" b="1" smtClean="0">
                          <a:solidFill>
                            <a:schemeClr val="tx1"/>
                          </a:solidFill>
                          <a:latin typeface="微軟正黑體" pitchFamily="34" charset="-120"/>
                          <a:ea typeface="微軟正黑體" pitchFamily="34" charset="-120"/>
                        </a:rPr>
                        <a:t>+Compare</a:t>
                      </a:r>
                      <a:r>
                        <a:rPr lang="zh-TW" altLang="en-US" sz="2400" b="1" smtClean="0">
                          <a:solidFill>
                            <a:schemeClr val="tx1"/>
                          </a:solidFill>
                          <a:latin typeface="微軟正黑體" pitchFamily="34" charset="-120"/>
                          <a:ea typeface="微軟正黑體" pitchFamily="34" charset="-120"/>
                        </a:rPr>
                        <a:t>指令運用</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smtClean="0">
                          <a:solidFill>
                            <a:schemeClr val="tx1"/>
                          </a:solidFill>
                          <a:latin typeface="微軟正黑體" pitchFamily="34" charset="-120"/>
                          <a:ea typeface="微軟正黑體" pitchFamily="34" charset="-120"/>
                        </a:rPr>
                        <a:t>結合加減法數學</a:t>
                      </a:r>
                      <a:endParaRPr lang="zh-TW" altLang="en-US" sz="2400" b="1"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3"/>
                    </a:solidFill>
                  </a:tcPr>
                </a:tc>
                <a:tc>
                  <a:txBody>
                    <a:bodyPr/>
                    <a:lstStyle/>
                    <a:p>
                      <a:pPr algn="ctr"/>
                      <a:r>
                        <a:rPr lang="en-US" altLang="zh-TW" sz="3600" b="1" smtClean="0">
                          <a:solidFill>
                            <a:schemeClr val="tx1"/>
                          </a:solidFill>
                          <a:latin typeface="微軟正黑體" pitchFamily="34" charset="-120"/>
                          <a:ea typeface="微軟正黑體" pitchFamily="34" charset="-120"/>
                        </a:rPr>
                        <a:t>ES4.</a:t>
                      </a:r>
                      <a:r>
                        <a:rPr lang="zh-TW" altLang="en-US" sz="3600" b="1" smtClean="0">
                          <a:solidFill>
                            <a:schemeClr val="tx1"/>
                          </a:solidFill>
                          <a:latin typeface="微軟正黑體" pitchFamily="34" charset="-120"/>
                          <a:ea typeface="微軟正黑體" pitchFamily="34" charset="-120"/>
                        </a:rPr>
                        <a:t>推蛋大進擊</a:t>
                      </a:r>
                      <a:endParaRPr lang="en-US" altLang="zh-TW" sz="3600" b="1" dirty="0" smtClean="0">
                        <a:solidFill>
                          <a:schemeClr val="tx1"/>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smtClean="0">
                          <a:ln>
                            <a:noFill/>
                          </a:ln>
                          <a:solidFill>
                            <a:srgbClr val="333333"/>
                          </a:solidFill>
                          <a:effectLst/>
                          <a:uLnTx/>
                          <a:uFillTx/>
                          <a:latin typeface="微軟正黑體" pitchFamily="34" charset="-120"/>
                          <a:ea typeface="微軟正黑體" pitchFamily="34" charset="-120"/>
                          <a:cs typeface="+mn-cs"/>
                        </a:rPr>
                        <a:t>藍芽遙控</a:t>
                      </a:r>
                      <a:r>
                        <a:rPr kumimoji="0" lang="en-US" altLang="zh-TW" sz="2400" b="1" i="0" u="none" strike="noStrike" kern="1200" cap="none" spc="0" normalizeH="0" baseline="0" noProof="0" smtClean="0">
                          <a:ln>
                            <a:noFill/>
                          </a:ln>
                          <a:solidFill>
                            <a:srgbClr val="333333"/>
                          </a:solidFill>
                          <a:effectLst/>
                          <a:uLnTx/>
                          <a:uFillTx/>
                          <a:latin typeface="微軟正黑體" pitchFamily="34" charset="-120"/>
                          <a:ea typeface="微軟正黑體" pitchFamily="34" charset="-120"/>
                          <a:cs typeface="+mn-cs"/>
                        </a:rPr>
                        <a:t>+Case</a:t>
                      </a:r>
                      <a:r>
                        <a:rPr kumimoji="0" lang="zh-TW" altLang="en-US" sz="2400" b="1" i="0" u="none" strike="noStrike" kern="1200" cap="none" spc="0" normalizeH="0" baseline="0" noProof="0" smtClean="0">
                          <a:ln>
                            <a:noFill/>
                          </a:ln>
                          <a:solidFill>
                            <a:srgbClr val="333333"/>
                          </a:solidFill>
                          <a:effectLst/>
                          <a:uLnTx/>
                          <a:uFillTx/>
                          <a:latin typeface="微軟正黑體" pitchFamily="34" charset="-120"/>
                          <a:ea typeface="微軟正黑體" pitchFamily="34" charset="-120"/>
                          <a:cs typeface="+mn-cs"/>
                        </a:rPr>
                        <a:t>指令運用</a:t>
                      </a:r>
                      <a:endParaRPr kumimoji="0" lang="en-US" altLang="zh-TW"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smtClean="0">
                          <a:ln>
                            <a:noFill/>
                          </a:ln>
                          <a:solidFill>
                            <a:srgbClr val="333333"/>
                          </a:solidFill>
                          <a:effectLst/>
                          <a:uLnTx/>
                          <a:uFillTx/>
                          <a:latin typeface="微軟正黑體" pitchFamily="34" charset="-120"/>
                          <a:ea typeface="微軟正黑體" pitchFamily="34" charset="-120"/>
                          <a:cs typeface="+mn-cs"/>
                        </a:rPr>
                        <a:t>車體可由生活中取材</a:t>
                      </a:r>
                      <a:endParaRPr kumimoji="0" lang="zh-TW" altLang="en-US"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endParaRPr>
                    </a:p>
                  </a:txBody>
                  <a:tcPr anchor="ctr">
                    <a:lnL w="12700" cap="flat" cmpd="sng" algn="ctr">
                      <a:solidFill>
                        <a:schemeClr val="bg1">
                          <a:lumMod val="50000"/>
                        </a:schemeClr>
                      </a:solidFill>
                      <a:prstDash val="dot"/>
                      <a:round/>
                      <a:headEnd type="none" w="med" len="med"/>
                      <a:tailEnd type="none" w="med" len="med"/>
                    </a:lnL>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F"/>
                    </a:solidFill>
                  </a:tcPr>
                </a:tc>
              </a:tr>
              <a:tr h="1734208">
                <a:tc>
                  <a:txBody>
                    <a:bodyPr/>
                    <a:lstStyle/>
                    <a:p>
                      <a:pPr algn="ctr"/>
                      <a:r>
                        <a:rPr lang="zh-TW" altLang="en-US" sz="3600" b="1" smtClean="0">
                          <a:solidFill>
                            <a:schemeClr val="tx1"/>
                          </a:solidFill>
                          <a:latin typeface="微軟正黑體" pitchFamily="34" charset="-120"/>
                          <a:ea typeface="微軟正黑體" pitchFamily="34" charset="-120"/>
                        </a:rPr>
                        <a:t>進階玩法</a:t>
                      </a:r>
                      <a:endParaRPr lang="en-US" altLang="zh-TW" sz="3600" b="1" dirty="0" smtClean="0">
                        <a:solidFill>
                          <a:schemeClr val="tx1"/>
                        </a:solidFill>
                        <a:latin typeface="微軟正黑體" pitchFamily="34" charset="-120"/>
                        <a:ea typeface="微軟正黑體" pitchFamily="34" charset="-120"/>
                      </a:endParaRPr>
                    </a:p>
                  </a:txBody>
                  <a:tcPr anchor="ctr">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F"/>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zh-TW" altLang="en-US" sz="3600" b="1" dirty="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chemeClr val="bg1">
                        <a:lumMod val="75000"/>
                      </a:schemeClr>
                    </a:solidFill>
                  </a:tcPr>
                </a:tc>
                <a:tc>
                  <a:txBody>
                    <a:bodyPr/>
                    <a:lstStyle/>
                    <a:p>
                      <a:pPr algn="ctr"/>
                      <a:r>
                        <a:rPr lang="en-US" altLang="zh-TW" sz="3600" b="1" smtClean="0">
                          <a:solidFill>
                            <a:schemeClr val="tx1"/>
                          </a:solidFill>
                          <a:latin typeface="微軟正黑體" pitchFamily="34" charset="-120"/>
                          <a:ea typeface="微軟正黑體" pitchFamily="34" charset="-120"/>
                        </a:rPr>
                        <a:t>ES3.</a:t>
                      </a:r>
                      <a:r>
                        <a:rPr lang="zh-TW" altLang="en-US" sz="3600" b="1" baseline="0" smtClean="0">
                          <a:solidFill>
                            <a:schemeClr val="tx1"/>
                          </a:solidFill>
                          <a:latin typeface="微軟正黑體" pitchFamily="34" charset="-120"/>
                          <a:ea typeface="微軟正黑體" pitchFamily="34" charset="-120"/>
                        </a:rPr>
                        <a:t>罐軍爭霸</a:t>
                      </a:r>
                      <a:r>
                        <a:rPr lang="en-US" altLang="zh-TW" sz="3600" b="1" smtClean="0">
                          <a:solidFill>
                            <a:schemeClr val="tx1"/>
                          </a:solidFill>
                          <a:latin typeface="微軟正黑體" pitchFamily="34" charset="-120"/>
                          <a:ea typeface="微軟正黑體" pitchFamily="34" charset="-120"/>
                        </a:rPr>
                        <a:t>(</a:t>
                      </a:r>
                      <a:r>
                        <a:rPr lang="zh-TW" altLang="en-US" sz="3600" b="1" dirty="0" smtClean="0">
                          <a:solidFill>
                            <a:schemeClr val="tx1"/>
                          </a:solidFill>
                          <a:latin typeface="微軟正黑體" pitchFamily="34" charset="-120"/>
                          <a:ea typeface="微軟正黑體" pitchFamily="34" charset="-120"/>
                        </a:rPr>
                        <a:t>加法</a:t>
                      </a:r>
                      <a:r>
                        <a:rPr lang="en-US" altLang="zh-TW" sz="3600" b="1" dirty="0" smtClean="0">
                          <a:solidFill>
                            <a:schemeClr val="tx1"/>
                          </a:solidFill>
                          <a:latin typeface="微軟正黑體" pitchFamily="34" charset="-120"/>
                          <a:ea typeface="微軟正黑體" pitchFamily="34" charset="-120"/>
                        </a:rPr>
                        <a:t>+</a:t>
                      </a:r>
                      <a:r>
                        <a:rPr lang="zh-TW" altLang="en-US" sz="3600" b="1" dirty="0" smtClean="0">
                          <a:solidFill>
                            <a:schemeClr val="tx1"/>
                          </a:solidFill>
                          <a:latin typeface="微軟正黑體" pitchFamily="34" charset="-120"/>
                          <a:ea typeface="微軟正黑體" pitchFamily="34" charset="-120"/>
                        </a:rPr>
                        <a:t>乘法</a:t>
                      </a:r>
                      <a:r>
                        <a:rPr lang="en-US" altLang="zh-TW" sz="3600" b="1" dirty="0" smtClean="0">
                          <a:solidFill>
                            <a:schemeClr val="tx1"/>
                          </a:solidFill>
                          <a:latin typeface="微軟正黑體" pitchFamily="34" charset="-120"/>
                          <a:ea typeface="微軟正黑體" pitchFamily="34" charset="-120"/>
                        </a:rPr>
                        <a:t>)</a:t>
                      </a:r>
                    </a:p>
                    <a:p>
                      <a:pPr algn="ctr"/>
                      <a:r>
                        <a:rPr lang="zh-TW" altLang="en-US" sz="2400" b="1" smtClean="0">
                          <a:solidFill>
                            <a:schemeClr val="tx1"/>
                          </a:solidFill>
                          <a:latin typeface="微軟正黑體" pitchFamily="34" charset="-120"/>
                          <a:ea typeface="微軟正黑體" pitchFamily="34" charset="-120"/>
                        </a:rPr>
                        <a:t>距離感測器</a:t>
                      </a:r>
                      <a:r>
                        <a:rPr lang="en-US" altLang="zh-TW" sz="2400" b="1" smtClean="0">
                          <a:solidFill>
                            <a:schemeClr val="tx1"/>
                          </a:solidFill>
                          <a:latin typeface="微軟正黑體" pitchFamily="34" charset="-120"/>
                          <a:ea typeface="微軟正黑體" pitchFamily="34" charset="-120"/>
                        </a:rPr>
                        <a:t>+Compare</a:t>
                      </a:r>
                      <a:r>
                        <a:rPr lang="zh-TW" altLang="en-US" sz="2400" b="1" smtClean="0">
                          <a:solidFill>
                            <a:schemeClr val="tx1"/>
                          </a:solidFill>
                          <a:latin typeface="微軟正黑體" pitchFamily="34" charset="-120"/>
                          <a:ea typeface="微軟正黑體" pitchFamily="34" charset="-120"/>
                        </a:rPr>
                        <a:t>指令運用</a:t>
                      </a:r>
                      <a:endParaRPr lang="en-US" altLang="zh-TW" sz="2400" b="1" dirty="0" smtClean="0">
                        <a:solidFill>
                          <a:schemeClr val="tx1"/>
                        </a:solidFill>
                        <a:latin typeface="微軟正黑體" pitchFamily="34" charset="-120"/>
                        <a:ea typeface="微軟正黑體" pitchFamily="34" charset="-120"/>
                      </a:endParaRPr>
                    </a:p>
                    <a:p>
                      <a:pPr algn="ctr"/>
                      <a:r>
                        <a:rPr lang="zh-TW" altLang="en-US" sz="2400" b="1" smtClean="0">
                          <a:solidFill>
                            <a:schemeClr val="tx1"/>
                          </a:solidFill>
                          <a:latin typeface="微軟正黑體" pitchFamily="34" charset="-120"/>
                          <a:ea typeface="微軟正黑體" pitchFamily="34" charset="-120"/>
                        </a:rPr>
                        <a:t>結合加減法</a:t>
                      </a:r>
                      <a:r>
                        <a:rPr lang="en-US" altLang="zh-TW" sz="2400" b="1" smtClean="0">
                          <a:solidFill>
                            <a:schemeClr val="tx1"/>
                          </a:solidFill>
                          <a:latin typeface="微軟正黑體" pitchFamily="34" charset="-120"/>
                          <a:ea typeface="微軟正黑體" pitchFamily="34" charset="-120"/>
                        </a:rPr>
                        <a:t>+</a:t>
                      </a:r>
                      <a:r>
                        <a:rPr lang="zh-TW" altLang="en-US" sz="2400" b="1" smtClean="0">
                          <a:solidFill>
                            <a:schemeClr val="tx1"/>
                          </a:solidFill>
                          <a:latin typeface="微軟正黑體" pitchFamily="34" charset="-120"/>
                          <a:ea typeface="微軟正黑體" pitchFamily="34" charset="-120"/>
                        </a:rPr>
                        <a:t>乘法數學</a:t>
                      </a:r>
                      <a:endParaRPr lang="zh-TW" altLang="en-US" sz="2400" b="1" dirty="0" smtClean="0">
                        <a:solidFill>
                          <a:schemeClr val="tx1"/>
                        </a:solidFill>
                        <a:latin typeface="微軟正黑體" pitchFamily="34" charset="-120"/>
                        <a:ea typeface="微軟正黑體" pitchFamily="34" charset="-120"/>
                      </a:endParaRPr>
                    </a:p>
                  </a:txBody>
                  <a:tcPr anchor="ctr">
                    <a:lnL w="12700" cap="flat" cmpd="sng" algn="ctr">
                      <a:solidFill>
                        <a:schemeClr val="bg1">
                          <a:lumMod val="50000"/>
                        </a:schemeClr>
                      </a:solidFill>
                      <a:prstDash val="dot"/>
                      <a:round/>
                      <a:headEnd type="none" w="med" len="med"/>
                      <a:tailEnd type="none" w="med" len="med"/>
                    </a:lnL>
                    <a:lnR w="12700" cap="flat" cmpd="sng" algn="ctr">
                      <a:solidFill>
                        <a:schemeClr val="bg1">
                          <a:lumMod val="50000"/>
                        </a:schemeClr>
                      </a:solidFill>
                      <a:prstDash val="dot"/>
                      <a:round/>
                      <a:headEnd type="none" w="med" len="med"/>
                      <a:tailEnd type="none" w="med" len="med"/>
                    </a:lnR>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F"/>
                    </a:solidFill>
                  </a:tcPr>
                </a:tc>
                <a:tc>
                  <a:txBody>
                    <a:bodyPr/>
                    <a:lstStyle/>
                    <a:p>
                      <a:pPr algn="ctr"/>
                      <a:r>
                        <a:rPr lang="en-US" altLang="zh-TW" sz="3600" b="1" dirty="0" smtClean="0">
                          <a:solidFill>
                            <a:schemeClr val="tx1"/>
                          </a:solidFill>
                          <a:latin typeface="微軟正黑體" pitchFamily="34" charset="-120"/>
                          <a:ea typeface="微軟正黑體" pitchFamily="34" charset="-120"/>
                        </a:rPr>
                        <a:t>ES5.</a:t>
                      </a:r>
                      <a:r>
                        <a:rPr lang="zh-TW" altLang="en-US" sz="3600" b="1" dirty="0" smtClean="0">
                          <a:solidFill>
                            <a:schemeClr val="tx1"/>
                          </a:solidFill>
                          <a:latin typeface="微軟正黑體" pitchFamily="34" charset="-120"/>
                          <a:ea typeface="微軟正黑體" pitchFamily="34" charset="-120"/>
                        </a:rPr>
                        <a:t>迷你魁地奇</a:t>
                      </a:r>
                      <a:endParaRPr lang="en-US" altLang="zh-TW" sz="3600" b="1" dirty="0" smtClean="0">
                        <a:solidFill>
                          <a:schemeClr val="tx1"/>
                        </a:solidFill>
                        <a:latin typeface="微軟正黑體" pitchFamily="34" charset="-120"/>
                        <a:ea typeface="微軟正黑體" pitchFamily="34" charset="-12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rPr>
                        <a:t>藍芽遙控</a:t>
                      </a:r>
                      <a:r>
                        <a:rPr kumimoji="0" lang="en-US" altLang="zh-TW"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rPr>
                        <a:t>+Case</a:t>
                      </a:r>
                      <a:r>
                        <a:rPr kumimoji="0" lang="zh-TW" altLang="en-US"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rPr>
                        <a:t>指令運用</a:t>
                      </a:r>
                      <a:endParaRPr kumimoji="0" lang="en-US" altLang="zh-TW"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smtClean="0">
                          <a:ln>
                            <a:noFill/>
                          </a:ln>
                          <a:solidFill>
                            <a:srgbClr val="333333"/>
                          </a:solidFill>
                          <a:effectLst/>
                          <a:uLnTx/>
                          <a:uFillTx/>
                          <a:latin typeface="微軟正黑體" pitchFamily="34" charset="-120"/>
                          <a:ea typeface="微軟正黑體" pitchFamily="34" charset="-120"/>
                          <a:cs typeface="+mn-cs"/>
                        </a:rPr>
                        <a:t>車體可由生活中取材</a:t>
                      </a:r>
                    </a:p>
                  </a:txBody>
                  <a:tcPr anchor="ctr">
                    <a:lnL w="12700" cap="flat" cmpd="sng" algn="ctr">
                      <a:solidFill>
                        <a:schemeClr val="bg1">
                          <a:lumMod val="50000"/>
                        </a:schemeClr>
                      </a:solidFill>
                      <a:prstDash val="dot"/>
                      <a:round/>
                      <a:headEnd type="none" w="med" len="med"/>
                      <a:tailEnd type="none" w="med" len="med"/>
                    </a:lnL>
                    <a:lnT w="12700" cap="flat" cmpd="sng" algn="ctr">
                      <a:solidFill>
                        <a:schemeClr val="bg1">
                          <a:lumMod val="50000"/>
                        </a:schemeClr>
                      </a:solidFill>
                      <a:prstDash val="dot"/>
                      <a:round/>
                      <a:headEnd type="none" w="med" len="med"/>
                      <a:tailEnd type="none" w="med" len="med"/>
                    </a:lnT>
                    <a:lnB w="12700" cap="flat" cmpd="sng" algn="ctr">
                      <a:solidFill>
                        <a:schemeClr val="bg1">
                          <a:lumMod val="50000"/>
                        </a:schemeClr>
                      </a:solidFill>
                      <a:prstDash val="dot"/>
                      <a:round/>
                      <a:headEnd type="none" w="med" len="med"/>
                      <a:tailEnd type="none" w="med" len="med"/>
                    </a:lnB>
                    <a:solidFill>
                      <a:srgbClr val="FFFFFF"/>
                    </a:solidFill>
                  </a:tcPr>
                </a:tc>
              </a:tr>
            </a:tbl>
          </a:graphicData>
        </a:graphic>
      </p:graphicFrame>
      <p:sp>
        <p:nvSpPr>
          <p:cNvPr id="4" name="矩形 3"/>
          <p:cNvSpPr/>
          <p:nvPr/>
        </p:nvSpPr>
        <p:spPr>
          <a:xfrm>
            <a:off x="1771269" y="999036"/>
            <a:ext cx="3108543" cy="969496"/>
          </a:xfrm>
          <a:prstGeom prst="rect">
            <a:avLst/>
          </a:prstGeom>
        </p:spPr>
        <p:txBody>
          <a:bodyPr wrap="none">
            <a:spAutoFit/>
          </a:bodyPr>
          <a:lstStyle/>
          <a:p>
            <a:pPr algn="l"/>
            <a:r>
              <a:rPr lang="zh-TW" altLang="en-US" b="1" smtClean="0">
                <a:latin typeface="微軟正黑體" pitchFamily="34" charset="-120"/>
                <a:ea typeface="微軟正黑體" pitchFamily="34" charset="-120"/>
              </a:rPr>
              <a:t>遊戲架構</a:t>
            </a:r>
            <a:endParaRPr lang="zh-TW" altLang="en-US" b="1" dirty="0" smtClean="0">
              <a:latin typeface="微軟正黑體" pitchFamily="34" charset="-120"/>
              <a:ea typeface="微軟正黑體" pitchFamily="34" charset="-120"/>
            </a:endParaRPr>
          </a:p>
        </p:txBody>
      </p:sp>
      <p:sp>
        <p:nvSpPr>
          <p:cNvPr id="5" name="文字方塊 4"/>
          <p:cNvSpPr txBox="1"/>
          <p:nvPr/>
        </p:nvSpPr>
        <p:spPr>
          <a:xfrm>
            <a:off x="1318792" y="7771392"/>
            <a:ext cx="21630290" cy="5139869"/>
          </a:xfrm>
          <a:prstGeom prst="rect">
            <a:avLst/>
          </a:prstGeom>
          <a:noFill/>
        </p:spPr>
        <p:txBody>
          <a:bodyPr wrap="square" rtlCol="0">
            <a:spAutoFit/>
          </a:bodyPr>
          <a:lstStyle/>
          <a:p>
            <a:pPr algn="l"/>
            <a:r>
              <a:rPr lang="en-US" altLang="zh-CN" sz="4000" dirty="0" err="1" smtClean="0">
                <a:solidFill>
                  <a:schemeClr val="tx1"/>
                </a:solidFill>
                <a:latin typeface="微軟正黑體" pitchFamily="34" charset="-120"/>
                <a:ea typeface="微軟正黑體" pitchFamily="34" charset="-120"/>
                <a:cs typeface="Lato Light" panose="020F0302020204030203" pitchFamily="34" charset="0"/>
              </a:rPr>
              <a:t>TarkusVP</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遊戲界面產品的概念是以遊戲的方式帶入</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Coding</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設計邏輯教育的啟蒙目的。其遊戲產品的使用年齡為</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5</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歲以上，在</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5-8</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歲的階段適合在親子教學。同時也適合想要理解</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Coding</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設計邏輯的初學者，秉持著</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會動的</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桌遊概念，是老少鹹宜的遊戲教學產品。</a:t>
            </a:r>
            <a:endParaRPr lang="en-US" altLang="zh-TW" sz="4000"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教學的四個步驟：</a:t>
            </a:r>
            <a:endParaRPr lang="en-US" altLang="zh-TW" sz="4000" dirty="0" smtClean="0">
              <a:solidFill>
                <a:schemeClr val="tx1"/>
              </a:solidFill>
              <a:latin typeface="微軟正黑體" pitchFamily="34" charset="-120"/>
              <a:ea typeface="微軟正黑體" pitchFamily="34" charset="-120"/>
              <a:cs typeface="Lato Light" panose="020F0302020204030203" pitchFamily="34" charset="0"/>
            </a:endParaRPr>
          </a:p>
          <a:p>
            <a:pPr marL="742950" indent="-742950" algn="l">
              <a:buAutoNum type="arabicPeriod"/>
            </a:pP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由遊戲中的玩法熟悉組件</a:t>
            </a:r>
            <a:endParaRPr lang="en-US" altLang="zh-TW" sz="4000" dirty="0" smtClean="0">
              <a:solidFill>
                <a:schemeClr val="tx1"/>
              </a:solidFill>
              <a:latin typeface="微軟正黑體" pitchFamily="34" charset="-120"/>
              <a:ea typeface="微軟正黑體" pitchFamily="34" charset="-120"/>
              <a:cs typeface="Lato Light" panose="020F0302020204030203" pitchFamily="34" charset="0"/>
            </a:endParaRPr>
          </a:p>
          <a:p>
            <a:pPr marL="742950" indent="-742950" algn="l">
              <a:buAutoNum type="arabicPeriod"/>
            </a:pP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進入後續的圖形化</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Coding</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設計教學，學習</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Coding</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設計邏輯</a:t>
            </a:r>
            <a:endParaRPr lang="en-US" altLang="zh-TW" sz="4000" dirty="0" smtClean="0">
              <a:solidFill>
                <a:schemeClr val="tx1"/>
              </a:solidFill>
              <a:latin typeface="微軟正黑體" pitchFamily="34" charset="-120"/>
              <a:ea typeface="微軟正黑體" pitchFamily="34" charset="-120"/>
              <a:cs typeface="Lato Light" panose="020F0302020204030203" pitchFamily="34" charset="0"/>
            </a:endParaRPr>
          </a:p>
          <a:p>
            <a:pPr marL="742950" indent="-742950" algn="l">
              <a:buAutoNum type="arabicPeriod"/>
            </a:pP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創造自己的遊戲規則</a:t>
            </a:r>
            <a:endParaRPr lang="en-US" altLang="zh-TW" sz="4000" dirty="0" smtClean="0">
              <a:solidFill>
                <a:schemeClr val="tx1"/>
              </a:solidFill>
              <a:latin typeface="微軟正黑體" pitchFamily="34" charset="-120"/>
              <a:ea typeface="微軟正黑體" pitchFamily="34" charset="-120"/>
              <a:cs typeface="Lato Light" panose="020F0302020204030203" pitchFamily="34" charset="0"/>
            </a:endParaRPr>
          </a:p>
          <a:p>
            <a:pPr marL="742950" indent="-742950" algn="l">
              <a:buAutoNum type="arabicPeriod"/>
            </a:pP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銜接後續的實際</a:t>
            </a:r>
            <a:r>
              <a:rPr lang="en-US" altLang="zh-TW" sz="4000" dirty="0" smtClean="0">
                <a:solidFill>
                  <a:schemeClr val="tx1"/>
                </a:solidFill>
                <a:latin typeface="微軟正黑體" pitchFamily="34" charset="-120"/>
                <a:ea typeface="微軟正黑體" pitchFamily="34" charset="-120"/>
                <a:cs typeface="Lato Light" panose="020F0302020204030203" pitchFamily="34" charset="0"/>
              </a:rPr>
              <a:t>Coding</a:t>
            </a:r>
            <a:r>
              <a:rPr lang="zh-TW" altLang="en-US" sz="4000" dirty="0" smtClean="0">
                <a:solidFill>
                  <a:schemeClr val="tx1"/>
                </a:solidFill>
                <a:latin typeface="微軟正黑體" pitchFamily="34" charset="-120"/>
                <a:ea typeface="微軟正黑體" pitchFamily="34" charset="-120"/>
                <a:cs typeface="Lato Light" panose="020F0302020204030203" pitchFamily="34" charset="0"/>
              </a:rPr>
              <a:t>設計課程內容</a:t>
            </a: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4"/>
          <p:cNvPicPr>
            <a:picLocks noChangeAspect="1" noChangeArrowheads="1"/>
          </p:cNvPicPr>
          <p:nvPr/>
        </p:nvPicPr>
        <p:blipFill>
          <a:blip r:embed="rId3" cstate="print"/>
          <a:srcRect/>
          <a:stretch>
            <a:fillRect/>
          </a:stretch>
        </p:blipFill>
        <p:spPr bwMode="auto">
          <a:xfrm>
            <a:off x="11761878" y="3195712"/>
            <a:ext cx="4295775" cy="6886575"/>
          </a:xfrm>
          <a:prstGeom prst="rect">
            <a:avLst/>
          </a:prstGeom>
          <a:noFill/>
          <a:ln w="9525">
            <a:noFill/>
            <a:miter lim="800000"/>
            <a:headEnd/>
            <a:tailEnd/>
          </a:ln>
        </p:spPr>
      </p:pic>
      <p:pic>
        <p:nvPicPr>
          <p:cNvPr id="6146" name="Picture 2"/>
          <p:cNvPicPr>
            <a:picLocks noChangeAspect="1" noChangeArrowheads="1"/>
          </p:cNvPicPr>
          <p:nvPr/>
        </p:nvPicPr>
        <p:blipFill>
          <a:blip r:embed="rId4" cstate="print"/>
          <a:srcRect/>
          <a:stretch>
            <a:fillRect/>
          </a:stretch>
        </p:blipFill>
        <p:spPr bwMode="auto">
          <a:xfrm>
            <a:off x="2790028" y="4128569"/>
            <a:ext cx="2942473" cy="3817920"/>
          </a:xfrm>
          <a:prstGeom prst="rect">
            <a:avLst/>
          </a:prstGeom>
          <a:noFill/>
          <a:ln w="9525">
            <a:noFill/>
            <a:miter lim="800000"/>
            <a:headEnd/>
            <a:tailEnd/>
          </a:ln>
        </p:spPr>
      </p:pic>
      <p:sp>
        <p:nvSpPr>
          <p:cNvPr id="5" name="矩形 4"/>
          <p:cNvSpPr/>
          <p:nvPr/>
        </p:nvSpPr>
        <p:spPr bwMode="auto">
          <a:xfrm>
            <a:off x="11761878" y="7763077"/>
            <a:ext cx="3857625" cy="890337"/>
          </a:xfrm>
          <a:prstGeom prst="rect">
            <a:avLst/>
          </a:prstGeom>
          <a:solidFill>
            <a:srgbClr val="660066"/>
          </a:solidFill>
          <a:ln>
            <a:noFill/>
          </a:ln>
          <a:effectLst/>
          <a:extLst/>
        </p:spPr>
        <p:txBody>
          <a:bodyPr lIns="0" tIns="0" rIns="0" bIns="0" rtlCol="0" anchor="ctr"/>
          <a:lstStyle/>
          <a:p>
            <a:pPr marL="985838" algn="l"/>
            <a:r>
              <a:rPr lang="zh-TW" altLang="en-US" sz="2800" dirty="0" smtClean="0">
                <a:solidFill>
                  <a:srgbClr val="FFFFFF"/>
                </a:solidFill>
                <a:latin typeface="微軟正黑體" pitchFamily="34" charset="-120"/>
                <a:ea typeface="微軟正黑體" pitchFamily="34" charset="-120"/>
              </a:rPr>
              <a:t>遊戲模組</a:t>
            </a:r>
            <a:endParaRPr lang="zh-TW" altLang="en-US" sz="2800" dirty="0">
              <a:solidFill>
                <a:srgbClr val="FFFFFF"/>
              </a:solidFill>
              <a:latin typeface="微軟正黑體" pitchFamily="34" charset="-120"/>
              <a:ea typeface="微軟正黑體" pitchFamily="34" charset="-120"/>
            </a:endParaRPr>
          </a:p>
        </p:txBody>
      </p:sp>
      <p:sp>
        <p:nvSpPr>
          <p:cNvPr id="6" name="矩形 5"/>
          <p:cNvSpPr/>
          <p:nvPr/>
        </p:nvSpPr>
        <p:spPr bwMode="auto">
          <a:xfrm>
            <a:off x="11761878" y="8733625"/>
            <a:ext cx="3857625" cy="890337"/>
          </a:xfrm>
          <a:prstGeom prst="rect">
            <a:avLst/>
          </a:prstGeom>
          <a:solidFill>
            <a:srgbClr val="660066"/>
          </a:solidFill>
          <a:ln>
            <a:noFill/>
          </a:ln>
          <a:effectLst/>
          <a:extLst/>
        </p:spPr>
        <p:txBody>
          <a:bodyPr lIns="0" tIns="0" rIns="0" bIns="0" rtlCol="0" anchor="ctr"/>
          <a:lstStyle/>
          <a:p>
            <a:pPr marL="985838" algn="l"/>
            <a:r>
              <a:rPr lang="zh-TW" altLang="en-US" sz="2800" smtClean="0">
                <a:solidFill>
                  <a:srgbClr val="FFFFFF"/>
                </a:solidFill>
                <a:latin typeface="微軟正黑體" pitchFamily="34" charset="-120"/>
                <a:ea typeface="微軟正黑體" pitchFamily="34" charset="-120"/>
              </a:rPr>
              <a:t>動物擂臺</a:t>
            </a:r>
            <a:endParaRPr lang="zh-TW" altLang="en-US" sz="2800" dirty="0">
              <a:solidFill>
                <a:srgbClr val="FFFFFF"/>
              </a:solidFill>
              <a:latin typeface="微軟正黑體" pitchFamily="34" charset="-120"/>
              <a:ea typeface="微軟正黑體" pitchFamily="34" charset="-120"/>
            </a:endParaRPr>
          </a:p>
        </p:txBody>
      </p:sp>
      <p:sp>
        <p:nvSpPr>
          <p:cNvPr id="7" name="矩形 6"/>
          <p:cNvSpPr/>
          <p:nvPr/>
        </p:nvSpPr>
        <p:spPr bwMode="auto">
          <a:xfrm>
            <a:off x="11761878" y="10695315"/>
            <a:ext cx="3857625" cy="890337"/>
          </a:xfrm>
          <a:prstGeom prst="rect">
            <a:avLst/>
          </a:prstGeom>
          <a:solidFill>
            <a:srgbClr val="660066"/>
          </a:solidFill>
          <a:ln>
            <a:noFill/>
          </a:ln>
          <a:effectLst/>
          <a:extLst/>
        </p:spPr>
        <p:txBody>
          <a:bodyPr lIns="0" tIns="0" rIns="0" bIns="0" rtlCol="0" anchor="ctr"/>
          <a:lstStyle/>
          <a:p>
            <a:pPr marL="985838" algn="l"/>
            <a:r>
              <a:rPr lang="zh-TW" altLang="en-US" sz="2800" dirty="0" smtClean="0">
                <a:solidFill>
                  <a:srgbClr val="FFFFFF"/>
                </a:solidFill>
                <a:latin typeface="微軟正黑體" pitchFamily="34" charset="-120"/>
                <a:ea typeface="微軟正黑體" pitchFamily="34" charset="-120"/>
              </a:rPr>
              <a:t>推蛋大進擊</a:t>
            </a:r>
            <a:endParaRPr lang="zh-TW" altLang="en-US" sz="2800" dirty="0">
              <a:solidFill>
                <a:srgbClr val="FFFFFF"/>
              </a:solidFill>
              <a:latin typeface="微軟正黑體" pitchFamily="34" charset="-120"/>
              <a:ea typeface="微軟正黑體" pitchFamily="34" charset="-120"/>
            </a:endParaRPr>
          </a:p>
        </p:txBody>
      </p:sp>
      <p:sp>
        <p:nvSpPr>
          <p:cNvPr id="8" name="矩形 7"/>
          <p:cNvSpPr/>
          <p:nvPr/>
        </p:nvSpPr>
        <p:spPr bwMode="auto">
          <a:xfrm>
            <a:off x="11761878" y="9708726"/>
            <a:ext cx="3857625" cy="890337"/>
          </a:xfrm>
          <a:prstGeom prst="rect">
            <a:avLst/>
          </a:prstGeom>
          <a:solidFill>
            <a:srgbClr val="660066"/>
          </a:solidFill>
          <a:ln>
            <a:noFill/>
          </a:ln>
          <a:effectLst/>
          <a:extLst/>
        </p:spPr>
        <p:txBody>
          <a:bodyPr lIns="0" tIns="0" rIns="0" bIns="0" rtlCol="0" anchor="ctr"/>
          <a:lstStyle/>
          <a:p>
            <a:pPr marL="985838" algn="l"/>
            <a:r>
              <a:rPr lang="zh-TW" altLang="en-US" sz="2800" dirty="0" smtClean="0">
                <a:solidFill>
                  <a:srgbClr val="FFFFFF"/>
                </a:solidFill>
                <a:latin typeface="微軟正黑體" pitchFamily="34" charset="-120"/>
                <a:ea typeface="微軟正黑體" pitchFamily="34" charset="-120"/>
              </a:rPr>
              <a:t>可樂罐之戰</a:t>
            </a:r>
            <a:endParaRPr lang="zh-TW" altLang="en-US" sz="2800" dirty="0">
              <a:solidFill>
                <a:srgbClr val="FFFFFF"/>
              </a:solidFill>
              <a:latin typeface="微軟正黑體" pitchFamily="34" charset="-120"/>
              <a:ea typeface="微軟正黑體" pitchFamily="34" charset="-120"/>
            </a:endParaRPr>
          </a:p>
        </p:txBody>
      </p:sp>
      <p:sp>
        <p:nvSpPr>
          <p:cNvPr id="9" name="等腰三角形 8"/>
          <p:cNvSpPr/>
          <p:nvPr/>
        </p:nvSpPr>
        <p:spPr bwMode="auto">
          <a:xfrm flipV="1">
            <a:off x="15112932" y="8235590"/>
            <a:ext cx="379386" cy="265944"/>
          </a:xfrm>
          <a:prstGeom prst="triangle">
            <a:avLst/>
          </a:prstGeom>
          <a:solidFill>
            <a:srgbClr val="FFFFFF"/>
          </a:solidFill>
          <a:ln>
            <a:noFill/>
          </a:ln>
          <a:effectLst/>
          <a:extLst/>
        </p:spPr>
        <p:txBody>
          <a:bodyPr lIns="0" tIns="0" rIns="0" bIns="0" rtlCol="0" anchor="ctr"/>
          <a:lstStyle/>
          <a:p>
            <a:pPr algn="ctr"/>
            <a:endParaRPr lang="zh-TW" altLang="en-US" sz="3600">
              <a:solidFill>
                <a:srgbClr val="FFFFFF"/>
              </a:solidFill>
              <a:effectLst>
                <a:outerShdw blurRad="38100" dist="38100" dir="2700000" algn="tl">
                  <a:srgbClr val="000000"/>
                </a:outerShdw>
              </a:effectLst>
              <a:latin typeface="微軟正黑體" pitchFamily="34" charset="-120"/>
              <a:ea typeface="微軟正黑體" pitchFamily="34" charset="-120"/>
            </a:endParaRPr>
          </a:p>
        </p:txBody>
      </p:sp>
      <p:cxnSp>
        <p:nvCxnSpPr>
          <p:cNvPr id="10" name="直線單箭頭接點 9"/>
          <p:cNvCxnSpPr/>
          <p:nvPr/>
        </p:nvCxnSpPr>
        <p:spPr bwMode="auto">
          <a:xfrm flipH="1" flipV="1">
            <a:off x="4888204" y="6753207"/>
            <a:ext cx="1479820" cy="1876926"/>
          </a:xfrm>
          <a:prstGeom prst="straightConnector1">
            <a:avLst/>
          </a:prstGeom>
          <a:blipFill dpi="0" rotWithShape="0">
            <a:blip r:embed="rId5" cstate="print"/>
            <a:srcRect/>
            <a:tile tx="0" ty="0" sx="100000" sy="100000" flip="none" algn="tl"/>
          </a:blipFill>
          <a:ln w="25400" cap="flat" cmpd="sng" algn="ctr">
            <a:solidFill>
              <a:srgbClr val="339933"/>
            </a:solidFill>
            <a:prstDash val="solid"/>
            <a:miter lim="0"/>
            <a:headEnd type="none" w="med" len="med"/>
            <a:tailEnd type="arrow"/>
          </a:ln>
          <a:effectLst>
            <a:outerShdw blurRad="38100" dist="25400" dir="5400000" algn="ctr" rotWithShape="0">
              <a:srgbClr val="000000">
                <a:alpha val="50000"/>
              </a:srgbClr>
            </a:outerShdw>
          </a:effectLst>
        </p:spPr>
      </p:cxnSp>
      <p:sp>
        <p:nvSpPr>
          <p:cNvPr id="11" name="文字方塊 10"/>
          <p:cNvSpPr txBox="1"/>
          <p:nvPr/>
        </p:nvSpPr>
        <p:spPr>
          <a:xfrm>
            <a:off x="6368024" y="8414483"/>
            <a:ext cx="3315238" cy="954107"/>
          </a:xfrm>
          <a:prstGeom prst="rect">
            <a:avLst/>
          </a:prstGeom>
          <a:noFill/>
        </p:spPr>
        <p:txBody>
          <a:bodyPr wrap="square" rtlCol="0">
            <a:spAutoFit/>
          </a:bodyPr>
          <a:lstStyle/>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按鈕</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a:p>
            <a:pPr algn="l"/>
            <a:r>
              <a:rPr lang="en-US" altLang="zh-TW" sz="2800" dirty="0" smtClean="0">
                <a:solidFill>
                  <a:srgbClr val="339933"/>
                </a:solidFill>
                <a:latin typeface="微軟正黑體" pitchFamily="34" charset="-120"/>
                <a:ea typeface="微軟正黑體" pitchFamily="34" charset="-120"/>
                <a:cs typeface="Lato Light" panose="020F0302020204030203" pitchFamily="34" charset="0"/>
              </a:rPr>
              <a:t>(</a:t>
            </a:r>
            <a:r>
              <a:rPr lang="zh-TW" altLang="en-US" sz="2800" smtClean="0">
                <a:solidFill>
                  <a:srgbClr val="339933"/>
                </a:solidFill>
                <a:latin typeface="微軟正黑體" pitchFamily="34" charset="-120"/>
                <a:ea typeface="微軟正黑體" pitchFamily="34" charset="-120"/>
                <a:cs typeface="Lato Light" panose="020F0302020204030203" pitchFamily="34" charset="0"/>
              </a:rPr>
              <a:t>改成</a:t>
            </a:r>
            <a:r>
              <a:rPr lang="en-US" altLang="zh-TW" sz="2800" smtClean="0">
                <a:solidFill>
                  <a:srgbClr val="339933"/>
                </a:solidFill>
                <a:latin typeface="微軟正黑體" pitchFamily="34" charset="-120"/>
                <a:ea typeface="微軟正黑體" pitchFamily="34" charset="-120"/>
                <a:cs typeface="Lato Light" panose="020F0302020204030203" pitchFamily="34" charset="0"/>
              </a:rPr>
              <a:t>“</a:t>
            </a:r>
            <a:r>
              <a:rPr lang="zh-TW" altLang="en-US" sz="2800" smtClean="0">
                <a:solidFill>
                  <a:srgbClr val="339933"/>
                </a:solidFill>
                <a:latin typeface="微軟正黑體" pitchFamily="34" charset="-120"/>
                <a:ea typeface="微軟正黑體" pitchFamily="34" charset="-120"/>
                <a:cs typeface="Lato Light" panose="020F0302020204030203" pitchFamily="34" charset="0"/>
              </a:rPr>
              <a:t>馬達類</a:t>
            </a:r>
            <a:r>
              <a:rPr lang="en-US" altLang="zh-TW" sz="2800" smtClean="0">
                <a:solidFill>
                  <a:srgbClr val="339933"/>
                </a:solidFill>
                <a:latin typeface="微軟正黑體" pitchFamily="34" charset="-120"/>
                <a:ea typeface="微軟正黑體" pitchFamily="34" charset="-120"/>
                <a:cs typeface="Lato Light" panose="020F0302020204030203" pitchFamily="34" charset="0"/>
              </a:rPr>
              <a:t>”)</a:t>
            </a:r>
            <a:endParaRPr lang="zh-TW" altLang="en-US" sz="2800" dirty="0" smtClean="0">
              <a:solidFill>
                <a:srgbClr val="339933"/>
              </a:solidFill>
              <a:latin typeface="微軟正黑體" pitchFamily="34" charset="-120"/>
              <a:ea typeface="微軟正黑體" pitchFamily="34" charset="-120"/>
              <a:cs typeface="Lato Light" panose="020F0302020204030203" pitchFamily="34" charset="0"/>
            </a:endParaRPr>
          </a:p>
        </p:txBody>
      </p:sp>
      <p:cxnSp>
        <p:nvCxnSpPr>
          <p:cNvPr id="14" name="直線單箭頭接點 13"/>
          <p:cNvCxnSpPr/>
          <p:nvPr/>
        </p:nvCxnSpPr>
        <p:spPr bwMode="auto">
          <a:xfrm flipH="1">
            <a:off x="15619503" y="8235590"/>
            <a:ext cx="618981" cy="498035"/>
          </a:xfrm>
          <a:prstGeom prst="straightConnector1">
            <a:avLst/>
          </a:prstGeom>
          <a:blipFill dpi="0" rotWithShape="0">
            <a:blip r:embed="rId5" cstate="print"/>
            <a:srcRect/>
            <a:tile tx="0" ty="0" sx="100000" sy="100000" flip="none" algn="tl"/>
          </a:blipFill>
          <a:ln w="25400" cap="flat" cmpd="sng" algn="ctr">
            <a:solidFill>
              <a:srgbClr val="339933"/>
            </a:solidFill>
            <a:prstDash val="solid"/>
            <a:miter lim="0"/>
            <a:headEnd type="none" w="med" len="med"/>
            <a:tailEnd type="arrow"/>
          </a:ln>
          <a:effectLst>
            <a:outerShdw blurRad="38100" dist="25400" dir="5400000" algn="ctr" rotWithShape="0">
              <a:srgbClr val="000000">
                <a:alpha val="50000"/>
              </a:srgbClr>
            </a:outerShdw>
          </a:effectLst>
        </p:spPr>
      </p:cxnSp>
      <p:sp>
        <p:nvSpPr>
          <p:cNvPr id="15" name="文字方塊 14"/>
          <p:cNvSpPr txBox="1"/>
          <p:nvPr/>
        </p:nvSpPr>
        <p:spPr>
          <a:xfrm>
            <a:off x="16238484" y="6069563"/>
            <a:ext cx="8065656" cy="2369880"/>
          </a:xfrm>
          <a:prstGeom prst="rect">
            <a:avLst/>
          </a:prstGeom>
          <a:noFill/>
        </p:spPr>
        <p:txBody>
          <a:bodyPr wrap="square" rtlCol="0">
            <a:spAutoFit/>
          </a:bodyPr>
          <a:lstStyle/>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遊戲模組長在馬達類工具下面</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新增一個遊戲模組</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點進去以後會有遊戲名稱可以選</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每一個遊戲名稱做為一個模組</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a:p>
            <a:pPr algn="l"/>
            <a:r>
              <a:rPr lang="zh-TW" altLang="en-US" sz="2800" smtClean="0">
                <a:solidFill>
                  <a:srgbClr val="339933"/>
                </a:solidFill>
                <a:latin typeface="微軟正黑體" pitchFamily="34" charset="-120"/>
                <a:ea typeface="微軟正黑體" pitchFamily="34" charset="-120"/>
                <a:cs typeface="Lato Light" panose="020F0302020204030203" pitchFamily="34" charset="0"/>
              </a:rPr>
              <a:t>點選遊戲就會出現專</a:t>
            </a:r>
            <a:r>
              <a:rPr lang="zh-CN" altLang="en-US" sz="2800" smtClean="0">
                <a:solidFill>
                  <a:srgbClr val="339933"/>
                </a:solidFill>
                <a:latin typeface="微軟正黑體" pitchFamily="34" charset="-120"/>
                <a:ea typeface="微軟正黑體" pitchFamily="34" charset="-120"/>
                <a:cs typeface="Lato Light" panose="020F0302020204030203" pitchFamily="34" charset="0"/>
              </a:rPr>
              <a:t>属</a:t>
            </a:r>
            <a:r>
              <a:rPr lang="zh-TW" altLang="en-US" sz="3600" b="1" smtClean="0">
                <a:solidFill>
                  <a:srgbClr val="339933"/>
                </a:solidFill>
                <a:latin typeface="微軟正黑體" pitchFamily="34" charset="-120"/>
                <a:ea typeface="微軟正黑體" pitchFamily="34" charset="-120"/>
                <a:cs typeface="Lato Light" panose="020F0302020204030203" pitchFamily="34" charset="0"/>
              </a:rPr>
              <a:t>完全圖形</a:t>
            </a:r>
            <a:r>
              <a:rPr lang="zh-TW" altLang="en-US" sz="2800" smtClean="0">
                <a:solidFill>
                  <a:srgbClr val="339933"/>
                </a:solidFill>
                <a:latin typeface="微軟正黑體" pitchFamily="34" charset="-120"/>
                <a:ea typeface="微軟正黑體" pitchFamily="34" charset="-120"/>
                <a:cs typeface="Lato Light" panose="020F0302020204030203" pitchFamily="34" charset="0"/>
              </a:rPr>
              <a:t>的遊戲介面</a:t>
            </a:r>
            <a:endParaRPr lang="en-US" altLang="zh-TW" sz="2800" dirty="0" smtClean="0">
              <a:solidFill>
                <a:srgbClr val="339933"/>
              </a:solidFill>
              <a:latin typeface="微軟正黑體" pitchFamily="34" charset="-120"/>
              <a:ea typeface="微軟正黑體" pitchFamily="34" charset="-120"/>
              <a:cs typeface="Lato Light" panose="020F0302020204030203" pitchFamily="34" charset="0"/>
            </a:endParaRPr>
          </a:p>
        </p:txBody>
      </p:sp>
      <p:sp>
        <p:nvSpPr>
          <p:cNvPr id="17" name="矩形 16"/>
          <p:cNvSpPr/>
          <p:nvPr/>
        </p:nvSpPr>
        <p:spPr>
          <a:xfrm>
            <a:off x="1809854" y="999036"/>
            <a:ext cx="9454511" cy="1815882"/>
          </a:xfrm>
          <a:prstGeom prst="rect">
            <a:avLst/>
          </a:prstGeom>
        </p:spPr>
        <p:txBody>
          <a:bodyPr wrap="none">
            <a:spAutoFit/>
          </a:bodyPr>
          <a:lstStyle/>
          <a:p>
            <a:pPr algn="l"/>
            <a:r>
              <a:rPr lang="en-US" altLang="zh-TW" b="1" dirty="0" err="1" smtClean="0">
                <a:latin typeface="微軟正黑體" pitchFamily="34" charset="-120"/>
                <a:ea typeface="微軟正黑體" pitchFamily="34" charset="-120"/>
              </a:rPr>
              <a:t>TarkusVPCoding</a:t>
            </a:r>
            <a:r>
              <a:rPr lang="zh-TW" altLang="en-US" b="1" dirty="0" smtClean="0">
                <a:latin typeface="微軟正黑體" pitchFamily="34" charset="-120"/>
                <a:ea typeface="微軟正黑體" pitchFamily="34" charset="-120"/>
              </a:rPr>
              <a:t>內遊戲專案</a:t>
            </a:r>
          </a:p>
          <a:p>
            <a:pPr algn="l"/>
            <a:endParaRPr lang="zh-TW" altLang="en-US" b="1" dirty="0" smtClean="0">
              <a:latin typeface="微軟正黑體" pitchFamily="34" charset="-120"/>
              <a:ea typeface="微軟正黑體" pitchFamily="34" charset="-120"/>
            </a:endParaRPr>
          </a:p>
        </p:txBody>
      </p:sp>
      <p:pic>
        <p:nvPicPr>
          <p:cNvPr id="16" name="Picture 3"/>
          <p:cNvPicPr>
            <a:picLocks noChangeAspect="1" noChangeArrowheads="1"/>
          </p:cNvPicPr>
          <p:nvPr/>
        </p:nvPicPr>
        <p:blipFill>
          <a:blip r:embed="rId6" cstate="print">
            <a:clrChange>
              <a:clrFrom>
                <a:srgbClr val="FFFFFF"/>
              </a:clrFrom>
              <a:clrTo>
                <a:srgbClr val="FFFFFF">
                  <a:alpha val="0"/>
                </a:srgbClr>
              </a:clrTo>
            </a:clrChange>
          </a:blip>
          <a:srcRect t="11452" r="8873" b="31776"/>
          <a:stretch>
            <a:fillRect/>
          </a:stretch>
        </p:blipFill>
        <p:spPr bwMode="auto">
          <a:xfrm>
            <a:off x="11665625" y="4019849"/>
            <a:ext cx="3953878" cy="392664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809854" y="999036"/>
            <a:ext cx="10275570" cy="2246769"/>
          </a:xfrm>
          <a:prstGeom prst="rect">
            <a:avLst/>
          </a:prstGeom>
        </p:spPr>
        <p:txBody>
          <a:bodyPr wrap="none">
            <a:spAutoFit/>
          </a:bodyPr>
          <a:lstStyle/>
          <a:p>
            <a:pPr algn="l"/>
            <a:r>
              <a:rPr lang="zh-TW" altLang="en-US" sz="7000" b="1" dirty="0" smtClean="0">
                <a:latin typeface="微軟正黑體" pitchFamily="34" charset="-120"/>
                <a:ea typeface="微軟正黑體" pitchFamily="34" charset="-120"/>
              </a:rPr>
              <a:t>遊戲項目一</a:t>
            </a:r>
            <a:r>
              <a:rPr lang="en-US" altLang="zh-TW" sz="7000" b="1" dirty="0" smtClean="0">
                <a:latin typeface="微軟正黑體" pitchFamily="34" charset="-120"/>
                <a:ea typeface="微軟正黑體" pitchFamily="34" charset="-120"/>
              </a:rPr>
              <a:t>ES2.</a:t>
            </a:r>
            <a:r>
              <a:rPr lang="zh-TW" altLang="en-US" sz="7000" b="1" dirty="0" smtClean="0">
                <a:latin typeface="微軟正黑體" pitchFamily="34" charset="-120"/>
                <a:ea typeface="微軟正黑體" pitchFamily="34" charset="-120"/>
              </a:rPr>
              <a:t> </a:t>
            </a:r>
            <a:r>
              <a:rPr lang="zh-TW" altLang="en-US" sz="7000" b="1" dirty="0" smtClean="0">
                <a:solidFill>
                  <a:schemeClr val="tx1"/>
                </a:solidFill>
                <a:latin typeface="微軟正黑體" pitchFamily="34" charset="-120"/>
                <a:ea typeface="微軟正黑體" pitchFamily="34" charset="-120"/>
              </a:rPr>
              <a:t>罐軍爭霸</a:t>
            </a:r>
            <a:endParaRPr lang="zh-TW" altLang="en-US" sz="7000" b="1" dirty="0" smtClean="0">
              <a:latin typeface="微軟正黑體" pitchFamily="34" charset="-120"/>
              <a:ea typeface="微軟正黑體" pitchFamily="34" charset="-120"/>
            </a:endParaRPr>
          </a:p>
          <a:p>
            <a:pPr algn="l"/>
            <a:endParaRPr lang="zh-TW" altLang="en-US" sz="7000" b="1" dirty="0" smtClean="0">
              <a:latin typeface="微軟正黑體" pitchFamily="34" charset="-120"/>
              <a:ea typeface="微軟正黑體" pitchFamily="34" charset="-120"/>
            </a:endParaRPr>
          </a:p>
        </p:txBody>
      </p:sp>
      <p:sp>
        <p:nvSpPr>
          <p:cNvPr id="10" name="文字方塊 9"/>
          <p:cNvSpPr txBox="1"/>
          <p:nvPr/>
        </p:nvSpPr>
        <p:spPr>
          <a:xfrm>
            <a:off x="1653398" y="2828443"/>
            <a:ext cx="18274216" cy="4062651"/>
          </a:xfrm>
          <a:prstGeom prst="rect">
            <a:avLst/>
          </a:prstGeom>
          <a:noFill/>
        </p:spPr>
        <p:txBody>
          <a:bodyPr wrap="square" rtlCol="0">
            <a:spAutoFit/>
          </a:bodyPr>
          <a:lstStyle/>
          <a:p>
            <a:pPr algn="l"/>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rPr>
              <a:t>遊戲專案學習目的</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endParaRPr>
          </a:p>
          <a:p>
            <a:pPr algn="l">
              <a:spcAft>
                <a:spcPts val="600"/>
              </a:spcAft>
            </a:pP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以感測器的遊戲競賽方式</a:t>
            </a:r>
            <a:r>
              <a:rPr lang="en-US" altLang="zh-TW" sz="3200" dirty="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 瞭解感測器組件的原理及功能</a:t>
            </a:r>
            <a:r>
              <a:rPr lang="en-US" altLang="zh-TW" sz="3200" dirty="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同時結合數學科體現</a:t>
            </a:r>
            <a:r>
              <a:rPr lang="en-US" altLang="zh-TW" sz="3200" dirty="0" err="1" smtClean="0">
                <a:solidFill>
                  <a:schemeClr val="tx1"/>
                </a:solidFill>
                <a:latin typeface="微軟正黑體" pitchFamily="34" charset="-120"/>
                <a:ea typeface="微軟正黑體" pitchFamily="34" charset="-120"/>
                <a:cs typeface="Lato Light" panose="020F0302020204030203" pitchFamily="34" charset="0"/>
              </a:rPr>
              <a:t>STEMic</a:t>
            </a: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跨領域的理念</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endParaRPr>
          </a:p>
          <a:p>
            <a:pPr algn="l"/>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rPr>
              <a:t>使用器材</a:t>
            </a:r>
            <a:endParaRPr lang="en-US" altLang="zh-TW" sz="3200" b="1" dirty="0" smtClean="0">
              <a:solidFill>
                <a:srgbClr val="7030A0"/>
              </a:solidFill>
              <a:latin typeface="微軟正黑體" pitchFamily="34" charset="-120"/>
              <a:ea typeface="微軟正黑體" pitchFamily="34" charset="-120"/>
              <a:cs typeface="Lato Light" panose="020F0302020204030203" pitchFamily="34" charset="0"/>
            </a:endParaRPr>
          </a:p>
          <a:p>
            <a:pPr marL="514350" indent="-514350" algn="l">
              <a:buAutoNum type="arabicPeriod"/>
            </a:pPr>
            <a:r>
              <a:rPr lang="en-US" altLang="zh-TW" sz="3200" dirty="0" err="1" smtClean="0">
                <a:solidFill>
                  <a:schemeClr val="tx1"/>
                </a:solidFill>
                <a:latin typeface="微軟正黑體" pitchFamily="34" charset="-120"/>
                <a:ea typeface="微軟正黑體" pitchFamily="34" charset="-120"/>
                <a:cs typeface="Lato Light" panose="020F0302020204030203" pitchFamily="34" charset="0"/>
              </a:rPr>
              <a:t>MelaCake+TarkusVP</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spcAft>
                <a:spcPts val="600"/>
              </a:spcAft>
              <a:buAutoNum type="arabicPeriod"/>
            </a:pPr>
            <a:r>
              <a:rPr lang="zh-TW" altLang="en-US" sz="3200" dirty="0" smtClean="0">
                <a:solidFill>
                  <a:srgbClr val="FF6600"/>
                </a:solidFill>
                <a:latin typeface="微軟正黑體" pitchFamily="34" charset="-120"/>
                <a:ea typeface="微軟正黑體" pitchFamily="34" charset="-120"/>
                <a:cs typeface="Lato Light" panose="020F0302020204030203" pitchFamily="34" charset="0"/>
              </a:rPr>
              <a:t>罐軍爭霸場地</a:t>
            </a:r>
            <a:endParaRPr lang="en-US" altLang="zh-TW" sz="3200" dirty="0" smtClean="0">
              <a:solidFill>
                <a:srgbClr val="FF6600"/>
              </a:solidFill>
              <a:latin typeface="微軟正黑體" pitchFamily="34" charset="-120"/>
              <a:ea typeface="微軟正黑體" pitchFamily="34" charset="-120"/>
              <a:cs typeface="Lato Light" panose="020F0302020204030203" pitchFamily="34" charset="0"/>
            </a:endParaRPr>
          </a:p>
          <a:p>
            <a:pPr algn="l"/>
            <a:endParaRPr lang="zh-TW" altLang="en-US" sz="3200" b="1" dirty="0" smtClean="0">
              <a:solidFill>
                <a:schemeClr val="tx1"/>
              </a:solidFill>
              <a:latin typeface="微軟正黑體" pitchFamily="34" charset="-120"/>
              <a:ea typeface="微軟正黑體" pitchFamily="34" charset="-120"/>
              <a:cs typeface="Lato Light" panose="020F0302020204030203" pitchFamily="34" charset="0"/>
            </a:endParaRPr>
          </a:p>
        </p:txBody>
      </p:sp>
      <p:pic>
        <p:nvPicPr>
          <p:cNvPr id="14" name="Picture 4"/>
          <p:cNvPicPr>
            <a:picLocks noChangeAspect="1" noChangeArrowheads="1"/>
          </p:cNvPicPr>
          <p:nvPr/>
        </p:nvPicPr>
        <p:blipFill>
          <a:blip r:embed="rId3" cstate="print"/>
          <a:srcRect/>
          <a:stretch>
            <a:fillRect/>
          </a:stretch>
        </p:blipFill>
        <p:spPr bwMode="auto">
          <a:xfrm>
            <a:off x="15422771" y="6677045"/>
            <a:ext cx="8661849" cy="4429427"/>
          </a:xfrm>
          <a:prstGeom prst="rect">
            <a:avLst/>
          </a:prstGeom>
          <a:noFill/>
          <a:ln w="9525">
            <a:noFill/>
            <a:miter lim="800000"/>
            <a:headEnd/>
            <a:tailEnd/>
          </a:ln>
        </p:spPr>
      </p:pic>
      <p:sp>
        <p:nvSpPr>
          <p:cNvPr id="8" name="文字方塊 7"/>
          <p:cNvSpPr txBox="1"/>
          <p:nvPr/>
        </p:nvSpPr>
        <p:spPr>
          <a:xfrm>
            <a:off x="1653398" y="6675070"/>
            <a:ext cx="18274216" cy="4647426"/>
          </a:xfrm>
          <a:prstGeom prst="rect">
            <a:avLst/>
          </a:prstGeom>
          <a:noFill/>
        </p:spPr>
        <p:txBody>
          <a:bodyPr wrap="square" rtlCol="0">
            <a:spAutoFit/>
          </a:bodyPr>
          <a:lstStyle/>
          <a:p>
            <a:pPr algn="l"/>
            <a:r>
              <a:rPr lang="zh-TW" altLang="en-US" sz="4000" b="1" smtClean="0">
                <a:solidFill>
                  <a:srgbClr val="7030A0"/>
                </a:solidFill>
                <a:latin typeface="微軟正黑體" pitchFamily="34" charset="-120"/>
                <a:ea typeface="微軟正黑體" pitchFamily="34" charset="-120"/>
                <a:cs typeface="Lato Light" panose="020F0302020204030203" pitchFamily="34" charset="0"/>
              </a:rPr>
              <a:t>使用加減法</a:t>
            </a:r>
            <a:r>
              <a:rPr lang="en-US" altLang="zh-TW" sz="4000" b="1" smtClean="0">
                <a:solidFill>
                  <a:srgbClr val="7030A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7030A0"/>
                </a:solidFill>
                <a:latin typeface="微軟正黑體" pitchFamily="34" charset="-120"/>
                <a:ea typeface="微軟正黑體" pitchFamily="34" charset="-120"/>
                <a:cs typeface="Lato Light" panose="020F0302020204030203" pitchFamily="34" charset="0"/>
              </a:rPr>
              <a:t>乘法遊戲的遊戲規則</a:t>
            </a:r>
            <a:r>
              <a:rPr lang="en-US" altLang="zh-TW" sz="4000" b="1" smtClean="0">
                <a:solidFill>
                  <a:srgbClr val="7030A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7030A0"/>
                </a:solidFill>
                <a:latin typeface="微軟正黑體" pitchFamily="34" charset="-120"/>
                <a:ea typeface="微軟正黑體" pitchFamily="34" charset="-120"/>
                <a:cs typeface="Lato Light" panose="020F0302020204030203" pitchFamily="34" charset="0"/>
              </a:rPr>
              <a:t>人數</a:t>
            </a:r>
            <a:r>
              <a:rPr lang="en-US" altLang="zh-TW" sz="4000" b="1" smtClean="0">
                <a:solidFill>
                  <a:srgbClr val="7030A0"/>
                </a:solidFill>
                <a:latin typeface="微軟正黑體" pitchFamily="34" charset="-120"/>
                <a:ea typeface="微軟正黑體" pitchFamily="34" charset="-120"/>
                <a:cs typeface="Lato Light" panose="020F0302020204030203" pitchFamily="34" charset="0"/>
              </a:rPr>
              <a:t>:</a:t>
            </a:r>
            <a:r>
              <a:rPr lang="zh-TW" altLang="en-US" sz="4000" b="1" smtClean="0">
                <a:solidFill>
                  <a:srgbClr val="7030A0"/>
                </a:solidFill>
                <a:latin typeface="微軟正黑體" pitchFamily="34" charset="-120"/>
                <a:ea typeface="微軟正黑體" pitchFamily="34" charset="-120"/>
                <a:cs typeface="Lato Light" panose="020F0302020204030203" pitchFamily="34" charset="0"/>
              </a:rPr>
              <a:t> </a:t>
            </a:r>
            <a:r>
              <a:rPr lang="en-US" altLang="zh-TW" sz="4000" b="1" smtClean="0">
                <a:solidFill>
                  <a:srgbClr val="7030A0"/>
                </a:solidFill>
                <a:latin typeface="微軟正黑體" pitchFamily="34" charset="-120"/>
                <a:ea typeface="微軟正黑體" pitchFamily="34" charset="-120"/>
                <a:cs typeface="Lato Light" panose="020F0302020204030203" pitchFamily="34" charset="0"/>
              </a:rPr>
              <a:t>2~8</a:t>
            </a:r>
            <a:r>
              <a:rPr lang="zh-TW" altLang="en-US" sz="4000" b="1" smtClean="0">
                <a:solidFill>
                  <a:srgbClr val="7030A0"/>
                </a:solidFill>
                <a:latin typeface="微軟正黑體" pitchFamily="34" charset="-120"/>
                <a:ea typeface="微軟正黑體" pitchFamily="34" charset="-120"/>
                <a:cs typeface="Lato Light" panose="020F0302020204030203" pitchFamily="34" charset="0"/>
              </a:rPr>
              <a:t>人皆可遊戲</a:t>
            </a:r>
            <a:r>
              <a:rPr lang="en-US" altLang="zh-TW" sz="4000" b="1" smtClean="0">
                <a:solidFill>
                  <a:srgbClr val="7030A0"/>
                </a:solidFill>
                <a:latin typeface="微軟正黑體" pitchFamily="34" charset="-120"/>
                <a:ea typeface="微軟正黑體" pitchFamily="34" charset="-120"/>
                <a:cs typeface="Lato Light" panose="020F0302020204030203" pitchFamily="34" charset="0"/>
              </a:rPr>
              <a:t>)</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遊戲雙方先將距離感測器至於遊戲場地周邊固定中心距離</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77</a:t>
            </a: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公分的位置</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遊戲場地中心圓形的圖形內</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等分為四個不同的距離</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選手設定每個距離所代表的燈號分數</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分別設定</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1,2,3,4</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個燈號數量</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每位選手輪流攻擊</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在圓形區域放置可樂罐</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所有選手分別得出燈的數量</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a:pPr>
            <a:r>
              <a:rPr lang="zh-TW" altLang="en-US" sz="3200" smtClean="0">
                <a:solidFill>
                  <a:schemeClr val="accent4">
                    <a:lumMod val="75000"/>
                  </a:schemeClr>
                </a:solidFill>
                <a:latin typeface="微軟正黑體" pitchFamily="34" charset="-120"/>
                <a:ea typeface="微軟正黑體" pitchFamily="34" charset="-120"/>
                <a:cs typeface="Lato Light" panose="020F0302020204030203" pitchFamily="34" charset="0"/>
              </a:rPr>
              <a:t>同時以骰子決定攻擊倍數</a:t>
            </a:r>
            <a:r>
              <a:rPr lang="en-US" altLang="zh-TW" sz="3200" smtClean="0">
                <a:solidFill>
                  <a:schemeClr val="accent4">
                    <a:lumMod val="75000"/>
                  </a:schemeClr>
                </a:solidFill>
                <a:latin typeface="微軟正黑體" pitchFamily="34" charset="-120"/>
                <a:ea typeface="微軟正黑體" pitchFamily="34" charset="-120"/>
                <a:cs typeface="Lato Light" panose="020F0302020204030203" pitchFamily="34" charset="0"/>
              </a:rPr>
              <a:t>,</a:t>
            </a:r>
            <a:r>
              <a:rPr lang="zh-TW" altLang="en-US" sz="3200" smtClean="0">
                <a:solidFill>
                  <a:schemeClr val="accent4">
                    <a:lumMod val="75000"/>
                  </a:schemeClr>
                </a:solidFill>
                <a:latin typeface="微軟正黑體" pitchFamily="34" charset="-120"/>
                <a:ea typeface="微軟正黑體" pitchFamily="34" charset="-120"/>
                <a:cs typeface="Lato Light" panose="020F0302020204030203" pitchFamily="34" charset="0"/>
              </a:rPr>
              <a:t>攻擊倍數</a:t>
            </a:r>
            <a:r>
              <a:rPr lang="en-US" altLang="zh-TW" sz="3200" smtClean="0">
                <a:solidFill>
                  <a:schemeClr val="accent4">
                    <a:lumMod val="75000"/>
                  </a:schemeClr>
                </a:solidFill>
                <a:latin typeface="微軟正黑體" pitchFamily="34" charset="-120"/>
                <a:ea typeface="微軟正黑體" pitchFamily="34" charset="-120"/>
                <a:cs typeface="Lato Light" panose="020F0302020204030203" pitchFamily="34" charset="0"/>
              </a:rPr>
              <a:t>x</a:t>
            </a:r>
            <a:r>
              <a:rPr lang="zh-TW" altLang="en-US" sz="3200" smtClean="0">
                <a:solidFill>
                  <a:schemeClr val="accent4">
                    <a:lumMod val="75000"/>
                  </a:schemeClr>
                </a:solidFill>
                <a:latin typeface="微軟正黑體" pitchFamily="34" charset="-120"/>
                <a:ea typeface="微軟正黑體" pitchFamily="34" charset="-120"/>
                <a:cs typeface="Lato Light" panose="020F0302020204030203" pitchFamily="34" charset="0"/>
              </a:rPr>
              <a:t>燈的數量</a:t>
            </a:r>
            <a:r>
              <a:rPr lang="en-US" altLang="zh-TW" sz="3200" smtClean="0">
                <a:solidFill>
                  <a:schemeClr val="accent4">
                    <a:lumMod val="75000"/>
                  </a:schemeClr>
                </a:solidFill>
                <a:latin typeface="微軟正黑體" pitchFamily="34" charset="-120"/>
                <a:ea typeface="微軟正黑體" pitchFamily="34" charset="-120"/>
                <a:cs typeface="Lato Light" panose="020F0302020204030203" pitchFamily="34" charset="0"/>
              </a:rPr>
              <a:t>=</a:t>
            </a:r>
            <a:r>
              <a:rPr lang="zh-TW" altLang="en-US" sz="3200" smtClean="0">
                <a:solidFill>
                  <a:schemeClr val="accent4">
                    <a:lumMod val="75000"/>
                  </a:schemeClr>
                </a:solidFill>
                <a:latin typeface="微軟正黑體" pitchFamily="34" charset="-120"/>
                <a:ea typeface="微軟正黑體" pitchFamily="34" charset="-120"/>
                <a:cs typeface="Lato Light" panose="020F0302020204030203" pitchFamily="34" charset="0"/>
              </a:rPr>
              <a:t>每位選手的扣分</a:t>
            </a:r>
            <a:endParaRPr lang="en-US" altLang="zh-TW" sz="3200" dirty="0" smtClean="0">
              <a:solidFill>
                <a:schemeClr val="accent4">
                  <a:lumMod val="75000"/>
                </a:schemeClr>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startAt="6"/>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起始的分數</a:t>
            </a:r>
            <a:r>
              <a:rPr lang="en-US" altLang="zh-TW" sz="3200" smtClean="0">
                <a:solidFill>
                  <a:srgbClr val="7030A0"/>
                </a:solidFill>
                <a:latin typeface="微軟正黑體" pitchFamily="34" charset="-120"/>
                <a:ea typeface="微軟正黑體" pitchFamily="34" charset="-120"/>
                <a:cs typeface="Lato Light" panose="020F0302020204030203" pitchFamily="34" charset="0"/>
              </a:rPr>
              <a:t>96</a:t>
            </a:r>
            <a:r>
              <a:rPr lang="zh-TW" altLang="en-US" sz="3200" smtClean="0">
                <a:solidFill>
                  <a:srgbClr val="7030A0"/>
                </a:solidFill>
                <a:latin typeface="微軟正黑體" pitchFamily="34" charset="-120"/>
                <a:ea typeface="微軟正黑體" pitchFamily="34" charset="-120"/>
                <a:cs typeface="Lato Light" panose="020F0302020204030203" pitchFamily="34" charset="0"/>
              </a:rPr>
              <a:t>分</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開始扣</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扣為負數者淘汰</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最後一位為勝利者</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marL="514350" indent="-514350" algn="l">
              <a:buFont typeface="+mj-lt"/>
              <a:buAutoNum type="alphaUcPeriod" startAt="6"/>
            </a:pPr>
            <a:r>
              <a:rPr lang="zh-TW" altLang="en-US" sz="3200" smtClean="0">
                <a:solidFill>
                  <a:schemeClr val="tx1"/>
                </a:solidFill>
                <a:latin typeface="微軟正黑體" pitchFamily="34" charset="-120"/>
                <a:ea typeface="微軟正黑體" pitchFamily="34" charset="-120"/>
                <a:cs typeface="Lato Light" panose="020F0302020204030203" pitchFamily="34" charset="0"/>
              </a:rPr>
              <a:t>同時若被攻擊者扣分剛好為零</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則豬羊變色成為本場勝利者</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endParaRPr lang="zh-TW" altLang="en-US" sz="3200" b="1" dirty="0" smtClean="0">
              <a:solidFill>
                <a:schemeClr val="tx1"/>
              </a:solidFill>
              <a:latin typeface="微軟正黑體" pitchFamily="34" charset="-120"/>
              <a:ea typeface="微軟正黑體" pitchFamily="34" charset="-12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橢圓 2"/>
          <p:cNvSpPr/>
          <p:nvPr/>
        </p:nvSpPr>
        <p:spPr bwMode="auto">
          <a:xfrm>
            <a:off x="1995229" y="2738153"/>
            <a:ext cx="10184524" cy="9932276"/>
          </a:xfrm>
          <a:prstGeom prst="ellipse">
            <a:avLst/>
          </a:prstGeom>
          <a:noFill/>
          <a:ln w="38100">
            <a:solidFill>
              <a:schemeClr val="tx1">
                <a:lumMod val="60000"/>
                <a:lumOff val="4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2" name="橢圓 1"/>
          <p:cNvSpPr/>
          <p:nvPr/>
        </p:nvSpPr>
        <p:spPr bwMode="auto">
          <a:xfrm>
            <a:off x="5369050" y="6017381"/>
            <a:ext cx="3499944" cy="3247696"/>
          </a:xfrm>
          <a:prstGeom prst="ellipse">
            <a:avLst/>
          </a:prstGeom>
          <a:solidFill>
            <a:schemeClr val="accent3">
              <a:lumMod val="60000"/>
              <a:lumOff val="40000"/>
            </a:schemeClr>
          </a:solidFill>
          <a:ln>
            <a:solidFill>
              <a:schemeClr val="accent1"/>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cxnSp>
        <p:nvCxnSpPr>
          <p:cNvPr id="5" name="直線接點 4"/>
          <p:cNvCxnSpPr>
            <a:endCxn id="38" idx="7"/>
          </p:cNvCxnSpPr>
          <p:nvPr/>
        </p:nvCxnSpPr>
        <p:spPr bwMode="auto">
          <a:xfrm flipV="1">
            <a:off x="7103256" y="6751372"/>
            <a:ext cx="1462300" cy="889860"/>
          </a:xfrm>
          <a:prstGeom prst="line">
            <a:avLst/>
          </a:prstGeom>
          <a:blipFill dpi="0" rotWithShape="0">
            <a:blip r:embed="rId3" cstate="print"/>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p:spPr>
      </p:cxnSp>
      <p:cxnSp>
        <p:nvCxnSpPr>
          <p:cNvPr id="8" name="直線接點 7"/>
          <p:cNvCxnSpPr/>
          <p:nvPr/>
        </p:nvCxnSpPr>
        <p:spPr bwMode="auto">
          <a:xfrm>
            <a:off x="7103256" y="7641229"/>
            <a:ext cx="3153104" cy="4051738"/>
          </a:xfrm>
          <a:prstGeom prst="line">
            <a:avLst/>
          </a:prstGeom>
          <a:blipFill dpi="0" rotWithShape="0">
            <a:blip r:embed="rId3" cstate="print"/>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p:spPr>
      </p:cxnSp>
      <p:sp>
        <p:nvSpPr>
          <p:cNvPr id="9" name="文字方塊 8"/>
          <p:cNvSpPr txBox="1"/>
          <p:nvPr/>
        </p:nvSpPr>
        <p:spPr>
          <a:xfrm>
            <a:off x="6787946" y="6576331"/>
            <a:ext cx="1387365" cy="584775"/>
          </a:xfrm>
          <a:prstGeom prst="rect">
            <a:avLst/>
          </a:prstGeom>
          <a:noFill/>
        </p:spPr>
        <p:txBody>
          <a:bodyPr wrap="square" rtlCol="0">
            <a:spAutoFit/>
          </a:bodyPr>
          <a:lstStyle/>
          <a:p>
            <a:pPr algn="l"/>
            <a:r>
              <a:rPr lang="en-US" altLang="zh-TW"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20cm</a:t>
            </a:r>
            <a:endParaRPr lang="zh-TW" altLang="en-US"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sp>
        <p:nvSpPr>
          <p:cNvPr id="10" name="文字方塊 9"/>
          <p:cNvSpPr txBox="1"/>
          <p:nvPr/>
        </p:nvSpPr>
        <p:spPr>
          <a:xfrm>
            <a:off x="8175311" y="8680302"/>
            <a:ext cx="1387365" cy="584775"/>
          </a:xfrm>
          <a:prstGeom prst="rect">
            <a:avLst/>
          </a:prstGeom>
          <a:noFill/>
        </p:spPr>
        <p:txBody>
          <a:bodyPr wrap="square" rtlCol="0">
            <a:spAutoFit/>
          </a:bodyPr>
          <a:lstStyle/>
          <a:p>
            <a:pPr algn="l"/>
            <a:r>
              <a:rPr lang="en-US" altLang="zh-TW"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rPr>
              <a:t>77cm</a:t>
            </a:r>
            <a:endParaRPr lang="zh-TW" altLang="en-US"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endParaRPr>
          </a:p>
        </p:txBody>
      </p:sp>
      <p:grpSp>
        <p:nvGrpSpPr>
          <p:cNvPr id="4" name="群組 13"/>
          <p:cNvGrpSpPr/>
          <p:nvPr/>
        </p:nvGrpSpPr>
        <p:grpSpPr>
          <a:xfrm rot="19454634">
            <a:off x="9604065" y="11307438"/>
            <a:ext cx="1304589" cy="771059"/>
            <a:chOff x="16301545" y="6115570"/>
            <a:chExt cx="3531476" cy="1735657"/>
          </a:xfrm>
        </p:grpSpPr>
        <p:sp>
          <p:nvSpPr>
            <p:cNvPr id="11" name="圓角矩形 10"/>
            <p:cNvSpPr/>
            <p:nvPr/>
          </p:nvSpPr>
          <p:spPr bwMode="auto">
            <a:xfrm>
              <a:off x="16301545" y="6544140"/>
              <a:ext cx="3531476" cy="1307087"/>
            </a:xfrm>
            <a:prstGeom prst="roundRect">
              <a:avLst/>
            </a:prstGeom>
            <a:solidFill>
              <a:schemeClr val="tx1">
                <a:lumMod val="40000"/>
                <a:lumOff val="60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2" name="圓角矩形 11"/>
            <p:cNvSpPr/>
            <p:nvPr/>
          </p:nvSpPr>
          <p:spPr bwMode="auto">
            <a:xfrm>
              <a:off x="16995227" y="6117021"/>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13" name="圓角矩形 12"/>
            <p:cNvSpPr/>
            <p:nvPr/>
          </p:nvSpPr>
          <p:spPr bwMode="auto">
            <a:xfrm>
              <a:off x="18471931" y="6115570"/>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grpSp>
      <p:cxnSp>
        <p:nvCxnSpPr>
          <p:cNvPr id="16" name="直線接點 15"/>
          <p:cNvCxnSpPr>
            <a:stCxn id="38" idx="7"/>
            <a:endCxn id="13" idx="0"/>
          </p:cNvCxnSpPr>
          <p:nvPr/>
        </p:nvCxnSpPr>
        <p:spPr bwMode="auto">
          <a:xfrm>
            <a:off x="8565556" y="6751372"/>
            <a:ext cx="1671906" cy="4480127"/>
          </a:xfrm>
          <a:prstGeom prst="line">
            <a:avLst/>
          </a:prstGeom>
          <a:blipFill dpi="0" rotWithShape="0">
            <a:blip r:embed="rId3" cstate="print"/>
            <a:srcRect/>
            <a:tile tx="0" ty="0" sx="100000" sy="100000" flip="none" algn="tl"/>
          </a:blip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cxnSp>
      <p:cxnSp>
        <p:nvCxnSpPr>
          <p:cNvPr id="17" name="直線接點 16"/>
          <p:cNvCxnSpPr/>
          <p:nvPr/>
        </p:nvCxnSpPr>
        <p:spPr bwMode="auto">
          <a:xfrm>
            <a:off x="5778953" y="8680302"/>
            <a:ext cx="3834035" cy="2823273"/>
          </a:xfrm>
          <a:prstGeom prst="line">
            <a:avLst/>
          </a:prstGeom>
          <a:blipFill dpi="0" rotWithShape="0">
            <a:blip r:embed="rId3" cstate="print"/>
            <a:srcRect/>
            <a:tile tx="0" ty="0" sx="100000" sy="100000" flip="none" algn="tl"/>
          </a:blip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cxnSp>
      <p:sp>
        <p:nvSpPr>
          <p:cNvPr id="20" name="文字方塊 19"/>
          <p:cNvSpPr txBox="1"/>
          <p:nvPr/>
        </p:nvSpPr>
        <p:spPr>
          <a:xfrm>
            <a:off x="9227666" y="12378041"/>
            <a:ext cx="4623231" cy="1077218"/>
          </a:xfrm>
          <a:prstGeom prst="rect">
            <a:avLst/>
          </a:prstGeom>
          <a:noFill/>
        </p:spPr>
        <p:txBody>
          <a:bodyPr wrap="square" rtlCol="0">
            <a:spAutoFit/>
          </a:bodyPr>
          <a:lstStyle/>
          <a:p>
            <a:pPr algn="l"/>
            <a:r>
              <a:rPr lang="zh-TW" altLang="en-US" sz="3200" smtClean="0">
                <a:solidFill>
                  <a:schemeClr val="tx1"/>
                </a:solidFill>
                <a:latin typeface="微軟正黑體" pitchFamily="34" charset="-120"/>
                <a:ea typeface="微軟正黑體" pitchFamily="34" charset="-120"/>
                <a:cs typeface="Lato Light" panose="020F0302020204030203" pitchFamily="34" charset="0"/>
              </a:rPr>
              <a:t>距離感測器偵測範圍</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3200" smtClean="0">
                <a:solidFill>
                  <a:schemeClr val="tx1"/>
                </a:solidFill>
                <a:latin typeface="微軟正黑體" pitchFamily="34" charset="-120"/>
                <a:ea typeface="微軟正黑體" pitchFamily="34" charset="-120"/>
                <a:cs typeface="Lato Light" panose="020F0302020204030203" pitchFamily="34" charset="0"/>
              </a:rPr>
              <a:t>左右開角約</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30</a:t>
            </a:r>
            <a:r>
              <a:rPr lang="zh-TW" altLang="en-US" sz="3200" dirty="0" smtClean="0">
                <a:solidFill>
                  <a:schemeClr val="tx1"/>
                </a:solidFill>
                <a:latin typeface="微軟正黑體" pitchFamily="34" charset="-120"/>
                <a:ea typeface="微軟正黑體" pitchFamily="34" charset="-120"/>
                <a:cs typeface="Lato Light" panose="020F0302020204030203" pitchFamily="34" charset="0"/>
              </a:rPr>
              <a:t>度</a:t>
            </a:r>
          </a:p>
        </p:txBody>
      </p:sp>
      <p:grpSp>
        <p:nvGrpSpPr>
          <p:cNvPr id="6" name="群組 20"/>
          <p:cNvGrpSpPr/>
          <p:nvPr/>
        </p:nvGrpSpPr>
        <p:grpSpPr>
          <a:xfrm rot="14041163">
            <a:off x="10570873" y="4661561"/>
            <a:ext cx="1304589" cy="771059"/>
            <a:chOff x="16301545" y="6115570"/>
            <a:chExt cx="3531476" cy="1735657"/>
          </a:xfrm>
        </p:grpSpPr>
        <p:sp>
          <p:nvSpPr>
            <p:cNvPr id="22" name="圓角矩形 21"/>
            <p:cNvSpPr/>
            <p:nvPr/>
          </p:nvSpPr>
          <p:spPr bwMode="auto">
            <a:xfrm>
              <a:off x="16301545" y="6544140"/>
              <a:ext cx="3531476" cy="1307087"/>
            </a:xfrm>
            <a:prstGeom prst="roundRect">
              <a:avLst/>
            </a:prstGeom>
            <a:solidFill>
              <a:schemeClr val="tx1">
                <a:lumMod val="40000"/>
                <a:lumOff val="60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23" name="圓角矩形 22"/>
            <p:cNvSpPr/>
            <p:nvPr/>
          </p:nvSpPr>
          <p:spPr bwMode="auto">
            <a:xfrm>
              <a:off x="16995227" y="6117021"/>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24" name="圓角矩形 23"/>
            <p:cNvSpPr/>
            <p:nvPr/>
          </p:nvSpPr>
          <p:spPr bwMode="auto">
            <a:xfrm>
              <a:off x="18471931" y="6115570"/>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grpSp>
      <p:grpSp>
        <p:nvGrpSpPr>
          <p:cNvPr id="7" name="群組 24"/>
          <p:cNvGrpSpPr/>
          <p:nvPr/>
        </p:nvGrpSpPr>
        <p:grpSpPr>
          <a:xfrm rot="8402332">
            <a:off x="3451796" y="3420451"/>
            <a:ext cx="1304589" cy="771059"/>
            <a:chOff x="16301545" y="6115570"/>
            <a:chExt cx="3531476" cy="1735657"/>
          </a:xfrm>
        </p:grpSpPr>
        <p:sp>
          <p:nvSpPr>
            <p:cNvPr id="26" name="圓角矩形 25"/>
            <p:cNvSpPr/>
            <p:nvPr/>
          </p:nvSpPr>
          <p:spPr bwMode="auto">
            <a:xfrm>
              <a:off x="16301545" y="6544140"/>
              <a:ext cx="3531476" cy="1307087"/>
            </a:xfrm>
            <a:prstGeom prst="roundRect">
              <a:avLst/>
            </a:prstGeom>
            <a:solidFill>
              <a:schemeClr val="tx1">
                <a:lumMod val="40000"/>
                <a:lumOff val="60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27" name="圓角矩形 26"/>
            <p:cNvSpPr/>
            <p:nvPr/>
          </p:nvSpPr>
          <p:spPr bwMode="auto">
            <a:xfrm>
              <a:off x="16995227" y="6117021"/>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28" name="圓角矩形 27"/>
            <p:cNvSpPr/>
            <p:nvPr/>
          </p:nvSpPr>
          <p:spPr bwMode="auto">
            <a:xfrm>
              <a:off x="18471931" y="6115570"/>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grpSp>
      <p:grpSp>
        <p:nvGrpSpPr>
          <p:cNvPr id="14" name="群組 28"/>
          <p:cNvGrpSpPr/>
          <p:nvPr/>
        </p:nvGrpSpPr>
        <p:grpSpPr>
          <a:xfrm rot="2978131">
            <a:off x="2541069" y="10371350"/>
            <a:ext cx="1304589" cy="771059"/>
            <a:chOff x="16301545" y="6115570"/>
            <a:chExt cx="3531476" cy="1735657"/>
          </a:xfrm>
        </p:grpSpPr>
        <p:sp>
          <p:nvSpPr>
            <p:cNvPr id="30" name="圓角矩形 29"/>
            <p:cNvSpPr/>
            <p:nvPr/>
          </p:nvSpPr>
          <p:spPr bwMode="auto">
            <a:xfrm>
              <a:off x="16301545" y="6544140"/>
              <a:ext cx="3531476" cy="1307087"/>
            </a:xfrm>
            <a:prstGeom prst="roundRect">
              <a:avLst/>
            </a:prstGeom>
            <a:solidFill>
              <a:schemeClr val="tx1">
                <a:lumMod val="40000"/>
                <a:lumOff val="60000"/>
              </a:scheme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31" name="圓角矩形 30"/>
            <p:cNvSpPr/>
            <p:nvPr/>
          </p:nvSpPr>
          <p:spPr bwMode="auto">
            <a:xfrm>
              <a:off x="16995227" y="6117021"/>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sp>
          <p:nvSpPr>
            <p:cNvPr id="32" name="圓角矩形 31"/>
            <p:cNvSpPr/>
            <p:nvPr/>
          </p:nvSpPr>
          <p:spPr bwMode="auto">
            <a:xfrm>
              <a:off x="18471931" y="6115570"/>
              <a:ext cx="567559" cy="584775"/>
            </a:xfrm>
            <a:prstGeom prst="roundRect">
              <a:avLst/>
            </a:prstGeom>
            <a:solidFill>
              <a:schemeClr val="tx1">
                <a:lumMod val="40000"/>
                <a:lumOff val="60000"/>
              </a:schemeClr>
            </a:solidFill>
            <a:ln>
              <a:noFill/>
            </a:ln>
            <a:effectLst/>
            <a:extLst/>
          </p:spPr>
          <p:txBody>
            <a:bodyPr lIns="0" tIns="0" rIns="0" bIns="0" rtlCol="0" anchor="ctr"/>
            <a:lstStyle/>
            <a:p>
              <a:endParaRPr lang="zh-TW" altLang="en-US" sz="4000">
                <a:solidFill>
                  <a:srgbClr val="FFFFFF"/>
                </a:solidFill>
                <a:effectLst>
                  <a:outerShdw blurRad="38100" dist="38100" dir="2700000" algn="tl">
                    <a:srgbClr val="000000"/>
                  </a:outerShdw>
                </a:effectLst>
              </a:endParaRPr>
            </a:p>
          </p:txBody>
        </p:sp>
      </p:grpSp>
      <p:sp>
        <p:nvSpPr>
          <p:cNvPr id="37" name="文字方塊 36"/>
          <p:cNvSpPr txBox="1"/>
          <p:nvPr/>
        </p:nvSpPr>
        <p:spPr>
          <a:xfrm>
            <a:off x="14404346" y="3998370"/>
            <a:ext cx="9249738" cy="5016758"/>
          </a:xfrm>
          <a:prstGeom prst="rect">
            <a:avLst/>
          </a:prstGeom>
          <a:noFill/>
        </p:spPr>
        <p:txBody>
          <a:bodyPr wrap="square" rtlCol="0">
            <a:spAutoFit/>
          </a:bodyPr>
          <a:lstStyle/>
          <a:p>
            <a:pPr algn="l"/>
            <a:r>
              <a:rPr lang="zh-TW" altLang="en-US" sz="3200" smtClean="0">
                <a:solidFill>
                  <a:schemeClr val="tx1"/>
                </a:solidFill>
                <a:latin typeface="微軟正黑體" pitchFamily="34" charset="-120"/>
                <a:ea typeface="微軟正黑體" pitchFamily="34" charset="-120"/>
                <a:cs typeface="Lato Light" panose="020F0302020204030203" pitchFamily="34" charset="0"/>
              </a:rPr>
              <a:t>罐軍爭霸利用的原理是距離感測器感測距離的有效角度在約左右開角</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30</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度的範圍內</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3200" smtClean="0">
                <a:solidFill>
                  <a:schemeClr val="tx1"/>
                </a:solidFill>
                <a:latin typeface="微軟正黑體" pitchFamily="34" charset="-120"/>
                <a:ea typeface="微軟正黑體" pitchFamily="34" charset="-120"/>
                <a:cs typeface="Lato Light" panose="020F0302020204030203" pitchFamily="34" charset="0"/>
              </a:rPr>
              <a:t>遊玩的參加者把感測器放在距離中心點周圍</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77cm</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的大圓上</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大家一同對著中間</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20cm</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的小圓</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r>
              <a:rPr lang="zh-TW" altLang="en-US" sz="3200" smtClean="0">
                <a:solidFill>
                  <a:schemeClr val="tx1"/>
                </a:solidFill>
                <a:latin typeface="微軟正黑體" pitchFamily="34" charset="-120"/>
                <a:ea typeface="微軟正黑體" pitchFamily="34" charset="-120"/>
                <a:cs typeface="Lato Light" panose="020F0302020204030203" pitchFamily="34" charset="0"/>
              </a:rPr>
              <a:t>在遊戲前可以用一條</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77cm</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的線去測量距離感測器離圓心的位置</a:t>
            </a:r>
            <a:r>
              <a:rPr lang="en-US" altLang="zh-TW" sz="3200" smtClean="0">
                <a:solidFill>
                  <a:schemeClr val="tx1"/>
                </a:solidFill>
                <a:latin typeface="微軟正黑體" pitchFamily="34" charset="-120"/>
                <a:ea typeface="微軟正黑體" pitchFamily="34" charset="-120"/>
                <a:cs typeface="Lato Light" panose="020F0302020204030203" pitchFamily="34" charset="0"/>
              </a:rPr>
              <a:t>,</a:t>
            </a:r>
            <a:r>
              <a:rPr lang="zh-TW" altLang="en-US" sz="3200" smtClean="0">
                <a:solidFill>
                  <a:schemeClr val="tx1"/>
                </a:solidFill>
                <a:latin typeface="微軟正黑體" pitchFamily="34" charset="-120"/>
                <a:ea typeface="微軟正黑體" pitchFamily="34" charset="-120"/>
                <a:cs typeface="Lato Light" panose="020F0302020204030203" pitchFamily="34" charset="0"/>
              </a:rPr>
              <a:t>並且把可樂罐放置在圓的左右兩邊確定一下能不能感測得到障礙物</a:t>
            </a:r>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a:p>
            <a:pPr algn="l"/>
            <a:endParaRPr lang="en-US" altLang="zh-TW" sz="32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38" name="橢圓 37"/>
          <p:cNvSpPr/>
          <p:nvPr/>
        </p:nvSpPr>
        <p:spPr bwMode="auto">
          <a:xfrm>
            <a:off x="8175311" y="6689705"/>
            <a:ext cx="457200" cy="421090"/>
          </a:xfrm>
          <a:prstGeom prst="ellipse">
            <a:avLst/>
          </a:prstGeom>
          <a:solidFill>
            <a:srgbClr val="FF0000">
              <a:alpha val="51000"/>
            </a:srgb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39" name="橢圓 38"/>
          <p:cNvSpPr/>
          <p:nvPr/>
        </p:nvSpPr>
        <p:spPr bwMode="auto">
          <a:xfrm>
            <a:off x="5778953" y="8358475"/>
            <a:ext cx="457200" cy="421090"/>
          </a:xfrm>
          <a:prstGeom prst="ellipse">
            <a:avLst/>
          </a:prstGeom>
          <a:solidFill>
            <a:srgbClr val="FF0000">
              <a:alpha val="51000"/>
            </a:srgbClr>
          </a:solidFill>
          <a:ln>
            <a:no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42" name="標題 1"/>
          <p:cNvSpPr txBox="1">
            <a:spLocks/>
          </p:cNvSpPr>
          <p:nvPr/>
        </p:nvSpPr>
        <p:spPr>
          <a:xfrm>
            <a:off x="1854819" y="1031803"/>
            <a:ext cx="3775393" cy="1169551"/>
          </a:xfrm>
          <a:prstGeom prst="rect">
            <a:avLst/>
          </a:prstGeom>
        </p:spPr>
        <p:txBody>
          <a:bodyPr wrap="none">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zh-TW" altLang="en-US" sz="70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mj-cs"/>
                <a:sym typeface="Helvetica" panose="020B0604020202020204" pitchFamily="34" charset="0"/>
              </a:rPr>
              <a:t>遊戲方法</a:t>
            </a:r>
            <a:endParaRPr kumimoji="0" lang="zh-TW" altLang="en-US" sz="7000" b="1" i="0" u="none" strike="noStrike" kern="1200" cap="none" spc="0" normalizeH="0" baseline="0" noProof="0" dirty="0" smtClean="0">
              <a:ln>
                <a:noFill/>
              </a:ln>
              <a:solidFill>
                <a:schemeClr val="tx1"/>
              </a:solidFill>
              <a:effectLst/>
              <a:uLnTx/>
              <a:uFillTx/>
              <a:latin typeface="微軟正黑體" pitchFamily="34" charset="-120"/>
              <a:ea typeface="微軟正黑體" pitchFamily="34" charset="-120"/>
              <a:cs typeface="Gill Sans" charset="0"/>
              <a:sym typeface="Gill Sans"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p:sp>
      <p:pic>
        <p:nvPicPr>
          <p:cNvPr id="132097" name="Picture 1" descr="Untitled-8.jpg"/>
          <p:cNvPicPr>
            <a:picLocks noChangeAspect="1"/>
          </p:cNvPicPr>
          <p:nvPr/>
        </p:nvPicPr>
        <p:blipFill>
          <a:blip r:embed="rId3" cstate="print">
            <a:lum bright="20000" contrast="-30000"/>
            <a:extLst>
              <a:ext uri="{28A0092B-C50C-407E-A947-70E740481C1C}">
                <a14:useLocalDpi xmlns="" xmlns:a14="http://schemas.microsoft.com/office/drawing/2010/main" val="0"/>
              </a:ext>
            </a:extLst>
          </a:blip>
          <a:srcRect l="27" r="27"/>
          <a:stretch>
            <a:fillRect/>
          </a:stretch>
        </p:blipFill>
        <p:spPr bwMode="auto">
          <a:xfrm>
            <a:off x="0" y="-3175"/>
            <a:ext cx="24384000" cy="13722350"/>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
        <p:nvSpPr>
          <p:cNvPr id="5" name="矩形 4"/>
          <p:cNvSpPr/>
          <p:nvPr/>
        </p:nvSpPr>
        <p:spPr bwMode="auto">
          <a:xfrm>
            <a:off x="1702684" y="2571440"/>
            <a:ext cx="20794893" cy="10722920"/>
          </a:xfrm>
          <a:prstGeom prst="rect">
            <a:avLst/>
          </a:prstGeom>
          <a:solidFill>
            <a:srgbClr val="FDFDFD">
              <a:alpha val="58000"/>
            </a:srgbClr>
          </a:solidFill>
          <a:ln>
            <a:noFill/>
          </a:ln>
          <a:effectLst>
            <a:softEdge rad="63500"/>
          </a:effectLst>
          <a:extLst/>
        </p:spPr>
        <p:txBody>
          <a:bodyPr lIns="0" tIns="0" rIns="0" bIns="0" rtlCol="0" anchor="ctr"/>
          <a:lstStyle/>
          <a:p>
            <a:pPr defTabSz="825444"/>
            <a:endParaRPr lang="zh-TW" altLang="en-US" sz="4000" dirty="0">
              <a:solidFill>
                <a:srgbClr val="FFFFFF"/>
              </a:solidFill>
              <a:effectLst>
                <a:outerShdw blurRad="38100" dist="38100" dir="2700000" algn="tl">
                  <a:srgbClr val="000000"/>
                </a:outerShdw>
              </a:effectLst>
              <a:latin typeface="Gill Sans" charset="0"/>
              <a:sym typeface="Gill Sans" charset="0"/>
            </a:endParaRPr>
          </a:p>
        </p:txBody>
      </p:sp>
      <p:sp>
        <p:nvSpPr>
          <p:cNvPr id="41" name="AutoShape 8"/>
          <p:cNvSpPr>
            <a:spLocks/>
          </p:cNvSpPr>
          <p:nvPr/>
        </p:nvSpPr>
        <p:spPr bwMode="auto">
          <a:xfrm>
            <a:off x="2110880" y="7938120"/>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2" name="AutoShape 9"/>
          <p:cNvSpPr>
            <a:spLocks/>
          </p:cNvSpPr>
          <p:nvPr/>
        </p:nvSpPr>
        <p:spPr bwMode="auto">
          <a:xfrm>
            <a:off x="2472654" y="8565182"/>
            <a:ext cx="1035051"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5700" dirty="0">
              <a:solidFill>
                <a:srgbClr val="000000"/>
              </a:solidFill>
              <a:sym typeface="Gill Sans" charset="0"/>
            </a:endParaRPr>
          </a:p>
        </p:txBody>
      </p:sp>
      <p:sp>
        <p:nvSpPr>
          <p:cNvPr id="39" name="AutoShape 8"/>
          <p:cNvSpPr>
            <a:spLocks/>
          </p:cNvSpPr>
          <p:nvPr/>
        </p:nvSpPr>
        <p:spPr bwMode="auto">
          <a:xfrm>
            <a:off x="11985178" y="3206602"/>
            <a:ext cx="1385888"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0" name="AutoShape 9"/>
          <p:cNvSpPr>
            <a:spLocks/>
          </p:cNvSpPr>
          <p:nvPr/>
        </p:nvSpPr>
        <p:spPr bwMode="auto">
          <a:xfrm>
            <a:off x="12336016" y="3833664"/>
            <a:ext cx="1035051"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5700" dirty="0">
              <a:solidFill>
                <a:srgbClr val="000000"/>
              </a:solidFill>
              <a:sym typeface="Gill Sans" charset="0"/>
            </a:endParaRPr>
          </a:p>
        </p:txBody>
      </p:sp>
      <p:sp>
        <p:nvSpPr>
          <p:cNvPr id="2" name="Title 1"/>
          <p:cNvSpPr>
            <a:spLocks noGrp="1"/>
          </p:cNvSpPr>
          <p:nvPr>
            <p:ph type="title"/>
          </p:nvPr>
        </p:nvSpPr>
        <p:spPr>
          <a:xfrm>
            <a:off x="1318798" y="874149"/>
            <a:ext cx="13611406" cy="1523490"/>
          </a:xfrm>
          <a:solidFill>
            <a:schemeClr val="bg1"/>
          </a:solidFill>
          <a:effectLst>
            <a:outerShdw blurRad="50800" dist="241300" dir="2700000" algn="tl" rotWithShape="0">
              <a:prstClr val="black">
                <a:alpha val="40000"/>
              </a:prstClr>
            </a:outerShdw>
          </a:effectLst>
        </p:spPr>
        <p:txBody>
          <a:bodyPr/>
          <a:lstStyle/>
          <a:p>
            <a:r>
              <a:rPr lang="zh-TW" altLang="en-US" dirty="0" smtClean="0">
                <a:latin typeface="微軟正黑體" pitchFamily="34" charset="-120"/>
                <a:ea typeface="微軟正黑體" pitchFamily="34" charset="-120"/>
                <a:sym typeface="Aleo Regular" charset="0"/>
              </a:rPr>
              <a:t>               </a:t>
            </a:r>
            <a:r>
              <a:rPr lang="en-US" altLang="zh-TW" dirty="0" smtClean="0">
                <a:solidFill>
                  <a:schemeClr val="tx1"/>
                </a:solidFill>
                <a:latin typeface="微軟正黑體" pitchFamily="34" charset="-120"/>
                <a:ea typeface="微軟正黑體" pitchFamily="34" charset="-120"/>
                <a:sym typeface="Aleo Regular" charset="0"/>
              </a:rPr>
              <a:t>Coding</a:t>
            </a:r>
            <a:r>
              <a:rPr lang="zh-TW" altLang="en-US" dirty="0" smtClean="0">
                <a:solidFill>
                  <a:schemeClr val="tx1"/>
                </a:solidFill>
                <a:latin typeface="微軟正黑體" pitchFamily="34" charset="-120"/>
                <a:ea typeface="微軟正黑體" pitchFamily="34" charset="-120"/>
                <a:sym typeface="Aleo Regular" charset="0"/>
              </a:rPr>
              <a:t>課程內容</a:t>
            </a:r>
            <a:endParaRPr lang="en-US" dirty="0">
              <a:solidFill>
                <a:schemeClr val="tx1"/>
              </a:solidFill>
              <a:latin typeface="微軟正黑體" pitchFamily="34" charset="-120"/>
              <a:ea typeface="微軟正黑體" pitchFamily="34" charset="-120"/>
            </a:endParaRPr>
          </a:p>
        </p:txBody>
      </p:sp>
      <p:grpSp>
        <p:nvGrpSpPr>
          <p:cNvPr id="4" name="群組 5"/>
          <p:cNvGrpSpPr/>
          <p:nvPr/>
        </p:nvGrpSpPr>
        <p:grpSpPr>
          <a:xfrm>
            <a:off x="2110880" y="3135048"/>
            <a:ext cx="1385888" cy="1600200"/>
            <a:chOff x="5698998" y="4343400"/>
            <a:chExt cx="1385887" cy="1600200"/>
          </a:xfrm>
        </p:grpSpPr>
        <p:grpSp>
          <p:nvGrpSpPr>
            <p:cNvPr id="6" name="群組 20"/>
            <p:cNvGrpSpPr/>
            <p:nvPr/>
          </p:nvGrpSpPr>
          <p:grpSpPr>
            <a:xfrm>
              <a:off x="5698998" y="4343400"/>
              <a:ext cx="1385887" cy="1600200"/>
              <a:chOff x="4313111" y="4494213"/>
              <a:chExt cx="1385887" cy="1600200"/>
            </a:xfrm>
          </p:grpSpPr>
          <p:sp>
            <p:nvSpPr>
              <p:cNvPr id="9"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0"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5700" dirty="0">
                  <a:solidFill>
                    <a:srgbClr val="000000"/>
                  </a:solidFill>
                  <a:sym typeface="Gill Sans" charset="0"/>
                </a:endParaRPr>
              </a:p>
            </p:txBody>
          </p:sp>
          <p:sp>
            <p:nvSpPr>
              <p:cNvPr id="11" name="AutoShape 10"/>
              <p:cNvSpPr>
                <a:spLocks/>
              </p:cNvSpPr>
              <p:nvPr/>
            </p:nvSpPr>
            <p:spPr bwMode="auto">
              <a:xfrm>
                <a:off x="4507577"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grpSp>
        <p:sp>
          <p:nvSpPr>
            <p:cNvPr id="8" name="AutoShape 29"/>
            <p:cNvSpPr>
              <a:spLocks/>
            </p:cNvSpPr>
            <p:nvPr/>
          </p:nvSpPr>
          <p:spPr bwMode="auto">
            <a:xfrm>
              <a:off x="6048787" y="4860734"/>
              <a:ext cx="731838" cy="6016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7644" y="18553"/>
                  </a:moveTo>
                  <a:cubicBezTo>
                    <a:pt x="16843" y="18553"/>
                    <a:pt x="16194" y="17762"/>
                    <a:pt x="16194" y="16788"/>
                  </a:cubicBezTo>
                  <a:cubicBezTo>
                    <a:pt x="16194" y="15814"/>
                    <a:pt x="16843" y="15024"/>
                    <a:pt x="17644" y="15024"/>
                  </a:cubicBezTo>
                  <a:cubicBezTo>
                    <a:pt x="18445" y="15024"/>
                    <a:pt x="19095" y="15814"/>
                    <a:pt x="19095" y="16788"/>
                  </a:cubicBezTo>
                  <a:cubicBezTo>
                    <a:pt x="19095" y="17762"/>
                    <a:pt x="18445" y="18553"/>
                    <a:pt x="17644" y="18553"/>
                  </a:cubicBezTo>
                  <a:close/>
                  <a:moveTo>
                    <a:pt x="21599" y="17437"/>
                  </a:moveTo>
                  <a:lnTo>
                    <a:pt x="21599" y="16141"/>
                  </a:lnTo>
                  <a:lnTo>
                    <a:pt x="21024" y="15891"/>
                  </a:lnTo>
                  <a:cubicBezTo>
                    <a:pt x="20804" y="15797"/>
                    <a:pt x="20628" y="15592"/>
                    <a:pt x="20539" y="15331"/>
                  </a:cubicBezTo>
                  <a:lnTo>
                    <a:pt x="20538" y="15330"/>
                  </a:lnTo>
                  <a:cubicBezTo>
                    <a:pt x="20449" y="15068"/>
                    <a:pt x="20455" y="14772"/>
                    <a:pt x="20556" y="14515"/>
                  </a:cubicBezTo>
                  <a:lnTo>
                    <a:pt x="20818" y="13845"/>
                  </a:lnTo>
                  <a:lnTo>
                    <a:pt x="20064" y="12928"/>
                  </a:lnTo>
                  <a:lnTo>
                    <a:pt x="19513" y="13247"/>
                  </a:lnTo>
                  <a:cubicBezTo>
                    <a:pt x="19302" y="13369"/>
                    <a:pt x="19058" y="13377"/>
                    <a:pt x="18843" y="13268"/>
                  </a:cubicBezTo>
                  <a:lnTo>
                    <a:pt x="18842" y="13268"/>
                  </a:lnTo>
                  <a:cubicBezTo>
                    <a:pt x="18627" y="13159"/>
                    <a:pt x="18460" y="12944"/>
                    <a:pt x="18382" y="12677"/>
                  </a:cubicBezTo>
                  <a:lnTo>
                    <a:pt x="18177" y="11977"/>
                  </a:lnTo>
                  <a:lnTo>
                    <a:pt x="17112" y="11977"/>
                  </a:lnTo>
                  <a:lnTo>
                    <a:pt x="16907" y="12677"/>
                  </a:lnTo>
                  <a:cubicBezTo>
                    <a:pt x="16829" y="12944"/>
                    <a:pt x="16661" y="13159"/>
                    <a:pt x="16446" y="13268"/>
                  </a:cubicBezTo>
                  <a:cubicBezTo>
                    <a:pt x="16230" y="13377"/>
                    <a:pt x="15987" y="13369"/>
                    <a:pt x="15776" y="13247"/>
                  </a:cubicBezTo>
                  <a:lnTo>
                    <a:pt x="15224" y="12928"/>
                  </a:lnTo>
                  <a:lnTo>
                    <a:pt x="14471" y="13845"/>
                  </a:lnTo>
                  <a:lnTo>
                    <a:pt x="14733" y="14515"/>
                  </a:lnTo>
                  <a:cubicBezTo>
                    <a:pt x="14833" y="14771"/>
                    <a:pt x="14840" y="15068"/>
                    <a:pt x="14750" y="15330"/>
                  </a:cubicBezTo>
                  <a:lnTo>
                    <a:pt x="14750" y="15331"/>
                  </a:lnTo>
                  <a:cubicBezTo>
                    <a:pt x="14661" y="15593"/>
                    <a:pt x="14485" y="15797"/>
                    <a:pt x="14265" y="15891"/>
                  </a:cubicBezTo>
                  <a:lnTo>
                    <a:pt x="13690" y="16141"/>
                  </a:lnTo>
                  <a:lnTo>
                    <a:pt x="13690" y="17437"/>
                  </a:lnTo>
                  <a:lnTo>
                    <a:pt x="14265" y="17686"/>
                  </a:lnTo>
                  <a:cubicBezTo>
                    <a:pt x="14484" y="17780"/>
                    <a:pt x="14661" y="17984"/>
                    <a:pt x="14750" y="18246"/>
                  </a:cubicBezTo>
                  <a:cubicBezTo>
                    <a:pt x="14840" y="18509"/>
                    <a:pt x="14834" y="18805"/>
                    <a:pt x="14733" y="19061"/>
                  </a:cubicBezTo>
                  <a:lnTo>
                    <a:pt x="14471" y="19733"/>
                  </a:lnTo>
                  <a:lnTo>
                    <a:pt x="15224" y="20649"/>
                  </a:lnTo>
                  <a:lnTo>
                    <a:pt x="15776" y="20330"/>
                  </a:lnTo>
                  <a:cubicBezTo>
                    <a:pt x="15987" y="20208"/>
                    <a:pt x="16230" y="20200"/>
                    <a:pt x="16446" y="20309"/>
                  </a:cubicBezTo>
                  <a:cubicBezTo>
                    <a:pt x="16661" y="20418"/>
                    <a:pt x="16829" y="20633"/>
                    <a:pt x="16907" y="20899"/>
                  </a:cubicBezTo>
                  <a:lnTo>
                    <a:pt x="17112" y="21599"/>
                  </a:lnTo>
                  <a:lnTo>
                    <a:pt x="18177" y="21599"/>
                  </a:lnTo>
                  <a:lnTo>
                    <a:pt x="18381" y="20904"/>
                  </a:lnTo>
                  <a:cubicBezTo>
                    <a:pt x="18459" y="20634"/>
                    <a:pt x="18628" y="20418"/>
                    <a:pt x="18845" y="20307"/>
                  </a:cubicBezTo>
                  <a:lnTo>
                    <a:pt x="18846" y="20307"/>
                  </a:lnTo>
                  <a:cubicBezTo>
                    <a:pt x="19059" y="20200"/>
                    <a:pt x="19300" y="20207"/>
                    <a:pt x="19509" y="20328"/>
                  </a:cubicBezTo>
                  <a:lnTo>
                    <a:pt x="20064" y="20649"/>
                  </a:lnTo>
                  <a:lnTo>
                    <a:pt x="20818" y="19733"/>
                  </a:lnTo>
                  <a:lnTo>
                    <a:pt x="20555" y="19061"/>
                  </a:lnTo>
                  <a:cubicBezTo>
                    <a:pt x="20455" y="18805"/>
                    <a:pt x="20449" y="18508"/>
                    <a:pt x="20538" y="18246"/>
                  </a:cubicBezTo>
                  <a:cubicBezTo>
                    <a:pt x="20628" y="17984"/>
                    <a:pt x="20804" y="17780"/>
                    <a:pt x="21024" y="17685"/>
                  </a:cubicBezTo>
                  <a:cubicBezTo>
                    <a:pt x="21024" y="17685"/>
                    <a:pt x="21599" y="17437"/>
                    <a:pt x="21599" y="17437"/>
                  </a:cubicBezTo>
                  <a:close/>
                  <a:moveTo>
                    <a:pt x="7439" y="12369"/>
                  </a:moveTo>
                  <a:cubicBezTo>
                    <a:pt x="5932" y="12369"/>
                    <a:pt x="4711" y="10883"/>
                    <a:pt x="4711" y="9050"/>
                  </a:cubicBezTo>
                  <a:cubicBezTo>
                    <a:pt x="4711" y="7217"/>
                    <a:pt x="5932" y="5731"/>
                    <a:pt x="7439" y="5731"/>
                  </a:cubicBezTo>
                  <a:cubicBezTo>
                    <a:pt x="8946" y="5731"/>
                    <a:pt x="10168" y="7217"/>
                    <a:pt x="10168" y="9050"/>
                  </a:cubicBezTo>
                  <a:cubicBezTo>
                    <a:pt x="10168" y="10883"/>
                    <a:pt x="8946" y="12369"/>
                    <a:pt x="7439" y="12369"/>
                  </a:cubicBezTo>
                  <a:close/>
                  <a:moveTo>
                    <a:pt x="14879" y="10269"/>
                  </a:moveTo>
                  <a:lnTo>
                    <a:pt x="14879" y="7831"/>
                  </a:lnTo>
                  <a:lnTo>
                    <a:pt x="13796" y="7363"/>
                  </a:lnTo>
                  <a:cubicBezTo>
                    <a:pt x="13383" y="7185"/>
                    <a:pt x="13051" y="6801"/>
                    <a:pt x="12884" y="6308"/>
                  </a:cubicBezTo>
                  <a:lnTo>
                    <a:pt x="12883" y="6308"/>
                  </a:lnTo>
                  <a:cubicBezTo>
                    <a:pt x="12715" y="5814"/>
                    <a:pt x="12727" y="5258"/>
                    <a:pt x="12915" y="4775"/>
                  </a:cubicBezTo>
                  <a:lnTo>
                    <a:pt x="13408" y="3513"/>
                  </a:lnTo>
                  <a:lnTo>
                    <a:pt x="11991" y="1789"/>
                  </a:lnTo>
                  <a:lnTo>
                    <a:pt x="10954" y="2389"/>
                  </a:lnTo>
                  <a:cubicBezTo>
                    <a:pt x="10558" y="2618"/>
                    <a:pt x="10099" y="2632"/>
                    <a:pt x="9694" y="2428"/>
                  </a:cubicBezTo>
                  <a:cubicBezTo>
                    <a:pt x="9693" y="2427"/>
                    <a:pt x="9693" y="2427"/>
                    <a:pt x="9693" y="2427"/>
                  </a:cubicBezTo>
                  <a:cubicBezTo>
                    <a:pt x="9288" y="2223"/>
                    <a:pt x="8973" y="1819"/>
                    <a:pt x="8826" y="1317"/>
                  </a:cubicBezTo>
                  <a:lnTo>
                    <a:pt x="8441" y="0"/>
                  </a:lnTo>
                  <a:lnTo>
                    <a:pt x="6437" y="0"/>
                  </a:lnTo>
                  <a:lnTo>
                    <a:pt x="6052" y="1317"/>
                  </a:lnTo>
                  <a:cubicBezTo>
                    <a:pt x="5905" y="1819"/>
                    <a:pt x="5590" y="2223"/>
                    <a:pt x="5185" y="2427"/>
                  </a:cubicBezTo>
                  <a:lnTo>
                    <a:pt x="5185" y="2428"/>
                  </a:lnTo>
                  <a:cubicBezTo>
                    <a:pt x="4779" y="2633"/>
                    <a:pt x="4321" y="2618"/>
                    <a:pt x="3924" y="2389"/>
                  </a:cubicBezTo>
                  <a:lnTo>
                    <a:pt x="2887" y="1789"/>
                  </a:lnTo>
                  <a:lnTo>
                    <a:pt x="1470" y="3513"/>
                  </a:lnTo>
                  <a:lnTo>
                    <a:pt x="1963" y="4774"/>
                  </a:lnTo>
                  <a:cubicBezTo>
                    <a:pt x="2152" y="5257"/>
                    <a:pt x="2164" y="5815"/>
                    <a:pt x="1995" y="6308"/>
                  </a:cubicBezTo>
                  <a:cubicBezTo>
                    <a:pt x="1995" y="6308"/>
                    <a:pt x="1995" y="6308"/>
                    <a:pt x="1995" y="6308"/>
                  </a:cubicBezTo>
                  <a:cubicBezTo>
                    <a:pt x="1827" y="6801"/>
                    <a:pt x="1495" y="7184"/>
                    <a:pt x="1082" y="7363"/>
                  </a:cubicBezTo>
                  <a:lnTo>
                    <a:pt x="0" y="7831"/>
                  </a:lnTo>
                  <a:lnTo>
                    <a:pt x="0" y="10269"/>
                  </a:lnTo>
                  <a:lnTo>
                    <a:pt x="1082" y="10738"/>
                  </a:lnTo>
                  <a:cubicBezTo>
                    <a:pt x="1495" y="10916"/>
                    <a:pt x="1827" y="11300"/>
                    <a:pt x="1995" y="11792"/>
                  </a:cubicBezTo>
                  <a:lnTo>
                    <a:pt x="1995" y="11793"/>
                  </a:lnTo>
                  <a:cubicBezTo>
                    <a:pt x="2164" y="12286"/>
                    <a:pt x="2152" y="12844"/>
                    <a:pt x="1963" y="13326"/>
                  </a:cubicBezTo>
                  <a:lnTo>
                    <a:pt x="1470" y="14588"/>
                  </a:lnTo>
                  <a:lnTo>
                    <a:pt x="2887" y="16311"/>
                  </a:lnTo>
                  <a:lnTo>
                    <a:pt x="3924" y="15712"/>
                  </a:lnTo>
                  <a:cubicBezTo>
                    <a:pt x="4321" y="15483"/>
                    <a:pt x="4779" y="15469"/>
                    <a:pt x="5185" y="15673"/>
                  </a:cubicBezTo>
                  <a:lnTo>
                    <a:pt x="5186" y="15673"/>
                  </a:lnTo>
                  <a:cubicBezTo>
                    <a:pt x="5591" y="15877"/>
                    <a:pt x="5905" y="16281"/>
                    <a:pt x="6052" y="16784"/>
                  </a:cubicBezTo>
                  <a:lnTo>
                    <a:pt x="6437" y="18101"/>
                  </a:lnTo>
                  <a:lnTo>
                    <a:pt x="8441" y="18101"/>
                  </a:lnTo>
                  <a:lnTo>
                    <a:pt x="8824" y="16792"/>
                  </a:lnTo>
                  <a:cubicBezTo>
                    <a:pt x="8972" y="16285"/>
                    <a:pt x="9290" y="15877"/>
                    <a:pt x="9698" y="15670"/>
                  </a:cubicBezTo>
                  <a:cubicBezTo>
                    <a:pt x="9698" y="15670"/>
                    <a:pt x="9699" y="15670"/>
                    <a:pt x="9699" y="15670"/>
                  </a:cubicBezTo>
                  <a:cubicBezTo>
                    <a:pt x="10101" y="15467"/>
                    <a:pt x="10555" y="15481"/>
                    <a:pt x="10948" y="15708"/>
                  </a:cubicBezTo>
                  <a:lnTo>
                    <a:pt x="11991" y="16311"/>
                  </a:lnTo>
                  <a:lnTo>
                    <a:pt x="13408" y="14588"/>
                  </a:lnTo>
                  <a:lnTo>
                    <a:pt x="12915" y="13325"/>
                  </a:lnTo>
                  <a:cubicBezTo>
                    <a:pt x="12727" y="12844"/>
                    <a:pt x="12715" y="12286"/>
                    <a:pt x="12883" y="11793"/>
                  </a:cubicBezTo>
                  <a:cubicBezTo>
                    <a:pt x="13052" y="11300"/>
                    <a:pt x="13384" y="10916"/>
                    <a:pt x="13797" y="10737"/>
                  </a:cubicBezTo>
                  <a:cubicBezTo>
                    <a:pt x="13797" y="10737"/>
                    <a:pt x="14879" y="10269"/>
                    <a:pt x="14879" y="10269"/>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7" name="群組 11"/>
          <p:cNvGrpSpPr/>
          <p:nvPr/>
        </p:nvGrpSpPr>
        <p:grpSpPr>
          <a:xfrm>
            <a:off x="2326904" y="8156922"/>
            <a:ext cx="996951" cy="1149350"/>
            <a:chOff x="5211772" y="3230526"/>
            <a:chExt cx="996950" cy="1149350"/>
          </a:xfrm>
        </p:grpSpPr>
        <p:sp>
          <p:nvSpPr>
            <p:cNvPr id="17" name="AutoShape 13"/>
            <p:cNvSpPr>
              <a:spLocks/>
            </p:cNvSpPr>
            <p:nvPr/>
          </p:nvSpPr>
          <p:spPr bwMode="auto">
            <a:xfrm>
              <a:off x="5211772" y="3230526"/>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3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4" name="AutoShape 34"/>
            <p:cNvSpPr>
              <a:spLocks/>
            </p:cNvSpPr>
            <p:nvPr/>
          </p:nvSpPr>
          <p:spPr bwMode="auto">
            <a:xfrm>
              <a:off x="5356981" y="3465195"/>
              <a:ext cx="697611" cy="75327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599" y="8155"/>
                  </a:moveTo>
                  <a:lnTo>
                    <a:pt x="18579" y="8155"/>
                  </a:lnTo>
                  <a:lnTo>
                    <a:pt x="18579" y="9469"/>
                  </a:lnTo>
                  <a:lnTo>
                    <a:pt x="21599" y="9469"/>
                  </a:lnTo>
                  <a:cubicBezTo>
                    <a:pt x="21599" y="9469"/>
                    <a:pt x="21599" y="8155"/>
                    <a:pt x="21599"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13" name="群組 17"/>
          <p:cNvGrpSpPr/>
          <p:nvPr/>
        </p:nvGrpSpPr>
        <p:grpSpPr>
          <a:xfrm>
            <a:off x="11996253" y="7988822"/>
            <a:ext cx="1385888" cy="1600200"/>
            <a:chOff x="7084885" y="6096000"/>
            <a:chExt cx="1385887" cy="1600200"/>
          </a:xfrm>
        </p:grpSpPr>
        <p:grpSp>
          <p:nvGrpSpPr>
            <p:cNvPr id="18" name="群組 24"/>
            <p:cNvGrpSpPr/>
            <p:nvPr/>
          </p:nvGrpSpPr>
          <p:grpSpPr>
            <a:xfrm>
              <a:off x="7084885" y="6096000"/>
              <a:ext cx="1385887" cy="1600200"/>
              <a:chOff x="4313111" y="4494213"/>
              <a:chExt cx="1385887" cy="1600200"/>
            </a:xfrm>
          </p:grpSpPr>
          <p:sp>
            <p:nvSpPr>
              <p:cNvPr id="21" name="AutoShape 8"/>
              <p:cNvSpPr>
                <a:spLocks/>
              </p:cNvSpPr>
              <p:nvPr/>
            </p:nvSpPr>
            <p:spPr bwMode="auto">
              <a:xfrm>
                <a:off x="4313111" y="4494213"/>
                <a:ext cx="1385887" cy="1600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600" y="5400"/>
                    </a:lnTo>
                    <a:lnTo>
                      <a:pt x="21599" y="16200"/>
                    </a:lnTo>
                    <a:lnTo>
                      <a:pt x="10799" y="21599"/>
                    </a:lnTo>
                    <a:lnTo>
                      <a:pt x="0" y="16199"/>
                    </a:lnTo>
                    <a:lnTo>
                      <a:pt x="0" y="5400"/>
                    </a:lnTo>
                    <a:close/>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2" name="AutoShape 9"/>
              <p:cNvSpPr>
                <a:spLocks/>
              </p:cNvSpPr>
              <p:nvPr/>
            </p:nvSpPr>
            <p:spPr bwMode="auto">
              <a:xfrm>
                <a:off x="4663948" y="5121275"/>
                <a:ext cx="1035050" cy="91916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8967" y="21600"/>
                    </a:moveTo>
                    <a:lnTo>
                      <a:pt x="21599" y="13514"/>
                    </a:lnTo>
                    <a:lnTo>
                      <a:pt x="21523" y="4158"/>
                    </a:lnTo>
                    <a:lnTo>
                      <a:pt x="17141" y="0"/>
                    </a:lnTo>
                    <a:lnTo>
                      <a:pt x="0" y="12994"/>
                    </a:lnTo>
                    <a:lnTo>
                      <a:pt x="8967" y="21600"/>
                    </a:lnTo>
                    <a:close/>
                  </a:path>
                </a:pathLst>
              </a:custGeom>
              <a:solidFill>
                <a:schemeClr val="accent3">
                  <a:lumMod val="75000"/>
                  <a:alpha val="50000"/>
                </a:schemeClr>
              </a:solidFill>
              <a:ln>
                <a:noFill/>
              </a:ln>
              <a:effectLst/>
              <a:extLst/>
            </p:spPr>
            <p:txBody>
              <a:bodyPr lIns="0" tIns="0" rIns="0" bIns="0" anchor="ctr"/>
              <a:lstStyle/>
              <a:p>
                <a:pPr defTabSz="825444"/>
                <a:endParaRPr lang="en-US" sz="5700" dirty="0">
                  <a:solidFill>
                    <a:srgbClr val="000000"/>
                  </a:solidFill>
                  <a:sym typeface="Gill Sans" charset="0"/>
                </a:endParaRPr>
              </a:p>
            </p:txBody>
          </p:sp>
          <p:sp>
            <p:nvSpPr>
              <p:cNvPr id="23" name="AutoShape 10"/>
              <p:cNvSpPr>
                <a:spLocks/>
              </p:cNvSpPr>
              <p:nvPr/>
            </p:nvSpPr>
            <p:spPr bwMode="auto">
              <a:xfrm>
                <a:off x="4507579" y="4714875"/>
                <a:ext cx="996950" cy="115093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chemeClr val="accent4"/>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grpSp>
        <p:sp>
          <p:nvSpPr>
            <p:cNvPr id="20" name="AutoShape 41"/>
            <p:cNvSpPr>
              <a:spLocks/>
            </p:cNvSpPr>
            <p:nvPr/>
          </p:nvSpPr>
          <p:spPr bwMode="auto">
            <a:xfrm>
              <a:off x="7403823" y="6616732"/>
              <a:ext cx="766150" cy="49997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750" y="18412"/>
                  </a:moveTo>
                  <a:lnTo>
                    <a:pt x="4901" y="18412"/>
                  </a:lnTo>
                  <a:cubicBezTo>
                    <a:pt x="3335" y="18412"/>
                    <a:pt x="2103" y="16545"/>
                    <a:pt x="2103" y="14251"/>
                  </a:cubicBezTo>
                  <a:cubicBezTo>
                    <a:pt x="2103" y="11535"/>
                    <a:pt x="3556" y="9463"/>
                    <a:pt x="5372" y="9962"/>
                  </a:cubicBezTo>
                  <a:cubicBezTo>
                    <a:pt x="4765" y="6806"/>
                    <a:pt x="7693" y="5026"/>
                    <a:pt x="8771" y="7384"/>
                  </a:cubicBezTo>
                  <a:cubicBezTo>
                    <a:pt x="9042" y="6222"/>
                    <a:pt x="10129" y="3187"/>
                    <a:pt x="12774" y="3187"/>
                  </a:cubicBezTo>
                  <a:cubicBezTo>
                    <a:pt x="14774" y="3187"/>
                    <a:pt x="16842" y="5265"/>
                    <a:pt x="16910" y="9959"/>
                  </a:cubicBezTo>
                  <a:cubicBezTo>
                    <a:pt x="18244" y="9967"/>
                    <a:pt x="19496" y="11429"/>
                    <a:pt x="19496" y="14251"/>
                  </a:cubicBezTo>
                  <a:cubicBezTo>
                    <a:pt x="19496" y="16545"/>
                    <a:pt x="18264" y="18412"/>
                    <a:pt x="16750" y="18412"/>
                  </a:cubicBezTo>
                  <a:close/>
                  <a:moveTo>
                    <a:pt x="18862" y="7633"/>
                  </a:moveTo>
                  <a:cubicBezTo>
                    <a:pt x="18315" y="3252"/>
                    <a:pt x="15778" y="0"/>
                    <a:pt x="12774" y="0"/>
                  </a:cubicBezTo>
                  <a:cubicBezTo>
                    <a:pt x="10929" y="0"/>
                    <a:pt x="9218" y="1218"/>
                    <a:pt x="8048" y="3313"/>
                  </a:cubicBezTo>
                  <a:cubicBezTo>
                    <a:pt x="6096" y="2524"/>
                    <a:pt x="4048" y="4252"/>
                    <a:pt x="3477" y="7200"/>
                  </a:cubicBezTo>
                  <a:cubicBezTo>
                    <a:pt x="1449" y="8104"/>
                    <a:pt x="0" y="10950"/>
                    <a:pt x="0" y="14251"/>
                  </a:cubicBezTo>
                  <a:cubicBezTo>
                    <a:pt x="0" y="18303"/>
                    <a:pt x="2174" y="21600"/>
                    <a:pt x="4901" y="21600"/>
                  </a:cubicBezTo>
                  <a:lnTo>
                    <a:pt x="16750" y="21600"/>
                  </a:lnTo>
                  <a:cubicBezTo>
                    <a:pt x="19425" y="21600"/>
                    <a:pt x="21599" y="18303"/>
                    <a:pt x="21599" y="14251"/>
                  </a:cubicBezTo>
                  <a:cubicBezTo>
                    <a:pt x="21599" y="11388"/>
                    <a:pt x="20524" y="8843"/>
                    <a:pt x="18862" y="7633"/>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100" dirty="0">
                <a:solidFill>
                  <a:srgbClr val="FFFFFF"/>
                </a:solidFill>
                <a:effectLst>
                  <a:outerShdw blurRad="38100" dist="38100" dir="2700000" algn="tl">
                    <a:srgbClr val="C0C0C0"/>
                  </a:outerShdw>
                </a:effectLst>
                <a:latin typeface="Lato" panose="020F0502020204030203" pitchFamily="34" charset="0"/>
              </a:endParaRPr>
            </a:p>
          </p:txBody>
        </p:sp>
      </p:grpSp>
      <p:grpSp>
        <p:nvGrpSpPr>
          <p:cNvPr id="19" name="群組 23"/>
          <p:cNvGrpSpPr/>
          <p:nvPr/>
        </p:nvGrpSpPr>
        <p:grpSpPr>
          <a:xfrm>
            <a:off x="12203161" y="3401616"/>
            <a:ext cx="996951" cy="1149350"/>
            <a:chOff x="665578" y="1032473"/>
            <a:chExt cx="996950" cy="1149350"/>
          </a:xfrm>
        </p:grpSpPr>
        <p:sp>
          <p:nvSpPr>
            <p:cNvPr id="29" name="AutoShape 13"/>
            <p:cNvSpPr>
              <a:spLocks/>
            </p:cNvSpPr>
            <p:nvPr/>
          </p:nvSpPr>
          <p:spPr bwMode="auto">
            <a:xfrm>
              <a:off x="665578" y="1032473"/>
              <a:ext cx="996950" cy="114935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0800" y="0"/>
                  </a:moveTo>
                  <a:lnTo>
                    <a:pt x="21599" y="5400"/>
                  </a:lnTo>
                  <a:lnTo>
                    <a:pt x="21599" y="16200"/>
                  </a:lnTo>
                  <a:lnTo>
                    <a:pt x="10799" y="21599"/>
                  </a:lnTo>
                  <a:lnTo>
                    <a:pt x="0" y="16199"/>
                  </a:lnTo>
                  <a:lnTo>
                    <a:pt x="0" y="5400"/>
                  </a:lnTo>
                  <a:close/>
                </a:path>
              </a:pathLst>
            </a:custGeom>
            <a:solidFill>
              <a:srgbClr val="FFC000">
                <a:alpha val="92000"/>
              </a:srgbClr>
            </a:solidFill>
            <a:ln w="25400" cap="flat" cmpd="sng">
              <a:solidFill>
                <a:srgbClr val="000000">
                  <a:alpha val="0"/>
                </a:srgbClr>
              </a:solidFill>
              <a:prstDash val="solid"/>
              <a:miter lim="0"/>
              <a:headEnd/>
              <a:tailEnd/>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26" name="Shape 728"/>
            <p:cNvSpPr/>
            <p:nvPr/>
          </p:nvSpPr>
          <p:spPr>
            <a:xfrm>
              <a:off x="850561" y="1137572"/>
              <a:ext cx="574886" cy="885972"/>
            </a:xfrm>
            <a:custGeom>
              <a:avLst/>
              <a:gdLst/>
              <a:ahLst/>
              <a:cxnLst/>
              <a:rect l="0" t="0" r="0" b="0"/>
              <a:pathLst>
                <a:path w="14430" h="16206" extrusionOk="0">
                  <a:moveTo>
                    <a:pt x="13724" y="584"/>
                  </a:moveTo>
                  <a:lnTo>
                    <a:pt x="13724" y="974"/>
                  </a:lnTo>
                  <a:lnTo>
                    <a:pt x="13748" y="2312"/>
                  </a:lnTo>
                  <a:lnTo>
                    <a:pt x="13772" y="3139"/>
                  </a:lnTo>
                  <a:lnTo>
                    <a:pt x="13821" y="3966"/>
                  </a:lnTo>
                  <a:lnTo>
                    <a:pt x="13967" y="5621"/>
                  </a:lnTo>
                  <a:lnTo>
                    <a:pt x="13991" y="6375"/>
                  </a:lnTo>
                  <a:lnTo>
                    <a:pt x="14016" y="7154"/>
                  </a:lnTo>
                  <a:lnTo>
                    <a:pt x="13991" y="7908"/>
                  </a:lnTo>
                  <a:lnTo>
                    <a:pt x="13967" y="8687"/>
                  </a:lnTo>
                  <a:lnTo>
                    <a:pt x="13918" y="9441"/>
                  </a:lnTo>
                  <a:lnTo>
                    <a:pt x="13870" y="10195"/>
                  </a:lnTo>
                  <a:lnTo>
                    <a:pt x="13699" y="11728"/>
                  </a:lnTo>
                  <a:lnTo>
                    <a:pt x="13602" y="11972"/>
                  </a:lnTo>
                  <a:lnTo>
                    <a:pt x="13480" y="12191"/>
                  </a:lnTo>
                  <a:lnTo>
                    <a:pt x="13359" y="12361"/>
                  </a:lnTo>
                  <a:lnTo>
                    <a:pt x="13188" y="12531"/>
                  </a:lnTo>
                  <a:lnTo>
                    <a:pt x="13261" y="12361"/>
                  </a:lnTo>
                  <a:lnTo>
                    <a:pt x="13286" y="12191"/>
                  </a:lnTo>
                  <a:lnTo>
                    <a:pt x="13334" y="12020"/>
                  </a:lnTo>
                  <a:lnTo>
                    <a:pt x="13334" y="11850"/>
                  </a:lnTo>
                  <a:lnTo>
                    <a:pt x="13310" y="11777"/>
                  </a:lnTo>
                  <a:lnTo>
                    <a:pt x="13286" y="11704"/>
                  </a:lnTo>
                  <a:lnTo>
                    <a:pt x="13237" y="11680"/>
                  </a:lnTo>
                  <a:lnTo>
                    <a:pt x="13188" y="11704"/>
                  </a:lnTo>
                  <a:lnTo>
                    <a:pt x="13091" y="11826"/>
                  </a:lnTo>
                  <a:lnTo>
                    <a:pt x="12994" y="11972"/>
                  </a:lnTo>
                  <a:lnTo>
                    <a:pt x="12872" y="12288"/>
                  </a:lnTo>
                  <a:lnTo>
                    <a:pt x="12726" y="12580"/>
                  </a:lnTo>
                  <a:lnTo>
                    <a:pt x="12677" y="12750"/>
                  </a:lnTo>
                  <a:lnTo>
                    <a:pt x="12653" y="12896"/>
                  </a:lnTo>
                  <a:lnTo>
                    <a:pt x="12337" y="13018"/>
                  </a:lnTo>
                  <a:lnTo>
                    <a:pt x="12337" y="13018"/>
                  </a:lnTo>
                  <a:lnTo>
                    <a:pt x="12385" y="12799"/>
                  </a:lnTo>
                  <a:lnTo>
                    <a:pt x="12483" y="12604"/>
                  </a:lnTo>
                  <a:lnTo>
                    <a:pt x="12604" y="12312"/>
                  </a:lnTo>
                  <a:lnTo>
                    <a:pt x="12677" y="12142"/>
                  </a:lnTo>
                  <a:lnTo>
                    <a:pt x="12677" y="12069"/>
                  </a:lnTo>
                  <a:lnTo>
                    <a:pt x="12677" y="11996"/>
                  </a:lnTo>
                  <a:lnTo>
                    <a:pt x="12653" y="11972"/>
                  </a:lnTo>
                  <a:lnTo>
                    <a:pt x="12580" y="11972"/>
                  </a:lnTo>
                  <a:lnTo>
                    <a:pt x="12507" y="12020"/>
                  </a:lnTo>
                  <a:lnTo>
                    <a:pt x="12434" y="12069"/>
                  </a:lnTo>
                  <a:lnTo>
                    <a:pt x="12361" y="12142"/>
                  </a:lnTo>
                  <a:lnTo>
                    <a:pt x="12239" y="12312"/>
                  </a:lnTo>
                  <a:lnTo>
                    <a:pt x="12142" y="12458"/>
                  </a:lnTo>
                  <a:lnTo>
                    <a:pt x="11996" y="12775"/>
                  </a:lnTo>
                  <a:lnTo>
                    <a:pt x="11947" y="12921"/>
                  </a:lnTo>
                  <a:lnTo>
                    <a:pt x="11899" y="13091"/>
                  </a:lnTo>
                  <a:lnTo>
                    <a:pt x="11461" y="13140"/>
                  </a:lnTo>
                  <a:lnTo>
                    <a:pt x="11704" y="12604"/>
                  </a:lnTo>
                  <a:lnTo>
                    <a:pt x="11777" y="12483"/>
                  </a:lnTo>
                  <a:lnTo>
                    <a:pt x="11874" y="12264"/>
                  </a:lnTo>
                  <a:lnTo>
                    <a:pt x="11923" y="12142"/>
                  </a:lnTo>
                  <a:lnTo>
                    <a:pt x="11947" y="12045"/>
                  </a:lnTo>
                  <a:lnTo>
                    <a:pt x="11947" y="11972"/>
                  </a:lnTo>
                  <a:lnTo>
                    <a:pt x="11923" y="11923"/>
                  </a:lnTo>
                  <a:lnTo>
                    <a:pt x="11850" y="11899"/>
                  </a:lnTo>
                  <a:lnTo>
                    <a:pt x="11753" y="11923"/>
                  </a:lnTo>
                  <a:lnTo>
                    <a:pt x="11680" y="11996"/>
                  </a:lnTo>
                  <a:lnTo>
                    <a:pt x="11582" y="12069"/>
                  </a:lnTo>
                  <a:lnTo>
                    <a:pt x="11461" y="12264"/>
                  </a:lnTo>
                  <a:lnTo>
                    <a:pt x="11363" y="12410"/>
                  </a:lnTo>
                  <a:lnTo>
                    <a:pt x="11169" y="12702"/>
                  </a:lnTo>
                  <a:lnTo>
                    <a:pt x="11071" y="12896"/>
                  </a:lnTo>
                  <a:lnTo>
                    <a:pt x="10974" y="13091"/>
                  </a:lnTo>
                  <a:lnTo>
                    <a:pt x="10731" y="13042"/>
                  </a:lnTo>
                  <a:lnTo>
                    <a:pt x="10804" y="12848"/>
                  </a:lnTo>
                  <a:lnTo>
                    <a:pt x="11023" y="12385"/>
                  </a:lnTo>
                  <a:lnTo>
                    <a:pt x="11120" y="12166"/>
                  </a:lnTo>
                  <a:lnTo>
                    <a:pt x="11144" y="12045"/>
                  </a:lnTo>
                  <a:lnTo>
                    <a:pt x="11169" y="11923"/>
                  </a:lnTo>
                  <a:lnTo>
                    <a:pt x="11144" y="11874"/>
                  </a:lnTo>
                  <a:lnTo>
                    <a:pt x="11120" y="11850"/>
                  </a:lnTo>
                  <a:lnTo>
                    <a:pt x="11071" y="11850"/>
                  </a:lnTo>
                  <a:lnTo>
                    <a:pt x="10974" y="11947"/>
                  </a:lnTo>
                  <a:lnTo>
                    <a:pt x="10877" y="12020"/>
                  </a:lnTo>
                  <a:lnTo>
                    <a:pt x="10731" y="12215"/>
                  </a:lnTo>
                  <a:lnTo>
                    <a:pt x="10609" y="12434"/>
                  </a:lnTo>
                  <a:lnTo>
                    <a:pt x="10487" y="12653"/>
                  </a:lnTo>
                  <a:lnTo>
                    <a:pt x="10341" y="12921"/>
                  </a:lnTo>
                  <a:lnTo>
                    <a:pt x="10147" y="12799"/>
                  </a:lnTo>
                  <a:lnTo>
                    <a:pt x="10098" y="12775"/>
                  </a:lnTo>
                  <a:lnTo>
                    <a:pt x="10171" y="12653"/>
                  </a:lnTo>
                  <a:lnTo>
                    <a:pt x="10244" y="12531"/>
                  </a:lnTo>
                  <a:lnTo>
                    <a:pt x="10390" y="12264"/>
                  </a:lnTo>
                  <a:lnTo>
                    <a:pt x="10439" y="12118"/>
                  </a:lnTo>
                  <a:lnTo>
                    <a:pt x="10463" y="11996"/>
                  </a:lnTo>
                  <a:lnTo>
                    <a:pt x="10439" y="11874"/>
                  </a:lnTo>
                  <a:lnTo>
                    <a:pt x="10390" y="11753"/>
                  </a:lnTo>
                  <a:lnTo>
                    <a:pt x="10341" y="11728"/>
                  </a:lnTo>
                  <a:lnTo>
                    <a:pt x="10293" y="11753"/>
                  </a:lnTo>
                  <a:lnTo>
                    <a:pt x="10171" y="11850"/>
                  </a:lnTo>
                  <a:lnTo>
                    <a:pt x="10074" y="11996"/>
                  </a:lnTo>
                  <a:lnTo>
                    <a:pt x="9879" y="12288"/>
                  </a:lnTo>
                  <a:lnTo>
                    <a:pt x="9806" y="12385"/>
                  </a:lnTo>
                  <a:lnTo>
                    <a:pt x="9782" y="12191"/>
                  </a:lnTo>
                  <a:lnTo>
                    <a:pt x="9782" y="11996"/>
                  </a:lnTo>
                  <a:lnTo>
                    <a:pt x="9806" y="11801"/>
                  </a:lnTo>
                  <a:lnTo>
                    <a:pt x="9879" y="11607"/>
                  </a:lnTo>
                  <a:lnTo>
                    <a:pt x="9976" y="11436"/>
                  </a:lnTo>
                  <a:lnTo>
                    <a:pt x="10098" y="11266"/>
                  </a:lnTo>
                  <a:lnTo>
                    <a:pt x="10244" y="11120"/>
                  </a:lnTo>
                  <a:lnTo>
                    <a:pt x="10390" y="10998"/>
                  </a:lnTo>
                  <a:lnTo>
                    <a:pt x="10633" y="10877"/>
                  </a:lnTo>
                  <a:lnTo>
                    <a:pt x="10901" y="10804"/>
                  </a:lnTo>
                  <a:lnTo>
                    <a:pt x="11169" y="10755"/>
                  </a:lnTo>
                  <a:lnTo>
                    <a:pt x="11436" y="10731"/>
                  </a:lnTo>
                  <a:lnTo>
                    <a:pt x="11728" y="10682"/>
                  </a:lnTo>
                  <a:lnTo>
                    <a:pt x="11972" y="10609"/>
                  </a:lnTo>
                  <a:lnTo>
                    <a:pt x="12215" y="10512"/>
                  </a:lnTo>
                  <a:lnTo>
                    <a:pt x="12312" y="10439"/>
                  </a:lnTo>
                  <a:lnTo>
                    <a:pt x="12434" y="10341"/>
                  </a:lnTo>
                  <a:lnTo>
                    <a:pt x="12507" y="10341"/>
                  </a:lnTo>
                  <a:lnTo>
                    <a:pt x="12580" y="10317"/>
                  </a:lnTo>
                  <a:lnTo>
                    <a:pt x="12629" y="10244"/>
                  </a:lnTo>
                  <a:lnTo>
                    <a:pt x="12653" y="10171"/>
                  </a:lnTo>
                  <a:lnTo>
                    <a:pt x="12653" y="9830"/>
                  </a:lnTo>
                  <a:lnTo>
                    <a:pt x="12653" y="9514"/>
                  </a:lnTo>
                  <a:lnTo>
                    <a:pt x="12653" y="9198"/>
                  </a:lnTo>
                  <a:lnTo>
                    <a:pt x="12653" y="8857"/>
                  </a:lnTo>
                  <a:lnTo>
                    <a:pt x="12726" y="8030"/>
                  </a:lnTo>
                  <a:lnTo>
                    <a:pt x="12823" y="7203"/>
                  </a:lnTo>
                  <a:lnTo>
                    <a:pt x="12848" y="6789"/>
                  </a:lnTo>
                  <a:lnTo>
                    <a:pt x="12848" y="6375"/>
                  </a:lnTo>
                  <a:lnTo>
                    <a:pt x="12823" y="5548"/>
                  </a:lnTo>
                  <a:lnTo>
                    <a:pt x="12848" y="5232"/>
                  </a:lnTo>
                  <a:lnTo>
                    <a:pt x="12872" y="4842"/>
                  </a:lnTo>
                  <a:lnTo>
                    <a:pt x="12872" y="4648"/>
                  </a:lnTo>
                  <a:lnTo>
                    <a:pt x="12848" y="4477"/>
                  </a:lnTo>
                  <a:lnTo>
                    <a:pt x="12799" y="4307"/>
                  </a:lnTo>
                  <a:lnTo>
                    <a:pt x="12726" y="4161"/>
                  </a:lnTo>
                  <a:lnTo>
                    <a:pt x="12775" y="4112"/>
                  </a:lnTo>
                  <a:lnTo>
                    <a:pt x="12799" y="4039"/>
                  </a:lnTo>
                  <a:lnTo>
                    <a:pt x="12823" y="3966"/>
                  </a:lnTo>
                  <a:lnTo>
                    <a:pt x="12799" y="3893"/>
                  </a:lnTo>
                  <a:lnTo>
                    <a:pt x="12750" y="3820"/>
                  </a:lnTo>
                  <a:lnTo>
                    <a:pt x="12702" y="3772"/>
                  </a:lnTo>
                  <a:lnTo>
                    <a:pt x="12604" y="3747"/>
                  </a:lnTo>
                  <a:lnTo>
                    <a:pt x="12531" y="3747"/>
                  </a:lnTo>
                  <a:lnTo>
                    <a:pt x="12045" y="3869"/>
                  </a:lnTo>
                  <a:lnTo>
                    <a:pt x="11558" y="3991"/>
                  </a:lnTo>
                  <a:lnTo>
                    <a:pt x="10585" y="4258"/>
                  </a:lnTo>
                  <a:lnTo>
                    <a:pt x="8468" y="4794"/>
                  </a:lnTo>
                  <a:lnTo>
                    <a:pt x="7446" y="5061"/>
                  </a:lnTo>
                  <a:lnTo>
                    <a:pt x="6959" y="5207"/>
                  </a:lnTo>
                  <a:lnTo>
                    <a:pt x="6448" y="5378"/>
                  </a:lnTo>
                  <a:lnTo>
                    <a:pt x="5962" y="5548"/>
                  </a:lnTo>
                  <a:lnTo>
                    <a:pt x="5499" y="5743"/>
                  </a:lnTo>
                  <a:lnTo>
                    <a:pt x="5013" y="5986"/>
                  </a:lnTo>
                  <a:lnTo>
                    <a:pt x="4575" y="6229"/>
                  </a:lnTo>
                  <a:lnTo>
                    <a:pt x="4526" y="6254"/>
                  </a:lnTo>
                  <a:lnTo>
                    <a:pt x="4526" y="6302"/>
                  </a:lnTo>
                  <a:lnTo>
                    <a:pt x="4526" y="6351"/>
                  </a:lnTo>
                  <a:lnTo>
                    <a:pt x="4550" y="6400"/>
                  </a:lnTo>
                  <a:lnTo>
                    <a:pt x="4623" y="7130"/>
                  </a:lnTo>
                  <a:lnTo>
                    <a:pt x="4648" y="7495"/>
                  </a:lnTo>
                  <a:lnTo>
                    <a:pt x="4648" y="7860"/>
                  </a:lnTo>
                  <a:lnTo>
                    <a:pt x="4623" y="8736"/>
                  </a:lnTo>
                  <a:lnTo>
                    <a:pt x="4575" y="9587"/>
                  </a:lnTo>
                  <a:lnTo>
                    <a:pt x="4575" y="10171"/>
                  </a:lnTo>
                  <a:lnTo>
                    <a:pt x="4575" y="10779"/>
                  </a:lnTo>
                  <a:lnTo>
                    <a:pt x="4599" y="11972"/>
                  </a:lnTo>
                  <a:lnTo>
                    <a:pt x="4623" y="12580"/>
                  </a:lnTo>
                  <a:lnTo>
                    <a:pt x="4623" y="13164"/>
                  </a:lnTo>
                  <a:lnTo>
                    <a:pt x="4575" y="13772"/>
                  </a:lnTo>
                  <a:lnTo>
                    <a:pt x="4526" y="14356"/>
                  </a:lnTo>
                  <a:lnTo>
                    <a:pt x="4356" y="14600"/>
                  </a:lnTo>
                  <a:lnTo>
                    <a:pt x="4404" y="14356"/>
                  </a:lnTo>
                  <a:lnTo>
                    <a:pt x="4404" y="14259"/>
                  </a:lnTo>
                  <a:lnTo>
                    <a:pt x="4404" y="14137"/>
                  </a:lnTo>
                  <a:lnTo>
                    <a:pt x="4380" y="14064"/>
                  </a:lnTo>
                  <a:lnTo>
                    <a:pt x="4307" y="14040"/>
                  </a:lnTo>
                  <a:lnTo>
                    <a:pt x="4258" y="14064"/>
                  </a:lnTo>
                  <a:lnTo>
                    <a:pt x="4185" y="14113"/>
                  </a:lnTo>
                  <a:lnTo>
                    <a:pt x="4088" y="14259"/>
                  </a:lnTo>
                  <a:lnTo>
                    <a:pt x="4015" y="14429"/>
                  </a:lnTo>
                  <a:lnTo>
                    <a:pt x="3869" y="14770"/>
                  </a:lnTo>
                  <a:lnTo>
                    <a:pt x="3723" y="15038"/>
                  </a:lnTo>
                  <a:lnTo>
                    <a:pt x="3674" y="15184"/>
                  </a:lnTo>
                  <a:lnTo>
                    <a:pt x="3626" y="15305"/>
                  </a:lnTo>
                  <a:lnTo>
                    <a:pt x="3285" y="15451"/>
                  </a:lnTo>
                  <a:lnTo>
                    <a:pt x="3407" y="15159"/>
                  </a:lnTo>
                  <a:lnTo>
                    <a:pt x="3601" y="14770"/>
                  </a:lnTo>
                  <a:lnTo>
                    <a:pt x="3674" y="14551"/>
                  </a:lnTo>
                  <a:lnTo>
                    <a:pt x="3699" y="14429"/>
                  </a:lnTo>
                  <a:lnTo>
                    <a:pt x="3699" y="14332"/>
                  </a:lnTo>
                  <a:lnTo>
                    <a:pt x="3699" y="14283"/>
                  </a:lnTo>
                  <a:lnTo>
                    <a:pt x="3650" y="14259"/>
                  </a:lnTo>
                  <a:lnTo>
                    <a:pt x="3601" y="14235"/>
                  </a:lnTo>
                  <a:lnTo>
                    <a:pt x="3577" y="14259"/>
                  </a:lnTo>
                  <a:lnTo>
                    <a:pt x="3407" y="14429"/>
                  </a:lnTo>
                  <a:lnTo>
                    <a:pt x="3261" y="14648"/>
                  </a:lnTo>
                  <a:lnTo>
                    <a:pt x="3017" y="15062"/>
                  </a:lnTo>
                  <a:lnTo>
                    <a:pt x="2847" y="15330"/>
                  </a:lnTo>
                  <a:lnTo>
                    <a:pt x="2798" y="15476"/>
                  </a:lnTo>
                  <a:lnTo>
                    <a:pt x="2750" y="15622"/>
                  </a:lnTo>
                  <a:lnTo>
                    <a:pt x="2531" y="15670"/>
                  </a:lnTo>
                  <a:lnTo>
                    <a:pt x="2531" y="15670"/>
                  </a:lnTo>
                  <a:lnTo>
                    <a:pt x="2628" y="15403"/>
                  </a:lnTo>
                  <a:lnTo>
                    <a:pt x="2725" y="15159"/>
                  </a:lnTo>
                  <a:lnTo>
                    <a:pt x="2798" y="14965"/>
                  </a:lnTo>
                  <a:lnTo>
                    <a:pt x="2871" y="14770"/>
                  </a:lnTo>
                  <a:lnTo>
                    <a:pt x="2896" y="14551"/>
                  </a:lnTo>
                  <a:lnTo>
                    <a:pt x="2871" y="14454"/>
                  </a:lnTo>
                  <a:lnTo>
                    <a:pt x="2847" y="14356"/>
                  </a:lnTo>
                  <a:lnTo>
                    <a:pt x="2823" y="14332"/>
                  </a:lnTo>
                  <a:lnTo>
                    <a:pt x="2798" y="14332"/>
                  </a:lnTo>
                  <a:lnTo>
                    <a:pt x="2701" y="14502"/>
                  </a:lnTo>
                  <a:lnTo>
                    <a:pt x="2604" y="14673"/>
                  </a:lnTo>
                  <a:lnTo>
                    <a:pt x="2433" y="15038"/>
                  </a:lnTo>
                  <a:lnTo>
                    <a:pt x="2239" y="15354"/>
                  </a:lnTo>
                  <a:lnTo>
                    <a:pt x="2141" y="15549"/>
                  </a:lnTo>
                  <a:lnTo>
                    <a:pt x="2093" y="15719"/>
                  </a:lnTo>
                  <a:lnTo>
                    <a:pt x="1801" y="15695"/>
                  </a:lnTo>
                  <a:lnTo>
                    <a:pt x="2117" y="15062"/>
                  </a:lnTo>
                  <a:lnTo>
                    <a:pt x="2263" y="14746"/>
                  </a:lnTo>
                  <a:lnTo>
                    <a:pt x="2312" y="14575"/>
                  </a:lnTo>
                  <a:lnTo>
                    <a:pt x="2336" y="14405"/>
                  </a:lnTo>
                  <a:lnTo>
                    <a:pt x="2336" y="14381"/>
                  </a:lnTo>
                  <a:lnTo>
                    <a:pt x="2312" y="14356"/>
                  </a:lnTo>
                  <a:lnTo>
                    <a:pt x="2263" y="14356"/>
                  </a:lnTo>
                  <a:lnTo>
                    <a:pt x="1995" y="14648"/>
                  </a:lnTo>
                  <a:lnTo>
                    <a:pt x="1752" y="14940"/>
                  </a:lnTo>
                  <a:lnTo>
                    <a:pt x="1533" y="15281"/>
                  </a:lnTo>
                  <a:lnTo>
                    <a:pt x="1363" y="15622"/>
                  </a:lnTo>
                  <a:lnTo>
                    <a:pt x="1119" y="15524"/>
                  </a:lnTo>
                  <a:lnTo>
                    <a:pt x="1144" y="15354"/>
                  </a:lnTo>
                  <a:lnTo>
                    <a:pt x="1192" y="15208"/>
                  </a:lnTo>
                  <a:lnTo>
                    <a:pt x="1363" y="14916"/>
                  </a:lnTo>
                  <a:lnTo>
                    <a:pt x="1582" y="14551"/>
                  </a:lnTo>
                  <a:lnTo>
                    <a:pt x="1679" y="14356"/>
                  </a:lnTo>
                  <a:lnTo>
                    <a:pt x="1776" y="14137"/>
                  </a:lnTo>
                  <a:lnTo>
                    <a:pt x="1776" y="14113"/>
                  </a:lnTo>
                  <a:lnTo>
                    <a:pt x="1752" y="14089"/>
                  </a:lnTo>
                  <a:lnTo>
                    <a:pt x="1679" y="14089"/>
                  </a:lnTo>
                  <a:lnTo>
                    <a:pt x="1460" y="14308"/>
                  </a:lnTo>
                  <a:lnTo>
                    <a:pt x="1265" y="14502"/>
                  </a:lnTo>
                  <a:lnTo>
                    <a:pt x="1071" y="14746"/>
                  </a:lnTo>
                  <a:lnTo>
                    <a:pt x="925" y="14989"/>
                  </a:lnTo>
                  <a:lnTo>
                    <a:pt x="852" y="15111"/>
                  </a:lnTo>
                  <a:lnTo>
                    <a:pt x="779" y="15257"/>
                  </a:lnTo>
                  <a:lnTo>
                    <a:pt x="681" y="15159"/>
                  </a:lnTo>
                  <a:lnTo>
                    <a:pt x="633" y="15062"/>
                  </a:lnTo>
                  <a:lnTo>
                    <a:pt x="657" y="14989"/>
                  </a:lnTo>
                  <a:lnTo>
                    <a:pt x="681" y="14916"/>
                  </a:lnTo>
                  <a:lnTo>
                    <a:pt x="657" y="14867"/>
                  </a:lnTo>
                  <a:lnTo>
                    <a:pt x="827" y="14624"/>
                  </a:lnTo>
                  <a:lnTo>
                    <a:pt x="925" y="14502"/>
                  </a:lnTo>
                  <a:lnTo>
                    <a:pt x="998" y="14356"/>
                  </a:lnTo>
                  <a:lnTo>
                    <a:pt x="998" y="14332"/>
                  </a:lnTo>
                  <a:lnTo>
                    <a:pt x="1022" y="14308"/>
                  </a:lnTo>
                  <a:lnTo>
                    <a:pt x="998" y="14308"/>
                  </a:lnTo>
                  <a:lnTo>
                    <a:pt x="998" y="14235"/>
                  </a:lnTo>
                  <a:lnTo>
                    <a:pt x="973" y="14186"/>
                  </a:lnTo>
                  <a:lnTo>
                    <a:pt x="900" y="14137"/>
                  </a:lnTo>
                  <a:lnTo>
                    <a:pt x="827" y="14162"/>
                  </a:lnTo>
                  <a:lnTo>
                    <a:pt x="681" y="14259"/>
                  </a:lnTo>
                  <a:lnTo>
                    <a:pt x="535" y="14381"/>
                  </a:lnTo>
                  <a:lnTo>
                    <a:pt x="535" y="14381"/>
                  </a:lnTo>
                  <a:lnTo>
                    <a:pt x="560" y="14235"/>
                  </a:lnTo>
                  <a:lnTo>
                    <a:pt x="633" y="14113"/>
                  </a:lnTo>
                  <a:lnTo>
                    <a:pt x="681" y="13967"/>
                  </a:lnTo>
                  <a:lnTo>
                    <a:pt x="779" y="13845"/>
                  </a:lnTo>
                  <a:lnTo>
                    <a:pt x="973" y="13602"/>
                  </a:lnTo>
                  <a:lnTo>
                    <a:pt x="1217" y="13407"/>
                  </a:lnTo>
                  <a:lnTo>
                    <a:pt x="1460" y="13286"/>
                  </a:lnTo>
                  <a:lnTo>
                    <a:pt x="1703" y="13164"/>
                  </a:lnTo>
                  <a:lnTo>
                    <a:pt x="1971" y="13091"/>
                  </a:lnTo>
                  <a:lnTo>
                    <a:pt x="2214" y="13042"/>
                  </a:lnTo>
                  <a:lnTo>
                    <a:pt x="2750" y="12945"/>
                  </a:lnTo>
                  <a:lnTo>
                    <a:pt x="3285" y="12823"/>
                  </a:lnTo>
                  <a:lnTo>
                    <a:pt x="3358" y="12872"/>
                  </a:lnTo>
                  <a:lnTo>
                    <a:pt x="3431" y="12872"/>
                  </a:lnTo>
                  <a:lnTo>
                    <a:pt x="3504" y="12848"/>
                  </a:lnTo>
                  <a:lnTo>
                    <a:pt x="3504" y="12799"/>
                  </a:lnTo>
                  <a:lnTo>
                    <a:pt x="3528" y="12750"/>
                  </a:lnTo>
                  <a:lnTo>
                    <a:pt x="3577" y="12702"/>
                  </a:lnTo>
                  <a:lnTo>
                    <a:pt x="3601" y="12629"/>
                  </a:lnTo>
                  <a:lnTo>
                    <a:pt x="3601" y="12531"/>
                  </a:lnTo>
                  <a:lnTo>
                    <a:pt x="3553" y="12483"/>
                  </a:lnTo>
                  <a:lnTo>
                    <a:pt x="3577" y="11923"/>
                  </a:lnTo>
                  <a:lnTo>
                    <a:pt x="3577" y="11388"/>
                  </a:lnTo>
                  <a:lnTo>
                    <a:pt x="3577" y="10293"/>
                  </a:lnTo>
                  <a:lnTo>
                    <a:pt x="3626" y="7811"/>
                  </a:lnTo>
                  <a:lnTo>
                    <a:pt x="3626" y="3480"/>
                  </a:lnTo>
                  <a:lnTo>
                    <a:pt x="3820" y="3528"/>
                  </a:lnTo>
                  <a:lnTo>
                    <a:pt x="4039" y="3528"/>
                  </a:lnTo>
                  <a:lnTo>
                    <a:pt x="4258" y="3480"/>
                  </a:lnTo>
                  <a:lnTo>
                    <a:pt x="4502" y="3431"/>
                  </a:lnTo>
                  <a:lnTo>
                    <a:pt x="4940" y="3285"/>
                  </a:lnTo>
                  <a:lnTo>
                    <a:pt x="5305" y="3139"/>
                  </a:lnTo>
                  <a:lnTo>
                    <a:pt x="5937" y="2896"/>
                  </a:lnTo>
                  <a:lnTo>
                    <a:pt x="6570" y="2628"/>
                  </a:lnTo>
                  <a:lnTo>
                    <a:pt x="7203" y="2385"/>
                  </a:lnTo>
                  <a:lnTo>
                    <a:pt x="7859" y="2141"/>
                  </a:lnTo>
                  <a:lnTo>
                    <a:pt x="8638" y="1898"/>
                  </a:lnTo>
                  <a:lnTo>
                    <a:pt x="9441" y="1679"/>
                  </a:lnTo>
                  <a:lnTo>
                    <a:pt x="11047" y="1290"/>
                  </a:lnTo>
                  <a:lnTo>
                    <a:pt x="12410" y="974"/>
                  </a:lnTo>
                  <a:lnTo>
                    <a:pt x="13067" y="803"/>
                  </a:lnTo>
                  <a:lnTo>
                    <a:pt x="13724" y="584"/>
                  </a:lnTo>
                  <a:close/>
                  <a:moveTo>
                    <a:pt x="13845" y="0"/>
                  </a:moveTo>
                  <a:lnTo>
                    <a:pt x="13529" y="146"/>
                  </a:lnTo>
                  <a:lnTo>
                    <a:pt x="13188" y="244"/>
                  </a:lnTo>
                  <a:lnTo>
                    <a:pt x="12507" y="438"/>
                  </a:lnTo>
                  <a:lnTo>
                    <a:pt x="11120" y="779"/>
                  </a:lnTo>
                  <a:lnTo>
                    <a:pt x="9490" y="1168"/>
                  </a:lnTo>
                  <a:lnTo>
                    <a:pt x="8687" y="1387"/>
                  </a:lnTo>
                  <a:lnTo>
                    <a:pt x="7908" y="1630"/>
                  </a:lnTo>
                  <a:lnTo>
                    <a:pt x="7276" y="1849"/>
                  </a:lnTo>
                  <a:lnTo>
                    <a:pt x="6667" y="2093"/>
                  </a:lnTo>
                  <a:lnTo>
                    <a:pt x="5451" y="2579"/>
                  </a:lnTo>
                  <a:lnTo>
                    <a:pt x="4867" y="2798"/>
                  </a:lnTo>
                  <a:lnTo>
                    <a:pt x="4283" y="2993"/>
                  </a:lnTo>
                  <a:lnTo>
                    <a:pt x="3893" y="3066"/>
                  </a:lnTo>
                  <a:lnTo>
                    <a:pt x="3699" y="3115"/>
                  </a:lnTo>
                  <a:lnTo>
                    <a:pt x="3504" y="3188"/>
                  </a:lnTo>
                  <a:lnTo>
                    <a:pt x="3382" y="3163"/>
                  </a:lnTo>
                  <a:lnTo>
                    <a:pt x="3285" y="3188"/>
                  </a:lnTo>
                  <a:lnTo>
                    <a:pt x="3236" y="3212"/>
                  </a:lnTo>
                  <a:lnTo>
                    <a:pt x="3188" y="3261"/>
                  </a:lnTo>
                  <a:lnTo>
                    <a:pt x="3163" y="3309"/>
                  </a:lnTo>
                  <a:lnTo>
                    <a:pt x="3163" y="3382"/>
                  </a:lnTo>
                  <a:lnTo>
                    <a:pt x="3163" y="7616"/>
                  </a:lnTo>
                  <a:lnTo>
                    <a:pt x="3212" y="10098"/>
                  </a:lnTo>
                  <a:lnTo>
                    <a:pt x="3212" y="11242"/>
                  </a:lnTo>
                  <a:lnTo>
                    <a:pt x="3212" y="11801"/>
                  </a:lnTo>
                  <a:lnTo>
                    <a:pt x="3236" y="12385"/>
                  </a:lnTo>
                  <a:lnTo>
                    <a:pt x="3236" y="12385"/>
                  </a:lnTo>
                  <a:lnTo>
                    <a:pt x="2920" y="12361"/>
                  </a:lnTo>
                  <a:lnTo>
                    <a:pt x="2579" y="12385"/>
                  </a:lnTo>
                  <a:lnTo>
                    <a:pt x="2239" y="12458"/>
                  </a:lnTo>
                  <a:lnTo>
                    <a:pt x="1898" y="12556"/>
                  </a:lnTo>
                  <a:lnTo>
                    <a:pt x="1557" y="12677"/>
                  </a:lnTo>
                  <a:lnTo>
                    <a:pt x="1265" y="12799"/>
                  </a:lnTo>
                  <a:lnTo>
                    <a:pt x="973" y="12969"/>
                  </a:lnTo>
                  <a:lnTo>
                    <a:pt x="730" y="13140"/>
                  </a:lnTo>
                  <a:lnTo>
                    <a:pt x="584" y="13261"/>
                  </a:lnTo>
                  <a:lnTo>
                    <a:pt x="487" y="13383"/>
                  </a:lnTo>
                  <a:lnTo>
                    <a:pt x="365" y="13505"/>
                  </a:lnTo>
                  <a:lnTo>
                    <a:pt x="268" y="13651"/>
                  </a:lnTo>
                  <a:lnTo>
                    <a:pt x="195" y="13797"/>
                  </a:lnTo>
                  <a:lnTo>
                    <a:pt x="122" y="13967"/>
                  </a:lnTo>
                  <a:lnTo>
                    <a:pt x="73" y="14113"/>
                  </a:lnTo>
                  <a:lnTo>
                    <a:pt x="24" y="14283"/>
                  </a:lnTo>
                  <a:lnTo>
                    <a:pt x="24" y="14454"/>
                  </a:lnTo>
                  <a:lnTo>
                    <a:pt x="0" y="14624"/>
                  </a:lnTo>
                  <a:lnTo>
                    <a:pt x="24" y="14794"/>
                  </a:lnTo>
                  <a:lnTo>
                    <a:pt x="49" y="14940"/>
                  </a:lnTo>
                  <a:lnTo>
                    <a:pt x="97" y="15111"/>
                  </a:lnTo>
                  <a:lnTo>
                    <a:pt x="170" y="15257"/>
                  </a:lnTo>
                  <a:lnTo>
                    <a:pt x="268" y="15427"/>
                  </a:lnTo>
                  <a:lnTo>
                    <a:pt x="365" y="15573"/>
                  </a:lnTo>
                  <a:lnTo>
                    <a:pt x="487" y="15695"/>
                  </a:lnTo>
                  <a:lnTo>
                    <a:pt x="608" y="15792"/>
                  </a:lnTo>
                  <a:lnTo>
                    <a:pt x="876" y="15962"/>
                  </a:lnTo>
                  <a:lnTo>
                    <a:pt x="1144" y="16084"/>
                  </a:lnTo>
                  <a:lnTo>
                    <a:pt x="1460" y="16157"/>
                  </a:lnTo>
                  <a:lnTo>
                    <a:pt x="1776" y="16206"/>
                  </a:lnTo>
                  <a:lnTo>
                    <a:pt x="2093" y="16206"/>
                  </a:lnTo>
                  <a:lnTo>
                    <a:pt x="2409" y="16181"/>
                  </a:lnTo>
                  <a:lnTo>
                    <a:pt x="2725" y="16157"/>
                  </a:lnTo>
                  <a:lnTo>
                    <a:pt x="3042" y="16084"/>
                  </a:lnTo>
                  <a:lnTo>
                    <a:pt x="3358" y="15987"/>
                  </a:lnTo>
                  <a:lnTo>
                    <a:pt x="3699" y="15841"/>
                  </a:lnTo>
                  <a:lnTo>
                    <a:pt x="4015" y="15646"/>
                  </a:lnTo>
                  <a:lnTo>
                    <a:pt x="4307" y="15451"/>
                  </a:lnTo>
                  <a:lnTo>
                    <a:pt x="4550" y="15208"/>
                  </a:lnTo>
                  <a:lnTo>
                    <a:pt x="4672" y="15062"/>
                  </a:lnTo>
                  <a:lnTo>
                    <a:pt x="4769" y="14916"/>
                  </a:lnTo>
                  <a:lnTo>
                    <a:pt x="4842" y="14770"/>
                  </a:lnTo>
                  <a:lnTo>
                    <a:pt x="4891" y="14624"/>
                  </a:lnTo>
                  <a:lnTo>
                    <a:pt x="4940" y="14527"/>
                  </a:lnTo>
                  <a:lnTo>
                    <a:pt x="5013" y="14259"/>
                  </a:lnTo>
                  <a:lnTo>
                    <a:pt x="5061" y="13967"/>
                  </a:lnTo>
                  <a:lnTo>
                    <a:pt x="5086" y="13675"/>
                  </a:lnTo>
                  <a:lnTo>
                    <a:pt x="5110" y="13359"/>
                  </a:lnTo>
                  <a:lnTo>
                    <a:pt x="5086" y="12750"/>
                  </a:lnTo>
                  <a:lnTo>
                    <a:pt x="5061" y="12166"/>
                  </a:lnTo>
                  <a:lnTo>
                    <a:pt x="5037" y="10877"/>
                  </a:lnTo>
                  <a:lnTo>
                    <a:pt x="5037" y="9587"/>
                  </a:lnTo>
                  <a:lnTo>
                    <a:pt x="5061" y="9125"/>
                  </a:lnTo>
                  <a:lnTo>
                    <a:pt x="5086" y="8663"/>
                  </a:lnTo>
                  <a:lnTo>
                    <a:pt x="5110" y="8200"/>
                  </a:lnTo>
                  <a:lnTo>
                    <a:pt x="5110" y="7738"/>
                  </a:lnTo>
                  <a:lnTo>
                    <a:pt x="5110" y="7397"/>
                  </a:lnTo>
                  <a:lnTo>
                    <a:pt x="5086" y="7057"/>
                  </a:lnTo>
                  <a:lnTo>
                    <a:pt x="5013" y="6740"/>
                  </a:lnTo>
                  <a:lnTo>
                    <a:pt x="4964" y="6594"/>
                  </a:lnTo>
                  <a:lnTo>
                    <a:pt x="4891" y="6448"/>
                  </a:lnTo>
                  <a:lnTo>
                    <a:pt x="5013" y="6424"/>
                  </a:lnTo>
                  <a:lnTo>
                    <a:pt x="5110" y="6375"/>
                  </a:lnTo>
                  <a:lnTo>
                    <a:pt x="5402" y="6254"/>
                  </a:lnTo>
                  <a:lnTo>
                    <a:pt x="5718" y="6132"/>
                  </a:lnTo>
                  <a:lnTo>
                    <a:pt x="6327" y="5913"/>
                  </a:lnTo>
                  <a:lnTo>
                    <a:pt x="7373" y="5597"/>
                  </a:lnTo>
                  <a:lnTo>
                    <a:pt x="8419" y="5305"/>
                  </a:lnTo>
                  <a:lnTo>
                    <a:pt x="9490" y="5037"/>
                  </a:lnTo>
                  <a:lnTo>
                    <a:pt x="10560" y="4769"/>
                  </a:lnTo>
                  <a:lnTo>
                    <a:pt x="11509" y="4550"/>
                  </a:lnTo>
                  <a:lnTo>
                    <a:pt x="11996" y="4429"/>
                  </a:lnTo>
                  <a:lnTo>
                    <a:pt x="12458" y="4283"/>
                  </a:lnTo>
                  <a:lnTo>
                    <a:pt x="12410" y="4429"/>
                  </a:lnTo>
                  <a:lnTo>
                    <a:pt x="12385" y="4599"/>
                  </a:lnTo>
                  <a:lnTo>
                    <a:pt x="12385" y="4940"/>
                  </a:lnTo>
                  <a:lnTo>
                    <a:pt x="12410" y="5548"/>
                  </a:lnTo>
                  <a:lnTo>
                    <a:pt x="12410" y="6448"/>
                  </a:lnTo>
                  <a:lnTo>
                    <a:pt x="12410" y="6886"/>
                  </a:lnTo>
                  <a:lnTo>
                    <a:pt x="12361" y="7349"/>
                  </a:lnTo>
                  <a:lnTo>
                    <a:pt x="12288" y="8176"/>
                  </a:lnTo>
                  <a:lnTo>
                    <a:pt x="12215" y="9003"/>
                  </a:lnTo>
                  <a:lnTo>
                    <a:pt x="12191" y="9538"/>
                  </a:lnTo>
                  <a:lnTo>
                    <a:pt x="12191" y="9806"/>
                  </a:lnTo>
                  <a:lnTo>
                    <a:pt x="12239" y="10074"/>
                  </a:lnTo>
                  <a:lnTo>
                    <a:pt x="11923" y="10098"/>
                  </a:lnTo>
                  <a:lnTo>
                    <a:pt x="11582" y="10147"/>
                  </a:lnTo>
                  <a:lnTo>
                    <a:pt x="10925" y="10268"/>
                  </a:lnTo>
                  <a:lnTo>
                    <a:pt x="10560" y="10366"/>
                  </a:lnTo>
                  <a:lnTo>
                    <a:pt x="10390" y="10439"/>
                  </a:lnTo>
                  <a:lnTo>
                    <a:pt x="10244" y="10512"/>
                  </a:lnTo>
                  <a:lnTo>
                    <a:pt x="10074" y="10585"/>
                  </a:lnTo>
                  <a:lnTo>
                    <a:pt x="9928" y="10706"/>
                  </a:lnTo>
                  <a:lnTo>
                    <a:pt x="9782" y="10828"/>
                  </a:lnTo>
                  <a:lnTo>
                    <a:pt x="9660" y="10950"/>
                  </a:lnTo>
                  <a:lnTo>
                    <a:pt x="9490" y="11217"/>
                  </a:lnTo>
                  <a:lnTo>
                    <a:pt x="9368" y="11485"/>
                  </a:lnTo>
                  <a:lnTo>
                    <a:pt x="9295" y="11801"/>
                  </a:lnTo>
                  <a:lnTo>
                    <a:pt x="9246" y="12093"/>
                  </a:lnTo>
                  <a:lnTo>
                    <a:pt x="9271" y="12239"/>
                  </a:lnTo>
                  <a:lnTo>
                    <a:pt x="9295" y="12410"/>
                  </a:lnTo>
                  <a:lnTo>
                    <a:pt x="9319" y="12531"/>
                  </a:lnTo>
                  <a:lnTo>
                    <a:pt x="9392" y="12677"/>
                  </a:lnTo>
                  <a:lnTo>
                    <a:pt x="9441" y="12823"/>
                  </a:lnTo>
                  <a:lnTo>
                    <a:pt x="9538" y="12945"/>
                  </a:lnTo>
                  <a:lnTo>
                    <a:pt x="9636" y="13067"/>
                  </a:lnTo>
                  <a:lnTo>
                    <a:pt x="9757" y="13164"/>
                  </a:lnTo>
                  <a:lnTo>
                    <a:pt x="10001" y="13334"/>
                  </a:lnTo>
                  <a:lnTo>
                    <a:pt x="10244" y="13432"/>
                  </a:lnTo>
                  <a:lnTo>
                    <a:pt x="10293" y="13505"/>
                  </a:lnTo>
                  <a:lnTo>
                    <a:pt x="10341" y="13529"/>
                  </a:lnTo>
                  <a:lnTo>
                    <a:pt x="10390" y="13529"/>
                  </a:lnTo>
                  <a:lnTo>
                    <a:pt x="10463" y="13505"/>
                  </a:lnTo>
                  <a:lnTo>
                    <a:pt x="10779" y="13578"/>
                  </a:lnTo>
                  <a:lnTo>
                    <a:pt x="11096" y="13626"/>
                  </a:lnTo>
                  <a:lnTo>
                    <a:pt x="11655" y="13626"/>
                  </a:lnTo>
                  <a:lnTo>
                    <a:pt x="12093" y="13578"/>
                  </a:lnTo>
                  <a:lnTo>
                    <a:pt x="12288" y="13529"/>
                  </a:lnTo>
                  <a:lnTo>
                    <a:pt x="12483" y="13480"/>
                  </a:lnTo>
                  <a:lnTo>
                    <a:pt x="12653" y="13432"/>
                  </a:lnTo>
                  <a:lnTo>
                    <a:pt x="12848" y="13359"/>
                  </a:lnTo>
                  <a:lnTo>
                    <a:pt x="13018" y="13261"/>
                  </a:lnTo>
                  <a:lnTo>
                    <a:pt x="13164" y="13164"/>
                  </a:lnTo>
                  <a:lnTo>
                    <a:pt x="13334" y="13042"/>
                  </a:lnTo>
                  <a:lnTo>
                    <a:pt x="13480" y="12921"/>
                  </a:lnTo>
                  <a:lnTo>
                    <a:pt x="13602" y="12775"/>
                  </a:lnTo>
                  <a:lnTo>
                    <a:pt x="13724" y="12629"/>
                  </a:lnTo>
                  <a:lnTo>
                    <a:pt x="13845" y="12483"/>
                  </a:lnTo>
                  <a:lnTo>
                    <a:pt x="13943" y="12312"/>
                  </a:lnTo>
                  <a:lnTo>
                    <a:pt x="14040" y="12142"/>
                  </a:lnTo>
                  <a:lnTo>
                    <a:pt x="14113" y="11947"/>
                  </a:lnTo>
                  <a:lnTo>
                    <a:pt x="14162" y="11753"/>
                  </a:lnTo>
                  <a:lnTo>
                    <a:pt x="14210" y="11558"/>
                  </a:lnTo>
                  <a:lnTo>
                    <a:pt x="14210" y="11485"/>
                  </a:lnTo>
                  <a:lnTo>
                    <a:pt x="14186" y="11412"/>
                  </a:lnTo>
                  <a:lnTo>
                    <a:pt x="14235" y="11120"/>
                  </a:lnTo>
                  <a:lnTo>
                    <a:pt x="14283" y="10852"/>
                  </a:lnTo>
                  <a:lnTo>
                    <a:pt x="14308" y="10268"/>
                  </a:lnTo>
                  <a:lnTo>
                    <a:pt x="14332" y="9684"/>
                  </a:lnTo>
                  <a:lnTo>
                    <a:pt x="14356" y="9125"/>
                  </a:lnTo>
                  <a:lnTo>
                    <a:pt x="14405" y="8298"/>
                  </a:lnTo>
                  <a:lnTo>
                    <a:pt x="14429" y="7470"/>
                  </a:lnTo>
                  <a:lnTo>
                    <a:pt x="14429" y="6643"/>
                  </a:lnTo>
                  <a:lnTo>
                    <a:pt x="14405" y="5791"/>
                  </a:lnTo>
                  <a:lnTo>
                    <a:pt x="14356" y="5013"/>
                  </a:lnTo>
                  <a:lnTo>
                    <a:pt x="14283" y="4234"/>
                  </a:lnTo>
                  <a:lnTo>
                    <a:pt x="14235" y="3455"/>
                  </a:lnTo>
                  <a:lnTo>
                    <a:pt x="14186" y="2677"/>
                  </a:lnTo>
                  <a:lnTo>
                    <a:pt x="14186" y="2093"/>
                  </a:lnTo>
                  <a:lnTo>
                    <a:pt x="14186" y="1509"/>
                  </a:lnTo>
                  <a:lnTo>
                    <a:pt x="14186" y="901"/>
                  </a:lnTo>
                  <a:lnTo>
                    <a:pt x="14162" y="609"/>
                  </a:lnTo>
                  <a:lnTo>
                    <a:pt x="14137" y="317"/>
                  </a:lnTo>
                  <a:lnTo>
                    <a:pt x="14162" y="244"/>
                  </a:lnTo>
                  <a:lnTo>
                    <a:pt x="14137" y="171"/>
                  </a:lnTo>
                  <a:lnTo>
                    <a:pt x="14113" y="122"/>
                  </a:lnTo>
                  <a:lnTo>
                    <a:pt x="14089" y="73"/>
                  </a:lnTo>
                  <a:lnTo>
                    <a:pt x="14040" y="25"/>
                  </a:lnTo>
                  <a:lnTo>
                    <a:pt x="13991" y="0"/>
                  </a:lnTo>
                  <a:close/>
                </a:path>
              </a:pathLst>
            </a:custGeom>
            <a:solidFill>
              <a:schemeClr val="bg1"/>
            </a:solidFill>
            <a:ln>
              <a:noFill/>
            </a:ln>
          </p:spPr>
          <p:txBody>
            <a:bodyPr lIns="91425" tIns="91425" rIns="91425" bIns="91425" anchor="ctr" anchorCtr="0">
              <a:noAutofit/>
            </a:bodyPr>
            <a:lstStyle/>
            <a:p>
              <a:pPr defTabSz="825444">
                <a:spcBef>
                  <a:spcPts val="0"/>
                </a:spcBef>
              </a:pPr>
              <a:endParaRPr sz="5700" dirty="0">
                <a:solidFill>
                  <a:srgbClr val="6D9EEB"/>
                </a:solidFill>
                <a:latin typeface="Gill Sans" charset="0"/>
                <a:sym typeface="Gill Sans" charset="0"/>
              </a:endParaRPr>
            </a:p>
          </p:txBody>
        </p:sp>
      </p:grpSp>
      <p:sp>
        <p:nvSpPr>
          <p:cNvPr id="30" name="文字方塊 29"/>
          <p:cNvSpPr txBox="1"/>
          <p:nvPr/>
        </p:nvSpPr>
        <p:spPr>
          <a:xfrm>
            <a:off x="3621870" y="4430364"/>
            <a:ext cx="8832981" cy="3123910"/>
          </a:xfrm>
          <a:prstGeom prst="rect">
            <a:avLst/>
          </a:prstGeom>
          <a:noFill/>
        </p:spPr>
        <p:txBody>
          <a:bodyPr wrap="square" lIns="243818" tIns="121909" rIns="243818" bIns="121909" rtlCol="0">
            <a:spAutoFit/>
          </a:bodyPr>
          <a:lstStyle/>
          <a:p>
            <a:pPr algn="l" defTabSz="825444">
              <a:spcAft>
                <a:spcPts val="600"/>
              </a:spcAft>
            </a:pPr>
            <a:r>
              <a:rPr lang="zh-TW" altLang="en-US" sz="4300" b="1" dirty="0" smtClean="0">
                <a:solidFill>
                  <a:prstClr val="white">
                    <a:lumMod val="10000"/>
                  </a:prstClr>
                </a:solidFill>
                <a:latin typeface="微軟正黑體" pitchFamily="34" charset="-120"/>
                <a:ea typeface="微軟正黑體" pitchFamily="34" charset="-120"/>
                <a:sym typeface="Gill Sans" charset="0"/>
              </a:rPr>
              <a:t>基礎功能特色</a:t>
            </a:r>
            <a:endParaRPr lang="en-US" altLang="zh-TW" sz="3100" b="1"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en-US" altLang="zh-TW" sz="3100" dirty="0" smtClean="0">
                <a:solidFill>
                  <a:prstClr val="white">
                    <a:lumMod val="10000"/>
                  </a:prstClr>
                </a:solidFill>
                <a:latin typeface="微軟正黑體" pitchFamily="34" charset="-120"/>
                <a:ea typeface="微軟正黑體" pitchFamily="34" charset="-120"/>
                <a:sym typeface="Gill Sans" charset="0"/>
              </a:rPr>
              <a:t>LED</a:t>
            </a:r>
            <a:r>
              <a:rPr lang="zh-TW" altLang="en-US" sz="3100" dirty="0" smtClean="0">
                <a:solidFill>
                  <a:prstClr val="white">
                    <a:lumMod val="10000"/>
                  </a:prstClr>
                </a:solidFill>
                <a:latin typeface="微軟正黑體" pitchFamily="34" charset="-120"/>
                <a:ea typeface="微軟正黑體" pitchFamily="34" charset="-120"/>
                <a:sym typeface="Gill Sans" charset="0"/>
              </a:rPr>
              <a:t>霹靂燈</a:t>
            </a:r>
            <a:r>
              <a:rPr lang="en-US" altLang="zh-TW" sz="3100" dirty="0" smtClean="0">
                <a:solidFill>
                  <a:prstClr val="white">
                    <a:lumMod val="10000"/>
                  </a:prstClr>
                </a:solidFill>
                <a:latin typeface="微軟正黑體" pitchFamily="34" charset="-120"/>
                <a:ea typeface="微軟正黑體" pitchFamily="34" charset="-120"/>
                <a:sym typeface="Gill Sans" charset="0"/>
              </a:rPr>
              <a:t>/</a:t>
            </a:r>
            <a:r>
              <a:rPr lang="zh-TW" altLang="en-US" sz="3100" dirty="0" smtClean="0">
                <a:solidFill>
                  <a:prstClr val="white">
                    <a:lumMod val="10000"/>
                  </a:prstClr>
                </a:solidFill>
                <a:latin typeface="微軟正黑體" pitchFamily="34" charset="-120"/>
                <a:ea typeface="微軟正黑體" pitchFamily="34" charset="-120"/>
                <a:sym typeface="Gill Sans" charset="0"/>
              </a:rPr>
              <a:t>警示燈模式</a:t>
            </a:r>
            <a:endParaRPr lang="en-US" altLang="zh-TW" sz="31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prstClr val="white">
                    <a:lumMod val="10000"/>
                  </a:prstClr>
                </a:solidFill>
                <a:latin typeface="微軟正黑體" pitchFamily="34" charset="-120"/>
                <a:ea typeface="微軟正黑體" pitchFamily="34" charset="-120"/>
                <a:sym typeface="Gill Sans" charset="0"/>
              </a:rPr>
              <a:t>超音波自動避障</a:t>
            </a:r>
            <a:endParaRPr lang="en-US" altLang="zh-TW" sz="31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prstClr val="white">
                    <a:lumMod val="10000"/>
                  </a:prstClr>
                </a:solidFill>
                <a:latin typeface="微軟正黑體" pitchFamily="34" charset="-120"/>
                <a:ea typeface="微軟正黑體" pitchFamily="34" charset="-120"/>
                <a:sym typeface="Gill Sans" charset="0"/>
              </a:rPr>
              <a:t>藍芽配對連線</a:t>
            </a:r>
            <a:endParaRPr lang="en-US" altLang="zh-TW" sz="3100" dirty="0" smtClean="0">
              <a:solidFill>
                <a:prstClr val="white">
                  <a:lumMod val="10000"/>
                </a:prstClr>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prstClr val="white">
                    <a:lumMod val="10000"/>
                  </a:prstClr>
                </a:solidFill>
                <a:latin typeface="微軟正黑體" pitchFamily="34" charset="-120"/>
                <a:ea typeface="微軟正黑體" pitchFamily="34" charset="-120"/>
                <a:sym typeface="Gill Sans" charset="0"/>
              </a:rPr>
              <a:t>減速馬達控制</a:t>
            </a:r>
            <a:endParaRPr lang="en-US" altLang="zh-TW" sz="3100" dirty="0" smtClean="0">
              <a:solidFill>
                <a:prstClr val="white">
                  <a:lumMod val="10000"/>
                </a:prstClr>
              </a:solidFill>
              <a:latin typeface="微軟正黑體" pitchFamily="34" charset="-120"/>
              <a:ea typeface="微軟正黑體" pitchFamily="34" charset="-120"/>
              <a:sym typeface="Gill Sans" charset="0"/>
            </a:endParaRPr>
          </a:p>
        </p:txBody>
      </p:sp>
      <p:sp>
        <p:nvSpPr>
          <p:cNvPr id="31" name="矩形 30"/>
          <p:cNvSpPr/>
          <p:nvPr/>
        </p:nvSpPr>
        <p:spPr>
          <a:xfrm>
            <a:off x="3564880" y="3431732"/>
            <a:ext cx="5505021" cy="1015659"/>
          </a:xfrm>
          <a:prstGeom prst="rect">
            <a:avLst/>
          </a:prstGeom>
        </p:spPr>
        <p:txBody>
          <a:bodyPr wrap="none" lIns="91434" tIns="45718" rIns="91434" bIns="45718">
            <a:spAutoFit/>
          </a:bodyPr>
          <a:lstStyle/>
          <a:p>
            <a:pPr algn="l" defTabSz="825444"/>
            <a:r>
              <a:rPr lang="zh-TW" altLang="en-US" sz="6000" b="1" dirty="0" smtClean="0">
                <a:solidFill>
                  <a:prstClr val="white">
                    <a:lumMod val="10000"/>
                  </a:prstClr>
                </a:solidFill>
                <a:latin typeface="微軟正黑體" pitchFamily="34" charset="-120"/>
                <a:ea typeface="微軟正黑體" pitchFamily="34" charset="-120"/>
                <a:sym typeface="Gill Sans" charset="0"/>
              </a:rPr>
              <a:t>馬達類</a:t>
            </a:r>
            <a:r>
              <a:rPr lang="en-US" altLang="zh-TW" sz="6000" b="1" dirty="0" smtClean="0">
                <a:solidFill>
                  <a:prstClr val="white">
                    <a:lumMod val="10000"/>
                  </a:prstClr>
                </a:solidFill>
                <a:latin typeface="微軟正黑體" pitchFamily="34" charset="-120"/>
                <a:ea typeface="微軟正黑體" pitchFamily="34" charset="-120"/>
                <a:sym typeface="Gill Sans" charset="0"/>
              </a:rPr>
              <a:t>:</a:t>
            </a:r>
            <a:r>
              <a:rPr lang="zh-TW" altLang="en-US" sz="6000" b="1" dirty="0" smtClean="0">
                <a:solidFill>
                  <a:prstClr val="white">
                    <a:lumMod val="10000"/>
                  </a:prstClr>
                </a:solidFill>
                <a:latin typeface="微軟正黑體" pitchFamily="34" charset="-120"/>
                <a:ea typeface="微軟正黑體" pitchFamily="34" charset="-120"/>
                <a:sym typeface="Gill Sans" charset="0"/>
              </a:rPr>
              <a:t> </a:t>
            </a:r>
            <a:r>
              <a:rPr lang="en-US" altLang="zh-TW" sz="6000" b="1" dirty="0" err="1" smtClean="0">
                <a:solidFill>
                  <a:prstClr val="white">
                    <a:lumMod val="10000"/>
                  </a:prstClr>
                </a:solidFill>
                <a:latin typeface="微軟正黑體" pitchFamily="34" charset="-120"/>
                <a:ea typeface="微軟正黑體" pitchFamily="34" charset="-120"/>
                <a:sym typeface="Gill Sans" charset="0"/>
              </a:rPr>
              <a:t>BeeCar</a:t>
            </a:r>
            <a:endParaRPr lang="zh-TW" altLang="en-US" sz="5700" b="1" dirty="0">
              <a:solidFill>
                <a:prstClr val="white">
                  <a:lumMod val="10000"/>
                </a:prstClr>
              </a:solidFill>
              <a:latin typeface="Gill Sans" charset="0"/>
              <a:sym typeface="Gill Sans" charset="0"/>
            </a:endParaRPr>
          </a:p>
        </p:txBody>
      </p:sp>
      <p:sp>
        <p:nvSpPr>
          <p:cNvPr id="32" name="矩形 31"/>
          <p:cNvSpPr/>
          <p:nvPr/>
        </p:nvSpPr>
        <p:spPr>
          <a:xfrm>
            <a:off x="13393688" y="8280430"/>
            <a:ext cx="9036436" cy="1015659"/>
          </a:xfrm>
          <a:prstGeom prst="rect">
            <a:avLst/>
          </a:prstGeom>
        </p:spPr>
        <p:txBody>
          <a:bodyPr wrap="none" lIns="91434" tIns="45718" rIns="91434" bIns="45718">
            <a:spAutoFit/>
          </a:bodyPr>
          <a:lstStyle/>
          <a:p>
            <a:pPr algn="l" defTabSz="825444"/>
            <a:r>
              <a:rPr lang="zh-TW" altLang="en-US" sz="6000" b="1" dirty="0" smtClean="0">
                <a:solidFill>
                  <a:srgbClr val="5C5C5C"/>
                </a:solidFill>
                <a:latin typeface="微軟正黑體" pitchFamily="34" charset="-120"/>
                <a:ea typeface="微軟正黑體" pitchFamily="34" charset="-120"/>
                <a:sym typeface="Gill Sans" charset="0"/>
              </a:rPr>
              <a:t>感測類</a:t>
            </a:r>
            <a:r>
              <a:rPr lang="en-US" altLang="zh-TW" sz="6000" b="1" dirty="0" smtClean="0">
                <a:solidFill>
                  <a:srgbClr val="5C5C5C"/>
                </a:solidFill>
                <a:latin typeface="微軟正黑體" pitchFamily="34" charset="-120"/>
                <a:ea typeface="微軟正黑體" pitchFamily="34" charset="-120"/>
                <a:sym typeface="Gill Sans" charset="0"/>
              </a:rPr>
              <a:t>:</a:t>
            </a:r>
            <a:r>
              <a:rPr lang="zh-TW" altLang="en-US" sz="6000" b="1" dirty="0" smtClean="0">
                <a:solidFill>
                  <a:srgbClr val="5C5C5C"/>
                </a:solidFill>
                <a:latin typeface="微軟正黑體" pitchFamily="34" charset="-120"/>
                <a:ea typeface="微軟正黑體" pitchFamily="34" charset="-120"/>
                <a:sym typeface="Gill Sans" charset="0"/>
              </a:rPr>
              <a:t> 魚菜共生生態農場</a:t>
            </a:r>
            <a:endParaRPr lang="zh-TW" altLang="en-US" sz="5700" b="1" dirty="0">
              <a:solidFill>
                <a:srgbClr val="5C5C5C"/>
              </a:solidFill>
              <a:latin typeface="Gill Sans" charset="0"/>
              <a:sym typeface="Gill Sans" charset="0"/>
            </a:endParaRPr>
          </a:p>
        </p:txBody>
      </p:sp>
      <p:sp>
        <p:nvSpPr>
          <p:cNvPr id="33" name="矩形 32"/>
          <p:cNvSpPr/>
          <p:nvPr/>
        </p:nvSpPr>
        <p:spPr>
          <a:xfrm>
            <a:off x="3561601" y="8312078"/>
            <a:ext cx="5958670" cy="1015659"/>
          </a:xfrm>
          <a:prstGeom prst="rect">
            <a:avLst/>
          </a:prstGeom>
        </p:spPr>
        <p:txBody>
          <a:bodyPr wrap="none" lIns="91434" tIns="45718" rIns="91434" bIns="45718">
            <a:spAutoFit/>
          </a:bodyPr>
          <a:lstStyle/>
          <a:p>
            <a:pPr algn="l" defTabSz="825444"/>
            <a:r>
              <a:rPr lang="zh-TW" altLang="en-US" sz="6000" b="1" dirty="0" smtClean="0">
                <a:solidFill>
                  <a:srgbClr val="5C5C5C"/>
                </a:solidFill>
                <a:latin typeface="微軟正黑體" pitchFamily="34" charset="-120"/>
                <a:ea typeface="微軟正黑體" pitchFamily="34" charset="-120"/>
                <a:sym typeface="Gill Sans" charset="0"/>
              </a:rPr>
              <a:t>燈光類</a:t>
            </a:r>
            <a:r>
              <a:rPr lang="en-US" altLang="zh-TW" sz="6000" b="1" dirty="0" smtClean="0">
                <a:solidFill>
                  <a:srgbClr val="5C5C5C"/>
                </a:solidFill>
                <a:latin typeface="微軟正黑體" pitchFamily="34" charset="-120"/>
                <a:ea typeface="微軟正黑體" pitchFamily="34" charset="-120"/>
                <a:sym typeface="Gill Sans" charset="0"/>
              </a:rPr>
              <a:t>:</a:t>
            </a:r>
            <a:r>
              <a:rPr lang="zh-TW" altLang="en-US" sz="6000" b="1" dirty="0" smtClean="0">
                <a:solidFill>
                  <a:srgbClr val="5C5C5C"/>
                </a:solidFill>
                <a:latin typeface="微軟正黑體" pitchFamily="34" charset="-120"/>
                <a:ea typeface="微軟正黑體" pitchFamily="34" charset="-120"/>
                <a:sym typeface="Gill Sans" charset="0"/>
              </a:rPr>
              <a:t> 魔術燈箱</a:t>
            </a:r>
            <a:endParaRPr lang="zh-TW" altLang="en-US" sz="5700" b="1" dirty="0">
              <a:solidFill>
                <a:srgbClr val="5C5C5C"/>
              </a:solidFill>
              <a:latin typeface="Gill Sans" charset="0"/>
              <a:sym typeface="Gill Sans" charset="0"/>
            </a:endParaRPr>
          </a:p>
        </p:txBody>
      </p:sp>
      <p:sp>
        <p:nvSpPr>
          <p:cNvPr id="34" name="文字方塊 33"/>
          <p:cNvSpPr txBox="1"/>
          <p:nvPr/>
        </p:nvSpPr>
        <p:spPr>
          <a:xfrm>
            <a:off x="3647051" y="9233035"/>
            <a:ext cx="8832981" cy="3677908"/>
          </a:xfrm>
          <a:prstGeom prst="rect">
            <a:avLst/>
          </a:prstGeom>
          <a:noFill/>
        </p:spPr>
        <p:txBody>
          <a:bodyPr wrap="square" lIns="243818" tIns="121909" rIns="243818" bIns="121909" rtlCol="0">
            <a:spAutoFit/>
          </a:bodyPr>
          <a:lstStyle/>
          <a:p>
            <a:pPr algn="l" defTabSz="825444">
              <a:spcAft>
                <a:spcPts val="600"/>
              </a:spcAft>
            </a:pPr>
            <a:r>
              <a:rPr lang="zh-TW" altLang="en-US" sz="4300" b="1" dirty="0" smtClean="0">
                <a:solidFill>
                  <a:srgbClr val="5C5C5C"/>
                </a:solidFill>
                <a:latin typeface="微軟正黑體" pitchFamily="34" charset="-120"/>
                <a:ea typeface="微軟正黑體" pitchFamily="34" charset="-120"/>
                <a:sym typeface="Gill Sans" charset="0"/>
              </a:rPr>
              <a:t>功能特色</a:t>
            </a:r>
            <a:endParaRPr lang="en-US" altLang="zh-TW" sz="3100" b="1"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多種混光顏色控制</a:t>
            </a: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燭光情境模式</a:t>
            </a:r>
            <a:endParaRPr lang="en-US" altLang="zh-TW" sz="3100"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調色盤模式</a:t>
            </a:r>
            <a:endParaRPr lang="en-US" altLang="zh-TW" sz="3100"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加入會動的聲光效果</a:t>
            </a: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吸色燈實驗</a:t>
            </a:r>
          </a:p>
        </p:txBody>
      </p:sp>
      <p:sp>
        <p:nvSpPr>
          <p:cNvPr id="35" name="矩形 34"/>
          <p:cNvSpPr/>
          <p:nvPr/>
        </p:nvSpPr>
        <p:spPr>
          <a:xfrm>
            <a:off x="13404150" y="3450302"/>
            <a:ext cx="8266995" cy="1015659"/>
          </a:xfrm>
          <a:prstGeom prst="rect">
            <a:avLst/>
          </a:prstGeom>
        </p:spPr>
        <p:txBody>
          <a:bodyPr wrap="none" lIns="91434" tIns="45718" rIns="91434" bIns="45718">
            <a:spAutoFit/>
          </a:bodyPr>
          <a:lstStyle/>
          <a:p>
            <a:pPr algn="l" defTabSz="825444"/>
            <a:r>
              <a:rPr lang="zh-TW" altLang="en-US" sz="6000" b="1" dirty="0" smtClean="0">
                <a:solidFill>
                  <a:srgbClr val="5C5C5C"/>
                </a:solidFill>
                <a:latin typeface="微軟正黑體" pitchFamily="34" charset="-120"/>
                <a:ea typeface="微軟正黑體" pitchFamily="34" charset="-120"/>
                <a:sym typeface="Gill Sans" charset="0"/>
              </a:rPr>
              <a:t>聲音類</a:t>
            </a:r>
            <a:r>
              <a:rPr lang="en-US" altLang="zh-TW" sz="6000" b="1" dirty="0" smtClean="0">
                <a:solidFill>
                  <a:srgbClr val="5C5C5C"/>
                </a:solidFill>
                <a:latin typeface="微軟正黑體" pitchFamily="34" charset="-120"/>
                <a:ea typeface="微軟正黑體" pitchFamily="34" charset="-120"/>
                <a:sym typeface="Gill Sans" charset="0"/>
              </a:rPr>
              <a:t>:</a:t>
            </a:r>
            <a:r>
              <a:rPr lang="zh-TW" altLang="en-US" sz="6000" b="1" dirty="0" smtClean="0">
                <a:solidFill>
                  <a:srgbClr val="5C5C5C"/>
                </a:solidFill>
                <a:latin typeface="微軟正黑體" pitchFamily="34" charset="-120"/>
                <a:ea typeface="微軟正黑體" pitchFamily="34" charset="-120"/>
                <a:sym typeface="Gill Sans" charset="0"/>
              </a:rPr>
              <a:t> 音樂遊戲挑戰賽</a:t>
            </a:r>
            <a:endParaRPr lang="zh-TW" altLang="en-US" sz="5700" b="1" dirty="0">
              <a:solidFill>
                <a:srgbClr val="5C5C5C"/>
              </a:solidFill>
              <a:latin typeface="Gill Sans" charset="0"/>
              <a:sym typeface="Gill Sans" charset="0"/>
            </a:endParaRPr>
          </a:p>
        </p:txBody>
      </p:sp>
      <p:sp>
        <p:nvSpPr>
          <p:cNvPr id="36" name="文字方塊 35"/>
          <p:cNvSpPr txBox="1"/>
          <p:nvPr/>
        </p:nvSpPr>
        <p:spPr>
          <a:xfrm>
            <a:off x="13585841" y="9265828"/>
            <a:ext cx="9557944" cy="3677908"/>
          </a:xfrm>
          <a:prstGeom prst="rect">
            <a:avLst/>
          </a:prstGeom>
          <a:noFill/>
        </p:spPr>
        <p:txBody>
          <a:bodyPr wrap="square" lIns="243818" tIns="121909" rIns="243818" bIns="121909" rtlCol="0">
            <a:spAutoFit/>
          </a:bodyPr>
          <a:lstStyle/>
          <a:p>
            <a:pPr algn="l" defTabSz="825444">
              <a:spcAft>
                <a:spcPts val="600"/>
              </a:spcAft>
            </a:pPr>
            <a:r>
              <a:rPr lang="zh-TW" altLang="en-US" sz="4300" b="1" dirty="0" smtClean="0">
                <a:solidFill>
                  <a:srgbClr val="5C5C5C"/>
                </a:solidFill>
                <a:latin typeface="微軟正黑體" pitchFamily="34" charset="-120"/>
                <a:ea typeface="微軟正黑體" pitchFamily="34" charset="-120"/>
                <a:sym typeface="Gill Sans" charset="0"/>
              </a:rPr>
              <a:t>功能特色</a:t>
            </a:r>
            <a:endParaRPr lang="en-US" altLang="zh-TW" sz="3100" b="1"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農場方塊</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使用岩棉基底</a:t>
            </a:r>
            <a:r>
              <a:rPr lang="en-US" altLang="zh-TW" sz="3100" dirty="0" smtClean="0">
                <a:solidFill>
                  <a:srgbClr val="5C5C5C"/>
                </a:solidFill>
                <a:latin typeface="微軟正黑體" pitchFamily="34" charset="-120"/>
                <a:ea typeface="微軟正黑體" pitchFamily="34" charset="-120"/>
                <a:sym typeface="Gill Sans" charset="0"/>
              </a:rPr>
              <a:t>,</a:t>
            </a:r>
          </a:p>
          <a:p>
            <a:pPr marL="442883" indent="-442883" algn="l" defTabSz="825444">
              <a:spcAft>
                <a:spcPts val="600"/>
              </a:spcAft>
              <a:buFont typeface="Arial" pitchFamily="34" charset="0"/>
              <a:buChar char="•"/>
            </a:pPr>
            <a:r>
              <a:rPr lang="en-US" altLang="zh-TW" sz="3100" dirty="0" smtClean="0">
                <a:solidFill>
                  <a:srgbClr val="5C5C5C"/>
                </a:solidFill>
                <a:latin typeface="微軟正黑體" pitchFamily="34" charset="-120"/>
                <a:ea typeface="微軟正黑體" pitchFamily="34" charset="-120"/>
                <a:sym typeface="Gill Sans" charset="0"/>
              </a:rPr>
              <a:t>LED</a:t>
            </a:r>
            <a:r>
              <a:rPr lang="zh-TW" altLang="en-US" sz="3100" dirty="0" smtClean="0">
                <a:solidFill>
                  <a:srgbClr val="5C5C5C"/>
                </a:solidFill>
                <a:latin typeface="微軟正黑體" pitchFamily="34" charset="-120"/>
                <a:ea typeface="微軟正黑體" pitchFamily="34" charset="-120"/>
                <a:sym typeface="Gill Sans" charset="0"/>
              </a:rPr>
              <a:t>使用莖葉類生長光源</a:t>
            </a:r>
          </a:p>
          <a:p>
            <a:pPr marL="442883" indent="-442883" algn="l" defTabSz="825444">
              <a:spcAft>
                <a:spcPts val="600"/>
              </a:spcAft>
              <a:buFont typeface="Arial" pitchFamily="34" charset="0"/>
              <a:buChar char="•"/>
            </a:pPr>
            <a:r>
              <a:rPr lang="en-US" altLang="zh-TW" sz="3100" dirty="0" smtClean="0">
                <a:solidFill>
                  <a:srgbClr val="5C5C5C"/>
                </a:solidFill>
                <a:latin typeface="微軟正黑體" pitchFamily="34" charset="-120"/>
                <a:ea typeface="微軟正黑體" pitchFamily="34" charset="-120"/>
                <a:sym typeface="Gill Sans" charset="0"/>
              </a:rPr>
              <a:t>Sensor</a:t>
            </a:r>
            <a:r>
              <a:rPr lang="zh-TW" altLang="en-US" sz="3100" dirty="0" smtClean="0">
                <a:solidFill>
                  <a:srgbClr val="5C5C5C"/>
                </a:solidFill>
                <a:latin typeface="微軟正黑體" pitchFamily="34" charset="-120"/>
                <a:ea typeface="微軟正黑體" pitchFamily="34" charset="-120"/>
                <a:sym typeface="Gill Sans" charset="0"/>
              </a:rPr>
              <a:t>監控資料介面</a:t>
            </a:r>
            <a:r>
              <a:rPr lang="en-US" altLang="zh-TW" sz="3100" dirty="0" smtClean="0">
                <a:solidFill>
                  <a:srgbClr val="5C5C5C"/>
                </a:solidFill>
                <a:latin typeface="微軟正黑體" pitchFamily="34" charset="-120"/>
                <a:ea typeface="微軟正黑體" pitchFamily="34" charset="-120"/>
                <a:sym typeface="Gill Sans" charset="0"/>
              </a:rPr>
              <a:t>:</a:t>
            </a:r>
          </a:p>
          <a:p>
            <a:pPr marL="717503" indent="-442883" algn="l" defTabSz="825444">
              <a:spcAft>
                <a:spcPts val="600"/>
              </a:spcAft>
              <a:buFont typeface="Wingdings" pitchFamily="2" charset="2"/>
              <a:buChar char="ü"/>
            </a:pPr>
            <a:r>
              <a:rPr lang="zh-TW" altLang="en-US" sz="3100" dirty="0" smtClean="0">
                <a:solidFill>
                  <a:srgbClr val="5C5C5C"/>
                </a:solidFill>
                <a:latin typeface="微軟正黑體" pitchFamily="34" charset="-120"/>
                <a:ea typeface="微軟正黑體" pitchFamily="34" charset="-120"/>
                <a:sym typeface="Gill Sans" charset="0"/>
              </a:rPr>
              <a:t>空氣溫濕度</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土壤酸鹼值</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水位感測器</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光敏電阻</a:t>
            </a:r>
          </a:p>
          <a:p>
            <a:pPr marL="442883" indent="-442883" algn="l" defTabSz="825444">
              <a:spcAft>
                <a:spcPts val="600"/>
              </a:spcAft>
              <a:buFont typeface="Arial" pitchFamily="34" charset="0"/>
              <a:buChar char="•"/>
            </a:pPr>
            <a:r>
              <a:rPr lang="en-US" altLang="zh-TW" sz="3100" dirty="0" smtClean="0">
                <a:solidFill>
                  <a:srgbClr val="5C5C5C"/>
                </a:solidFill>
                <a:latin typeface="微軟正黑體" pitchFamily="34" charset="-120"/>
                <a:ea typeface="微軟正黑體" pitchFamily="34" charset="-120"/>
                <a:sym typeface="Gill Sans" charset="0"/>
              </a:rPr>
              <a:t>Timer:</a:t>
            </a:r>
            <a:r>
              <a:rPr lang="zh-TW" altLang="en-US" sz="3100" dirty="0" smtClean="0">
                <a:solidFill>
                  <a:srgbClr val="5C5C5C"/>
                </a:solidFill>
                <a:latin typeface="微軟正黑體" pitchFamily="34" charset="-120"/>
                <a:ea typeface="微軟正黑體" pitchFamily="34" charset="-120"/>
                <a:sym typeface="Gill Sans" charset="0"/>
              </a:rPr>
              <a:t>自動灑水</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自動開關燈</a:t>
            </a:r>
          </a:p>
        </p:txBody>
      </p:sp>
      <p:sp>
        <p:nvSpPr>
          <p:cNvPr id="37" name="文字方塊 36"/>
          <p:cNvSpPr txBox="1"/>
          <p:nvPr/>
        </p:nvSpPr>
        <p:spPr>
          <a:xfrm>
            <a:off x="13651809" y="4474762"/>
            <a:ext cx="8814232" cy="4170350"/>
          </a:xfrm>
          <a:prstGeom prst="rect">
            <a:avLst/>
          </a:prstGeom>
          <a:noFill/>
        </p:spPr>
        <p:txBody>
          <a:bodyPr wrap="square" lIns="243818" tIns="121909" rIns="243818" bIns="121909" rtlCol="0">
            <a:spAutoFit/>
          </a:bodyPr>
          <a:lstStyle/>
          <a:p>
            <a:pPr algn="l" defTabSz="825444">
              <a:spcAft>
                <a:spcPts val="600"/>
              </a:spcAft>
            </a:pPr>
            <a:r>
              <a:rPr lang="zh-TW" altLang="en-US" sz="4300" b="1" dirty="0" smtClean="0">
                <a:solidFill>
                  <a:srgbClr val="5C5C5C"/>
                </a:solidFill>
                <a:latin typeface="微軟正黑體" pitchFamily="34" charset="-120"/>
                <a:ea typeface="微軟正黑體" pitchFamily="34" charset="-120"/>
                <a:sym typeface="Gill Sans" charset="0"/>
              </a:rPr>
              <a:t>功能特色</a:t>
            </a:r>
            <a:endParaRPr lang="en-US" altLang="zh-TW" sz="3100" b="1" dirty="0" smtClean="0">
              <a:solidFill>
                <a:srgbClr val="5C5C5C"/>
              </a:solidFill>
              <a:latin typeface="微軟正黑體" pitchFamily="34" charset="-120"/>
              <a:ea typeface="微軟正黑體" pitchFamily="34" charset="-120"/>
              <a:sym typeface="Gill Sans" charset="0"/>
            </a:endParaRP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旋鈕可變換不同琴音</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音色</a:t>
            </a:r>
            <a:r>
              <a:rPr lang="en-US" altLang="zh-TW" sz="3100" dirty="0" smtClean="0">
                <a:solidFill>
                  <a:srgbClr val="5C5C5C"/>
                </a:solidFill>
                <a:latin typeface="微軟正黑體" pitchFamily="34" charset="-120"/>
                <a:ea typeface="微軟正黑體" pitchFamily="34" charset="-120"/>
                <a:sym typeface="Gill Sans" charset="0"/>
              </a:rPr>
              <a:t>/</a:t>
            </a:r>
            <a:r>
              <a:rPr lang="zh-TW" altLang="en-US" sz="3100" dirty="0" smtClean="0">
                <a:solidFill>
                  <a:srgbClr val="5C5C5C"/>
                </a:solidFill>
                <a:latin typeface="微軟正黑體" pitchFamily="34" charset="-120"/>
                <a:ea typeface="微軟正黑體" pitchFamily="34" charset="-120"/>
                <a:sym typeface="Gill Sans" charset="0"/>
              </a:rPr>
              <a:t>長短音</a:t>
            </a:r>
          </a:p>
          <a:p>
            <a:pPr marL="442883" indent="-442883" algn="l" defTabSz="825444">
              <a:spcAft>
                <a:spcPts val="600"/>
              </a:spcAft>
              <a:buFont typeface="Arial" pitchFamily="34" charset="0"/>
              <a:buChar char="•"/>
            </a:pPr>
            <a:r>
              <a:rPr lang="en-US" altLang="zh-TW" sz="3100" dirty="0" smtClean="0">
                <a:solidFill>
                  <a:srgbClr val="5C5C5C"/>
                </a:solidFill>
                <a:latin typeface="微軟正黑體" pitchFamily="34" charset="-120"/>
                <a:ea typeface="微軟正黑體" pitchFamily="34" charset="-120"/>
                <a:sym typeface="Gill Sans" charset="0"/>
              </a:rPr>
              <a:t>Click</a:t>
            </a:r>
            <a:r>
              <a:rPr lang="zh-TW" altLang="en-US" sz="3100" dirty="0" smtClean="0">
                <a:solidFill>
                  <a:srgbClr val="5C5C5C"/>
                </a:solidFill>
                <a:latin typeface="微軟正黑體" pitchFamily="34" charset="-120"/>
                <a:ea typeface="微軟正黑體" pitchFamily="34" charset="-120"/>
                <a:sym typeface="Gill Sans" charset="0"/>
              </a:rPr>
              <a:t>節拍器</a:t>
            </a: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多種樂器組合</a:t>
            </a:r>
            <a:r>
              <a:rPr lang="en-US" altLang="zh-TW" sz="3100" dirty="0" smtClean="0">
                <a:solidFill>
                  <a:srgbClr val="5C5C5C"/>
                </a:solidFill>
                <a:latin typeface="微軟正黑體" pitchFamily="34" charset="-120"/>
                <a:ea typeface="微軟正黑體" pitchFamily="34" charset="-120"/>
                <a:sym typeface="Gill Sans" charset="0"/>
              </a:rPr>
              <a:t>: Drum/Bass</a:t>
            </a:r>
          </a:p>
          <a:p>
            <a:pPr marL="442883" indent="-442883" algn="l" defTabSz="825444">
              <a:spcAft>
                <a:spcPts val="600"/>
              </a:spcAft>
              <a:buFont typeface="Arial" pitchFamily="34" charset="0"/>
              <a:buChar char="•"/>
            </a:pPr>
            <a:r>
              <a:rPr lang="zh-TW" altLang="en-US" sz="3100" dirty="0" smtClean="0">
                <a:solidFill>
                  <a:srgbClr val="5C5C5C"/>
                </a:solidFill>
                <a:latin typeface="微軟正黑體" pitchFamily="34" charset="-120"/>
                <a:ea typeface="微軟正黑體" pitchFamily="34" charset="-120"/>
                <a:sym typeface="Gill Sans" charset="0"/>
              </a:rPr>
              <a:t>連結手機</a:t>
            </a:r>
            <a:r>
              <a:rPr lang="en-US" altLang="zh-TW" sz="3100" dirty="0" smtClean="0">
                <a:solidFill>
                  <a:srgbClr val="5C5C5C"/>
                </a:solidFill>
                <a:latin typeface="微軟正黑體" pitchFamily="34" charset="-120"/>
                <a:ea typeface="微軟正黑體" pitchFamily="34" charset="-120"/>
                <a:sym typeface="Gill Sans" charset="0"/>
              </a:rPr>
              <a:t>DAW App</a:t>
            </a:r>
            <a:r>
              <a:rPr lang="zh-TW" altLang="en-US" sz="3100" dirty="0" smtClean="0">
                <a:solidFill>
                  <a:srgbClr val="5C5C5C"/>
                </a:solidFill>
                <a:latin typeface="微軟正黑體" pitchFamily="34" charset="-120"/>
                <a:ea typeface="微軟正黑體" pitchFamily="34" charset="-120"/>
                <a:sym typeface="Gill Sans" charset="0"/>
              </a:rPr>
              <a:t>實現樂器混音編曲</a:t>
            </a:r>
          </a:p>
          <a:p>
            <a:pPr marL="442883" indent="-442883" algn="l" defTabSz="825444">
              <a:spcAft>
                <a:spcPts val="600"/>
              </a:spcAft>
              <a:buFont typeface="Arial" pitchFamily="34" charset="0"/>
              <a:buChar char="•"/>
            </a:pPr>
            <a:endParaRPr lang="en-US" altLang="zh-TW" sz="2900" dirty="0" smtClean="0">
              <a:solidFill>
                <a:srgbClr val="5C5C5C"/>
              </a:solidFill>
              <a:latin typeface="微軟正黑體" pitchFamily="34" charset="-120"/>
              <a:ea typeface="微軟正黑體" pitchFamily="34" charset="-120"/>
              <a:sym typeface="Gill Sans" charset="0"/>
            </a:endParaRPr>
          </a:p>
          <a:p>
            <a:pPr algn="l" defTabSz="825444">
              <a:spcAft>
                <a:spcPts val="600"/>
              </a:spcAft>
              <a:buFontTx/>
              <a:buChar char="-"/>
            </a:pPr>
            <a:endParaRPr lang="zh-TW" altLang="en-US" sz="2900" dirty="0">
              <a:solidFill>
                <a:srgbClr val="5C5C5C"/>
              </a:solidFill>
              <a:latin typeface="微軟正黑體" pitchFamily="34" charset="-120"/>
              <a:ea typeface="微軟正黑體" pitchFamily="34" charset="-120"/>
              <a:sym typeface="Gill Sans" charset="0"/>
            </a:endParaRPr>
          </a:p>
        </p:txBody>
      </p:sp>
      <p:pic>
        <p:nvPicPr>
          <p:cNvPr id="38" name="Picture 2"/>
          <p:cNvPicPr>
            <a:picLocks noChangeAspect="1" noChangeArrowheads="1"/>
          </p:cNvPicPr>
          <p:nvPr/>
        </p:nvPicPr>
        <p:blipFill>
          <a:blip r:embed="rId4" cstate="print">
            <a:clrChange>
              <a:clrFrom>
                <a:srgbClr val="FFFFFF"/>
              </a:clrFrom>
              <a:clrTo>
                <a:srgbClr val="FFFFFF">
                  <a:alpha val="0"/>
                </a:srgbClr>
              </a:clrTo>
            </a:clrChange>
          </a:blip>
          <a:stretch>
            <a:fillRect/>
          </a:stretch>
        </p:blipFill>
        <p:spPr bwMode="auto">
          <a:xfrm>
            <a:off x="1501794" y="232066"/>
            <a:ext cx="4076701" cy="2024064"/>
          </a:xfrm>
          <a:prstGeom prst="rect">
            <a:avLst/>
          </a:prstGeom>
          <a:noFill/>
          <a:ln>
            <a:noFill/>
          </a:ln>
          <a:effectLst>
            <a:outerShdw blurRad="50800" dist="114300" dir="2700000" algn="tl" rotWithShape="0">
              <a:prstClr val="black">
                <a:alpha val="40000"/>
              </a:prstClr>
            </a:outerShdw>
          </a:effectLst>
        </p:spPr>
      </p:pic>
    </p:spTree>
    <p:extLst>
      <p:ext uri="{BB962C8B-B14F-4D97-AF65-F5344CB8AC3E}">
        <p14:creationId xmlns="" xmlns:p14="http://schemas.microsoft.com/office/powerpoint/2010/main" val="1762281660"/>
      </p:ext>
    </p:extLst>
  </p:cSld>
  <p:clrMapOvr>
    <a:masterClrMapping/>
  </p:clrMapOvr>
  <p:transition spd="med"/>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854819" y="1031803"/>
            <a:ext cx="3775380" cy="1169547"/>
          </a:xfrm>
        </p:spPr>
        <p:txBody>
          <a:bodyPr wrap="none">
            <a:spAutoFit/>
          </a:bodyPr>
          <a:lstStyle/>
          <a:p>
            <a:pPr lvl="0"/>
            <a:r>
              <a:rPr lang="zh-TW" altLang="en-US" sz="7000" dirty="0" smtClean="0">
                <a:latin typeface="微軟正黑體" pitchFamily="34" charset="-120"/>
                <a:ea typeface="微軟正黑體" pitchFamily="34" charset="-120"/>
              </a:rPr>
              <a:t>遊戲方法</a:t>
            </a:r>
            <a:endParaRPr lang="zh-TW" altLang="en-US" sz="7000" dirty="0" smtClean="0">
              <a:latin typeface="微軟正黑體" pitchFamily="34" charset="-120"/>
              <a:ea typeface="微軟正黑體" pitchFamily="34" charset="-120"/>
              <a:cs typeface="Gill Sans" charset="0"/>
              <a:sym typeface="Gill Sans" charset="0"/>
            </a:endParaRPr>
          </a:p>
        </p:txBody>
      </p:sp>
      <p:sp>
        <p:nvSpPr>
          <p:cNvPr id="91" name="橢圓 90"/>
          <p:cNvSpPr/>
          <p:nvPr/>
        </p:nvSpPr>
        <p:spPr bwMode="auto">
          <a:xfrm>
            <a:off x="1542481" y="3167075"/>
            <a:ext cx="8734097" cy="7535917"/>
          </a:xfrm>
          <a:prstGeom prst="ellipse">
            <a:avLst/>
          </a:prstGeom>
          <a:solidFill>
            <a:schemeClr val="bg1"/>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92" name="弧形 91"/>
          <p:cNvSpPr/>
          <p:nvPr/>
        </p:nvSpPr>
        <p:spPr bwMode="auto">
          <a:xfrm rot="15780044">
            <a:off x="6551221" y="6456835"/>
            <a:ext cx="7450714" cy="7853453"/>
          </a:xfrm>
          <a:prstGeom prst="arc">
            <a:avLst>
              <a:gd name="adj1" fmla="val 16457828"/>
              <a:gd name="adj2" fmla="val 262525"/>
            </a:avLst>
          </a:prstGeom>
          <a:no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txBody>
          <a:bodyPr vert="horz" wrap="square" lIns="50800" tIns="50800" rIns="50800" bIns="50800" numCol="1" rtlCol="0" anchor="ctr" anchorCtr="0" compatLnSpc="1">
            <a:prstTxWarp prst="textNoShape">
              <a:avLst/>
            </a:prstTxWarp>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endParaRPr>
          </a:p>
        </p:txBody>
      </p:sp>
      <p:sp>
        <p:nvSpPr>
          <p:cNvPr id="93" name="弧形 92"/>
          <p:cNvSpPr/>
          <p:nvPr/>
        </p:nvSpPr>
        <p:spPr bwMode="auto">
          <a:xfrm rot="16657592">
            <a:off x="3336508" y="5819120"/>
            <a:ext cx="10807310" cy="9025999"/>
          </a:xfrm>
          <a:prstGeom prst="arc">
            <a:avLst>
              <a:gd name="adj1" fmla="val 15843681"/>
              <a:gd name="adj2" fmla="val 146542"/>
            </a:avLst>
          </a:prstGeom>
          <a:no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txBody>
          <a:bodyPr vert="horz" wrap="square" lIns="50800" tIns="50800" rIns="50800" bIns="50800" numCol="1" rtlCol="0" anchor="ctr" anchorCtr="0" compatLnSpc="1">
            <a:prstTxWarp prst="textNoShape">
              <a:avLst/>
            </a:prstTxWarp>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endParaRPr>
          </a:p>
        </p:txBody>
      </p:sp>
      <p:sp>
        <p:nvSpPr>
          <p:cNvPr id="94" name="弧形 93"/>
          <p:cNvSpPr/>
          <p:nvPr/>
        </p:nvSpPr>
        <p:spPr bwMode="auto">
          <a:xfrm rot="15999995">
            <a:off x="3113111" y="3015396"/>
            <a:ext cx="10261467" cy="11314546"/>
          </a:xfrm>
          <a:prstGeom prst="arc">
            <a:avLst>
              <a:gd name="adj1" fmla="val 16053448"/>
              <a:gd name="adj2" fmla="val 21523518"/>
            </a:avLst>
          </a:prstGeom>
          <a:no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txBody>
          <a:bodyPr vert="horz" wrap="square" lIns="50800" tIns="50800" rIns="50800" bIns="50800" numCol="1" rtlCol="0" anchor="ctr" anchorCtr="0" compatLnSpc="1">
            <a:prstTxWarp prst="textNoShape">
              <a:avLst/>
            </a:prstTxWarp>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zh-TW" alt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endParaRPr>
          </a:p>
        </p:txBody>
      </p:sp>
      <p:grpSp>
        <p:nvGrpSpPr>
          <p:cNvPr id="2" name="群組 105"/>
          <p:cNvGrpSpPr/>
          <p:nvPr/>
        </p:nvGrpSpPr>
        <p:grpSpPr>
          <a:xfrm rot="20977460">
            <a:off x="11075147" y="10945455"/>
            <a:ext cx="1261242" cy="845900"/>
            <a:chOff x="12557616" y="12191528"/>
            <a:chExt cx="1261242" cy="845900"/>
          </a:xfrm>
        </p:grpSpPr>
        <p:sp>
          <p:nvSpPr>
            <p:cNvPr id="95" name="矩形 94"/>
            <p:cNvSpPr/>
            <p:nvPr/>
          </p:nvSpPr>
          <p:spPr bwMode="auto">
            <a:xfrm rot="19350412">
              <a:off x="12557616" y="12532932"/>
              <a:ext cx="1261242" cy="504496"/>
            </a:xfrm>
            <a:prstGeom prst="rect">
              <a:avLst/>
            </a:prstGeom>
            <a:solidFill>
              <a:schemeClr val="bg1">
                <a:lumMod val="50000"/>
              </a:schemeClr>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96" name="矩形 95"/>
            <p:cNvSpPr/>
            <p:nvPr/>
          </p:nvSpPr>
          <p:spPr bwMode="auto">
            <a:xfrm rot="19350412">
              <a:off x="12718540" y="12460750"/>
              <a:ext cx="240458" cy="496882"/>
            </a:xfrm>
            <a:prstGeom prst="rect">
              <a:avLst/>
            </a:prstGeom>
            <a:solidFill>
              <a:schemeClr val="bg1">
                <a:lumMod val="50000"/>
              </a:schemeClr>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98" name="矩形 97"/>
            <p:cNvSpPr/>
            <p:nvPr/>
          </p:nvSpPr>
          <p:spPr bwMode="auto">
            <a:xfrm rot="19350412">
              <a:off x="13086020" y="12191528"/>
              <a:ext cx="240458" cy="496882"/>
            </a:xfrm>
            <a:prstGeom prst="rect">
              <a:avLst/>
            </a:prstGeom>
            <a:solidFill>
              <a:schemeClr val="bg1">
                <a:lumMod val="50000"/>
              </a:schemeClr>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grpSp>
      <p:cxnSp>
        <p:nvCxnSpPr>
          <p:cNvPr id="100" name="直線接點 99"/>
          <p:cNvCxnSpPr/>
          <p:nvPr/>
        </p:nvCxnSpPr>
        <p:spPr bwMode="auto">
          <a:xfrm>
            <a:off x="9887859" y="5279656"/>
            <a:ext cx="2069097" cy="5611214"/>
          </a:xfrm>
          <a:prstGeom prst="line">
            <a:avLst/>
          </a:prstGeom>
          <a:blipFill dpi="0" rotWithShape="0">
            <a:blip r:embed="rId3" cstate="print"/>
            <a:srcRect/>
            <a:tile tx="0" ty="0" sx="100000" sy="100000" flip="none" algn="tl"/>
          </a:blip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cxnSp>
      <p:cxnSp>
        <p:nvCxnSpPr>
          <p:cNvPr id="101" name="直線接點 100"/>
          <p:cNvCxnSpPr/>
          <p:nvPr/>
        </p:nvCxnSpPr>
        <p:spPr bwMode="auto">
          <a:xfrm>
            <a:off x="4527584" y="10545337"/>
            <a:ext cx="6555057" cy="1266528"/>
          </a:xfrm>
          <a:prstGeom prst="line">
            <a:avLst/>
          </a:prstGeom>
          <a:blipFill dpi="0" rotWithShape="0">
            <a:blip r:embed="rId3" cstate="print"/>
            <a:srcRect/>
            <a:tile tx="0" ty="0" sx="100000" sy="100000" flip="none" algn="tl"/>
          </a:blipFill>
          <a:ln w="25400" cap="flat" cmpd="sng" algn="ctr">
            <a:solidFill>
              <a:schemeClr val="bg1">
                <a:lumMod val="50000"/>
              </a:schemeClr>
            </a:solidFill>
            <a:prstDash val="dash"/>
            <a:miter lim="0"/>
            <a:headEnd type="none" w="med" len="med"/>
            <a:tailEnd type="none" w="med" len="med"/>
          </a:ln>
          <a:effectLst>
            <a:outerShdw blurRad="38100" dist="25400" dir="5400000" algn="ctr" rotWithShape="0">
              <a:srgbClr val="000000">
                <a:alpha val="50000"/>
              </a:srgbClr>
            </a:outerShdw>
          </a:effectLst>
        </p:spPr>
      </p:cxnSp>
      <p:sp>
        <p:nvSpPr>
          <p:cNvPr id="114" name="文字方塊 113"/>
          <p:cNvSpPr txBox="1"/>
          <p:nvPr/>
        </p:nvSpPr>
        <p:spPr>
          <a:xfrm>
            <a:off x="9036521" y="9387296"/>
            <a:ext cx="977462" cy="584775"/>
          </a:xfrm>
          <a:prstGeom prst="rect">
            <a:avLst/>
          </a:prstGeom>
          <a:noFill/>
        </p:spPr>
        <p:txBody>
          <a:bodyPr wrap="square" rtlCol="0">
            <a:spAutoFit/>
          </a:bodyPr>
          <a:lstStyle/>
          <a:p>
            <a:pPr algn="l"/>
            <a:r>
              <a:rPr lang="en-US" altLang="zh-TW" sz="3200" dirty="0" smtClean="0">
                <a:solidFill>
                  <a:schemeClr val="tx1"/>
                </a:solidFill>
                <a:latin typeface="MV Boli" pitchFamily="2" charset="0"/>
                <a:ea typeface="Lato Light" panose="020F0302020204030203" pitchFamily="34" charset="0"/>
                <a:cs typeface="MV Boli" pitchFamily="2" charset="0"/>
              </a:rPr>
              <a:t>57</a:t>
            </a:r>
            <a:endParaRPr lang="zh-TW" altLang="en-US" sz="3200" dirty="0" smtClean="0">
              <a:solidFill>
                <a:schemeClr val="tx1"/>
              </a:solidFill>
              <a:latin typeface="MV Boli" pitchFamily="2" charset="0"/>
              <a:ea typeface="Lato Light" panose="020F0302020204030203" pitchFamily="34" charset="0"/>
              <a:cs typeface="MV Boli" pitchFamily="2" charset="0"/>
            </a:endParaRPr>
          </a:p>
        </p:txBody>
      </p:sp>
      <p:sp>
        <p:nvSpPr>
          <p:cNvPr id="115" name="文字方塊 114"/>
          <p:cNvSpPr txBox="1"/>
          <p:nvPr/>
        </p:nvSpPr>
        <p:spPr>
          <a:xfrm>
            <a:off x="7418093" y="8005638"/>
            <a:ext cx="977462" cy="584775"/>
          </a:xfrm>
          <a:prstGeom prst="rect">
            <a:avLst/>
          </a:prstGeom>
          <a:noFill/>
        </p:spPr>
        <p:txBody>
          <a:bodyPr wrap="square" rtlCol="0">
            <a:spAutoFit/>
          </a:bodyPr>
          <a:lstStyle/>
          <a:p>
            <a:pPr algn="l"/>
            <a:r>
              <a:rPr lang="en-US" altLang="zh-TW" sz="3200" dirty="0" smtClean="0">
                <a:solidFill>
                  <a:schemeClr val="tx1"/>
                </a:solidFill>
                <a:latin typeface="MV Boli" pitchFamily="2" charset="0"/>
                <a:ea typeface="Lato Light" panose="020F0302020204030203" pitchFamily="34" charset="0"/>
                <a:cs typeface="MV Boli" pitchFamily="2" charset="0"/>
              </a:rPr>
              <a:t>67</a:t>
            </a:r>
            <a:endParaRPr lang="zh-TW" altLang="en-US" sz="3200" dirty="0" smtClean="0">
              <a:solidFill>
                <a:schemeClr val="tx1"/>
              </a:solidFill>
              <a:latin typeface="MV Boli" pitchFamily="2" charset="0"/>
              <a:ea typeface="Lato Light" panose="020F0302020204030203" pitchFamily="34" charset="0"/>
              <a:cs typeface="MV Boli" pitchFamily="2" charset="0"/>
            </a:endParaRPr>
          </a:p>
        </p:txBody>
      </p:sp>
      <p:sp>
        <p:nvSpPr>
          <p:cNvPr id="116" name="文字方塊 115"/>
          <p:cNvSpPr txBox="1"/>
          <p:nvPr/>
        </p:nvSpPr>
        <p:spPr>
          <a:xfrm>
            <a:off x="5660209" y="6609872"/>
            <a:ext cx="977462" cy="584775"/>
          </a:xfrm>
          <a:prstGeom prst="rect">
            <a:avLst/>
          </a:prstGeom>
          <a:noFill/>
        </p:spPr>
        <p:txBody>
          <a:bodyPr wrap="square" rtlCol="0">
            <a:spAutoFit/>
          </a:bodyPr>
          <a:lstStyle/>
          <a:p>
            <a:pPr algn="l"/>
            <a:r>
              <a:rPr lang="en-US" altLang="zh-TW" sz="3200" dirty="0" smtClean="0">
                <a:solidFill>
                  <a:schemeClr val="tx1"/>
                </a:solidFill>
                <a:latin typeface="MV Boli" pitchFamily="2" charset="0"/>
                <a:ea typeface="Lato Light" panose="020F0302020204030203" pitchFamily="34" charset="0"/>
                <a:cs typeface="MV Boli" pitchFamily="2" charset="0"/>
              </a:rPr>
              <a:t>77</a:t>
            </a:r>
            <a:endParaRPr lang="zh-TW" altLang="en-US" sz="3200" dirty="0" smtClean="0">
              <a:solidFill>
                <a:schemeClr val="tx1"/>
              </a:solidFill>
              <a:latin typeface="MV Boli" pitchFamily="2" charset="0"/>
              <a:ea typeface="Lato Light" panose="020F0302020204030203" pitchFamily="34" charset="0"/>
              <a:cs typeface="MV Boli" pitchFamily="2" charset="0"/>
            </a:endParaRPr>
          </a:p>
        </p:txBody>
      </p:sp>
      <p:sp>
        <p:nvSpPr>
          <p:cNvPr id="117" name="文字方塊 116"/>
          <p:cNvSpPr txBox="1"/>
          <p:nvPr/>
        </p:nvSpPr>
        <p:spPr>
          <a:xfrm>
            <a:off x="3994438" y="5457539"/>
            <a:ext cx="977462" cy="584775"/>
          </a:xfrm>
          <a:prstGeom prst="rect">
            <a:avLst/>
          </a:prstGeom>
          <a:noFill/>
        </p:spPr>
        <p:txBody>
          <a:bodyPr wrap="square" rtlCol="0">
            <a:spAutoFit/>
          </a:bodyPr>
          <a:lstStyle/>
          <a:p>
            <a:pPr algn="l"/>
            <a:r>
              <a:rPr lang="en-US" altLang="zh-TW" sz="3200" dirty="0" smtClean="0">
                <a:solidFill>
                  <a:schemeClr val="tx1"/>
                </a:solidFill>
                <a:latin typeface="MV Boli" pitchFamily="2" charset="0"/>
                <a:ea typeface="Lato Light" panose="020F0302020204030203" pitchFamily="34" charset="0"/>
                <a:cs typeface="MV Boli" pitchFamily="2" charset="0"/>
              </a:rPr>
              <a:t>87</a:t>
            </a:r>
            <a:endParaRPr lang="zh-TW" altLang="en-US" sz="3200" dirty="0" smtClean="0">
              <a:solidFill>
                <a:schemeClr val="tx1"/>
              </a:solidFill>
              <a:latin typeface="MV Boli" pitchFamily="2" charset="0"/>
              <a:ea typeface="Lato Light" panose="020F0302020204030203" pitchFamily="34" charset="0"/>
              <a:cs typeface="MV Boli" pitchFamily="2" charset="0"/>
            </a:endParaRPr>
          </a:p>
        </p:txBody>
      </p:sp>
      <p:sp>
        <p:nvSpPr>
          <p:cNvPr id="118" name="文字方塊 117"/>
          <p:cNvSpPr txBox="1"/>
          <p:nvPr/>
        </p:nvSpPr>
        <p:spPr>
          <a:xfrm>
            <a:off x="2584657" y="4361210"/>
            <a:ext cx="977462" cy="584775"/>
          </a:xfrm>
          <a:prstGeom prst="rect">
            <a:avLst/>
          </a:prstGeom>
          <a:noFill/>
        </p:spPr>
        <p:txBody>
          <a:bodyPr wrap="square" rtlCol="0">
            <a:spAutoFit/>
          </a:bodyPr>
          <a:lstStyle/>
          <a:p>
            <a:pPr algn="l"/>
            <a:r>
              <a:rPr lang="en-US" altLang="zh-TW" sz="3200" dirty="0" smtClean="0">
                <a:solidFill>
                  <a:schemeClr val="tx1"/>
                </a:solidFill>
                <a:latin typeface="MV Boli" pitchFamily="2" charset="0"/>
                <a:ea typeface="Lato Light" panose="020F0302020204030203" pitchFamily="34" charset="0"/>
                <a:cs typeface="MV Boli" pitchFamily="2" charset="0"/>
              </a:rPr>
              <a:t>97</a:t>
            </a:r>
            <a:endParaRPr lang="zh-TW" altLang="en-US" sz="3200" dirty="0" smtClean="0">
              <a:solidFill>
                <a:schemeClr val="tx1"/>
              </a:solidFill>
              <a:latin typeface="MV Boli" pitchFamily="2" charset="0"/>
              <a:ea typeface="Lato Light" panose="020F0302020204030203" pitchFamily="34" charset="0"/>
              <a:cs typeface="MV Boli" pitchFamily="2" charset="0"/>
            </a:endParaRPr>
          </a:p>
        </p:txBody>
      </p:sp>
      <p:cxnSp>
        <p:nvCxnSpPr>
          <p:cNvPr id="120" name="直線接點 119"/>
          <p:cNvCxnSpPr/>
          <p:nvPr/>
        </p:nvCxnSpPr>
        <p:spPr bwMode="auto">
          <a:xfrm>
            <a:off x="7207722" y="3040951"/>
            <a:ext cx="6117020"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none" w="med" len="med"/>
            <a:tailEnd type="oval" w="lg" len="lg"/>
          </a:ln>
          <a:effectLst>
            <a:outerShdw blurRad="38100" dist="25400" dir="5400000" algn="ctr" rotWithShape="0">
              <a:srgbClr val="000000">
                <a:alpha val="50000"/>
              </a:srgbClr>
            </a:outerShdw>
          </a:effectLst>
        </p:spPr>
      </p:cxnSp>
      <p:cxnSp>
        <p:nvCxnSpPr>
          <p:cNvPr id="123" name="直線接點 122"/>
          <p:cNvCxnSpPr/>
          <p:nvPr/>
        </p:nvCxnSpPr>
        <p:spPr bwMode="auto">
          <a:xfrm flipV="1">
            <a:off x="4971900" y="3040951"/>
            <a:ext cx="2235822" cy="725214"/>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28" name="直線接點 127"/>
          <p:cNvCxnSpPr/>
          <p:nvPr/>
        </p:nvCxnSpPr>
        <p:spPr bwMode="auto">
          <a:xfrm>
            <a:off x="8138989" y="4464412"/>
            <a:ext cx="5185753"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none" w="med" len="med"/>
            <a:tailEnd type="oval" w="lg" len="lg"/>
          </a:ln>
          <a:effectLst>
            <a:outerShdw blurRad="38100" dist="25400" dir="5400000" algn="ctr" rotWithShape="0">
              <a:srgbClr val="000000">
                <a:alpha val="50000"/>
              </a:srgbClr>
            </a:outerShdw>
          </a:effectLst>
        </p:spPr>
      </p:cxnSp>
      <p:cxnSp>
        <p:nvCxnSpPr>
          <p:cNvPr id="130" name="直線接點 129"/>
          <p:cNvCxnSpPr/>
          <p:nvPr/>
        </p:nvCxnSpPr>
        <p:spPr bwMode="auto">
          <a:xfrm>
            <a:off x="9004990" y="6042314"/>
            <a:ext cx="4351283" cy="31531"/>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none" w="med" len="med"/>
            <a:tailEnd type="oval" w="lg" len="lg"/>
          </a:ln>
          <a:effectLst>
            <a:outerShdw blurRad="38100" dist="25400" dir="5400000" algn="ctr" rotWithShape="0">
              <a:srgbClr val="000000">
                <a:alpha val="50000"/>
              </a:srgbClr>
            </a:outerShdw>
          </a:effectLst>
        </p:spPr>
      </p:cxnSp>
      <p:cxnSp>
        <p:nvCxnSpPr>
          <p:cNvPr id="132" name="直線接點 131"/>
          <p:cNvCxnSpPr/>
          <p:nvPr/>
        </p:nvCxnSpPr>
        <p:spPr bwMode="auto">
          <a:xfrm>
            <a:off x="9256581" y="7658797"/>
            <a:ext cx="4099692"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none" w="med" len="med"/>
            <a:tailEnd type="oval" w="lg" len="lg"/>
          </a:ln>
          <a:effectLst>
            <a:outerShdw blurRad="38100" dist="25400" dir="5400000" algn="ctr" rotWithShape="0">
              <a:srgbClr val="000000">
                <a:alpha val="50000"/>
              </a:srgbClr>
            </a:outerShdw>
          </a:effectLst>
        </p:spPr>
      </p:cxnSp>
      <p:cxnSp>
        <p:nvCxnSpPr>
          <p:cNvPr id="136" name="直線接點 135"/>
          <p:cNvCxnSpPr/>
          <p:nvPr/>
        </p:nvCxnSpPr>
        <p:spPr bwMode="auto">
          <a:xfrm flipV="1">
            <a:off x="5991285" y="4464412"/>
            <a:ext cx="2147704" cy="725214"/>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37" name="直線接點 136"/>
          <p:cNvCxnSpPr/>
          <p:nvPr/>
        </p:nvCxnSpPr>
        <p:spPr bwMode="auto">
          <a:xfrm flipV="1">
            <a:off x="7207722" y="6042314"/>
            <a:ext cx="1797268" cy="536027"/>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38" name="直線接點 137"/>
          <p:cNvCxnSpPr/>
          <p:nvPr/>
        </p:nvCxnSpPr>
        <p:spPr bwMode="auto">
          <a:xfrm flipV="1">
            <a:off x="8521679" y="7658797"/>
            <a:ext cx="764210" cy="220717"/>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42" name="直線接點 141"/>
          <p:cNvCxnSpPr/>
          <p:nvPr/>
        </p:nvCxnSpPr>
        <p:spPr bwMode="auto">
          <a:xfrm>
            <a:off x="15563564" y="3009420"/>
            <a:ext cx="725095"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44" name="直線接點 143"/>
          <p:cNvCxnSpPr/>
          <p:nvPr/>
        </p:nvCxnSpPr>
        <p:spPr bwMode="auto">
          <a:xfrm>
            <a:off x="15563564" y="4464412"/>
            <a:ext cx="725095"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45" name="直線接點 144"/>
          <p:cNvCxnSpPr/>
          <p:nvPr/>
        </p:nvCxnSpPr>
        <p:spPr bwMode="auto">
          <a:xfrm>
            <a:off x="15563564" y="6100121"/>
            <a:ext cx="725095"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cxnSp>
        <p:nvCxnSpPr>
          <p:cNvPr id="146" name="直線接點 145"/>
          <p:cNvCxnSpPr/>
          <p:nvPr/>
        </p:nvCxnSpPr>
        <p:spPr bwMode="auto">
          <a:xfrm>
            <a:off x="15563564" y="7658797"/>
            <a:ext cx="725095" cy="0"/>
          </a:xfrm>
          <a:prstGeom prst="line">
            <a:avLst/>
          </a:prstGeom>
          <a:blipFill dpi="0" rotWithShape="0">
            <a:blip r:embed="rId3" cstate="print"/>
            <a:srcRect/>
            <a:tile tx="0" ty="0" sx="100000" sy="100000" flip="none" algn="tl"/>
          </a:blipFill>
          <a:ln w="12700" cap="flat" cmpd="sng" algn="ctr">
            <a:solidFill>
              <a:schemeClr val="accent5">
                <a:lumMod val="75000"/>
              </a:schemeClr>
            </a:solidFill>
            <a:prstDash val="solid"/>
            <a:miter lim="0"/>
            <a:headEnd type="oval" w="lg" len="lg"/>
            <a:tailEnd type="none" w="med" len="med"/>
          </a:ln>
          <a:effectLst>
            <a:outerShdw blurRad="38100" dist="25400" dir="5400000" algn="ctr" rotWithShape="0">
              <a:srgbClr val="000000">
                <a:alpha val="50000"/>
              </a:srgbClr>
            </a:outerShdw>
          </a:effectLst>
        </p:spPr>
      </p:cxnSp>
      <p:sp>
        <p:nvSpPr>
          <p:cNvPr id="147" name="文字方塊 146"/>
          <p:cNvSpPr txBox="1"/>
          <p:nvPr/>
        </p:nvSpPr>
        <p:spPr>
          <a:xfrm>
            <a:off x="16477845" y="2554099"/>
            <a:ext cx="4288221" cy="6001643"/>
          </a:xfrm>
          <a:prstGeom prst="rect">
            <a:avLst/>
          </a:prstGeom>
          <a:noFill/>
        </p:spPr>
        <p:txBody>
          <a:bodyPr wrap="square" rtlCol="0">
            <a:spAutoFit/>
          </a:bodyPr>
          <a:lstStyle/>
          <a:p>
            <a:pPr algn="l"/>
            <a:r>
              <a:rPr lang="en-US" altLang="zh-TW" sz="6000" b="1" dirty="0" smtClean="0">
                <a:solidFill>
                  <a:schemeClr val="tx1"/>
                </a:solidFill>
                <a:latin typeface="MV Boli" pitchFamily="2" charset="0"/>
                <a:ea typeface="Lato Light" panose="020F0302020204030203" pitchFamily="34" charset="0"/>
                <a:cs typeface="MV Boli" pitchFamily="2" charset="0"/>
              </a:rPr>
              <a:t>1</a:t>
            </a:r>
          </a:p>
          <a:p>
            <a:pPr algn="l"/>
            <a:endParaRPr lang="en-US" altLang="zh-TW" sz="3600" b="1" dirty="0" smtClean="0">
              <a:solidFill>
                <a:schemeClr val="tx1"/>
              </a:solidFill>
              <a:latin typeface="MV Boli" pitchFamily="2" charset="0"/>
              <a:ea typeface="Lato Light" panose="020F0302020204030203" pitchFamily="34" charset="0"/>
              <a:cs typeface="MV Boli" pitchFamily="2" charset="0"/>
            </a:endParaRPr>
          </a:p>
          <a:p>
            <a:pPr algn="l"/>
            <a:r>
              <a:rPr lang="en-US" altLang="zh-TW" sz="6000" b="1" dirty="0" smtClean="0">
                <a:solidFill>
                  <a:schemeClr val="tx1"/>
                </a:solidFill>
                <a:latin typeface="MV Boli" pitchFamily="2" charset="0"/>
                <a:ea typeface="Lato Light" panose="020F0302020204030203" pitchFamily="34" charset="0"/>
                <a:cs typeface="MV Boli" pitchFamily="2" charset="0"/>
              </a:rPr>
              <a:t>2</a:t>
            </a:r>
          </a:p>
          <a:p>
            <a:pPr algn="l"/>
            <a:endParaRPr lang="en-US" altLang="zh-TW" sz="4800" b="1" dirty="0" smtClean="0">
              <a:solidFill>
                <a:schemeClr val="tx1"/>
              </a:solidFill>
              <a:latin typeface="MV Boli" pitchFamily="2" charset="0"/>
              <a:ea typeface="Lato Light" panose="020F0302020204030203" pitchFamily="34" charset="0"/>
              <a:cs typeface="MV Boli" pitchFamily="2" charset="0"/>
            </a:endParaRPr>
          </a:p>
          <a:p>
            <a:pPr algn="l"/>
            <a:r>
              <a:rPr lang="en-US" altLang="zh-TW" sz="6000" b="1" dirty="0" smtClean="0">
                <a:solidFill>
                  <a:schemeClr val="tx1"/>
                </a:solidFill>
                <a:latin typeface="MV Boli" pitchFamily="2" charset="0"/>
                <a:ea typeface="Lato Light" panose="020F0302020204030203" pitchFamily="34" charset="0"/>
                <a:cs typeface="MV Boli" pitchFamily="2" charset="0"/>
              </a:rPr>
              <a:t>3</a:t>
            </a:r>
          </a:p>
          <a:p>
            <a:pPr algn="l"/>
            <a:endParaRPr lang="en-US" altLang="zh-TW" sz="4800" b="1" dirty="0" smtClean="0">
              <a:solidFill>
                <a:schemeClr val="tx1"/>
              </a:solidFill>
              <a:latin typeface="MV Boli" pitchFamily="2" charset="0"/>
              <a:ea typeface="Lato Light" panose="020F0302020204030203" pitchFamily="34" charset="0"/>
              <a:cs typeface="MV Boli" pitchFamily="2" charset="0"/>
            </a:endParaRPr>
          </a:p>
          <a:p>
            <a:pPr algn="l"/>
            <a:r>
              <a:rPr lang="en-US" altLang="zh-TW" sz="6000" b="1" dirty="0" smtClean="0">
                <a:solidFill>
                  <a:schemeClr val="tx1"/>
                </a:solidFill>
                <a:latin typeface="MV Boli" pitchFamily="2" charset="0"/>
                <a:ea typeface="Lato Light" panose="020F0302020204030203" pitchFamily="34" charset="0"/>
                <a:cs typeface="MV Boli" pitchFamily="2" charset="0"/>
              </a:rPr>
              <a:t>4</a:t>
            </a:r>
          </a:p>
        </p:txBody>
      </p:sp>
      <p:sp>
        <p:nvSpPr>
          <p:cNvPr id="148" name="橢圓 147"/>
          <p:cNvSpPr/>
          <p:nvPr/>
        </p:nvSpPr>
        <p:spPr bwMode="auto">
          <a:xfrm>
            <a:off x="17341957" y="2726855"/>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0" name="橢圓 149"/>
          <p:cNvSpPr/>
          <p:nvPr/>
        </p:nvSpPr>
        <p:spPr bwMode="auto">
          <a:xfrm>
            <a:off x="18199840" y="4217006"/>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1" name="橢圓 150"/>
          <p:cNvSpPr/>
          <p:nvPr/>
        </p:nvSpPr>
        <p:spPr bwMode="auto">
          <a:xfrm>
            <a:off x="17370215" y="4217006"/>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3" name="橢圓 152"/>
          <p:cNvSpPr/>
          <p:nvPr/>
        </p:nvSpPr>
        <p:spPr bwMode="auto">
          <a:xfrm>
            <a:off x="19099628" y="5826439"/>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4" name="橢圓 153"/>
          <p:cNvSpPr/>
          <p:nvPr/>
        </p:nvSpPr>
        <p:spPr bwMode="auto">
          <a:xfrm>
            <a:off x="18199840" y="5826439"/>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5" name="橢圓 154"/>
          <p:cNvSpPr/>
          <p:nvPr/>
        </p:nvSpPr>
        <p:spPr bwMode="auto">
          <a:xfrm>
            <a:off x="17370215" y="5826439"/>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7" name="橢圓 156"/>
          <p:cNvSpPr/>
          <p:nvPr/>
        </p:nvSpPr>
        <p:spPr bwMode="auto">
          <a:xfrm>
            <a:off x="19099628" y="7456234"/>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8" name="橢圓 157"/>
          <p:cNvSpPr/>
          <p:nvPr/>
        </p:nvSpPr>
        <p:spPr bwMode="auto">
          <a:xfrm>
            <a:off x="18199840" y="7456234"/>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59" name="橢圓 158"/>
          <p:cNvSpPr/>
          <p:nvPr/>
        </p:nvSpPr>
        <p:spPr bwMode="auto">
          <a:xfrm>
            <a:off x="17370215" y="7456234"/>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160" name="橢圓 159"/>
          <p:cNvSpPr/>
          <p:nvPr/>
        </p:nvSpPr>
        <p:spPr bwMode="auto">
          <a:xfrm>
            <a:off x="19968187" y="7456234"/>
            <a:ext cx="553083" cy="494812"/>
          </a:xfrm>
          <a:prstGeom prst="ellipse">
            <a:avLst/>
          </a:prstGeom>
          <a:solidFill>
            <a:srgbClr val="FF0000"/>
          </a:solidFill>
          <a:ln>
            <a:solidFill>
              <a:schemeClr val="bg1">
                <a:lumMod val="50000"/>
              </a:schemeClr>
            </a:solidFill>
          </a:ln>
          <a:effectLst/>
          <a:extLst/>
        </p:spPr>
        <p:txBody>
          <a:bodyPr lIns="0" tIns="0" rIns="0" bIns="0" rtlCol="0" anchor="ctr"/>
          <a:lstStyle/>
          <a:p>
            <a:pPr algn="ctr"/>
            <a:endParaRPr lang="zh-TW" altLang="en-US" sz="4000">
              <a:solidFill>
                <a:srgbClr val="FFFFFF"/>
              </a:solidFill>
              <a:effectLst>
                <a:outerShdw blurRad="38100" dist="38100" dir="2700000" algn="tl">
                  <a:srgbClr val="000000"/>
                </a:outerShdw>
              </a:effectLst>
            </a:endParaRPr>
          </a:p>
        </p:txBody>
      </p:sp>
      <p:sp>
        <p:nvSpPr>
          <p:cNvPr id="60" name="矩形 59"/>
          <p:cNvSpPr/>
          <p:nvPr/>
        </p:nvSpPr>
        <p:spPr>
          <a:xfrm>
            <a:off x="14159718" y="8874933"/>
            <a:ext cx="8080244" cy="4031873"/>
          </a:xfrm>
          <a:prstGeom prst="rect">
            <a:avLst/>
          </a:prstGeom>
        </p:spPr>
        <p:txBody>
          <a:bodyPr wrap="square">
            <a:spAutoFit/>
          </a:bodyPr>
          <a:lstStyle/>
          <a:p>
            <a:pPr lvl="0" algn="l"/>
            <a:r>
              <a:rPr lang="zh-TW" altLang="en-US" sz="3200" smtClean="0">
                <a:solidFill>
                  <a:srgbClr val="333333"/>
                </a:solidFill>
                <a:latin typeface="微軟正黑體" pitchFamily="34" charset="-120"/>
                <a:ea typeface="微軟正黑體" pitchFamily="34" charset="-120"/>
                <a:cs typeface="Lato Light" panose="020F0302020204030203" pitchFamily="34" charset="0"/>
              </a:rPr>
              <a:t>小圓裡面的距離範圍又平均分成四個等分</a:t>
            </a:r>
            <a:r>
              <a:rPr lang="en-US" altLang="zh-TW" sz="3200" smtClean="0">
                <a:solidFill>
                  <a:srgbClr val="333333"/>
                </a:solidFill>
                <a:latin typeface="微軟正黑體" pitchFamily="34" charset="-120"/>
                <a:ea typeface="微軟正黑體" pitchFamily="34" charset="-120"/>
                <a:cs typeface="Lato Light" panose="020F0302020204030203" pitchFamily="34" charset="0"/>
              </a:rPr>
              <a:t>,</a:t>
            </a:r>
            <a:r>
              <a:rPr lang="zh-TW" altLang="en-US" sz="3200" smtClean="0">
                <a:solidFill>
                  <a:srgbClr val="333333"/>
                </a:solidFill>
                <a:latin typeface="微軟正黑體" pitchFamily="34" charset="-120"/>
                <a:ea typeface="微軟正黑體" pitchFamily="34" charset="-120"/>
                <a:cs typeface="Lato Light" panose="020F0302020204030203" pitchFamily="34" charset="0"/>
              </a:rPr>
              <a:t>分別用連連看的方式決定對應的燈號數量</a:t>
            </a:r>
            <a:r>
              <a:rPr lang="en-US" altLang="zh-TW" sz="3200" smtClean="0">
                <a:solidFill>
                  <a:srgbClr val="333333"/>
                </a:solidFill>
                <a:latin typeface="微軟正黑體" pitchFamily="34" charset="-120"/>
                <a:ea typeface="微軟正黑體" pitchFamily="34" charset="-120"/>
                <a:cs typeface="Lato Light" panose="020F0302020204030203" pitchFamily="34" charset="0"/>
              </a:rPr>
              <a:t>,</a:t>
            </a:r>
            <a:r>
              <a:rPr lang="zh-TW" altLang="en-US" sz="3200" smtClean="0">
                <a:solidFill>
                  <a:srgbClr val="333333"/>
                </a:solidFill>
                <a:latin typeface="微軟正黑體" pitchFamily="34" charset="-120"/>
                <a:ea typeface="微軟正黑體" pitchFamily="34" charset="-120"/>
                <a:cs typeface="Lato Light" panose="020F0302020204030203" pitchFamily="34" charset="0"/>
              </a:rPr>
              <a:t>這個燈號數量跟後續的扣分數量有關</a:t>
            </a:r>
            <a:r>
              <a:rPr lang="en-US" altLang="zh-TW" sz="3200" smtClean="0">
                <a:solidFill>
                  <a:srgbClr val="333333"/>
                </a:solidFill>
                <a:latin typeface="微軟正黑體" pitchFamily="34" charset="-120"/>
                <a:ea typeface="微軟正黑體" pitchFamily="34" charset="-120"/>
                <a:cs typeface="Lato Light" panose="020F0302020204030203" pitchFamily="34" charset="0"/>
              </a:rPr>
              <a:t>,</a:t>
            </a:r>
            <a:endParaRPr lang="en-US" altLang="zh-TW" sz="3200" dirty="0" smtClean="0">
              <a:solidFill>
                <a:srgbClr val="333333"/>
              </a:solidFill>
              <a:latin typeface="微軟正黑體" pitchFamily="34" charset="-120"/>
              <a:ea typeface="微軟正黑體" pitchFamily="34" charset="-120"/>
              <a:cs typeface="Lato Light" panose="020F0302020204030203" pitchFamily="34" charset="0"/>
            </a:endParaRPr>
          </a:p>
          <a:p>
            <a:pPr lvl="0" algn="l"/>
            <a:endParaRPr lang="en-US" altLang="zh-TW" sz="3200" dirty="0" smtClean="0">
              <a:solidFill>
                <a:srgbClr val="333333"/>
              </a:solidFill>
              <a:latin typeface="微軟正黑體" pitchFamily="34" charset="-120"/>
              <a:ea typeface="微軟正黑體" pitchFamily="34" charset="-120"/>
              <a:cs typeface="Lato Light" panose="020F0302020204030203" pitchFamily="34" charset="0"/>
            </a:endParaRPr>
          </a:p>
          <a:p>
            <a:pPr lvl="0" algn="l"/>
            <a:r>
              <a:rPr lang="zh-TW" altLang="en-US" sz="3200" smtClean="0">
                <a:solidFill>
                  <a:srgbClr val="333333"/>
                </a:solidFill>
                <a:latin typeface="微軟正黑體" pitchFamily="34" charset="-120"/>
                <a:ea typeface="微軟正黑體" pitchFamily="34" charset="-120"/>
                <a:cs typeface="Lato Light" panose="020F0302020204030203" pitchFamily="34" charset="0"/>
              </a:rPr>
              <a:t>因為每一個玩家的感測器擺放位置跟距離所表現的燈號都不一樣</a:t>
            </a:r>
            <a:r>
              <a:rPr lang="en-US" altLang="zh-TW" sz="3200" smtClean="0">
                <a:solidFill>
                  <a:srgbClr val="333333"/>
                </a:solidFill>
                <a:latin typeface="微軟正黑體" pitchFamily="34" charset="-120"/>
                <a:ea typeface="微軟正黑體" pitchFamily="34" charset="-120"/>
                <a:cs typeface="Lato Light" panose="020F0302020204030203" pitchFamily="34" charset="0"/>
              </a:rPr>
              <a:t>,</a:t>
            </a:r>
            <a:r>
              <a:rPr lang="zh-TW" altLang="en-US" sz="3200" smtClean="0">
                <a:solidFill>
                  <a:srgbClr val="333333"/>
                </a:solidFill>
                <a:latin typeface="微軟正黑體" pitchFamily="34" charset="-120"/>
                <a:ea typeface="微軟正黑體" pitchFamily="34" charset="-120"/>
                <a:cs typeface="Lato Light" panose="020F0302020204030203" pitchFamily="34" charset="0"/>
              </a:rPr>
              <a:t>所以我們在小圓裡面放置一個可樂罐的時候</a:t>
            </a:r>
            <a:r>
              <a:rPr lang="en-US" altLang="zh-TW" sz="3200" smtClean="0">
                <a:solidFill>
                  <a:srgbClr val="333333"/>
                </a:solidFill>
                <a:latin typeface="微軟正黑體" pitchFamily="34" charset="-120"/>
                <a:ea typeface="微軟正黑體" pitchFamily="34" charset="-120"/>
                <a:cs typeface="Lato Light" panose="020F0302020204030203" pitchFamily="34" charset="0"/>
              </a:rPr>
              <a:t>,</a:t>
            </a:r>
            <a:r>
              <a:rPr lang="zh-TW" altLang="en-US" sz="3200" smtClean="0">
                <a:solidFill>
                  <a:srgbClr val="333333"/>
                </a:solidFill>
                <a:latin typeface="微軟正黑體" pitchFamily="34" charset="-120"/>
                <a:ea typeface="微軟正黑體" pitchFamily="34" charset="-120"/>
                <a:cs typeface="Lato Light" panose="020F0302020204030203" pitchFamily="34" charset="0"/>
              </a:rPr>
              <a:t>場上的每一個玩家獨出來的距離跟燈號數量都不一樣</a:t>
            </a:r>
            <a:endParaRPr lang="en-US" altLang="zh-TW" sz="3200" dirty="0" smtClean="0">
              <a:solidFill>
                <a:srgbClr val="333333"/>
              </a:solidFill>
              <a:latin typeface="微軟正黑體" pitchFamily="34" charset="-120"/>
              <a:ea typeface="微軟正黑體" pitchFamily="34" charset="-120"/>
              <a:cs typeface="Lato Light" panose="020F0302020204030203" pitchFamily="34" charset="0"/>
            </a:endParaRPr>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1351928"/>
            <a:ext cx="8263789" cy="1169547"/>
          </a:xfrm>
        </p:spPr>
        <p:txBody>
          <a:bodyPr/>
          <a:lstStyle/>
          <a:p>
            <a:r>
              <a:rPr lang="zh-TW" altLang="en-US" sz="7000" dirty="0" smtClean="0">
                <a:solidFill>
                  <a:srgbClr val="000000"/>
                </a:solidFill>
                <a:latin typeface="微軟正黑體" pitchFamily="34" charset="-120"/>
                <a:ea typeface="微軟正黑體" pitchFamily="34" charset="-120"/>
                <a:cs typeface="Gill Sans" charset="0"/>
                <a:sym typeface="Gill Sans" charset="0"/>
              </a:rPr>
              <a:t>軟體內遊戲模組設定</a:t>
            </a:r>
            <a:endParaRPr lang="zh-TW" altLang="en-US" sz="7000" dirty="0">
              <a:solidFill>
                <a:srgbClr val="000000"/>
              </a:solidFill>
              <a:latin typeface="微軟正黑體" pitchFamily="34" charset="-120"/>
              <a:ea typeface="微軟正黑體" pitchFamily="34" charset="-120"/>
              <a:cs typeface="Gill Sans" charset="0"/>
              <a:sym typeface="Gill Sans" charset="0"/>
            </a:endParaRPr>
          </a:p>
        </p:txBody>
      </p:sp>
      <p:pic>
        <p:nvPicPr>
          <p:cNvPr id="1027" name="Picture 3"/>
          <p:cNvPicPr>
            <a:picLocks noChangeAspect="1" noChangeArrowheads="1"/>
          </p:cNvPicPr>
          <p:nvPr/>
        </p:nvPicPr>
        <p:blipFill>
          <a:blip r:embed="rId3" cstate="print"/>
          <a:srcRect/>
          <a:stretch>
            <a:fillRect/>
          </a:stretch>
        </p:blipFill>
        <p:spPr bwMode="auto">
          <a:xfrm>
            <a:off x="1318792" y="4090737"/>
            <a:ext cx="17190117" cy="9168062"/>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11731485" y="1836674"/>
            <a:ext cx="12074999" cy="9072709"/>
          </a:xfrm>
          <a:prstGeom prst="rect">
            <a:avLst/>
          </a:prstGeom>
          <a:noFill/>
          <a:ln w="152400">
            <a:solidFill>
              <a:srgbClr val="FF0000">
                <a:alpha val="88000"/>
              </a:srgbClr>
            </a:solidFill>
            <a:miter lim="800000"/>
            <a:headEnd/>
            <a:tailEnd/>
          </a:ln>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4" y="874149"/>
            <a:ext cx="3775380" cy="1169547"/>
          </a:xfrm>
        </p:spPr>
        <p:txBody>
          <a:bodyPr/>
          <a:lstStyle/>
          <a:p>
            <a:r>
              <a:rPr lang="zh-TW" altLang="en-US" sz="7000" dirty="0" smtClean="0"/>
              <a:t>遊戲實況</a:t>
            </a:r>
            <a:endParaRPr lang="zh-TW" altLang="en-US" sz="7000" dirty="0"/>
          </a:p>
        </p:txBody>
      </p:sp>
      <p:sp>
        <p:nvSpPr>
          <p:cNvPr id="3" name="矩形 2"/>
          <p:cNvSpPr/>
          <p:nvPr/>
        </p:nvSpPr>
        <p:spPr>
          <a:xfrm>
            <a:off x="6096000" y="5088285"/>
            <a:ext cx="12192000" cy="6124754"/>
          </a:xfrm>
          <a:prstGeom prst="rect">
            <a:avLst/>
          </a:prstGeom>
        </p:spPr>
        <p:txBody>
          <a:bodyPr>
            <a:spAutoFit/>
          </a:bodyPr>
          <a:lstStyle/>
          <a:p>
            <a:pPr algn="l"/>
            <a:r>
              <a:rPr lang="zh-TW" altLang="en-US" dirty="0" smtClean="0">
                <a:latin typeface="微軟正黑體" pitchFamily="34" charset="-120"/>
                <a:ea typeface="微軟正黑體" pitchFamily="34" charset="-120"/>
              </a:rPr>
              <a:t>遊戲二、蛋蛋大進擊</a:t>
            </a:r>
          </a:p>
          <a:p>
            <a:pPr algn="l"/>
            <a:r>
              <a:rPr lang="en-US" altLang="zh-TW" dirty="0" smtClean="0">
                <a:latin typeface="微軟正黑體" pitchFamily="34" charset="-120"/>
                <a:ea typeface="微軟正黑體" pitchFamily="34" charset="-120"/>
                <a:hlinkClick r:id="rId2"/>
              </a:rPr>
              <a:t>https://youtu.be/ICYQT4YTm9k</a:t>
            </a:r>
            <a:endParaRPr lang="en-US" altLang="zh-TW" dirty="0" smtClean="0">
              <a:latin typeface="微軟正黑體" pitchFamily="34" charset="-120"/>
              <a:ea typeface="微軟正黑體" pitchFamily="34" charset="-120"/>
            </a:endParaRPr>
          </a:p>
          <a:p>
            <a:pPr algn="l"/>
            <a:r>
              <a:rPr lang="zh-TW" altLang="en-US" dirty="0" smtClean="0">
                <a:latin typeface="微軟正黑體" pitchFamily="34" charset="-120"/>
                <a:ea typeface="微軟正黑體" pitchFamily="34" charset="-120"/>
              </a:rPr>
              <a:t>遊戲一、動物擂台</a:t>
            </a:r>
            <a:endParaRPr lang="en-US" altLang="zh-TW" dirty="0" smtClean="0">
              <a:latin typeface="微軟正黑體" pitchFamily="34" charset="-120"/>
              <a:ea typeface="微軟正黑體" pitchFamily="34" charset="-120"/>
            </a:endParaRPr>
          </a:p>
          <a:p>
            <a:pPr algn="l"/>
            <a:r>
              <a:rPr lang="en-US" altLang="zh-TW" dirty="0" smtClean="0">
                <a:latin typeface="微軟正黑體" pitchFamily="34" charset="-120"/>
                <a:ea typeface="微軟正黑體" pitchFamily="34" charset="-120"/>
                <a:hlinkClick r:id="rId3"/>
              </a:rPr>
              <a:t>https://youtu.be/fuYA_f-8RrM</a:t>
            </a:r>
            <a:endParaRPr lang="en-US" altLang="zh-TW" dirty="0" smtClean="0">
              <a:latin typeface="微軟正黑體" pitchFamily="34" charset="-120"/>
              <a:ea typeface="微軟正黑體" pitchFamily="34" charset="-120"/>
            </a:endParaRPr>
          </a:p>
          <a:p>
            <a:pPr algn="l"/>
            <a:r>
              <a:rPr lang="zh-TW" altLang="en-US" dirty="0" smtClean="0">
                <a:latin typeface="微軟正黑體" pitchFamily="34" charset="-120"/>
                <a:ea typeface="微軟正黑體" pitchFamily="34" charset="-120"/>
              </a:rPr>
              <a:t>遊戲三、圍城之戰</a:t>
            </a:r>
            <a:endParaRPr lang="en-US" altLang="zh-TW" dirty="0" smtClean="0">
              <a:latin typeface="微軟正黑體" pitchFamily="34" charset="-120"/>
              <a:ea typeface="微軟正黑體" pitchFamily="34" charset="-120"/>
            </a:endParaRPr>
          </a:p>
          <a:p>
            <a:pPr algn="l"/>
            <a:r>
              <a:rPr lang="en-US" altLang="zh-TW" dirty="0" smtClean="0">
                <a:latin typeface="微軟正黑體" pitchFamily="34" charset="-120"/>
                <a:ea typeface="微軟正黑體" pitchFamily="34" charset="-120"/>
                <a:hlinkClick r:id="rId4"/>
              </a:rPr>
              <a:t>https://youtu.be/jSKeCIGuMyQ</a:t>
            </a:r>
            <a:endParaRPr lang="en-US" altLang="zh-TW" dirty="0" smtClean="0">
              <a:latin typeface="微軟正黑體" pitchFamily="34" charset="-120"/>
              <a:ea typeface="微軟正黑體" pitchFamily="34" charset="-120"/>
            </a:endParaRPr>
          </a:p>
          <a:p>
            <a:pPr algn="l"/>
            <a:endParaRPr lang="en-US" altLang="zh-TW" dirty="0">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MasterSp="0">
  <p:cSld>
    <p:bg bwMode="auto">
      <p:bgPr>
        <a:solidFill>
          <a:srgbClr val="FFD801"/>
        </a:solidFill>
        <a:effectLst/>
      </p:bgPr>
    </p:bg>
    <p:spTree>
      <p:nvGrpSpPr>
        <p:cNvPr id="1" name=""/>
        <p:cNvGrpSpPr/>
        <p:nvPr/>
      </p:nvGrpSpPr>
      <p:grpSpPr>
        <a:xfrm>
          <a:off x="0" y="0"/>
          <a:ext cx="0" cy="0"/>
          <a:chOff x="0" y="0"/>
          <a:chExt cx="0" cy="0"/>
        </a:xfrm>
      </p:grpSpPr>
      <p:sp>
        <p:nvSpPr>
          <p:cNvPr id="72705" name="Rectangle 1" descr="Food Security"/>
          <p:cNvSpPr>
            <a:spLocks/>
          </p:cNvSpPr>
          <p:nvPr/>
        </p:nvSpPr>
        <p:spPr bwMode="auto">
          <a:xfrm>
            <a:off x="5205413" y="6178550"/>
            <a:ext cx="13971587" cy="1306513"/>
          </a:xfrm>
          <a:prstGeom prst="rect">
            <a:avLst/>
          </a:prstGeom>
          <a:noFill/>
          <a:ln w="12700" cap="flat" cmpd="sng">
            <a:noFill/>
            <a:prstDash val="solid"/>
            <a:miter lim="400000"/>
            <a:headEnd type="none" w="med" len="med"/>
            <a:tailEnd type="none" w="med" len="med"/>
          </a:ln>
          <a:effectLst/>
        </p:spPr>
        <p:txBody>
          <a:bodyPr lIns="50800" tIns="50800" rIns="50800" bIns="50800">
            <a:spAutoFit/>
          </a:bodyPr>
          <a:lstStyle/>
          <a:p>
            <a:pPr>
              <a:lnSpc>
                <a:spcPct val="140000"/>
              </a:lnSpc>
            </a:pPr>
            <a:r>
              <a:rPr lang="zh-TW" altLang="zh-TW" sz="10000">
                <a:solidFill>
                  <a:srgbClr val="FFFFFF"/>
                </a:solidFill>
                <a:latin typeface="Brown-Bold" charset="0"/>
                <a:ea typeface="Brown-Bold" charset="0"/>
                <a:cs typeface="Brown-Bold" charset="0"/>
                <a:sym typeface="Brown-Bold" charset="0"/>
              </a:rPr>
              <a:t>THANK YOU!</a:t>
            </a:r>
          </a:p>
        </p:txBody>
      </p:sp>
      <p:pic>
        <p:nvPicPr>
          <p:cNvPr id="72706" name="Picture 2" descr="pasted-image.pdf"/>
          <p:cNvPicPr>
            <a:picLocks noChangeAspect="1"/>
          </p:cNvPicPr>
          <p:nvPr/>
        </p:nvPicPr>
        <p:blipFill>
          <a:blip r:embed="rId2" cstate="print"/>
          <a:srcRect/>
          <a:stretch>
            <a:fillRect/>
          </a:stretch>
        </p:blipFill>
        <p:spPr bwMode="auto">
          <a:xfrm>
            <a:off x="10417175" y="11811000"/>
            <a:ext cx="3548063" cy="1308100"/>
          </a:xfrm>
          <a:prstGeom prst="rect">
            <a:avLst/>
          </a:prstGeom>
          <a:noFill/>
          <a:ln w="12700" cap="flat" cmpd="sng">
            <a:noFill/>
            <a:prstDash val="solid"/>
            <a:miter lim="400000"/>
            <a:headEnd type="none" w="med" len="med"/>
            <a:tailEnd type="none" w="med" len="med"/>
          </a:ln>
          <a:effectLst/>
        </p:spPr>
      </p:pic>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與</a:t>
            </a:r>
            <a:r>
              <a:rPr lang="en-US" altLang="zh-TW" dirty="0" smtClean="0"/>
              <a:t>AI</a:t>
            </a:r>
            <a:r>
              <a:rPr lang="zh-TW" altLang="en-US" dirty="0" smtClean="0"/>
              <a:t> 及 </a:t>
            </a:r>
            <a:r>
              <a:rPr lang="en-US" altLang="zh-TW" dirty="0" err="1" smtClean="0"/>
              <a:t>IoT</a:t>
            </a:r>
            <a:r>
              <a:rPr lang="zh-TW" altLang="en-US" dirty="0" smtClean="0"/>
              <a:t>聯結的學習地圖發展</a:t>
            </a:r>
            <a:endParaRPr lang="zh-TW" altLang="en-US" dirty="0"/>
          </a:p>
        </p:txBody>
      </p:sp>
      <p:graphicFrame>
        <p:nvGraphicFramePr>
          <p:cNvPr id="3" name="表格 2"/>
          <p:cNvGraphicFramePr>
            <a:graphicFrameLocks noGrp="1"/>
          </p:cNvGraphicFramePr>
          <p:nvPr/>
        </p:nvGraphicFramePr>
        <p:xfrm>
          <a:off x="1822848" y="3041576"/>
          <a:ext cx="21962442" cy="9865094"/>
        </p:xfrm>
        <a:graphic>
          <a:graphicData uri="http://schemas.openxmlformats.org/drawingml/2006/table">
            <a:tbl>
              <a:tblPr firstRow="1" bandRow="1">
                <a:tableStyleId>{7DF18680-E054-41AD-8BC1-D1AEF772440D}</a:tableStyleId>
              </a:tblPr>
              <a:tblGrid>
                <a:gridCol w="3182754"/>
                <a:gridCol w="4694922"/>
                <a:gridCol w="4694922"/>
                <a:gridCol w="4694922"/>
                <a:gridCol w="4694922"/>
              </a:tblGrid>
              <a:tr h="799794">
                <a:tc>
                  <a:txBody>
                    <a:bodyPr/>
                    <a:lstStyle/>
                    <a:p>
                      <a:pPr algn="r"/>
                      <a:r>
                        <a:rPr lang="zh-TW" altLang="en-US" sz="2800" dirty="0" smtClean="0">
                          <a:latin typeface="微軟正黑體" pitchFamily="34" charset="-120"/>
                          <a:ea typeface="微軟正黑體" pitchFamily="34" charset="-120"/>
                        </a:rPr>
                        <a:t>應用領域</a:t>
                      </a:r>
                      <a:endParaRPr lang="zh-TW" altLang="en-US" sz="2800" dirty="0">
                        <a:latin typeface="微軟正黑體" pitchFamily="34" charset="-120"/>
                        <a:ea typeface="微軟正黑體" pitchFamily="34" charset="-120"/>
                      </a:endParaRPr>
                    </a:p>
                  </a:txBody>
                  <a:tcPr anchor="ctr">
                    <a:solidFill>
                      <a:srgbClr val="660066"/>
                    </a:solidFill>
                  </a:tcPr>
                </a:tc>
                <a:tc>
                  <a:txBody>
                    <a:bodyPr/>
                    <a:lstStyle/>
                    <a:p>
                      <a:r>
                        <a:rPr lang="en-US" altLang="zh-TW" sz="2800" smtClean="0">
                          <a:latin typeface="微軟正黑體" pitchFamily="34" charset="-120"/>
                          <a:ea typeface="微軟正黑體" pitchFamily="34" charset="-120"/>
                        </a:rPr>
                        <a:t>Stage 1</a:t>
                      </a:r>
                      <a:r>
                        <a:rPr lang="zh-TW" altLang="en-US" sz="2800" smtClean="0">
                          <a:latin typeface="微軟正黑體" pitchFamily="34" charset="-120"/>
                          <a:ea typeface="微軟正黑體" pitchFamily="34" charset="-120"/>
                        </a:rPr>
                        <a:t>自動控制</a:t>
                      </a:r>
                      <a:r>
                        <a:rPr lang="zh-TW" altLang="en-US" sz="2800" dirty="0" smtClean="0">
                          <a:latin typeface="微軟正黑體" pitchFamily="34" charset="-120"/>
                          <a:ea typeface="微軟正黑體" pitchFamily="34" charset="-120"/>
                        </a:rPr>
                        <a:t>領域</a:t>
                      </a:r>
                      <a:endParaRPr lang="zh-TW" altLang="en-US" sz="2800" dirty="0">
                        <a:latin typeface="微軟正黑體" pitchFamily="34" charset="-120"/>
                        <a:ea typeface="微軟正黑體" pitchFamily="34" charset="-120"/>
                      </a:endParaRPr>
                    </a:p>
                  </a:txBody>
                  <a:tcPr anchor="ctr">
                    <a:solidFill>
                      <a:srgbClr val="660066"/>
                    </a:solidFill>
                  </a:tcPr>
                </a:tc>
                <a:tc>
                  <a:txBody>
                    <a:bodyPr/>
                    <a:lstStyle/>
                    <a:p>
                      <a:r>
                        <a:rPr lang="en-US" altLang="zh-TW" sz="2800" smtClean="0">
                          <a:latin typeface="微軟正黑體" pitchFamily="34" charset="-120"/>
                          <a:ea typeface="微軟正黑體" pitchFamily="34" charset="-120"/>
                        </a:rPr>
                        <a:t>Stage 2</a:t>
                      </a:r>
                      <a:r>
                        <a:rPr lang="zh-TW" altLang="en-US" sz="2800" smtClean="0">
                          <a:latin typeface="微軟正黑體" pitchFamily="34" charset="-120"/>
                          <a:ea typeface="微軟正黑體" pitchFamily="34" charset="-120"/>
                        </a:rPr>
                        <a:t>跨平臺控制領域</a:t>
                      </a:r>
                      <a:endParaRPr lang="zh-TW" altLang="en-US" sz="2800" dirty="0">
                        <a:latin typeface="微軟正黑體" pitchFamily="34" charset="-120"/>
                        <a:ea typeface="微軟正黑體" pitchFamily="34" charset="-120"/>
                      </a:endParaRPr>
                    </a:p>
                  </a:txBody>
                  <a:tcPr anchor="ctr">
                    <a:solidFill>
                      <a:srgbClr val="660066"/>
                    </a:solidFill>
                  </a:tcPr>
                </a:tc>
                <a:tc>
                  <a:txBody>
                    <a:bodyPr/>
                    <a:lstStyle/>
                    <a:p>
                      <a:r>
                        <a:rPr lang="en-US" altLang="zh-TW" sz="2800" dirty="0" smtClean="0">
                          <a:latin typeface="微軟正黑體" pitchFamily="34" charset="-120"/>
                          <a:ea typeface="微軟正黑體" pitchFamily="34" charset="-120"/>
                        </a:rPr>
                        <a:t>Stage 3</a:t>
                      </a:r>
                      <a:r>
                        <a:rPr lang="zh-TW" altLang="en-US" sz="2800" baseline="0" dirty="0" smtClean="0">
                          <a:latin typeface="微軟正黑體" pitchFamily="34" charset="-120"/>
                          <a:ea typeface="微軟正黑體" pitchFamily="34" charset="-120"/>
                        </a:rPr>
                        <a:t> 物</a:t>
                      </a:r>
                      <a:r>
                        <a:rPr lang="zh-TW" altLang="en-US" sz="2800" dirty="0" smtClean="0">
                          <a:latin typeface="微軟正黑體" pitchFamily="34" charset="-120"/>
                          <a:ea typeface="微軟正黑體" pitchFamily="34" charset="-120"/>
                        </a:rPr>
                        <a:t>聯網基礎概念</a:t>
                      </a:r>
                      <a:endParaRPr lang="zh-TW" altLang="en-US" sz="2800" dirty="0">
                        <a:latin typeface="微軟正黑體" pitchFamily="34" charset="-120"/>
                        <a:ea typeface="微軟正黑體" pitchFamily="34" charset="-120"/>
                      </a:endParaRPr>
                    </a:p>
                  </a:txBody>
                  <a:tcPr anchor="ctr">
                    <a:solidFill>
                      <a:srgbClr val="660066"/>
                    </a:solidFill>
                  </a:tcPr>
                </a:tc>
                <a:tc>
                  <a:txBody>
                    <a:bodyPr/>
                    <a:lstStyle/>
                    <a:p>
                      <a:r>
                        <a:rPr lang="en-US" altLang="zh-TW" sz="2800" smtClean="0">
                          <a:latin typeface="微軟正黑體" pitchFamily="34" charset="-120"/>
                          <a:ea typeface="微軟正黑體" pitchFamily="34" charset="-120"/>
                        </a:rPr>
                        <a:t>Stage 4 AI</a:t>
                      </a:r>
                      <a:r>
                        <a:rPr lang="zh-TW" altLang="en-US" sz="2800" smtClean="0">
                          <a:latin typeface="微軟正黑體" pitchFamily="34" charset="-120"/>
                          <a:ea typeface="微軟正黑體" pitchFamily="34" charset="-120"/>
                        </a:rPr>
                        <a:t>與</a:t>
                      </a:r>
                      <a:r>
                        <a:rPr lang="zh-TW" altLang="en-US" sz="2800" dirty="0" smtClean="0">
                          <a:latin typeface="微軟正黑體" pitchFamily="34" charset="-120"/>
                          <a:ea typeface="微軟正黑體" pitchFamily="34" charset="-120"/>
                        </a:rPr>
                        <a:t>大數據分析</a:t>
                      </a:r>
                      <a:endParaRPr lang="zh-TW" altLang="en-US" sz="2800" dirty="0">
                        <a:latin typeface="微軟正黑體" pitchFamily="34" charset="-120"/>
                        <a:ea typeface="微軟正黑體" pitchFamily="34" charset="-120"/>
                      </a:endParaRPr>
                    </a:p>
                  </a:txBody>
                  <a:tcPr anchor="ctr">
                    <a:solidFill>
                      <a:srgbClr val="660066"/>
                    </a:solidFill>
                  </a:tcPr>
                </a:tc>
              </a:tr>
              <a:tr h="994615">
                <a:tc>
                  <a: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zh-TW" altLang="en-US" sz="3600" b="1" dirty="0" smtClean="0">
                          <a:latin typeface="微軟正黑體" pitchFamily="34" charset="-120"/>
                          <a:ea typeface="微軟正黑體" pitchFamily="34" charset="-120"/>
                        </a:rPr>
                        <a:t>自動車</a:t>
                      </a:r>
                      <a:endParaRPr lang="zh-TW" altLang="en-US" sz="3600" b="1"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err="1" smtClean="0">
                          <a:latin typeface="微軟正黑體" pitchFamily="34" charset="-120"/>
                          <a:ea typeface="微軟正黑體" pitchFamily="34" charset="-120"/>
                        </a:rPr>
                        <a:t>BeeCar</a:t>
                      </a:r>
                      <a:r>
                        <a:rPr lang="en-US" altLang="zh-TW" sz="2800" dirty="0" smtClean="0">
                          <a:latin typeface="微軟正黑體" pitchFamily="34" charset="-120"/>
                          <a:ea typeface="微軟正黑體" pitchFamily="34" charset="-120"/>
                        </a:rPr>
                        <a:t> &amp; HC-06</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CMUCAM5</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ESP32-CAM</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Raspberry Pi</a:t>
                      </a:r>
                      <a:endParaRPr lang="zh-TW" altLang="en-US" sz="2800" dirty="0" smtClean="0">
                        <a:latin typeface="微軟正黑體" pitchFamily="34" charset="-120"/>
                        <a:ea typeface="微軟正黑體" pitchFamily="34" charset="-120"/>
                      </a:endParaRPr>
                    </a:p>
                  </a:txBody>
                  <a:tcPr anchor="ctr">
                    <a:solidFill>
                      <a:srgbClr val="CCCCFF">
                        <a:alpha val="65000"/>
                      </a:srgbClr>
                    </a:solidFill>
                  </a:tcPr>
                </a:tc>
              </a:tr>
              <a:tr h="1017368">
                <a:tc>
                  <a:txBody>
                    <a:bodyPr/>
                    <a:lstStyle/>
                    <a:p>
                      <a:pPr algn="r"/>
                      <a:r>
                        <a:rPr lang="zh-TW" altLang="en-US" sz="2400" dirty="0" smtClean="0">
                          <a:latin typeface="微軟正黑體" pitchFamily="34" charset="-120"/>
                          <a:ea typeface="微軟正黑體" pitchFamily="34" charset="-120"/>
                        </a:rPr>
                        <a:t>應用範圍</a:t>
                      </a:r>
                      <a:endParaRPr lang="zh-TW" altLang="en-US" sz="2400" dirty="0">
                        <a:latin typeface="微軟正黑體" pitchFamily="34" charset="-120"/>
                        <a:ea typeface="微軟正黑體" pitchFamily="34" charset="-120"/>
                      </a:endParaRPr>
                    </a:p>
                  </a:txBody>
                  <a:tcPr anchor="ctr">
                    <a:solidFill>
                      <a:srgbClr val="CCCCFF">
                        <a:alpha val="26000"/>
                      </a:srgbClr>
                    </a:solidFill>
                  </a:tcPr>
                </a:tc>
                <a:tc>
                  <a:txBody>
                    <a:bodyPr/>
                    <a:lstStyle/>
                    <a:p>
                      <a:r>
                        <a:rPr lang="zh-TW" altLang="en-US" sz="2400" baseline="0" dirty="0" smtClean="0">
                          <a:latin typeface="微軟正黑體" pitchFamily="34" charset="-120"/>
                          <a:ea typeface="微軟正黑體" pitchFamily="34" charset="-120"/>
                        </a:rPr>
                        <a:t>機器人基礎</a:t>
                      </a:r>
                      <a:endParaRPr lang="en-US" altLang="zh-TW" sz="2400" baseline="0" dirty="0" smtClean="0">
                        <a:latin typeface="微軟正黑體" pitchFamily="34" charset="-120"/>
                        <a:ea typeface="微軟正黑體" pitchFamily="34" charset="-120"/>
                      </a:endParaRPr>
                    </a:p>
                    <a:p>
                      <a:r>
                        <a:rPr lang="zh-TW" altLang="en-US" sz="2400" baseline="0" dirty="0" smtClean="0">
                          <a:latin typeface="微軟正黑體" pitchFamily="34" charset="-120"/>
                          <a:ea typeface="微軟正黑體" pitchFamily="34" charset="-120"/>
                        </a:rPr>
                        <a:t>自動車概念</a:t>
                      </a:r>
                      <a:endParaRPr lang="zh-TW" altLang="en-US" sz="2400" dirty="0">
                        <a:latin typeface="微軟正黑體" pitchFamily="34" charset="-120"/>
                        <a:ea typeface="微軟正黑體" pitchFamily="34" charset="-120"/>
                      </a:endParaRPr>
                    </a:p>
                  </a:txBody>
                  <a:tcPr anchor="ctr">
                    <a:solidFill>
                      <a:srgbClr val="CCCCFF">
                        <a:alpha val="26000"/>
                      </a:srgbClr>
                    </a:solidFill>
                  </a:tcPr>
                </a:tc>
                <a:tc>
                  <a:txBody>
                    <a:bodyPr/>
                    <a:lstStyle/>
                    <a:p>
                      <a:r>
                        <a:rPr lang="zh-TW" altLang="en-US" sz="2400" dirty="0" smtClean="0">
                          <a:latin typeface="微軟正黑體" pitchFamily="34" charset="-120"/>
                          <a:ea typeface="微軟正黑體" pitchFamily="34" charset="-120"/>
                        </a:rPr>
                        <a:t>顏色辨識</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圖像辨識</a:t>
                      </a:r>
                      <a:endParaRPr lang="zh-TW" altLang="en-US" sz="2400" dirty="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影像串流</a:t>
                      </a:r>
                      <a:endParaRPr lang="en-US" altLang="zh-TW" sz="2400" dirty="0" smtClean="0">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物體</a:t>
                      </a:r>
                      <a:r>
                        <a:rPr lang="en-US" altLang="zh-TW" sz="2400" dirty="0" smtClean="0">
                          <a:latin typeface="微軟正黑體" pitchFamily="34" charset="-120"/>
                          <a:ea typeface="微軟正黑體" pitchFamily="34" charset="-120"/>
                        </a:rPr>
                        <a:t>/</a:t>
                      </a:r>
                      <a:r>
                        <a:rPr lang="zh-TW" altLang="en-US" sz="2400" dirty="0" smtClean="0">
                          <a:latin typeface="微軟正黑體" pitchFamily="34" charset="-120"/>
                          <a:ea typeface="微軟正黑體" pitchFamily="34" charset="-120"/>
                        </a:rPr>
                        <a:t>臉部辨識</a:t>
                      </a:r>
                    </a:p>
                  </a:txBody>
                  <a:tcPr anchor="ctr">
                    <a:solidFill>
                      <a:srgbClr val="CCCCFF">
                        <a:alpha val="26000"/>
                      </a:srgbClr>
                    </a:solidFill>
                  </a:tcPr>
                </a:tc>
                <a:tc>
                  <a:txBody>
                    <a:bodyPr/>
                    <a:lstStyle/>
                    <a:p>
                      <a:r>
                        <a:rPr lang="zh-TW" altLang="en-US" sz="2400" dirty="0" smtClean="0">
                          <a:latin typeface="微軟正黑體" pitchFamily="34" charset="-120"/>
                          <a:ea typeface="微軟正黑體" pitchFamily="34" charset="-120"/>
                        </a:rPr>
                        <a:t>機器學習</a:t>
                      </a:r>
                      <a:endParaRPr lang="en-US" altLang="zh-TW" sz="2400" dirty="0" smtClean="0">
                        <a:latin typeface="微軟正黑體" pitchFamily="34" charset="-120"/>
                        <a:ea typeface="微軟正黑體" pitchFamily="34" charset="-120"/>
                      </a:endParaRPr>
                    </a:p>
                    <a:p>
                      <a:r>
                        <a:rPr lang="en-US" altLang="zh-TW" sz="2400" dirty="0" smtClean="0">
                          <a:latin typeface="微軟正黑體" pitchFamily="34" charset="-120"/>
                          <a:ea typeface="微軟正黑體" pitchFamily="34" charset="-120"/>
                        </a:rPr>
                        <a:t>AI</a:t>
                      </a:r>
                      <a:r>
                        <a:rPr lang="zh-TW" altLang="en-US" sz="2400" dirty="0" smtClean="0">
                          <a:latin typeface="微軟正黑體" pitchFamily="34" charset="-120"/>
                          <a:ea typeface="微軟正黑體" pitchFamily="34" charset="-120"/>
                        </a:rPr>
                        <a:t>深度學習基礎</a:t>
                      </a:r>
                      <a:endParaRPr lang="zh-TW" altLang="en-US" sz="2400" dirty="0">
                        <a:latin typeface="微軟正黑體" pitchFamily="34" charset="-120"/>
                        <a:ea typeface="微軟正黑體" pitchFamily="34" charset="-120"/>
                      </a:endParaRPr>
                    </a:p>
                  </a:txBody>
                  <a:tcPr anchor="ctr">
                    <a:solidFill>
                      <a:srgbClr val="CCCCFF">
                        <a:alpha val="26000"/>
                      </a:srgbClr>
                    </a:solidFill>
                  </a:tcPr>
                </a:tc>
              </a:tr>
              <a:tr h="1017368">
                <a:tc>
                  <a:txBody>
                    <a:bodyPr/>
                    <a:lstStyle/>
                    <a:p>
                      <a:pPr algn="r"/>
                      <a:r>
                        <a:rPr lang="zh-TW" altLang="en-US" sz="2400" dirty="0" smtClean="0">
                          <a:latin typeface="微軟正黑體" pitchFamily="34" charset="-120"/>
                          <a:ea typeface="微軟正黑體" pitchFamily="34" charset="-120"/>
                        </a:rPr>
                        <a:t>銜接之編程語言</a:t>
                      </a:r>
                      <a:endParaRPr lang="zh-TW" altLang="en-US" sz="2400" dirty="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400" dirty="0" smtClean="0">
                          <a:latin typeface="微軟正黑體" pitchFamily="34" charset="-120"/>
                          <a:ea typeface="微軟正黑體" pitchFamily="34" charset="-120"/>
                        </a:rPr>
                        <a:t>Arduino IDE</a:t>
                      </a:r>
                      <a:endParaRPr lang="zh-TW" altLang="en-US" sz="2400" dirty="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Arduino IDE/</a:t>
                      </a:r>
                      <a:br>
                        <a:rPr lang="en-US" altLang="zh-TW" sz="2400" dirty="0" smtClean="0">
                          <a:latin typeface="微軟正黑體" pitchFamily="34" charset="-120"/>
                          <a:ea typeface="微軟正黑體" pitchFamily="34" charset="-120"/>
                        </a:rPr>
                      </a:br>
                      <a:r>
                        <a:rPr lang="en-US" altLang="zh-TW" sz="2400" dirty="0" smtClean="0">
                          <a:latin typeface="微軟正黑體" pitchFamily="34" charset="-120"/>
                          <a:ea typeface="微軟正黑體" pitchFamily="34" charset="-120"/>
                        </a:rPr>
                        <a:t>Python</a:t>
                      </a:r>
                      <a:endParaRPr lang="zh-TW" altLang="en-US" sz="2400" dirty="0" smtClean="0">
                        <a:latin typeface="微軟正黑體" pitchFamily="34" charset="-120"/>
                        <a:ea typeface="微軟正黑體" pitchFamily="34" charset="-120"/>
                      </a:endParaRPr>
                    </a:p>
                  </a:txBody>
                  <a:tcPr anchor="ctr">
                    <a:solidFill>
                      <a:srgbClr val="CCCCFF">
                        <a:alpha val="26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Arduino IDE/</a:t>
                      </a:r>
                      <a:br>
                        <a:rPr lang="en-US" altLang="zh-TW" sz="2400" dirty="0" smtClean="0">
                          <a:latin typeface="微軟正黑體" pitchFamily="34" charset="-120"/>
                          <a:ea typeface="微軟正黑體" pitchFamily="34" charset="-120"/>
                        </a:rPr>
                      </a:br>
                      <a:r>
                        <a:rPr lang="en-US" altLang="zh-TW" sz="2400" dirty="0" err="1" smtClean="0">
                          <a:latin typeface="微軟正黑體" pitchFamily="34" charset="-120"/>
                          <a:ea typeface="微軟正黑體" pitchFamily="34" charset="-120"/>
                        </a:rPr>
                        <a:t>MicroPython</a:t>
                      </a:r>
                      <a:endParaRPr lang="zh-TW" altLang="en-US" sz="2400" dirty="0" smtClean="0">
                        <a:latin typeface="微軟正黑體" pitchFamily="34" charset="-120"/>
                        <a:ea typeface="微軟正黑體" pitchFamily="34" charset="-120"/>
                      </a:endParaRPr>
                    </a:p>
                  </a:txBody>
                  <a:tcPr anchor="ctr">
                    <a:solidFill>
                      <a:srgbClr val="CCCCFF">
                        <a:alpha val="26000"/>
                      </a:srgbClr>
                    </a:solidFill>
                  </a:tcPr>
                </a:tc>
                <a:tc>
                  <a:txBody>
                    <a:bodyPr/>
                    <a:lstStyle/>
                    <a:p>
                      <a:r>
                        <a:rPr lang="en-US" altLang="zh-TW" sz="2400" dirty="0" err="1" smtClean="0">
                          <a:latin typeface="微軟正黑體" pitchFamily="34" charset="-120"/>
                          <a:ea typeface="微軟正黑體" pitchFamily="34" charset="-120"/>
                        </a:rPr>
                        <a:t>Processing&amp;OpenCV</a:t>
                      </a:r>
                      <a:endParaRPr lang="en-US" altLang="zh-TW" sz="2400" dirty="0" smtClean="0">
                        <a:latin typeface="微軟正黑體" pitchFamily="34" charset="-120"/>
                        <a:ea typeface="微軟正黑體" pitchFamily="34" charset="-120"/>
                      </a:endParaRPr>
                    </a:p>
                    <a:p>
                      <a:r>
                        <a:rPr lang="en-US" altLang="zh-TW" sz="2400" dirty="0" err="1" smtClean="0">
                          <a:latin typeface="微軟正黑體" pitchFamily="34" charset="-120"/>
                          <a:ea typeface="微軟正黑體" pitchFamily="34" charset="-120"/>
                        </a:rPr>
                        <a:t>Tensorflow</a:t>
                      </a:r>
                      <a:endParaRPr lang="zh-TW" altLang="en-US" sz="2400" dirty="0">
                        <a:latin typeface="微軟正黑體" pitchFamily="34" charset="-120"/>
                        <a:ea typeface="微軟正黑體" pitchFamily="34" charset="-120"/>
                      </a:endParaRPr>
                    </a:p>
                  </a:txBody>
                  <a:tcPr anchor="ctr">
                    <a:solidFill>
                      <a:srgbClr val="CCCCFF">
                        <a:alpha val="26000"/>
                      </a:srgbClr>
                    </a:solidFill>
                  </a:tcPr>
                </a:tc>
              </a:tr>
              <a:tr h="1017368">
                <a:tc>
                  <a:txBody>
                    <a:bodyPr/>
                    <a:lstStyle/>
                    <a:p>
                      <a:pPr algn="r"/>
                      <a:r>
                        <a:rPr lang="zh-TW" altLang="en-US" sz="3600" b="1" dirty="0" smtClean="0">
                          <a:latin typeface="微軟正黑體" pitchFamily="34" charset="-120"/>
                          <a:ea typeface="微軟正黑體" pitchFamily="34" charset="-120"/>
                        </a:rPr>
                        <a:t>智能農場</a:t>
                      </a:r>
                      <a:endParaRPr lang="zh-TW" altLang="en-US" sz="3600" b="1"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Basic Smart Farm</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err="1" smtClean="0">
                          <a:latin typeface="微軟正黑體" pitchFamily="34" charset="-120"/>
                          <a:ea typeface="微軟正黑體" pitchFamily="34" charset="-120"/>
                        </a:rPr>
                        <a:t>QuickBLE</a:t>
                      </a:r>
                      <a:r>
                        <a:rPr lang="en-US" altLang="zh-TW" sz="2400" dirty="0" smtClean="0">
                          <a:latin typeface="微軟正黑體" pitchFamily="34" charset="-120"/>
                          <a:ea typeface="微軟正黑體" pitchFamily="34" charset="-120"/>
                        </a:rPr>
                        <a:t>(</a:t>
                      </a:r>
                      <a:r>
                        <a:rPr lang="en-US" altLang="zh-TW" sz="2400" dirty="0" err="1" smtClean="0">
                          <a:latin typeface="微軟正黑體" pitchFamily="34" charset="-120"/>
                          <a:ea typeface="微軟正黑體" pitchFamily="34" charset="-120"/>
                        </a:rPr>
                        <a:t>nRF</a:t>
                      </a:r>
                      <a:r>
                        <a:rPr lang="en-US" altLang="zh-TW" sz="2400" baseline="0" dirty="0" smtClean="0">
                          <a:latin typeface="微軟正黑體" pitchFamily="34" charset="-120"/>
                          <a:ea typeface="微軟正黑體" pitchFamily="34" charset="-120"/>
                        </a:rPr>
                        <a:t> 51822)</a:t>
                      </a:r>
                      <a:endParaRPr lang="zh-TW" altLang="en-US" sz="2400" dirty="0" smtClean="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ESP32-CAM</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dirty="0" smtClean="0">
                          <a:latin typeface="微軟正黑體" pitchFamily="34" charset="-120"/>
                          <a:ea typeface="微軟正黑體" pitchFamily="34" charset="-120"/>
                        </a:rPr>
                        <a:t>Raspberry Pi</a:t>
                      </a:r>
                      <a:r>
                        <a:rPr lang="zh-TW" altLang="en-US" sz="2800" baseline="0" dirty="0" smtClean="0">
                          <a:latin typeface="微軟正黑體" pitchFamily="34" charset="-120"/>
                          <a:ea typeface="微軟正黑體" pitchFamily="34" charset="-120"/>
                        </a:rPr>
                        <a:t> </a:t>
                      </a:r>
                      <a:endParaRPr lang="zh-TW" altLang="en-US" sz="2800" dirty="0" smtClean="0">
                        <a:latin typeface="微軟正黑體" pitchFamily="34" charset="-120"/>
                        <a:ea typeface="微軟正黑體" pitchFamily="34" charset="-120"/>
                      </a:endParaRPr>
                    </a:p>
                  </a:txBody>
                  <a:tcPr anchor="ctr">
                    <a:solidFill>
                      <a:srgbClr val="CCCCFF">
                        <a:alpha val="65000"/>
                      </a:srgbClr>
                    </a:solidFill>
                  </a:tcPr>
                </a:tc>
              </a:tr>
              <a:tr h="1017368">
                <a:tc>
                  <a:txBody>
                    <a:bodyPr/>
                    <a:lstStyle/>
                    <a:p>
                      <a:pPr algn="r"/>
                      <a:r>
                        <a:rPr lang="zh-TW" altLang="en-US" sz="2400" dirty="0" smtClean="0">
                          <a:latin typeface="微軟正黑體" pitchFamily="34" charset="-120"/>
                          <a:ea typeface="微軟正黑體" pitchFamily="34" charset="-120"/>
                        </a:rPr>
                        <a:t>應用範圍</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r>
                        <a:rPr lang="zh-TW" altLang="en-US" sz="2400" dirty="0" smtClean="0">
                          <a:latin typeface="微軟正黑體" pitchFamily="34" charset="-120"/>
                          <a:ea typeface="微軟正黑體" pitchFamily="34" charset="-120"/>
                        </a:rPr>
                        <a:t>智能農場</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感測系統應用</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魚菜共生系統</a:t>
                      </a:r>
                      <a:endParaRPr lang="en-US" altLang="zh-TW" sz="2400" dirty="0" smtClean="0">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家電開關控制系統</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圖像辨識應用</a:t>
                      </a:r>
                      <a:endParaRPr lang="en-US" altLang="zh-TW" sz="2400" dirty="0" smtClean="0">
                        <a:latin typeface="微軟正黑體" pitchFamily="34" charset="-120"/>
                        <a:ea typeface="微軟正黑體" pitchFamily="34" charset="-120"/>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物體辨識應用</a:t>
                      </a:r>
                    </a:p>
                  </a:txBody>
                  <a:tcPr anchor="ctr">
                    <a:solidFill>
                      <a:srgbClr val="CCCCFF">
                        <a:alpha val="25000"/>
                      </a:srgbClr>
                    </a:solidFill>
                  </a:tcPr>
                </a:tc>
                <a:tc>
                  <a:txBody>
                    <a:bodyPr/>
                    <a:lstStyle/>
                    <a:p>
                      <a:r>
                        <a:rPr lang="zh-TW" altLang="en-US" sz="2400" dirty="0" smtClean="0">
                          <a:latin typeface="微軟正黑體" pitchFamily="34" charset="-120"/>
                          <a:ea typeface="微軟正黑體" pitchFamily="34" charset="-120"/>
                        </a:rPr>
                        <a:t>雲計算應用</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大數據分析基礎</a:t>
                      </a:r>
                      <a:endParaRPr lang="zh-TW" altLang="en-US" sz="2400" dirty="0">
                        <a:latin typeface="微軟正黑體" pitchFamily="34" charset="-120"/>
                        <a:ea typeface="微軟正黑體" pitchFamily="34" charset="-120"/>
                      </a:endParaRPr>
                    </a:p>
                  </a:txBody>
                  <a:tcPr anchor="ctr">
                    <a:solidFill>
                      <a:srgbClr val="CCCCFF">
                        <a:alpha val="25000"/>
                      </a:srgbClr>
                    </a:solidFill>
                  </a:tcPr>
                </a:tc>
              </a:tr>
              <a:tr h="1017368">
                <a:tc>
                  <a:txBody>
                    <a:bodyPr/>
                    <a:lstStyle/>
                    <a:p>
                      <a:pPr algn="r"/>
                      <a:r>
                        <a:rPr lang="zh-TW" altLang="en-US" sz="2400" dirty="0" smtClean="0">
                          <a:latin typeface="微軟正黑體" pitchFamily="34" charset="-120"/>
                          <a:ea typeface="微軟正黑體" pitchFamily="34" charset="-120"/>
                        </a:rPr>
                        <a:t>銜接之編程語言</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Arduino IDE</a:t>
                      </a:r>
                      <a:endParaRPr lang="zh-TW" altLang="en-US" sz="24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Arduino IDE</a:t>
                      </a:r>
                      <a:endParaRPr lang="zh-TW" altLang="en-US" sz="24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Arduino IDE/</a:t>
                      </a:r>
                      <a:br>
                        <a:rPr lang="en-US" altLang="zh-TW" sz="2400" dirty="0" smtClean="0">
                          <a:latin typeface="微軟正黑體" pitchFamily="34" charset="-120"/>
                          <a:ea typeface="微軟正黑體" pitchFamily="34" charset="-120"/>
                        </a:rPr>
                      </a:br>
                      <a:r>
                        <a:rPr lang="en-US" altLang="zh-TW" sz="2400" dirty="0" err="1" smtClean="0">
                          <a:latin typeface="微軟正黑體" pitchFamily="34" charset="-120"/>
                          <a:ea typeface="微軟正黑體" pitchFamily="34" charset="-120"/>
                        </a:rPr>
                        <a:t>MicroPython</a:t>
                      </a:r>
                      <a:endParaRPr lang="zh-TW" altLang="en-US" sz="2400" dirty="0" smtClean="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dirty="0" smtClean="0">
                          <a:latin typeface="微軟正黑體" pitchFamily="34" charset="-120"/>
                          <a:ea typeface="微軟正黑體" pitchFamily="34" charset="-120"/>
                        </a:rPr>
                        <a:t>Node-Red</a:t>
                      </a:r>
                      <a:endParaRPr lang="zh-TW" altLang="en-US" sz="2400" dirty="0" smtClean="0">
                        <a:latin typeface="微軟正黑體" pitchFamily="34" charset="-120"/>
                        <a:ea typeface="微軟正黑體" pitchFamily="34" charset="-120"/>
                      </a:endParaRPr>
                    </a:p>
                  </a:txBody>
                  <a:tcPr anchor="ctr">
                    <a:solidFill>
                      <a:srgbClr val="CCCCFF">
                        <a:alpha val="25000"/>
                      </a:srgbClr>
                    </a:solidFill>
                  </a:tcPr>
                </a:tc>
              </a:tr>
              <a:tr h="994615">
                <a:tc>
                  <a:txBody>
                    <a:bodyPr/>
                    <a:lstStyle/>
                    <a:p>
                      <a:pPr marL="0" algn="r" defTabSz="914400" rtl="0" eaLnBrk="1" latinLnBrk="0" hangingPunct="1"/>
                      <a:r>
                        <a:rPr lang="zh-TW" altLang="en-US" sz="3600" b="1" kern="1200" dirty="0" smtClean="0">
                          <a:solidFill>
                            <a:schemeClr val="dk1"/>
                          </a:solidFill>
                          <a:latin typeface="微軟正黑體" pitchFamily="34" charset="-120"/>
                          <a:ea typeface="微軟正黑體" pitchFamily="34" charset="-120"/>
                          <a:cs typeface="+mn-cs"/>
                        </a:rPr>
                        <a:t>智能家居</a:t>
                      </a:r>
                      <a:endParaRPr lang="zh-TW" altLang="en-US" sz="3600" b="1" kern="1200" dirty="0">
                        <a:solidFill>
                          <a:schemeClr val="dk1"/>
                        </a:solidFill>
                        <a:latin typeface="微軟正黑體" pitchFamily="34" charset="-120"/>
                        <a:ea typeface="微軟正黑體" pitchFamily="34" charset="-120"/>
                        <a:cs typeface="+mn-cs"/>
                      </a:endParaRPr>
                    </a:p>
                  </a:txBody>
                  <a:tcPr anchor="ctr">
                    <a:solidFill>
                      <a:srgbClr val="CCCCFF">
                        <a:alpha val="6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800" kern="1200" dirty="0" smtClean="0">
                          <a:solidFill>
                            <a:schemeClr val="dk1"/>
                          </a:solidFill>
                          <a:latin typeface="微軟正黑體" pitchFamily="34" charset="-120"/>
                          <a:ea typeface="微軟正黑體" pitchFamily="34" charset="-120"/>
                          <a:cs typeface="+mn-cs"/>
                        </a:rPr>
                        <a:t>Basic Magic Lamp</a:t>
                      </a:r>
                      <a:endParaRPr lang="zh-TW" altLang="en-US" sz="2800" kern="1200" dirty="0" smtClean="0">
                        <a:solidFill>
                          <a:schemeClr val="dk1"/>
                        </a:solidFill>
                        <a:latin typeface="微軟正黑體" pitchFamily="34" charset="-120"/>
                        <a:ea typeface="微軟正黑體" pitchFamily="34" charset="-120"/>
                        <a:cs typeface="+mn-cs"/>
                      </a:endParaRPr>
                    </a:p>
                  </a:txBody>
                  <a:tcPr anchor="ctr">
                    <a:solidFill>
                      <a:srgbClr val="CCCCFF">
                        <a:alpha val="65000"/>
                      </a:srgbClr>
                    </a:solidFill>
                  </a:tcPr>
                </a:tc>
                <a:tc>
                  <a:txBody>
                    <a:bodyPr/>
                    <a:lstStyle/>
                    <a:p>
                      <a:r>
                        <a:rPr lang="en-US" altLang="zh-TW" sz="2800" dirty="0" err="1" smtClean="0">
                          <a:latin typeface="微軟正黑體" pitchFamily="34" charset="-120"/>
                          <a:ea typeface="微軟正黑體" pitchFamily="34" charset="-120"/>
                        </a:rPr>
                        <a:t>CubexUS</a:t>
                      </a:r>
                      <a:r>
                        <a:rPr lang="en-US" altLang="zh-TW" sz="2400" dirty="0" smtClean="0">
                          <a:latin typeface="微軟正黑體" pitchFamily="34" charset="-120"/>
                          <a:ea typeface="微軟正黑體" pitchFamily="34" charset="-120"/>
                        </a:rPr>
                        <a:t>(ESP8266)</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ESP32-CAM</a:t>
                      </a:r>
                      <a:endParaRPr lang="zh-TW" altLang="en-US" sz="2800" dirty="0">
                        <a:latin typeface="微軟正黑體" pitchFamily="34" charset="-120"/>
                        <a:ea typeface="微軟正黑體" pitchFamily="34" charset="-120"/>
                      </a:endParaRPr>
                    </a:p>
                  </a:txBody>
                  <a:tcPr anchor="ctr">
                    <a:solidFill>
                      <a:srgbClr val="CCCCFF">
                        <a:alpha val="65000"/>
                      </a:srgbClr>
                    </a:solidFill>
                  </a:tcPr>
                </a:tc>
                <a:tc>
                  <a:txBody>
                    <a:bodyPr/>
                    <a:lstStyle/>
                    <a:p>
                      <a:r>
                        <a:rPr lang="en-US" altLang="zh-TW" sz="2800" dirty="0" smtClean="0">
                          <a:latin typeface="微軟正黑體" pitchFamily="34" charset="-120"/>
                          <a:ea typeface="微軟正黑體" pitchFamily="34" charset="-120"/>
                        </a:rPr>
                        <a:t>Raspberry Pi</a:t>
                      </a:r>
                      <a:endParaRPr lang="zh-TW" altLang="en-US" sz="2800" dirty="0">
                        <a:latin typeface="微軟正黑體" pitchFamily="34" charset="-120"/>
                        <a:ea typeface="微軟正黑體" pitchFamily="34" charset="-120"/>
                      </a:endParaRPr>
                    </a:p>
                  </a:txBody>
                  <a:tcPr anchor="ctr">
                    <a:solidFill>
                      <a:srgbClr val="CCCCFF">
                        <a:alpha val="65000"/>
                      </a:srgbClr>
                    </a:solidFill>
                  </a:tcPr>
                </a:tc>
              </a:tr>
              <a:tr h="994615">
                <a:tc>
                  <a:txBody>
                    <a:bodyPr/>
                    <a:lstStyle/>
                    <a:p>
                      <a:pPr algn="r"/>
                      <a:r>
                        <a:rPr lang="zh-TW" altLang="en-US" sz="2400" dirty="0" smtClean="0">
                          <a:latin typeface="微軟正黑體" pitchFamily="34" charset="-120"/>
                          <a:ea typeface="微軟正黑體" pitchFamily="34" charset="-120"/>
                        </a:rPr>
                        <a:t>應用範圍</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kern="1200" dirty="0" smtClean="0">
                          <a:solidFill>
                            <a:schemeClr val="dk1"/>
                          </a:solidFill>
                          <a:latin typeface="微軟正黑體" pitchFamily="34" charset="-120"/>
                          <a:ea typeface="微軟正黑體" pitchFamily="34" charset="-120"/>
                          <a:cs typeface="+mn-cs"/>
                        </a:rPr>
                        <a:t>感應</a:t>
                      </a:r>
                      <a:r>
                        <a:rPr lang="en-US" altLang="zh-TW" sz="2400" kern="1200" dirty="0" smtClean="0">
                          <a:solidFill>
                            <a:schemeClr val="dk1"/>
                          </a:solidFill>
                          <a:latin typeface="微軟正黑體" pitchFamily="34" charset="-120"/>
                          <a:ea typeface="微軟正黑體" pitchFamily="34" charset="-120"/>
                          <a:cs typeface="+mn-cs"/>
                        </a:rPr>
                        <a:t>/</a:t>
                      </a:r>
                      <a:r>
                        <a:rPr lang="zh-TW" altLang="en-US" sz="2400" kern="1200" dirty="0" smtClean="0">
                          <a:solidFill>
                            <a:schemeClr val="dk1"/>
                          </a:solidFill>
                          <a:latin typeface="微軟正黑體" pitchFamily="34" charset="-120"/>
                          <a:ea typeface="微軟正黑體" pitchFamily="34" charset="-120"/>
                          <a:cs typeface="+mn-cs"/>
                        </a:rPr>
                        <a:t>混色</a:t>
                      </a:r>
                      <a:r>
                        <a:rPr lang="en-US" altLang="zh-TW" sz="2400" kern="1200" dirty="0" smtClean="0">
                          <a:solidFill>
                            <a:schemeClr val="dk1"/>
                          </a:solidFill>
                          <a:latin typeface="微軟正黑體" pitchFamily="34" charset="-120"/>
                          <a:ea typeface="微軟正黑體" pitchFamily="34" charset="-120"/>
                          <a:cs typeface="+mn-cs"/>
                        </a:rPr>
                        <a:t>/</a:t>
                      </a:r>
                      <a:r>
                        <a:rPr lang="zh-TW" altLang="en-US" sz="2400" kern="1200" dirty="0" smtClean="0">
                          <a:solidFill>
                            <a:schemeClr val="dk1"/>
                          </a:solidFill>
                          <a:latin typeface="微軟正黑體" pitchFamily="34" charset="-120"/>
                          <a:ea typeface="微軟正黑體" pitchFamily="34" charset="-120"/>
                          <a:cs typeface="+mn-cs"/>
                        </a:rPr>
                        <a:t>吸色燈</a:t>
                      </a:r>
                      <a:endParaRPr lang="en-US" altLang="zh-TW" sz="2400" kern="1200" dirty="0" smtClean="0">
                        <a:solidFill>
                          <a:schemeClr val="dk1"/>
                        </a:solidFill>
                        <a:latin typeface="微軟正黑體" pitchFamily="34" charset="-120"/>
                        <a:ea typeface="微軟正黑體" pitchFamily="34" charset="-12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kern="1200" dirty="0" smtClean="0">
                          <a:solidFill>
                            <a:schemeClr val="dk1"/>
                          </a:solidFill>
                          <a:latin typeface="微軟正黑體" pitchFamily="34" charset="-120"/>
                          <a:ea typeface="微軟正黑體" pitchFamily="34" charset="-120"/>
                          <a:cs typeface="+mn-cs"/>
                        </a:rPr>
                        <a:t>色彩學應用</a:t>
                      </a:r>
                    </a:p>
                  </a:txBody>
                  <a:tcPr anchor="ctr">
                    <a:solidFill>
                      <a:srgbClr val="CCCCFF">
                        <a:alpha val="25000"/>
                      </a:srgbClr>
                    </a:solidFill>
                  </a:tcPr>
                </a:tc>
                <a:tc>
                  <a:txBody>
                    <a:bodyPr/>
                    <a:lstStyle/>
                    <a:p>
                      <a:r>
                        <a:rPr lang="en-US" altLang="zh-TW" sz="2400" smtClean="0">
                          <a:latin typeface="微軟正黑體" pitchFamily="34" charset="-120"/>
                          <a:ea typeface="微軟正黑體" pitchFamily="34" charset="-120"/>
                        </a:rPr>
                        <a:t>WiFi Mesh</a:t>
                      </a:r>
                      <a:r>
                        <a:rPr lang="zh-TW" altLang="en-US" sz="2400" smtClean="0">
                          <a:latin typeface="微軟正黑體" pitchFamily="34" charset="-120"/>
                          <a:ea typeface="微軟正黑體" pitchFamily="34" charset="-120"/>
                        </a:rPr>
                        <a:t>互</a:t>
                      </a:r>
                      <a:r>
                        <a:rPr lang="zh-TW" altLang="en-US" sz="2400" dirty="0" smtClean="0">
                          <a:latin typeface="微軟正黑體" pitchFamily="34" charset="-120"/>
                          <a:ea typeface="微軟正黑體" pitchFamily="34" charset="-120"/>
                        </a:rPr>
                        <a:t>聯網基礎</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聲音辨識</a:t>
                      </a:r>
                      <a:r>
                        <a:rPr lang="en-US" altLang="zh-TW" sz="2400" dirty="0" smtClean="0">
                          <a:latin typeface="微軟正黑體" pitchFamily="34" charset="-120"/>
                          <a:ea typeface="微軟正黑體" pitchFamily="34" charset="-120"/>
                        </a:rPr>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sz="2400" dirty="0" smtClean="0">
                          <a:latin typeface="微軟正黑體" pitchFamily="34" charset="-120"/>
                          <a:ea typeface="微軟正黑體" pitchFamily="34" charset="-120"/>
                        </a:rPr>
                        <a:t>影像串流應用</a:t>
                      </a:r>
                      <a:endParaRPr lang="en-US" altLang="zh-TW" sz="2400" dirty="0" smtClean="0">
                        <a:latin typeface="微軟正黑體" pitchFamily="34" charset="-120"/>
                        <a:ea typeface="微軟正黑體" pitchFamily="34" charset="-120"/>
                      </a:endParaRPr>
                    </a:p>
                  </a:txBody>
                  <a:tcPr anchor="ctr">
                    <a:solidFill>
                      <a:srgbClr val="CCCCFF">
                        <a:alpha val="25000"/>
                      </a:srgbClr>
                    </a:solidFill>
                  </a:tcPr>
                </a:tc>
                <a:tc>
                  <a:txBody>
                    <a:bodyPr/>
                    <a:lstStyle/>
                    <a:p>
                      <a:r>
                        <a:rPr lang="zh-TW" altLang="en-US" sz="2400" dirty="0" smtClean="0">
                          <a:latin typeface="微軟正黑體" pitchFamily="34" charset="-120"/>
                          <a:ea typeface="微軟正黑體" pitchFamily="34" charset="-120"/>
                        </a:rPr>
                        <a:t>多國語言翻譯</a:t>
                      </a:r>
                      <a:endParaRPr lang="en-US" altLang="zh-TW" sz="2400" dirty="0" smtClean="0">
                        <a:latin typeface="微軟正黑體" pitchFamily="34" charset="-120"/>
                        <a:ea typeface="微軟正黑體" pitchFamily="34" charset="-120"/>
                      </a:endParaRPr>
                    </a:p>
                    <a:p>
                      <a:r>
                        <a:rPr lang="zh-TW" altLang="en-US" sz="2400" dirty="0" smtClean="0">
                          <a:latin typeface="微軟正黑體" pitchFamily="34" charset="-120"/>
                          <a:ea typeface="微軟正黑體" pitchFamily="34" charset="-120"/>
                        </a:rPr>
                        <a:t>雲端運算</a:t>
                      </a:r>
                      <a:r>
                        <a:rPr lang="en-US" altLang="zh-TW" sz="2400" dirty="0" smtClean="0">
                          <a:latin typeface="微軟正黑體" pitchFamily="34" charset="-120"/>
                          <a:ea typeface="微軟正黑體" pitchFamily="34" charset="-120"/>
                        </a:rPr>
                        <a:t>API</a:t>
                      </a:r>
                      <a:r>
                        <a:rPr lang="zh-TW" altLang="en-US" sz="2400" dirty="0" smtClean="0">
                          <a:latin typeface="微軟正黑體" pitchFamily="34" charset="-120"/>
                          <a:ea typeface="微軟正黑體" pitchFamily="34" charset="-120"/>
                        </a:rPr>
                        <a:t>連結應用</a:t>
                      </a:r>
                      <a:endParaRPr lang="en-US" altLang="zh-TW" sz="2400" dirty="0" smtClean="0">
                        <a:latin typeface="微軟正黑體" pitchFamily="34" charset="-120"/>
                        <a:ea typeface="微軟正黑體" pitchFamily="34" charset="-120"/>
                      </a:endParaRPr>
                    </a:p>
                  </a:txBody>
                  <a:tcPr anchor="ctr">
                    <a:solidFill>
                      <a:srgbClr val="CCCCFF">
                        <a:alpha val="25000"/>
                      </a:srgbClr>
                    </a:solidFill>
                  </a:tcPr>
                </a:tc>
              </a:tr>
              <a:tr h="994615">
                <a:tc>
                  <a:txBody>
                    <a:bodyPr/>
                    <a:lstStyle/>
                    <a:p>
                      <a:pPr algn="r"/>
                      <a:r>
                        <a:rPr lang="zh-TW" altLang="en-US" sz="2400" dirty="0" smtClean="0">
                          <a:latin typeface="微軟正黑體" pitchFamily="34" charset="-120"/>
                          <a:ea typeface="微軟正黑體" pitchFamily="34" charset="-120"/>
                        </a:rPr>
                        <a:t>銜接之編程語言</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kern="1200" dirty="0" smtClean="0">
                          <a:solidFill>
                            <a:schemeClr val="dk1"/>
                          </a:solidFill>
                          <a:latin typeface="微軟正黑體" pitchFamily="34" charset="-120"/>
                          <a:ea typeface="微軟正黑體" pitchFamily="34" charset="-120"/>
                          <a:cs typeface="+mn-cs"/>
                        </a:rPr>
                        <a:t>Arduino IDE</a:t>
                      </a:r>
                      <a:endParaRPr lang="zh-TW" altLang="en-US" sz="24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TW" sz="2400" kern="1200" dirty="0" smtClean="0">
                          <a:solidFill>
                            <a:schemeClr val="dk1"/>
                          </a:solidFill>
                          <a:latin typeface="微軟正黑體" pitchFamily="34" charset="-120"/>
                          <a:ea typeface="微軟正黑體" pitchFamily="34" charset="-120"/>
                          <a:cs typeface="+mn-cs"/>
                        </a:rPr>
                        <a:t>Arduino IDE</a:t>
                      </a:r>
                      <a:endParaRPr lang="zh-TW" altLang="en-US" sz="2400" kern="1200" dirty="0" smtClean="0">
                        <a:solidFill>
                          <a:schemeClr val="dk1"/>
                        </a:solidFill>
                        <a:latin typeface="微軟正黑體" pitchFamily="34" charset="-120"/>
                        <a:ea typeface="微軟正黑體" pitchFamily="34" charset="-120"/>
                        <a:cs typeface="+mn-cs"/>
                      </a:endParaRPr>
                    </a:p>
                  </a:txBody>
                  <a:tcPr anchor="ctr">
                    <a:solidFill>
                      <a:srgbClr val="CCCCFF">
                        <a:alpha val="25000"/>
                      </a:srgbClr>
                    </a:solidFill>
                  </a:tcPr>
                </a:tc>
                <a:tc>
                  <a:txBody>
                    <a:bodyPr/>
                    <a:lstStyle/>
                    <a:p>
                      <a:r>
                        <a:rPr lang="en-US" altLang="zh-TW" sz="2400" dirty="0" err="1" smtClean="0">
                          <a:latin typeface="微軟正黑體" pitchFamily="34" charset="-120"/>
                          <a:ea typeface="微軟正黑體" pitchFamily="34" charset="-120"/>
                        </a:rPr>
                        <a:t>MicroPython</a:t>
                      </a:r>
                      <a:endParaRPr lang="zh-TW" altLang="en-US" sz="2400" dirty="0">
                        <a:latin typeface="微軟正黑體" pitchFamily="34" charset="-120"/>
                        <a:ea typeface="微軟正黑體" pitchFamily="34" charset="-120"/>
                      </a:endParaRPr>
                    </a:p>
                  </a:txBody>
                  <a:tcPr anchor="ctr">
                    <a:solidFill>
                      <a:srgbClr val="CCCCFF">
                        <a:alpha val="25000"/>
                      </a:srgbClr>
                    </a:solidFill>
                  </a:tcPr>
                </a:tc>
                <a:tc>
                  <a:txBody>
                    <a:bodyPr/>
                    <a:lstStyle/>
                    <a:p>
                      <a:r>
                        <a:rPr lang="en-US" altLang="zh-TW" sz="2400" dirty="0" smtClean="0">
                          <a:latin typeface="微軟正黑體" pitchFamily="34" charset="-120"/>
                          <a:ea typeface="微軟正黑體" pitchFamily="34" charset="-120"/>
                        </a:rPr>
                        <a:t>Python</a:t>
                      </a:r>
                      <a:endParaRPr lang="zh-TW" altLang="en-US" sz="2400" dirty="0">
                        <a:latin typeface="微軟正黑體" pitchFamily="34" charset="-120"/>
                        <a:ea typeface="微軟正黑體" pitchFamily="34" charset="-120"/>
                      </a:endParaRPr>
                    </a:p>
                  </a:txBody>
                  <a:tcPr anchor="ctr">
                    <a:solidFill>
                      <a:srgbClr val="CCCCFF">
                        <a:alpha val="25000"/>
                      </a:srgbClr>
                    </a:solidFill>
                  </a:tcPr>
                </a:tc>
              </a:tr>
            </a:tbl>
          </a:graphicData>
        </a:graphic>
      </p:graphicFrame>
      <p:sp>
        <p:nvSpPr>
          <p:cNvPr id="4" name="向右箭號 3"/>
          <p:cNvSpPr/>
          <p:nvPr/>
        </p:nvSpPr>
        <p:spPr bwMode="auto">
          <a:xfrm>
            <a:off x="9023648"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5" name="向右箭號 4"/>
          <p:cNvSpPr/>
          <p:nvPr/>
        </p:nvSpPr>
        <p:spPr bwMode="auto">
          <a:xfrm>
            <a:off x="13704168"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6" name="向右箭號 5"/>
          <p:cNvSpPr/>
          <p:nvPr/>
        </p:nvSpPr>
        <p:spPr bwMode="auto">
          <a:xfrm>
            <a:off x="18384688" y="412169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7" name="向右箭號 6"/>
          <p:cNvSpPr/>
          <p:nvPr/>
        </p:nvSpPr>
        <p:spPr bwMode="auto">
          <a:xfrm>
            <a:off x="9023648" y="7146032"/>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8" name="向右箭號 7"/>
          <p:cNvSpPr/>
          <p:nvPr/>
        </p:nvSpPr>
        <p:spPr bwMode="auto">
          <a:xfrm>
            <a:off x="13704168" y="7146032"/>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9" name="向右箭號 8"/>
          <p:cNvSpPr/>
          <p:nvPr/>
        </p:nvSpPr>
        <p:spPr bwMode="auto">
          <a:xfrm>
            <a:off x="18384688" y="7146032"/>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0" name="向右箭號 9"/>
          <p:cNvSpPr/>
          <p:nvPr/>
        </p:nvSpPr>
        <p:spPr bwMode="auto">
          <a:xfrm>
            <a:off x="9023648" y="10170368"/>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1" name="向右箭號 10"/>
          <p:cNvSpPr/>
          <p:nvPr/>
        </p:nvSpPr>
        <p:spPr bwMode="auto">
          <a:xfrm>
            <a:off x="18384688" y="10170368"/>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
        <p:nvSpPr>
          <p:cNvPr id="12" name="向右箭號 11"/>
          <p:cNvSpPr/>
          <p:nvPr/>
        </p:nvSpPr>
        <p:spPr bwMode="auto">
          <a:xfrm>
            <a:off x="13704168" y="10242376"/>
            <a:ext cx="720080" cy="432048"/>
          </a:xfrm>
          <a:prstGeom prst="rightArrow">
            <a:avLst/>
          </a:prstGeom>
          <a:solidFill>
            <a:srgbClr val="FFFF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endParaRPr lang="zh-TW" altLang="en-US" smtClean="0"/>
          </a:p>
        </p:txBody>
      </p:sp>
    </p:spTree>
  </p:cSld>
  <p:clrMapOvr>
    <a:masterClrMapping/>
  </p:clrMapOvr>
</p:sld>
</file>

<file path=ppt/theme/_rels/theme4.xml.rels><?xml version="1.0" encoding="UTF-8" standalone="yes"?>
<Relationships xmlns="http://schemas.openxmlformats.org/package/2006/relationships"><Relationship Id="rId1" Type="http://schemas.openxmlformats.org/officeDocument/2006/relationships/image" Target="../media/image4.png"/></Relationships>
</file>

<file path=ppt/theme/_rels/theme5.xml.rels><?xml version="1.0" encoding="UTF-8" standalone="yes"?>
<Relationships xmlns="http://schemas.openxmlformats.org/package/2006/relationships"><Relationship Id="rId1" Type="http://schemas.openxmlformats.org/officeDocument/2006/relationships/image" Target="../media/image4.png"/></Relationships>
</file>

<file path=ppt/theme/_rels/theme6.xml.rels><?xml version="1.0" encoding="UTF-8" standalone="yes"?>
<Relationships xmlns="http://schemas.openxmlformats.org/package/2006/relationships"><Relationship Id="rId1" Type="http://schemas.openxmlformats.org/officeDocument/2006/relationships/image" Target="../media/image4.png"/></Relationships>
</file>

<file path=ppt/theme/theme1.xml><?xml version="1.0" encoding="utf-8"?>
<a:theme xmlns:a="http://schemas.openxmlformats.org/drawingml/2006/main" name="Regular Theme">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2.xml><?xml version="1.0" encoding="utf-8"?>
<a:theme xmlns:a="http://schemas.openxmlformats.org/drawingml/2006/main" name="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3.xml><?xml version="1.0" encoding="utf-8"?>
<a:theme xmlns:a="http://schemas.openxmlformats.org/drawingml/2006/main" name="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4.xml><?xml version="1.0" encoding="utf-8"?>
<a:theme xmlns:a="http://schemas.openxmlformats.org/drawingml/2006/main" name="1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5.xml><?xml version="1.0" encoding="utf-8"?>
<a:theme xmlns:a="http://schemas.openxmlformats.org/drawingml/2006/main" name="2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6.xml><?xml version="1.0" encoding="utf-8"?>
<a:theme xmlns:a="http://schemas.openxmlformats.org/drawingml/2006/main" name="3_Regular Theme">
  <a:themeElements>
    <a:clrScheme name="自訂 1">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512539"/>
      </a:hlink>
      <a:folHlink>
        <a:srgbClr val="512539"/>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7.xml><?xml version="1.0" encoding="utf-8"?>
<a:theme xmlns:a="http://schemas.openxmlformats.org/drawingml/2006/main" name="Office 佈景主題">
  <a:themeElements>
    <a:clrScheme name="">
      <a:dk1>
        <a:srgbClr val="000000"/>
      </a:dk1>
      <a:lt1>
        <a:srgbClr val="FFFFFF"/>
      </a:lt1>
      <a:dk2>
        <a:srgbClr val="A7A7A7"/>
      </a:dk2>
      <a:lt2>
        <a:srgbClr val="535353"/>
      </a:lt2>
      <a:accent1>
        <a:srgbClr val="37485D"/>
      </a:accent1>
      <a:accent2>
        <a:srgbClr val="41596D"/>
      </a:accent2>
      <a:accent3>
        <a:srgbClr val="FFFFFF"/>
      </a:accent3>
      <a:accent4>
        <a:srgbClr val="000000"/>
      </a:accent4>
      <a:accent5>
        <a:srgbClr val="AEB1B6"/>
      </a:accent5>
      <a:accent6>
        <a:srgbClr val="3A5062"/>
      </a:accent6>
      <a:hlink>
        <a:srgbClr val="0000FF"/>
      </a:hlink>
      <a:folHlink>
        <a:srgbClr val="FF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75153</TotalTime>
  <Words>6967</Words>
  <Application>Microsoft Office PowerPoint</Application>
  <PresentationFormat>自訂</PresentationFormat>
  <Paragraphs>1650</Paragraphs>
  <Slides>83</Slides>
  <Notes>16</Notes>
  <HiddenSlides>4</HiddenSlides>
  <MMClips>0</MMClips>
  <ScaleCrop>false</ScaleCrop>
  <HeadingPairs>
    <vt:vector size="4" baseType="variant">
      <vt:variant>
        <vt:lpstr>佈景主題</vt:lpstr>
      </vt:variant>
      <vt:variant>
        <vt:i4>6</vt:i4>
      </vt:variant>
      <vt:variant>
        <vt:lpstr>投影片標題</vt:lpstr>
      </vt:variant>
      <vt:variant>
        <vt:i4>83</vt:i4>
      </vt:variant>
    </vt:vector>
  </HeadingPairs>
  <TitlesOfParts>
    <vt:vector size="89" baseType="lpstr">
      <vt:lpstr>Regular Theme</vt:lpstr>
      <vt:lpstr>Regular Theme - 1_Empty 拷貝</vt:lpstr>
      <vt:lpstr>Regular Theme - 空白 拷貝</vt:lpstr>
      <vt:lpstr>1_Regular Theme</vt:lpstr>
      <vt:lpstr>2_Regular Theme</vt:lpstr>
      <vt:lpstr>3_Regular Theme</vt:lpstr>
      <vt:lpstr>投影片 1</vt:lpstr>
      <vt:lpstr>投影片 2</vt:lpstr>
      <vt:lpstr>投影片 3</vt:lpstr>
      <vt:lpstr>Stage by stage 階段性學習</vt:lpstr>
      <vt:lpstr>學習難易度Level分層</vt:lpstr>
      <vt:lpstr>投影片 6</vt:lpstr>
      <vt:lpstr>投影片 7</vt:lpstr>
      <vt:lpstr>               Coding課程內容</vt:lpstr>
      <vt:lpstr>與AI 及 IoT聯結的學習地圖發展</vt:lpstr>
      <vt:lpstr>投影片 10</vt:lpstr>
      <vt:lpstr>BeeCar Basic</vt:lpstr>
      <vt:lpstr>BeeCar Basic</vt:lpstr>
      <vt:lpstr>BeeCar Basic</vt:lpstr>
      <vt:lpstr>BeeCar Basic</vt:lpstr>
      <vt:lpstr>BeeCar Basic</vt:lpstr>
      <vt:lpstr>BeeCar 1st Extention</vt:lpstr>
      <vt:lpstr>BeeCar 1st Extention</vt:lpstr>
      <vt:lpstr>BeeCar 1st Extention</vt:lpstr>
      <vt:lpstr>BeeCar 1st Extention</vt:lpstr>
      <vt:lpstr>BeeCar 1st Extention</vt:lpstr>
      <vt:lpstr>BeeCar 1st Extention</vt:lpstr>
      <vt:lpstr>投影片 22</vt:lpstr>
      <vt:lpstr>BeeCar延伸課程2: 影像辨識模組 Pixy2</vt:lpstr>
      <vt:lpstr>農場資訊科技教育套件演示</vt:lpstr>
      <vt:lpstr>課程大綱基本架構</vt:lpstr>
      <vt:lpstr>投影片 26</vt:lpstr>
      <vt:lpstr>功能模組探討: 結合綸堡國際魚菜共生</vt:lpstr>
      <vt:lpstr>投影片 28</vt:lpstr>
      <vt:lpstr>投影片 29</vt:lpstr>
      <vt:lpstr>投影片 30</vt:lpstr>
      <vt:lpstr>投影片 31</vt:lpstr>
      <vt:lpstr>介紹知識</vt:lpstr>
      <vt:lpstr>投影片 33</vt:lpstr>
      <vt:lpstr>投影片 34</vt:lpstr>
      <vt:lpstr>投影片 35</vt:lpstr>
      <vt:lpstr>投影片 36</vt:lpstr>
      <vt:lpstr>投影片 37</vt:lpstr>
      <vt:lpstr>機械手臂模組</vt:lpstr>
      <vt:lpstr>機械臂連續動作 (示範檔5-1-1 )</vt:lpstr>
      <vt:lpstr>機械臂搬運 (示範檔5-1-2)</vt:lpstr>
      <vt:lpstr>投影片 41</vt:lpstr>
      <vt:lpstr>Coding語法</vt:lpstr>
      <vt:lpstr>投影片 43</vt:lpstr>
      <vt:lpstr>模組方塊與功能–手臂模組與For迴圈表示</vt:lpstr>
      <vt:lpstr>無窮迴圈</vt:lpstr>
      <vt:lpstr>MODE切換: 正反For迴圈 (示範擋案5-2)</vt:lpstr>
      <vt:lpstr>投影片 47</vt:lpstr>
      <vt:lpstr>IR紅外線距離模組</vt:lpstr>
      <vt:lpstr>紅外線模組使用方式</vt:lpstr>
      <vt:lpstr>IR紅外線距離模組</vt:lpstr>
      <vt:lpstr>投影片 51</vt:lpstr>
      <vt:lpstr>投影片 52</vt:lpstr>
      <vt:lpstr>投影片 53</vt:lpstr>
      <vt:lpstr>投影片 54</vt:lpstr>
      <vt:lpstr>投影片 55</vt:lpstr>
      <vt:lpstr>投影片 56</vt:lpstr>
      <vt:lpstr>投影片 57</vt:lpstr>
      <vt:lpstr>投影片 58</vt:lpstr>
      <vt:lpstr>投影片 59</vt:lpstr>
      <vt:lpstr>紅外線循跡 (示範檔4-6-2, 教材說明)</vt:lpstr>
      <vt:lpstr>投影片 61</vt:lpstr>
      <vt:lpstr>投影片 62</vt:lpstr>
      <vt:lpstr>投影片 63</vt:lpstr>
      <vt:lpstr>投影片 64</vt:lpstr>
      <vt:lpstr>紅外線循跡 範例</vt:lpstr>
      <vt:lpstr>投影片 66</vt:lpstr>
      <vt:lpstr>PS2無線搖桿模組</vt:lpstr>
      <vt:lpstr>課程大綱編排</vt:lpstr>
      <vt:lpstr>方塊與功能–使用字元/數字/Bit</vt:lpstr>
      <vt:lpstr>PS2搖桿條件敘述S_Joystick對應值</vt:lpstr>
      <vt:lpstr>方塊與功能–使用S_Joystick_Bit</vt:lpstr>
      <vt:lpstr>用BIT控制機械臂基本動作 (示範檔案5-8)</vt:lpstr>
      <vt:lpstr>WIN小Coding: BIT計算器介面</vt:lpstr>
      <vt:lpstr>用組合鍵啟動LED/喇叭/車燈 (示範檔案5-9)</vt:lpstr>
      <vt:lpstr>投影片 75</vt:lpstr>
      <vt:lpstr>投影片 76</vt:lpstr>
      <vt:lpstr>投影片 77</vt:lpstr>
      <vt:lpstr>投影片 78</vt:lpstr>
      <vt:lpstr>投影片 79</vt:lpstr>
      <vt:lpstr>遊戲方法</vt:lpstr>
      <vt:lpstr>軟體內遊戲模組設定</vt:lpstr>
      <vt:lpstr>遊戲實況</vt:lpstr>
      <vt:lpstr>投影片 83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user</dc:creator>
  <cp:lastModifiedBy>Kevin Kao</cp:lastModifiedBy>
  <cp:revision>37</cp:revision>
  <dcterms:modified xsi:type="dcterms:W3CDTF">2019-09-26T00:13:14Z</dcterms:modified>
</cp:coreProperties>
</file>