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Layouts/slideLayout179.xml" ContentType="application/vnd.openxmlformats-officedocument.presentationml.slideLayout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50" r:id="rId3"/>
    <p:sldMasterId id="2147483691" r:id="rId4"/>
    <p:sldMasterId id="2147483727" r:id="rId5"/>
    <p:sldMasterId id="2147483768" r:id="rId6"/>
    <p:sldMasterId id="2147483796" r:id="rId7"/>
    <p:sldMasterId id="2147483823" r:id="rId8"/>
  </p:sldMasterIdLst>
  <p:notesMasterIdLst>
    <p:notesMasterId r:id="rId61"/>
  </p:notesMasterIdLst>
  <p:handoutMasterIdLst>
    <p:handoutMasterId r:id="rId62"/>
  </p:handoutMasterIdLst>
  <p:sldIdLst>
    <p:sldId id="256" r:id="rId9"/>
    <p:sldId id="257" r:id="rId10"/>
    <p:sldId id="397" r:id="rId11"/>
    <p:sldId id="388" r:id="rId12"/>
    <p:sldId id="389" r:id="rId13"/>
    <p:sldId id="390" r:id="rId14"/>
    <p:sldId id="391" r:id="rId15"/>
    <p:sldId id="396" r:id="rId16"/>
    <p:sldId id="393" r:id="rId17"/>
    <p:sldId id="394" r:id="rId18"/>
    <p:sldId id="395" r:id="rId19"/>
    <p:sldId id="406" r:id="rId20"/>
    <p:sldId id="355" r:id="rId21"/>
    <p:sldId id="354" r:id="rId22"/>
    <p:sldId id="403" r:id="rId23"/>
    <p:sldId id="271" r:id="rId24"/>
    <p:sldId id="384" r:id="rId25"/>
    <p:sldId id="272" r:id="rId26"/>
    <p:sldId id="273" r:id="rId27"/>
    <p:sldId id="385" r:id="rId28"/>
    <p:sldId id="265" r:id="rId29"/>
    <p:sldId id="276" r:id="rId30"/>
    <p:sldId id="278" r:id="rId31"/>
    <p:sldId id="279" r:id="rId32"/>
    <p:sldId id="383" r:id="rId33"/>
    <p:sldId id="400" r:id="rId34"/>
    <p:sldId id="401" r:id="rId35"/>
    <p:sldId id="402" r:id="rId36"/>
    <p:sldId id="372" r:id="rId37"/>
    <p:sldId id="356" r:id="rId38"/>
    <p:sldId id="357" r:id="rId39"/>
    <p:sldId id="358" r:id="rId40"/>
    <p:sldId id="359" r:id="rId41"/>
    <p:sldId id="370" r:id="rId42"/>
    <p:sldId id="381" r:id="rId43"/>
    <p:sldId id="382" r:id="rId44"/>
    <p:sldId id="398" r:id="rId45"/>
    <p:sldId id="404" r:id="rId46"/>
    <p:sldId id="405" r:id="rId47"/>
    <p:sldId id="399" r:id="rId48"/>
    <p:sldId id="373" r:id="rId49"/>
    <p:sldId id="361" r:id="rId50"/>
    <p:sldId id="362" r:id="rId51"/>
    <p:sldId id="363" r:id="rId52"/>
    <p:sldId id="374" r:id="rId53"/>
    <p:sldId id="375" r:id="rId54"/>
    <p:sldId id="376" r:id="rId55"/>
    <p:sldId id="377" r:id="rId56"/>
    <p:sldId id="378" r:id="rId57"/>
    <p:sldId id="379" r:id="rId58"/>
    <p:sldId id="380" r:id="rId59"/>
    <p:sldId id="318" r:id="rId60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388" y="-116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24E7D7-2FD6-4107-A67D-02F665275A4C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1A7C4A7-14C1-49FE-8288-6BB65D707095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TW" sz="3600" b="1" dirty="0" err="1" smtClean="0">
              <a:latin typeface="微軟正黑體" pitchFamily="34" charset="-120"/>
              <a:ea typeface="微軟正黑體" pitchFamily="34" charset="-120"/>
            </a:rPr>
            <a:t>Blockly</a:t>
          </a:r>
          <a:r>
            <a:rPr lang="en-US" altLang="zh-TW" sz="3600" b="1" dirty="0" smtClean="0">
              <a:latin typeface="微軟正黑體" pitchFamily="34" charset="-120"/>
              <a:ea typeface="微軟正黑體" pitchFamily="34" charset="-120"/>
            </a:rPr>
            <a:t> VP</a:t>
          </a:r>
        </a:p>
        <a:p>
          <a:pPr>
            <a:spcAft>
              <a:spcPts val="0"/>
            </a:spcAft>
          </a:pP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2B76543C-FF40-4B79-9C45-526C2097AE9C}" type="parTrans" cxnId="{05B57A8B-D81A-4CAA-B6AF-D7B46F16F3EC}">
      <dgm:prSet/>
      <dgm:spPr/>
      <dgm:t>
        <a:bodyPr/>
        <a:lstStyle/>
        <a:p>
          <a:endParaRPr lang="zh-TW" altLang="en-US"/>
        </a:p>
      </dgm:t>
    </dgm:pt>
    <dgm:pt modelId="{4BD46C41-C62D-4B04-A761-4F77570A134F}" type="sibTrans" cxnId="{05B57A8B-D81A-4CAA-B6AF-D7B46F16F3EC}">
      <dgm:prSet/>
      <dgm:spPr/>
      <dgm:t>
        <a:bodyPr/>
        <a:lstStyle/>
        <a:p>
          <a:endParaRPr lang="zh-TW" altLang="en-US"/>
        </a:p>
      </dgm:t>
    </dgm:pt>
    <dgm:pt modelId="{0838A61D-99A8-49F8-992C-7D9186FE77A3}">
      <dgm:prSet phldrT="[文字]" custT="1"/>
      <dgm:spPr/>
      <dgm:t>
        <a:bodyPr/>
        <a:lstStyle/>
        <a:p>
          <a:pPr>
            <a:spcAft>
              <a:spcPct val="35000"/>
            </a:spcAft>
          </a:pPr>
          <a:r>
            <a:rPr lang="en-US" altLang="zh-TW" sz="4400" dirty="0" smtClean="0">
              <a:latin typeface="微軟正黑體" pitchFamily="34" charset="-120"/>
              <a:ea typeface="微軟正黑體" pitchFamily="34" charset="-120"/>
            </a:rPr>
            <a:t>FBP</a:t>
          </a:r>
          <a:r>
            <a:rPr lang="zh-TW" altLang="en-US" sz="4400" dirty="0" smtClean="0">
              <a:latin typeface="微軟正黑體" pitchFamily="34" charset="-120"/>
              <a:ea typeface="微軟正黑體" pitchFamily="34" charset="-120"/>
            </a:rPr>
            <a:t>流程圖思考</a:t>
          </a:r>
          <a:endParaRPr lang="zh-TW" altLang="en-US" sz="4400" dirty="0">
            <a:latin typeface="微軟正黑體" pitchFamily="34" charset="-120"/>
            <a:ea typeface="微軟正黑體" pitchFamily="34" charset="-120"/>
          </a:endParaRPr>
        </a:p>
      </dgm:t>
    </dgm:pt>
    <dgm:pt modelId="{92235E7B-7301-4931-855C-741B84E31811}" type="parTrans" cxnId="{FD9F0CD6-8095-4832-A42C-6149C8294071}">
      <dgm:prSet/>
      <dgm:spPr/>
      <dgm:t>
        <a:bodyPr/>
        <a:lstStyle/>
        <a:p>
          <a:endParaRPr lang="zh-TW" altLang="en-US"/>
        </a:p>
      </dgm:t>
    </dgm:pt>
    <dgm:pt modelId="{F07F346E-B5A0-4891-88B6-810E1A37204C}" type="sibTrans" cxnId="{FD9F0CD6-8095-4832-A42C-6149C8294071}">
      <dgm:prSet/>
      <dgm:spPr/>
      <dgm:t>
        <a:bodyPr/>
        <a:lstStyle/>
        <a:p>
          <a:endParaRPr lang="zh-TW" altLang="en-US"/>
        </a:p>
      </dgm:t>
    </dgm:pt>
    <dgm:pt modelId="{59A6C158-BF1D-4DA0-BBAB-A3E942470AAE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en-US" altLang="zh-TW" sz="3600" b="1" dirty="0" smtClean="0">
              <a:latin typeface="微軟正黑體" pitchFamily="34" charset="-120"/>
              <a:ea typeface="微軟正黑體" pitchFamily="34" charset="-120"/>
            </a:rPr>
            <a:t>Coding directly</a:t>
          </a:r>
        </a:p>
      </dgm:t>
    </dgm:pt>
    <dgm:pt modelId="{557844DF-1849-4AE6-89CA-8E72637FF6EC}" type="parTrans" cxnId="{1CD53547-2305-4113-96F2-8469A6FC57D6}">
      <dgm:prSet/>
      <dgm:spPr/>
      <dgm:t>
        <a:bodyPr/>
        <a:lstStyle/>
        <a:p>
          <a:endParaRPr lang="zh-TW" altLang="en-US"/>
        </a:p>
      </dgm:t>
    </dgm:pt>
    <dgm:pt modelId="{4440B276-5377-4D18-A857-BF1EC4783C0A}" type="sibTrans" cxnId="{1CD53547-2305-4113-96F2-8469A6FC57D6}">
      <dgm:prSet/>
      <dgm:spPr/>
      <dgm:t>
        <a:bodyPr/>
        <a:lstStyle/>
        <a:p>
          <a:endParaRPr lang="zh-TW" altLang="en-US"/>
        </a:p>
      </dgm:t>
    </dgm:pt>
    <dgm:pt modelId="{9571B817-79C0-4427-B325-76E1B5032DB4}" type="pres">
      <dgm:prSet presAssocID="{0624E7D7-2FD6-4107-A67D-02F665275A4C}" presName="arrowDiagram" presStyleCnt="0">
        <dgm:presLayoutVars>
          <dgm:chMax val="5"/>
          <dgm:dir/>
          <dgm:resizeHandles val="exact"/>
        </dgm:presLayoutVars>
      </dgm:prSet>
      <dgm:spPr/>
    </dgm:pt>
    <dgm:pt modelId="{80F869FA-310F-49DB-83A5-1119247D1913}" type="pres">
      <dgm:prSet presAssocID="{0624E7D7-2FD6-4107-A67D-02F665275A4C}" presName="arrow" presStyleLbl="bgShp" presStyleIdx="0" presStyleCnt="1"/>
      <dgm:spPr>
        <a:solidFill>
          <a:srgbClr val="FFC000">
            <a:alpha val="52000"/>
          </a:srgbClr>
        </a:solidFill>
      </dgm:spPr>
    </dgm:pt>
    <dgm:pt modelId="{0C1CFD9A-90F1-40A0-89A9-041A14AF31D3}" type="pres">
      <dgm:prSet presAssocID="{0624E7D7-2FD6-4107-A67D-02F665275A4C}" presName="arrowDiagram3" presStyleCnt="0"/>
      <dgm:spPr/>
    </dgm:pt>
    <dgm:pt modelId="{A34AEE01-80F8-4A82-9395-92D684162FE4}" type="pres">
      <dgm:prSet presAssocID="{71A7C4A7-14C1-49FE-8288-6BB65D707095}" presName="bullet3a" presStyleLbl="node1" presStyleIdx="0" presStyleCnt="3"/>
      <dgm:spPr>
        <a:solidFill>
          <a:schemeClr val="accent5">
            <a:lumMod val="60000"/>
            <a:lumOff val="40000"/>
          </a:schemeClr>
        </a:solidFill>
      </dgm:spPr>
    </dgm:pt>
    <dgm:pt modelId="{690B806B-670C-4E4C-A5AB-A30DB5CD57D2}" type="pres">
      <dgm:prSet presAssocID="{71A7C4A7-14C1-49FE-8288-6BB65D707095}" presName="textBox3a" presStyleLbl="revTx" presStyleIdx="0" presStyleCnt="3" custScaleX="136451" custLinFactNeighborX="19903" custLinFactNeighborY="245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E3573F-2BAF-4769-A2B9-0955ECC466BD}" type="pres">
      <dgm:prSet presAssocID="{0838A61D-99A8-49F8-992C-7D9186FE77A3}" presName="bullet3b" presStyleLbl="node1" presStyleIdx="1" presStyleCnt="3"/>
      <dgm:spPr>
        <a:solidFill>
          <a:srgbClr val="7030A0"/>
        </a:solidFill>
      </dgm:spPr>
    </dgm:pt>
    <dgm:pt modelId="{07F24503-9761-4D8B-88BF-70AF293F7F4F}" type="pres">
      <dgm:prSet presAssocID="{0838A61D-99A8-49F8-992C-7D9186FE77A3}" presName="textBox3b" presStyleLbl="revTx" presStyleIdx="1" presStyleCnt="3" custScaleX="154095" custScaleY="77212" custLinFactNeighborX="35643" custLinFactNeighborY="-200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CAEE05-9233-4835-9F04-863588ED3D90}" type="pres">
      <dgm:prSet presAssocID="{59A6C158-BF1D-4DA0-BBAB-A3E942470AAE}" presName="bullet3c" presStyleLbl="node1" presStyleIdx="2" presStyleCnt="3" custLinFactNeighborX="57225" custLinFactNeighborY="-24012"/>
      <dgm:spPr>
        <a:solidFill>
          <a:schemeClr val="accent5">
            <a:lumMod val="75000"/>
          </a:schemeClr>
        </a:solidFill>
      </dgm:spPr>
    </dgm:pt>
    <dgm:pt modelId="{B6D64586-17E1-4D07-BFE8-8C24C4CE249B}" type="pres">
      <dgm:prSet presAssocID="{59A6C158-BF1D-4DA0-BBAB-A3E942470AAE}" presName="textBox3c" presStyleLbl="revTx" presStyleIdx="2" presStyleCnt="3" custScaleX="138039" custScaleY="70876" custLinFactNeighborX="43138" custLinFactNeighborY="-267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D9F0CD6-8095-4832-A42C-6149C8294071}" srcId="{0624E7D7-2FD6-4107-A67D-02F665275A4C}" destId="{0838A61D-99A8-49F8-992C-7D9186FE77A3}" srcOrd="1" destOrd="0" parTransId="{92235E7B-7301-4931-855C-741B84E31811}" sibTransId="{F07F346E-B5A0-4891-88B6-810E1A37204C}"/>
    <dgm:cxn modelId="{CCB54F97-6A0D-48F2-955B-112838039F18}" type="presOf" srcId="{0838A61D-99A8-49F8-992C-7D9186FE77A3}" destId="{07F24503-9761-4D8B-88BF-70AF293F7F4F}" srcOrd="0" destOrd="0" presId="urn:microsoft.com/office/officeart/2005/8/layout/arrow2"/>
    <dgm:cxn modelId="{641EA0A6-244B-4FE3-9D3D-B08B2937EF73}" type="presOf" srcId="{0624E7D7-2FD6-4107-A67D-02F665275A4C}" destId="{9571B817-79C0-4427-B325-76E1B5032DB4}" srcOrd="0" destOrd="0" presId="urn:microsoft.com/office/officeart/2005/8/layout/arrow2"/>
    <dgm:cxn modelId="{1CD53547-2305-4113-96F2-8469A6FC57D6}" srcId="{0624E7D7-2FD6-4107-A67D-02F665275A4C}" destId="{59A6C158-BF1D-4DA0-BBAB-A3E942470AAE}" srcOrd="2" destOrd="0" parTransId="{557844DF-1849-4AE6-89CA-8E72637FF6EC}" sibTransId="{4440B276-5377-4D18-A857-BF1EC4783C0A}"/>
    <dgm:cxn modelId="{3FB920B7-E0B0-4D17-B6BE-83B9E11993FE}" type="presOf" srcId="{71A7C4A7-14C1-49FE-8288-6BB65D707095}" destId="{690B806B-670C-4E4C-A5AB-A30DB5CD57D2}" srcOrd="0" destOrd="0" presId="urn:microsoft.com/office/officeart/2005/8/layout/arrow2"/>
    <dgm:cxn modelId="{05B57A8B-D81A-4CAA-B6AF-D7B46F16F3EC}" srcId="{0624E7D7-2FD6-4107-A67D-02F665275A4C}" destId="{71A7C4A7-14C1-49FE-8288-6BB65D707095}" srcOrd="0" destOrd="0" parTransId="{2B76543C-FF40-4B79-9C45-526C2097AE9C}" sibTransId="{4BD46C41-C62D-4B04-A761-4F77570A134F}"/>
    <dgm:cxn modelId="{C9C829E8-4DF8-46B0-A5E8-034E78F33264}" type="presOf" srcId="{59A6C158-BF1D-4DA0-BBAB-A3E942470AAE}" destId="{B6D64586-17E1-4D07-BFE8-8C24C4CE249B}" srcOrd="0" destOrd="0" presId="urn:microsoft.com/office/officeart/2005/8/layout/arrow2"/>
    <dgm:cxn modelId="{C723BE87-5FFD-45A8-BFE4-D3E774799A98}" type="presParOf" srcId="{9571B817-79C0-4427-B325-76E1B5032DB4}" destId="{80F869FA-310F-49DB-83A5-1119247D1913}" srcOrd="0" destOrd="0" presId="urn:microsoft.com/office/officeart/2005/8/layout/arrow2"/>
    <dgm:cxn modelId="{89CC3EBA-968E-469D-959F-A92CCA9E27F3}" type="presParOf" srcId="{9571B817-79C0-4427-B325-76E1B5032DB4}" destId="{0C1CFD9A-90F1-40A0-89A9-041A14AF31D3}" srcOrd="1" destOrd="0" presId="urn:microsoft.com/office/officeart/2005/8/layout/arrow2"/>
    <dgm:cxn modelId="{6AD1D425-1163-46F9-9490-2050B5D97670}" type="presParOf" srcId="{0C1CFD9A-90F1-40A0-89A9-041A14AF31D3}" destId="{A34AEE01-80F8-4A82-9395-92D684162FE4}" srcOrd="0" destOrd="0" presId="urn:microsoft.com/office/officeart/2005/8/layout/arrow2"/>
    <dgm:cxn modelId="{8FCC66D6-6DC9-435D-8F59-1EA3A2963B56}" type="presParOf" srcId="{0C1CFD9A-90F1-40A0-89A9-041A14AF31D3}" destId="{690B806B-670C-4E4C-A5AB-A30DB5CD57D2}" srcOrd="1" destOrd="0" presId="urn:microsoft.com/office/officeart/2005/8/layout/arrow2"/>
    <dgm:cxn modelId="{8EBF6A99-CADE-499C-8CDF-17E3DAA8E6C7}" type="presParOf" srcId="{0C1CFD9A-90F1-40A0-89A9-041A14AF31D3}" destId="{1FE3573F-2BAF-4769-A2B9-0955ECC466BD}" srcOrd="2" destOrd="0" presId="urn:microsoft.com/office/officeart/2005/8/layout/arrow2"/>
    <dgm:cxn modelId="{BF61ED48-7674-47CD-A411-4D76CA665FC1}" type="presParOf" srcId="{0C1CFD9A-90F1-40A0-89A9-041A14AF31D3}" destId="{07F24503-9761-4D8B-88BF-70AF293F7F4F}" srcOrd="3" destOrd="0" presId="urn:microsoft.com/office/officeart/2005/8/layout/arrow2"/>
    <dgm:cxn modelId="{EC72B526-2F84-4BF9-A1E0-F03E5DA758B7}" type="presParOf" srcId="{0C1CFD9A-90F1-40A0-89A9-041A14AF31D3}" destId="{5FCAEE05-9233-4835-9F04-863588ED3D90}" srcOrd="4" destOrd="0" presId="urn:microsoft.com/office/officeart/2005/8/layout/arrow2"/>
    <dgm:cxn modelId="{57AB8F41-8DE5-4F70-AC6E-969957909D16}" type="presParOf" srcId="{0C1CFD9A-90F1-40A0-89A9-041A14AF31D3}" destId="{B6D64586-17E1-4D07-BFE8-8C24C4CE249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F869FA-310F-49DB-83A5-1119247D1913}">
      <dsp:nvSpPr>
        <dsp:cNvPr id="0" name=""/>
        <dsp:cNvSpPr/>
      </dsp:nvSpPr>
      <dsp:spPr>
        <a:xfrm>
          <a:off x="1699727" y="0"/>
          <a:ext cx="18181784" cy="11363614"/>
        </a:xfrm>
        <a:prstGeom prst="swooshArrow">
          <a:avLst>
            <a:gd name="adj1" fmla="val 25000"/>
            <a:gd name="adj2" fmla="val 25000"/>
          </a:avLst>
        </a:prstGeom>
        <a:solidFill>
          <a:srgbClr val="FFC000">
            <a:alpha val="52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AEE01-80F8-4A82-9395-92D684162FE4}">
      <dsp:nvSpPr>
        <dsp:cNvPr id="0" name=""/>
        <dsp:cNvSpPr/>
      </dsp:nvSpPr>
      <dsp:spPr>
        <a:xfrm>
          <a:off x="4008814" y="7843167"/>
          <a:ext cx="472726" cy="47272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0B806B-670C-4E4C-A5AB-A30DB5CD57D2}">
      <dsp:nvSpPr>
        <dsp:cNvPr id="0" name=""/>
        <dsp:cNvSpPr/>
      </dsp:nvSpPr>
      <dsp:spPr>
        <a:xfrm>
          <a:off x="4316242" y="8079530"/>
          <a:ext cx="5780549" cy="3284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88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3600" b="1" kern="1200" dirty="0" err="1" smtClean="0">
              <a:latin typeface="微軟正黑體" pitchFamily="34" charset="-120"/>
              <a:ea typeface="微軟正黑體" pitchFamily="34" charset="-120"/>
            </a:rPr>
            <a:t>Blockly</a:t>
          </a:r>
          <a:r>
            <a:rPr lang="en-US" altLang="zh-TW" sz="3600" b="1" kern="1200" dirty="0" smtClean="0">
              <a:latin typeface="微軟正黑體" pitchFamily="34" charset="-120"/>
              <a:ea typeface="微軟正黑體" pitchFamily="34" charset="-120"/>
            </a:rPr>
            <a:t> VP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316242" y="8079530"/>
        <a:ext cx="5780549" cy="3284084"/>
      </dsp:txXfrm>
    </dsp:sp>
    <dsp:sp modelId="{1FE3573F-2BAF-4769-A2B9-0955ECC466BD}">
      <dsp:nvSpPr>
        <dsp:cNvPr id="0" name=""/>
        <dsp:cNvSpPr/>
      </dsp:nvSpPr>
      <dsp:spPr>
        <a:xfrm>
          <a:off x="8181533" y="4754536"/>
          <a:ext cx="854543" cy="854543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F24503-9761-4D8B-88BF-70AF293F7F4F}">
      <dsp:nvSpPr>
        <dsp:cNvPr id="0" name=""/>
        <dsp:cNvSpPr/>
      </dsp:nvSpPr>
      <dsp:spPr>
        <a:xfrm>
          <a:off x="8983881" y="4646278"/>
          <a:ext cx="6724132" cy="4773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805" tIns="0" rIns="0" bIns="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>
              <a:latin typeface="微軟正黑體" pitchFamily="34" charset="-120"/>
              <a:ea typeface="微軟正黑體" pitchFamily="34" charset="-120"/>
            </a:rPr>
            <a:t>FBP</a:t>
          </a:r>
          <a:r>
            <a:rPr lang="zh-TW" altLang="en-US" sz="4400" kern="1200" dirty="0" smtClean="0">
              <a:latin typeface="微軟正黑體" pitchFamily="34" charset="-120"/>
              <a:ea typeface="微軟正黑體" pitchFamily="34" charset="-120"/>
            </a:rPr>
            <a:t>流程圖思考</a:t>
          </a:r>
          <a:endParaRPr lang="zh-TW" altLang="en-US" sz="4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8983881" y="4646278"/>
        <a:ext cx="6724132" cy="4773096"/>
      </dsp:txXfrm>
    </dsp:sp>
    <dsp:sp modelId="{5FCAEE05-9233-4835-9F04-863588ED3D90}">
      <dsp:nvSpPr>
        <dsp:cNvPr id="0" name=""/>
        <dsp:cNvSpPr/>
      </dsp:nvSpPr>
      <dsp:spPr>
        <a:xfrm>
          <a:off x="13876000" y="2591216"/>
          <a:ext cx="1181815" cy="1181815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D64586-17E1-4D07-BFE8-8C24C4CE249B}">
      <dsp:nvSpPr>
        <dsp:cNvPr id="0" name=""/>
        <dsp:cNvSpPr/>
      </dsp:nvSpPr>
      <dsp:spPr>
        <a:xfrm>
          <a:off x="14843056" y="2501749"/>
          <a:ext cx="6023508" cy="5597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220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3600" b="1" kern="1200" dirty="0" smtClean="0">
              <a:latin typeface="微軟正黑體" pitchFamily="34" charset="-120"/>
              <a:ea typeface="微軟正黑體" pitchFamily="34" charset="-120"/>
            </a:rPr>
            <a:t>Coding directly</a:t>
          </a:r>
        </a:p>
      </dsp:txBody>
      <dsp:txXfrm>
        <a:off x="14843056" y="2501749"/>
        <a:ext cx="6023508" cy="5597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2019/8/5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182563"/>
            <a:ext cx="21945600" cy="3017837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1785600" y="12344400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slideLayout" Target="../slideLayouts/slideLayout120.xml"/><Relationship Id="rId26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5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2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23" Type="http://schemas.openxmlformats.org/officeDocument/2006/relationships/slideLayout" Target="../slideLayouts/slideLayout125.xml"/><Relationship Id="rId28" Type="http://schemas.openxmlformats.org/officeDocument/2006/relationships/theme" Target="../theme/theme6.xml"/><Relationship Id="rId10" Type="http://schemas.openxmlformats.org/officeDocument/2006/relationships/slideLayout" Target="../slideLayouts/slideLayout112.xml"/><Relationship Id="rId19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slideLayout" Target="../slideLayouts/slideLayout124.xml"/><Relationship Id="rId27" Type="http://schemas.openxmlformats.org/officeDocument/2006/relationships/slideLayout" Target="../slideLayouts/slideLayout12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18" Type="http://schemas.openxmlformats.org/officeDocument/2006/relationships/slideLayout" Target="../slideLayouts/slideLayout147.xml"/><Relationship Id="rId26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32.xml"/><Relationship Id="rId21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17" Type="http://schemas.openxmlformats.org/officeDocument/2006/relationships/slideLayout" Target="../slideLayouts/slideLayout146.xml"/><Relationship Id="rId25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24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34.xml"/><Relationship Id="rId15" Type="http://schemas.openxmlformats.org/officeDocument/2006/relationships/slideLayout" Target="../slideLayouts/slideLayout144.xml"/><Relationship Id="rId23" Type="http://schemas.openxmlformats.org/officeDocument/2006/relationships/slideLayout" Target="../slideLayouts/slideLayout152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139.xml"/><Relationship Id="rId19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slideLayout" Target="../slideLayouts/slideLayout143.xml"/><Relationship Id="rId22" Type="http://schemas.openxmlformats.org/officeDocument/2006/relationships/slideLayout" Target="../slideLayouts/slideLayout151.xml"/><Relationship Id="rId27" Type="http://schemas.openxmlformats.org/officeDocument/2006/relationships/slideLayout" Target="../slideLayouts/slideLayout15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26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5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29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24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23" Type="http://schemas.openxmlformats.org/officeDocument/2006/relationships/slideLayout" Target="../slideLayouts/slideLayout179.xml"/><Relationship Id="rId28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31" Type="http://schemas.openxmlformats.org/officeDocument/2006/relationships/theme" Target="../theme/theme8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Relationship Id="rId22" Type="http://schemas.openxmlformats.org/officeDocument/2006/relationships/slideLayout" Target="../slideLayouts/slideLayout178.xml"/><Relationship Id="rId27" Type="http://schemas.openxmlformats.org/officeDocument/2006/relationships/slideLayout" Target="../slideLayouts/slideLayout183.xml"/><Relationship Id="rId30" Type="http://schemas.openxmlformats.org/officeDocument/2006/relationships/slideLayout" Target="../slideLayouts/slideLayout1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759" r:id="rId12"/>
    <p:sldLayoutId id="2147483761" r:id="rId13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  <p:sldLayoutId id="2147483762" r:id="rId13"/>
    <p:sldLayoutId id="2147483763" r:id="rId14"/>
    <p:sldLayoutId id="2147483765" r:id="rId15"/>
    <p:sldLayoutId id="2147483766" r:id="rId16"/>
    <p:sldLayoutId id="2147483767" r:id="rId17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3" r:id="rId25"/>
    <p:sldLayoutId id="2147483794" r:id="rId26"/>
    <p:sldLayoutId id="2147483795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  <p:sldLayoutId id="2147483854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link.zhihu.com/?target=https://github.com/argoproj/argo" TargetMode="External"/><Relationship Id="rId3" Type="http://schemas.openxmlformats.org/officeDocument/2006/relationships/hyperlink" Target="http://link.zhihu.com/?target=https://nifi.apache.org/" TargetMode="External"/><Relationship Id="rId7" Type="http://schemas.openxmlformats.org/officeDocument/2006/relationships/hyperlink" Target="http://link.zhihu.com/?target=https://www.tensorflow.org/get_started/graph_viz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link.zhihu.com/?target=https://studio.azureml.net/" TargetMode="External"/><Relationship Id="rId5" Type="http://schemas.openxmlformats.org/officeDocument/2006/relationships/hyperlink" Target="http://link.zhihu.com/?target=https://aws.amazon.com/step-functions/" TargetMode="External"/><Relationship Id="rId4" Type="http://schemas.openxmlformats.org/officeDocument/2006/relationships/hyperlink" Target="http://link.zhihu.com/?target=https://data-flair.training/blogs/dag-in-apache-spark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1.jpe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1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Intro deck </a:t>
            </a:r>
            <a:r>
              <a:rPr lang="zh-TW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6851365" y="4890696"/>
            <a:ext cx="11337894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產品包的建立為搭配圖形化編程所精心設計的模型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模型中電子電路以方塊模組的方式呈現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 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並簡略了電路中接線不良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焊接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 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插反的種種複雜問題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讓學習單晶片程式的樂趣不再受到重重阻礙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.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各種生活應用的產品包陸陸續續即將推出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…..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r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了解更多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&gt;&gt;</a:t>
            </a:r>
          </a:p>
          <a:p>
            <a:pPr marL="342900" indent="-342900" algn="r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課程內容示範</a:t>
            </a: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851363" y="4133466"/>
            <a:ext cx="6605749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/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課程</a:t>
            </a:r>
            <a:r>
              <a:rPr lang="en-US" altLang="zh-TW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-</a:t>
            </a:r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產品包與教學解決方案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4378644" y="4133021"/>
            <a:ext cx="2236315" cy="2256900"/>
            <a:chOff x="4265767" y="8596313"/>
            <a:chExt cx="1741487" cy="1741487"/>
          </a:xfrm>
        </p:grpSpPr>
        <p:sp>
          <p:nvSpPr>
            <p:cNvPr id="11" name="AutoShape 14"/>
            <p:cNvSpPr>
              <a:spLocks/>
            </p:cNvSpPr>
            <p:nvPr/>
          </p:nvSpPr>
          <p:spPr bwMode="auto">
            <a:xfrm>
              <a:off x="4265767" y="8596313"/>
              <a:ext cx="1741487" cy="17414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2" name="AutoShape 15"/>
            <p:cNvSpPr>
              <a:spLocks/>
            </p:cNvSpPr>
            <p:nvPr/>
          </p:nvSpPr>
          <p:spPr bwMode="auto">
            <a:xfrm>
              <a:off x="4991254" y="9042400"/>
              <a:ext cx="1008063" cy="1247775"/>
            </a:xfrm>
            <a:custGeom>
              <a:avLst/>
              <a:gdLst>
                <a:gd name="T0" fmla="*/ 10048 w 20096"/>
                <a:gd name="T1" fmla="*/ 10800 h 21600"/>
                <a:gd name="T2" fmla="*/ 10048 w 20096"/>
                <a:gd name="T3" fmla="*/ 10800 h 21600"/>
                <a:gd name="T4" fmla="*/ 10048 w 20096"/>
                <a:gd name="T5" fmla="*/ 10800 h 21600"/>
                <a:gd name="T6" fmla="*/ 10048 w 20096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96" h="21600">
                  <a:moveTo>
                    <a:pt x="0" y="16694"/>
                  </a:moveTo>
                  <a:lnTo>
                    <a:pt x="7171" y="21600"/>
                  </a:lnTo>
                  <a:cubicBezTo>
                    <a:pt x="7171" y="21600"/>
                    <a:pt x="12181" y="21515"/>
                    <a:pt x="16790" y="16181"/>
                  </a:cubicBezTo>
                  <a:cubicBezTo>
                    <a:pt x="21600" y="10617"/>
                    <a:pt x="19743" y="4539"/>
                    <a:pt x="19743" y="4539"/>
                  </a:cubicBezTo>
                  <a:lnTo>
                    <a:pt x="9365" y="0"/>
                  </a:lnTo>
                  <a:cubicBezTo>
                    <a:pt x="9365" y="0"/>
                    <a:pt x="16452" y="6663"/>
                    <a:pt x="11643" y="12593"/>
                  </a:cubicBezTo>
                  <a:cubicBezTo>
                    <a:pt x="6987" y="18335"/>
                    <a:pt x="0" y="16694"/>
                    <a:pt x="0" y="1669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/>
            <a:p>
              <a:endParaRPr lang="en-US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13" name="AutoShape 16"/>
            <p:cNvSpPr>
              <a:spLocks/>
            </p:cNvSpPr>
            <p:nvPr/>
          </p:nvSpPr>
          <p:spPr bwMode="auto">
            <a:xfrm>
              <a:off x="4595967" y="8926513"/>
              <a:ext cx="1093787" cy="10937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14" name="AutoShape 35"/>
          <p:cNvSpPr>
            <a:spLocks/>
          </p:cNvSpPr>
          <p:nvPr/>
        </p:nvSpPr>
        <p:spPr bwMode="auto">
          <a:xfrm>
            <a:off x="4896964" y="4733041"/>
            <a:ext cx="1209387" cy="11081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20013"/>
                </a:moveTo>
                <a:lnTo>
                  <a:pt x="9400" y="21600"/>
                </a:lnTo>
                <a:lnTo>
                  <a:pt x="0" y="10952"/>
                </a:lnTo>
                <a:lnTo>
                  <a:pt x="0" y="2646"/>
                </a:lnTo>
                <a:lnTo>
                  <a:pt x="1896" y="2646"/>
                </a:lnTo>
                <a:lnTo>
                  <a:pt x="1896" y="9929"/>
                </a:lnTo>
                <a:cubicBezTo>
                  <a:pt x="1896" y="9929"/>
                  <a:pt x="10800" y="20013"/>
                  <a:pt x="10800" y="20013"/>
                </a:cubicBezTo>
                <a:close/>
                <a:moveTo>
                  <a:pt x="8719" y="5710"/>
                </a:moveTo>
                <a:cubicBezTo>
                  <a:pt x="8065" y="6452"/>
                  <a:pt x="7003" y="6452"/>
                  <a:pt x="6348" y="5710"/>
                </a:cubicBezTo>
                <a:cubicBezTo>
                  <a:pt x="5693" y="4968"/>
                  <a:pt x="5693" y="3765"/>
                  <a:pt x="6348" y="3023"/>
                </a:cubicBezTo>
                <a:cubicBezTo>
                  <a:pt x="7003" y="2282"/>
                  <a:pt x="8065" y="2282"/>
                  <a:pt x="8719" y="3023"/>
                </a:cubicBezTo>
                <a:cubicBezTo>
                  <a:pt x="9375" y="3765"/>
                  <a:pt x="9375" y="4968"/>
                  <a:pt x="8719" y="5710"/>
                </a:cubicBezTo>
                <a:close/>
                <a:moveTo>
                  <a:pt x="11589" y="0"/>
                </a:moveTo>
                <a:lnTo>
                  <a:pt x="3470" y="0"/>
                </a:lnTo>
                <a:lnTo>
                  <a:pt x="3470" y="9190"/>
                </a:lnTo>
                <a:lnTo>
                  <a:pt x="13475" y="20531"/>
                </a:lnTo>
                <a:lnTo>
                  <a:pt x="21599" y="11327"/>
                </a:lnTo>
                <a:cubicBezTo>
                  <a:pt x="21599" y="11327"/>
                  <a:pt x="11589" y="0"/>
                  <a:pt x="115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6819832" y="4890696"/>
            <a:ext cx="1133789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除了基礎組裝說明以及軟體教學外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包含軟硬體背後所涵蓋的基本知識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 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並且在一連串模組實驗之後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主題式教學為實現生活上的種種應用來將實驗串在一起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.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課程的配套為師資方便撰寫教程的素材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可與各地補習教育通路共同洽談合作與產品組合客製化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為當地的師資與教育制度做結合。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819832" y="4133466"/>
            <a:ext cx="3543296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/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教育通路合作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4378643" y="4133466"/>
            <a:ext cx="2203327" cy="2288380"/>
            <a:chOff x="1446213" y="6488113"/>
            <a:chExt cx="1676400" cy="1677987"/>
          </a:xfrm>
        </p:grpSpPr>
        <p:sp>
          <p:nvSpPr>
            <p:cNvPr id="10" name="AutoShape 1"/>
            <p:cNvSpPr>
              <a:spLocks/>
            </p:cNvSpPr>
            <p:nvPr/>
          </p:nvSpPr>
          <p:spPr bwMode="auto">
            <a:xfrm>
              <a:off x="1446213" y="6488113"/>
              <a:ext cx="1676400" cy="16779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1" name="AutoShape 2"/>
            <p:cNvSpPr>
              <a:spLocks/>
            </p:cNvSpPr>
            <p:nvPr/>
          </p:nvSpPr>
          <p:spPr bwMode="auto">
            <a:xfrm>
              <a:off x="2108200" y="6937375"/>
              <a:ext cx="1009650" cy="1192213"/>
            </a:xfrm>
            <a:custGeom>
              <a:avLst/>
              <a:gdLst>
                <a:gd name="T0" fmla="*/ 10255 w 20511"/>
                <a:gd name="T1" fmla="*/ 10800 h 21600"/>
                <a:gd name="T2" fmla="*/ 10255 w 20511"/>
                <a:gd name="T3" fmla="*/ 10800 h 21600"/>
                <a:gd name="T4" fmla="*/ 10255 w 20511"/>
                <a:gd name="T5" fmla="*/ 10800 h 21600"/>
                <a:gd name="T6" fmla="*/ 10255 w 20511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11" h="21600">
                  <a:moveTo>
                    <a:pt x="0" y="17019"/>
                  </a:moveTo>
                  <a:lnTo>
                    <a:pt x="8317" y="21600"/>
                  </a:lnTo>
                  <a:cubicBezTo>
                    <a:pt x="8317" y="21600"/>
                    <a:pt x="21600" y="18552"/>
                    <a:pt x="20439" y="5212"/>
                  </a:cubicBezTo>
                  <a:lnTo>
                    <a:pt x="12207" y="0"/>
                  </a:lnTo>
                  <a:lnTo>
                    <a:pt x="0" y="17019"/>
                  </a:ln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/>
            <a:p>
              <a:endParaRPr lang="en-US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12" name="AutoShape 17"/>
            <p:cNvSpPr>
              <a:spLocks/>
            </p:cNvSpPr>
            <p:nvPr/>
          </p:nvSpPr>
          <p:spPr bwMode="auto">
            <a:xfrm>
              <a:off x="1700213" y="6742113"/>
              <a:ext cx="1157287" cy="11572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28" name="AutoShape 29"/>
          <p:cNvSpPr>
            <a:spLocks/>
          </p:cNvSpPr>
          <p:nvPr/>
        </p:nvSpPr>
        <p:spPr bwMode="auto">
          <a:xfrm>
            <a:off x="4756662" y="4669979"/>
            <a:ext cx="1350739" cy="116743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7644" y="18553"/>
                </a:moveTo>
                <a:cubicBezTo>
                  <a:pt x="16843" y="18553"/>
                  <a:pt x="16194" y="17762"/>
                  <a:pt x="16194" y="16788"/>
                </a:cubicBezTo>
                <a:cubicBezTo>
                  <a:pt x="16194" y="15814"/>
                  <a:pt x="16843" y="15024"/>
                  <a:pt x="17644" y="15024"/>
                </a:cubicBezTo>
                <a:cubicBezTo>
                  <a:pt x="18445" y="15024"/>
                  <a:pt x="19095" y="15814"/>
                  <a:pt x="19095" y="16788"/>
                </a:cubicBezTo>
                <a:cubicBezTo>
                  <a:pt x="19095" y="17762"/>
                  <a:pt x="18445" y="18553"/>
                  <a:pt x="17644" y="18553"/>
                </a:cubicBezTo>
                <a:close/>
                <a:moveTo>
                  <a:pt x="21599" y="17437"/>
                </a:moveTo>
                <a:lnTo>
                  <a:pt x="21599" y="16141"/>
                </a:lnTo>
                <a:lnTo>
                  <a:pt x="21024" y="15891"/>
                </a:lnTo>
                <a:cubicBezTo>
                  <a:pt x="20804" y="15797"/>
                  <a:pt x="20628" y="15592"/>
                  <a:pt x="20539" y="15331"/>
                </a:cubicBezTo>
                <a:lnTo>
                  <a:pt x="20538" y="15330"/>
                </a:lnTo>
                <a:cubicBezTo>
                  <a:pt x="20449" y="15068"/>
                  <a:pt x="20455" y="14772"/>
                  <a:pt x="20556" y="14515"/>
                </a:cubicBezTo>
                <a:lnTo>
                  <a:pt x="20818" y="13845"/>
                </a:lnTo>
                <a:lnTo>
                  <a:pt x="20064" y="12928"/>
                </a:lnTo>
                <a:lnTo>
                  <a:pt x="19513" y="13247"/>
                </a:lnTo>
                <a:cubicBezTo>
                  <a:pt x="19302" y="13369"/>
                  <a:pt x="19058" y="13377"/>
                  <a:pt x="18843" y="13268"/>
                </a:cubicBezTo>
                <a:lnTo>
                  <a:pt x="18842" y="13268"/>
                </a:lnTo>
                <a:cubicBezTo>
                  <a:pt x="18627" y="13159"/>
                  <a:pt x="18460" y="12944"/>
                  <a:pt x="18382" y="12677"/>
                </a:cubicBezTo>
                <a:lnTo>
                  <a:pt x="18177" y="11977"/>
                </a:lnTo>
                <a:lnTo>
                  <a:pt x="17112" y="11977"/>
                </a:lnTo>
                <a:lnTo>
                  <a:pt x="16907" y="12677"/>
                </a:lnTo>
                <a:cubicBezTo>
                  <a:pt x="16829" y="12944"/>
                  <a:pt x="16661" y="13159"/>
                  <a:pt x="16446" y="13268"/>
                </a:cubicBezTo>
                <a:cubicBezTo>
                  <a:pt x="16230" y="13377"/>
                  <a:pt x="15987" y="13369"/>
                  <a:pt x="15776" y="13247"/>
                </a:cubicBezTo>
                <a:lnTo>
                  <a:pt x="15224" y="12928"/>
                </a:lnTo>
                <a:lnTo>
                  <a:pt x="14471" y="13845"/>
                </a:lnTo>
                <a:lnTo>
                  <a:pt x="14733" y="14515"/>
                </a:lnTo>
                <a:cubicBezTo>
                  <a:pt x="14833" y="14771"/>
                  <a:pt x="14840" y="15068"/>
                  <a:pt x="14750" y="15330"/>
                </a:cubicBezTo>
                <a:lnTo>
                  <a:pt x="14750" y="15331"/>
                </a:lnTo>
                <a:cubicBezTo>
                  <a:pt x="14661" y="15593"/>
                  <a:pt x="14485" y="15797"/>
                  <a:pt x="14265" y="15891"/>
                </a:cubicBezTo>
                <a:lnTo>
                  <a:pt x="13690" y="16141"/>
                </a:lnTo>
                <a:lnTo>
                  <a:pt x="13690" y="17437"/>
                </a:lnTo>
                <a:lnTo>
                  <a:pt x="14265" y="17686"/>
                </a:lnTo>
                <a:cubicBezTo>
                  <a:pt x="14484" y="17780"/>
                  <a:pt x="14661" y="17984"/>
                  <a:pt x="14750" y="18246"/>
                </a:cubicBezTo>
                <a:cubicBezTo>
                  <a:pt x="14840" y="18509"/>
                  <a:pt x="14834" y="18805"/>
                  <a:pt x="14733" y="19061"/>
                </a:cubicBezTo>
                <a:lnTo>
                  <a:pt x="14471" y="19733"/>
                </a:lnTo>
                <a:lnTo>
                  <a:pt x="15224" y="20649"/>
                </a:lnTo>
                <a:lnTo>
                  <a:pt x="15776" y="20330"/>
                </a:lnTo>
                <a:cubicBezTo>
                  <a:pt x="15987" y="20208"/>
                  <a:pt x="16230" y="20200"/>
                  <a:pt x="16446" y="20309"/>
                </a:cubicBezTo>
                <a:cubicBezTo>
                  <a:pt x="16661" y="20418"/>
                  <a:pt x="16829" y="20633"/>
                  <a:pt x="16907" y="20899"/>
                </a:cubicBezTo>
                <a:lnTo>
                  <a:pt x="17112" y="21599"/>
                </a:lnTo>
                <a:lnTo>
                  <a:pt x="18177" y="21599"/>
                </a:lnTo>
                <a:lnTo>
                  <a:pt x="18381" y="20904"/>
                </a:lnTo>
                <a:cubicBezTo>
                  <a:pt x="18459" y="20634"/>
                  <a:pt x="18628" y="20418"/>
                  <a:pt x="18845" y="20307"/>
                </a:cubicBezTo>
                <a:lnTo>
                  <a:pt x="18846" y="20307"/>
                </a:lnTo>
                <a:cubicBezTo>
                  <a:pt x="19059" y="20200"/>
                  <a:pt x="19300" y="20207"/>
                  <a:pt x="19509" y="20328"/>
                </a:cubicBezTo>
                <a:lnTo>
                  <a:pt x="20064" y="20649"/>
                </a:lnTo>
                <a:lnTo>
                  <a:pt x="20818" y="19733"/>
                </a:lnTo>
                <a:lnTo>
                  <a:pt x="20555" y="19061"/>
                </a:lnTo>
                <a:cubicBezTo>
                  <a:pt x="20455" y="18805"/>
                  <a:pt x="20449" y="18508"/>
                  <a:pt x="20538" y="18246"/>
                </a:cubicBezTo>
                <a:cubicBezTo>
                  <a:pt x="20628" y="17984"/>
                  <a:pt x="20804" y="17780"/>
                  <a:pt x="21024" y="17685"/>
                </a:cubicBezTo>
                <a:cubicBezTo>
                  <a:pt x="21024" y="17685"/>
                  <a:pt x="21599" y="17437"/>
                  <a:pt x="21599" y="17437"/>
                </a:cubicBezTo>
                <a:close/>
                <a:moveTo>
                  <a:pt x="7439" y="12369"/>
                </a:moveTo>
                <a:cubicBezTo>
                  <a:pt x="5932" y="12369"/>
                  <a:pt x="4711" y="10883"/>
                  <a:pt x="4711" y="9050"/>
                </a:cubicBezTo>
                <a:cubicBezTo>
                  <a:pt x="4711" y="7217"/>
                  <a:pt x="5932" y="5731"/>
                  <a:pt x="7439" y="5731"/>
                </a:cubicBezTo>
                <a:cubicBezTo>
                  <a:pt x="8946" y="5731"/>
                  <a:pt x="10168" y="7217"/>
                  <a:pt x="10168" y="9050"/>
                </a:cubicBezTo>
                <a:cubicBezTo>
                  <a:pt x="10168" y="10883"/>
                  <a:pt x="8946" y="12369"/>
                  <a:pt x="7439" y="12369"/>
                </a:cubicBezTo>
                <a:close/>
                <a:moveTo>
                  <a:pt x="14879" y="10269"/>
                </a:moveTo>
                <a:lnTo>
                  <a:pt x="14879" y="7831"/>
                </a:lnTo>
                <a:lnTo>
                  <a:pt x="13796" y="7363"/>
                </a:lnTo>
                <a:cubicBezTo>
                  <a:pt x="13383" y="7185"/>
                  <a:pt x="13051" y="6801"/>
                  <a:pt x="12884" y="6308"/>
                </a:cubicBezTo>
                <a:lnTo>
                  <a:pt x="12883" y="6308"/>
                </a:lnTo>
                <a:cubicBezTo>
                  <a:pt x="12715" y="5814"/>
                  <a:pt x="12727" y="5258"/>
                  <a:pt x="12915" y="4775"/>
                </a:cubicBezTo>
                <a:lnTo>
                  <a:pt x="13408" y="3513"/>
                </a:lnTo>
                <a:lnTo>
                  <a:pt x="11991" y="1789"/>
                </a:lnTo>
                <a:lnTo>
                  <a:pt x="10954" y="2389"/>
                </a:lnTo>
                <a:cubicBezTo>
                  <a:pt x="10558" y="2618"/>
                  <a:pt x="10099" y="2632"/>
                  <a:pt x="9694" y="2428"/>
                </a:cubicBezTo>
                <a:cubicBezTo>
                  <a:pt x="9693" y="2427"/>
                  <a:pt x="9693" y="2427"/>
                  <a:pt x="9693" y="2427"/>
                </a:cubicBezTo>
                <a:cubicBezTo>
                  <a:pt x="9288" y="2223"/>
                  <a:pt x="8973" y="1819"/>
                  <a:pt x="8826" y="1317"/>
                </a:cubicBezTo>
                <a:lnTo>
                  <a:pt x="8441" y="0"/>
                </a:lnTo>
                <a:lnTo>
                  <a:pt x="6437" y="0"/>
                </a:lnTo>
                <a:lnTo>
                  <a:pt x="6052" y="1317"/>
                </a:lnTo>
                <a:cubicBezTo>
                  <a:pt x="5905" y="1819"/>
                  <a:pt x="5590" y="2223"/>
                  <a:pt x="5185" y="2427"/>
                </a:cubicBezTo>
                <a:lnTo>
                  <a:pt x="5185" y="2428"/>
                </a:lnTo>
                <a:cubicBezTo>
                  <a:pt x="4779" y="2633"/>
                  <a:pt x="4321" y="2618"/>
                  <a:pt x="3924" y="2389"/>
                </a:cubicBezTo>
                <a:lnTo>
                  <a:pt x="2887" y="1789"/>
                </a:lnTo>
                <a:lnTo>
                  <a:pt x="1470" y="3513"/>
                </a:lnTo>
                <a:lnTo>
                  <a:pt x="1963" y="4774"/>
                </a:lnTo>
                <a:cubicBezTo>
                  <a:pt x="2152" y="5257"/>
                  <a:pt x="2164" y="5815"/>
                  <a:pt x="1995" y="6308"/>
                </a:cubicBezTo>
                <a:cubicBezTo>
                  <a:pt x="1995" y="6308"/>
                  <a:pt x="1995" y="6308"/>
                  <a:pt x="1995" y="6308"/>
                </a:cubicBezTo>
                <a:cubicBezTo>
                  <a:pt x="1827" y="6801"/>
                  <a:pt x="1495" y="7184"/>
                  <a:pt x="1082" y="7363"/>
                </a:cubicBezTo>
                <a:lnTo>
                  <a:pt x="0" y="7831"/>
                </a:lnTo>
                <a:lnTo>
                  <a:pt x="0" y="10269"/>
                </a:lnTo>
                <a:lnTo>
                  <a:pt x="1082" y="10738"/>
                </a:lnTo>
                <a:cubicBezTo>
                  <a:pt x="1495" y="10916"/>
                  <a:pt x="1827" y="11300"/>
                  <a:pt x="1995" y="11792"/>
                </a:cubicBezTo>
                <a:lnTo>
                  <a:pt x="1995" y="11793"/>
                </a:lnTo>
                <a:cubicBezTo>
                  <a:pt x="2164" y="12286"/>
                  <a:pt x="2152" y="12844"/>
                  <a:pt x="1963" y="13326"/>
                </a:cubicBezTo>
                <a:lnTo>
                  <a:pt x="1470" y="14588"/>
                </a:lnTo>
                <a:lnTo>
                  <a:pt x="2887" y="16311"/>
                </a:lnTo>
                <a:lnTo>
                  <a:pt x="3924" y="15712"/>
                </a:lnTo>
                <a:cubicBezTo>
                  <a:pt x="4321" y="15483"/>
                  <a:pt x="4779" y="15469"/>
                  <a:pt x="5185" y="15673"/>
                </a:cubicBezTo>
                <a:lnTo>
                  <a:pt x="5186" y="15673"/>
                </a:lnTo>
                <a:cubicBezTo>
                  <a:pt x="5591" y="15877"/>
                  <a:pt x="5905" y="16281"/>
                  <a:pt x="6052" y="16784"/>
                </a:cubicBezTo>
                <a:lnTo>
                  <a:pt x="6437" y="18101"/>
                </a:lnTo>
                <a:lnTo>
                  <a:pt x="8441" y="18101"/>
                </a:lnTo>
                <a:lnTo>
                  <a:pt x="8824" y="16792"/>
                </a:lnTo>
                <a:cubicBezTo>
                  <a:pt x="8972" y="16285"/>
                  <a:pt x="9290" y="15877"/>
                  <a:pt x="9698" y="15670"/>
                </a:cubicBezTo>
                <a:cubicBezTo>
                  <a:pt x="9698" y="15670"/>
                  <a:pt x="9699" y="15670"/>
                  <a:pt x="9699" y="15670"/>
                </a:cubicBezTo>
                <a:cubicBezTo>
                  <a:pt x="10101" y="15467"/>
                  <a:pt x="10555" y="15481"/>
                  <a:pt x="10948" y="15708"/>
                </a:cubicBezTo>
                <a:lnTo>
                  <a:pt x="11991" y="16311"/>
                </a:lnTo>
                <a:lnTo>
                  <a:pt x="13408" y="14588"/>
                </a:lnTo>
                <a:lnTo>
                  <a:pt x="12915" y="13325"/>
                </a:lnTo>
                <a:cubicBezTo>
                  <a:pt x="12727" y="12844"/>
                  <a:pt x="12715" y="12286"/>
                  <a:pt x="12883" y="11793"/>
                </a:cubicBezTo>
                <a:cubicBezTo>
                  <a:pt x="13052" y="11300"/>
                  <a:pt x="13384" y="10916"/>
                  <a:pt x="13797" y="10737"/>
                </a:cubicBezTo>
                <a:cubicBezTo>
                  <a:pt x="13797" y="10737"/>
                  <a:pt x="14879" y="10269"/>
                  <a:pt x="14879" y="102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矩形 80"/>
          <p:cNvSpPr/>
          <p:nvPr/>
        </p:nvSpPr>
        <p:spPr bwMode="auto">
          <a:xfrm>
            <a:off x="0" y="1989039"/>
            <a:ext cx="24384000" cy="1172696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 bwMode="auto">
          <a:xfrm>
            <a:off x="1153008" y="2678357"/>
            <a:ext cx="22174714" cy="4995948"/>
          </a:xfrm>
          <a:prstGeom prst="rect">
            <a:avLst/>
          </a:prstGeom>
          <a:solidFill>
            <a:srgbClr val="FFFF99">
              <a:alpha val="52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37" name="AutoShape 1"/>
          <p:cNvSpPr>
            <a:spLocks/>
          </p:cNvSpPr>
          <p:nvPr/>
        </p:nvSpPr>
        <p:spPr bwMode="auto">
          <a:xfrm>
            <a:off x="2015473" y="3706813"/>
            <a:ext cx="15927387" cy="4421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496" y="21600"/>
                </a:moveTo>
                <a:lnTo>
                  <a:pt x="0" y="21600"/>
                </a:lnTo>
                <a:lnTo>
                  <a:pt x="0" y="10951"/>
                </a:lnTo>
                <a:lnTo>
                  <a:pt x="21599" y="10951"/>
                </a:lnTo>
                <a:lnTo>
                  <a:pt x="21599" y="0"/>
                </a:lnTo>
                <a:lnTo>
                  <a:pt x="206" y="0"/>
                </a:lnTo>
              </a:path>
            </a:pathLst>
          </a:custGeom>
          <a:noFill/>
          <a:ln w="63500" cap="flat" cmpd="sng">
            <a:solidFill>
              <a:srgbClr val="B9B9B9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2" name="矩形 41"/>
          <p:cNvSpPr/>
          <p:nvPr/>
        </p:nvSpPr>
        <p:spPr bwMode="auto">
          <a:xfrm>
            <a:off x="1153008" y="7633933"/>
            <a:ext cx="22164036" cy="5604540"/>
          </a:xfrm>
          <a:prstGeom prst="rect">
            <a:avLst/>
          </a:prstGeom>
          <a:solidFill>
            <a:srgbClr val="E6FFCD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38" name="AutoShape 2"/>
          <p:cNvSpPr>
            <a:spLocks/>
          </p:cNvSpPr>
          <p:nvPr/>
        </p:nvSpPr>
        <p:spPr bwMode="auto">
          <a:xfrm>
            <a:off x="11800823" y="2881313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12183386" y="3178953"/>
            <a:ext cx="1206403" cy="1282364"/>
          </a:xfrm>
          <a:custGeom>
            <a:avLst/>
            <a:gdLst>
              <a:gd name="connsiteX0" fmla="*/ 581595 w 1206403"/>
              <a:gd name="connsiteY0" fmla="*/ 0 h 1282364"/>
              <a:gd name="connsiteX1" fmla="*/ 1151091 w 1206403"/>
              <a:gd name="connsiteY1" fmla="*/ 251596 h 1282364"/>
              <a:gd name="connsiteX2" fmla="*/ 1166338 w 1206403"/>
              <a:gd name="connsiteY2" fmla="*/ 258948 h 1282364"/>
              <a:gd name="connsiteX3" fmla="*/ 1191861 w 1206403"/>
              <a:gd name="connsiteY3" fmla="*/ 345078 h 1282364"/>
              <a:gd name="connsiteX4" fmla="*/ 973721 w 1206403"/>
              <a:gd name="connsiteY4" fmla="*/ 1058644 h 1282364"/>
              <a:gd name="connsiteX5" fmla="*/ 563645 w 1206403"/>
              <a:gd name="connsiteY5" fmla="*/ 1276783 h 1282364"/>
              <a:gd name="connsiteX6" fmla="*/ 505417 w 1206403"/>
              <a:gd name="connsiteY6" fmla="*/ 1282364 h 1282364"/>
              <a:gd name="connsiteX7" fmla="*/ 0 w 1206403"/>
              <a:gd name="connsiteY7" fmla="*/ 826124 h 1282364"/>
              <a:gd name="connsiteX8" fmla="*/ 749876 w 1206403"/>
              <a:gd name="connsiteY8" fmla="*/ 747177 h 1282364"/>
              <a:gd name="connsiteX9" fmla="*/ 581595 w 1206403"/>
              <a:gd name="connsiteY9" fmla="*/ 0 h 12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6403" h="1282364">
                <a:moveTo>
                  <a:pt x="581595" y="0"/>
                </a:moveTo>
                <a:cubicBezTo>
                  <a:pt x="738764" y="79299"/>
                  <a:pt x="974324" y="169558"/>
                  <a:pt x="1151091" y="251596"/>
                </a:cubicBezTo>
                <a:lnTo>
                  <a:pt x="1166338" y="258948"/>
                </a:lnTo>
                <a:lnTo>
                  <a:pt x="1191861" y="345078"/>
                </a:lnTo>
                <a:cubicBezTo>
                  <a:pt x="1240336" y="595477"/>
                  <a:pt x="1167623" y="864691"/>
                  <a:pt x="973721" y="1058644"/>
                </a:cubicBezTo>
                <a:cubicBezTo>
                  <a:pt x="857350" y="1174985"/>
                  <a:pt x="713884" y="1247698"/>
                  <a:pt x="563645" y="1276783"/>
                </a:cubicBezTo>
                <a:lnTo>
                  <a:pt x="505417" y="1282364"/>
                </a:lnTo>
                <a:lnTo>
                  <a:pt x="0" y="826124"/>
                </a:lnTo>
                <a:cubicBezTo>
                  <a:pt x="0" y="826124"/>
                  <a:pt x="508123" y="1091116"/>
                  <a:pt x="749876" y="747177"/>
                </a:cubicBezTo>
                <a:cubicBezTo>
                  <a:pt x="999584" y="391978"/>
                  <a:pt x="581595" y="0"/>
                  <a:pt x="581595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16740" name="AutoShape 4"/>
          <p:cNvSpPr>
            <a:spLocks/>
          </p:cNvSpPr>
          <p:nvPr/>
        </p:nvSpPr>
        <p:spPr bwMode="auto">
          <a:xfrm>
            <a:off x="12065935" y="3146425"/>
            <a:ext cx="1058863" cy="10588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42" name="AutoShape 6"/>
          <p:cNvSpPr>
            <a:spLocks/>
          </p:cNvSpPr>
          <p:nvPr/>
        </p:nvSpPr>
        <p:spPr bwMode="auto">
          <a:xfrm>
            <a:off x="15464773" y="5183080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15962428" y="5536894"/>
            <a:ext cx="1091310" cy="1256376"/>
          </a:xfrm>
          <a:custGeom>
            <a:avLst/>
            <a:gdLst>
              <a:gd name="connsiteX0" fmla="*/ 498234 w 1091310"/>
              <a:gd name="connsiteY0" fmla="*/ 0 h 1256376"/>
              <a:gd name="connsiteX1" fmla="*/ 1059058 w 1091310"/>
              <a:gd name="connsiteY1" fmla="*/ 260672 h 1256376"/>
              <a:gd name="connsiteX2" fmla="*/ 1076768 w 1091310"/>
              <a:gd name="connsiteY2" fmla="*/ 320436 h 1256376"/>
              <a:gd name="connsiteX3" fmla="*/ 858628 w 1091310"/>
              <a:gd name="connsiteY3" fmla="*/ 1034001 h 1256376"/>
              <a:gd name="connsiteX4" fmla="*/ 448552 w 1091310"/>
              <a:gd name="connsiteY4" fmla="*/ 1252140 h 1256376"/>
              <a:gd name="connsiteX5" fmla="*/ 404354 w 1091310"/>
              <a:gd name="connsiteY5" fmla="*/ 1256376 h 1256376"/>
              <a:gd name="connsiteX6" fmla="*/ 0 w 1091310"/>
              <a:gd name="connsiteY6" fmla="*/ 908207 h 1256376"/>
              <a:gd name="connsiteX7" fmla="*/ 616530 w 1091310"/>
              <a:gd name="connsiteY7" fmla="*/ 724783 h 1256376"/>
              <a:gd name="connsiteX8" fmla="*/ 498234 w 1091310"/>
              <a:gd name="connsiteY8" fmla="*/ 0 h 12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310" h="1256376">
                <a:moveTo>
                  <a:pt x="498234" y="0"/>
                </a:moveTo>
                <a:lnTo>
                  <a:pt x="1059058" y="260672"/>
                </a:lnTo>
                <a:lnTo>
                  <a:pt x="1076768" y="320436"/>
                </a:lnTo>
                <a:cubicBezTo>
                  <a:pt x="1125244" y="570834"/>
                  <a:pt x="1052530" y="840049"/>
                  <a:pt x="858628" y="1034001"/>
                </a:cubicBezTo>
                <a:cubicBezTo>
                  <a:pt x="742256" y="1150342"/>
                  <a:pt x="598790" y="1223055"/>
                  <a:pt x="448552" y="1252140"/>
                </a:cubicBezTo>
                <a:lnTo>
                  <a:pt x="404354" y="1256376"/>
                </a:lnTo>
                <a:lnTo>
                  <a:pt x="0" y="908207"/>
                </a:lnTo>
                <a:cubicBezTo>
                  <a:pt x="0" y="908207"/>
                  <a:pt x="374778" y="1068300"/>
                  <a:pt x="616530" y="724783"/>
                </a:cubicBezTo>
                <a:cubicBezTo>
                  <a:pt x="866238" y="370019"/>
                  <a:pt x="498234" y="0"/>
                  <a:pt x="49823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16744" name="AutoShape 8"/>
          <p:cNvSpPr>
            <a:spLocks/>
          </p:cNvSpPr>
          <p:nvPr/>
        </p:nvSpPr>
        <p:spPr bwMode="auto">
          <a:xfrm>
            <a:off x="15720360" y="5482898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45" name="AutoShape 9"/>
          <p:cNvSpPr>
            <a:spLocks/>
          </p:cNvSpPr>
          <p:nvPr/>
        </p:nvSpPr>
        <p:spPr bwMode="auto">
          <a:xfrm>
            <a:off x="3232922" y="5151549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336600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3599649" y="5469047"/>
            <a:ext cx="1222238" cy="1263236"/>
          </a:xfrm>
          <a:custGeom>
            <a:avLst/>
            <a:gdLst>
              <a:gd name="connsiteX0" fmla="*/ 610135 w 1222238"/>
              <a:gd name="connsiteY0" fmla="*/ 0 h 1263236"/>
              <a:gd name="connsiteX1" fmla="*/ 1179632 w 1222238"/>
              <a:gd name="connsiteY1" fmla="*/ 271785 h 1263236"/>
              <a:gd name="connsiteX2" fmla="*/ 1193961 w 1222238"/>
              <a:gd name="connsiteY2" fmla="*/ 278869 h 1263236"/>
              <a:gd name="connsiteX3" fmla="*/ 1207696 w 1222238"/>
              <a:gd name="connsiteY3" fmla="*/ 325221 h 1263236"/>
              <a:gd name="connsiteX4" fmla="*/ 989557 w 1222238"/>
              <a:gd name="connsiteY4" fmla="*/ 1038786 h 1263236"/>
              <a:gd name="connsiteX5" fmla="*/ 579481 w 1222238"/>
              <a:gd name="connsiteY5" fmla="*/ 1256925 h 1263236"/>
              <a:gd name="connsiteX6" fmla="*/ 513638 w 1222238"/>
              <a:gd name="connsiteY6" fmla="*/ 1263236 h 1263236"/>
              <a:gd name="connsiteX7" fmla="*/ 0 w 1222238"/>
              <a:gd name="connsiteY7" fmla="*/ 789155 h 1263236"/>
              <a:gd name="connsiteX8" fmla="*/ 747459 w 1222238"/>
              <a:gd name="connsiteY8" fmla="*/ 729569 h 1263236"/>
              <a:gd name="connsiteX9" fmla="*/ 610135 w 1222238"/>
              <a:gd name="connsiteY9" fmla="*/ 0 h 1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2238" h="1263236">
                <a:moveTo>
                  <a:pt x="610135" y="0"/>
                </a:moveTo>
                <a:cubicBezTo>
                  <a:pt x="767305" y="79201"/>
                  <a:pt x="1002865" y="185747"/>
                  <a:pt x="1179632" y="271785"/>
                </a:cubicBezTo>
                <a:lnTo>
                  <a:pt x="1193961" y="278869"/>
                </a:lnTo>
                <a:lnTo>
                  <a:pt x="1207696" y="325221"/>
                </a:lnTo>
                <a:cubicBezTo>
                  <a:pt x="1256172" y="575619"/>
                  <a:pt x="1183459" y="844834"/>
                  <a:pt x="989557" y="1038786"/>
                </a:cubicBezTo>
                <a:cubicBezTo>
                  <a:pt x="873185" y="1155127"/>
                  <a:pt x="729720" y="1227840"/>
                  <a:pt x="579481" y="1256925"/>
                </a:cubicBezTo>
                <a:lnTo>
                  <a:pt x="513638" y="1263236"/>
                </a:lnTo>
                <a:lnTo>
                  <a:pt x="0" y="789155"/>
                </a:lnTo>
                <a:cubicBezTo>
                  <a:pt x="0" y="789155"/>
                  <a:pt x="505705" y="1073086"/>
                  <a:pt x="747459" y="729569"/>
                </a:cubicBezTo>
                <a:cubicBezTo>
                  <a:pt x="997167" y="374805"/>
                  <a:pt x="610135" y="0"/>
                  <a:pt x="610135" y="0"/>
                </a:cubicBezTo>
                <a:close/>
              </a:path>
            </a:pathLst>
          </a:custGeom>
          <a:solidFill>
            <a:srgbClr val="003300">
              <a:alpha val="65000"/>
            </a:srgb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16747" name="AutoShape 11"/>
          <p:cNvSpPr>
            <a:spLocks/>
          </p:cNvSpPr>
          <p:nvPr/>
        </p:nvSpPr>
        <p:spPr bwMode="auto">
          <a:xfrm>
            <a:off x="3488509" y="5419836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33993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1" name="AutoShape 15"/>
          <p:cNvSpPr>
            <a:spLocks/>
          </p:cNvSpPr>
          <p:nvPr/>
        </p:nvSpPr>
        <p:spPr bwMode="auto">
          <a:xfrm>
            <a:off x="6085823" y="3554413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5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2" name="AutoShape 16"/>
          <p:cNvSpPr>
            <a:spLocks/>
          </p:cNvSpPr>
          <p:nvPr/>
        </p:nvSpPr>
        <p:spPr bwMode="auto">
          <a:xfrm>
            <a:off x="1913873" y="3554413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rgbClr val="B9B9B9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3" name="AutoShape 17"/>
          <p:cNvSpPr>
            <a:spLocks/>
          </p:cNvSpPr>
          <p:nvPr/>
        </p:nvSpPr>
        <p:spPr bwMode="auto">
          <a:xfrm>
            <a:off x="9760722" y="5793118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1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chemeClr val="bg1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7" name="AutoShape 21"/>
          <p:cNvSpPr>
            <a:spLocks/>
          </p:cNvSpPr>
          <p:nvPr/>
        </p:nvSpPr>
        <p:spPr bwMode="auto">
          <a:xfrm>
            <a:off x="3731560" y="4395952"/>
            <a:ext cx="4978400" cy="787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模組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課程主題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基本功能規劃</a:t>
            </a:r>
            <a:r>
              <a:rPr 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.</a:t>
            </a:r>
            <a:endParaRPr lang="en-US" sz="6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58" name="AutoShape 22"/>
          <p:cNvSpPr>
            <a:spLocks/>
          </p:cNvSpPr>
          <p:nvPr/>
        </p:nvSpPr>
        <p:spPr bwMode="auto">
          <a:xfrm>
            <a:off x="3744260" y="3962400"/>
            <a:ext cx="49657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課程產品規劃</a:t>
            </a:r>
            <a:endParaRPr lang="en-US" dirty="0">
              <a:solidFill>
                <a:schemeClr val="accent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0" name="AutoShape 24"/>
          <p:cNvSpPr>
            <a:spLocks/>
          </p:cNvSpPr>
          <p:nvPr/>
        </p:nvSpPr>
        <p:spPr bwMode="auto">
          <a:xfrm>
            <a:off x="7533240" y="6251905"/>
            <a:ext cx="47879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產品包正式推出</a:t>
            </a:r>
            <a:endParaRPr lang="en-US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1" name="AutoShape 25"/>
          <p:cNvSpPr>
            <a:spLocks/>
          </p:cNvSpPr>
          <p:nvPr/>
        </p:nvSpPr>
        <p:spPr bwMode="auto">
          <a:xfrm>
            <a:off x="10201416" y="4484414"/>
            <a:ext cx="47879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軟體功能開發</a:t>
            </a:r>
            <a:endParaRPr lang="en-US" dirty="0">
              <a:solidFill>
                <a:schemeClr val="accent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2" name="AutoShape 26"/>
          <p:cNvSpPr>
            <a:spLocks/>
          </p:cNvSpPr>
          <p:nvPr/>
        </p:nvSpPr>
        <p:spPr bwMode="auto">
          <a:xfrm>
            <a:off x="14452174" y="6792312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模組硬體支援</a:t>
            </a:r>
            <a:endParaRPr lang="en-US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4" name="AutoShape 28"/>
          <p:cNvSpPr>
            <a:spLocks/>
          </p:cNvSpPr>
          <p:nvPr/>
        </p:nvSpPr>
        <p:spPr bwMode="auto">
          <a:xfrm>
            <a:off x="2235973" y="6760344"/>
            <a:ext cx="4116549" cy="6100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rgbClr val="336600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產品包課程素材支援</a:t>
            </a:r>
            <a:endParaRPr lang="en-US" sz="3300" b="1" dirty="0">
              <a:solidFill>
                <a:srgbClr val="336600"/>
              </a:solidFill>
              <a:latin typeface="微軟正黑體" pitchFamily="34" charset="-120"/>
              <a:ea typeface="微軟正黑體" pitchFamily="34" charset="-120"/>
              <a:cs typeface="Aleo Regular" charset="0"/>
              <a:sym typeface="Aleo Regular" charset="0"/>
            </a:endParaRPr>
          </a:p>
        </p:txBody>
      </p:sp>
      <p:sp>
        <p:nvSpPr>
          <p:cNvPr id="116769" name="AutoShape 33"/>
          <p:cNvSpPr>
            <a:spLocks/>
          </p:cNvSpPr>
          <p:nvPr/>
        </p:nvSpPr>
        <p:spPr bwMode="auto">
          <a:xfrm>
            <a:off x="3742509" y="5686536"/>
            <a:ext cx="623888" cy="5461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9901" y="11002"/>
                </a:moveTo>
                <a:lnTo>
                  <a:pt x="8077" y="11002"/>
                </a:lnTo>
                <a:lnTo>
                  <a:pt x="8077" y="13471"/>
                </a:lnTo>
                <a:lnTo>
                  <a:pt x="9901" y="13471"/>
                </a:lnTo>
                <a:cubicBezTo>
                  <a:pt x="9901" y="13471"/>
                  <a:pt x="9901" y="11002"/>
                  <a:pt x="9901" y="11002"/>
                </a:cubicBezTo>
                <a:close/>
                <a:moveTo>
                  <a:pt x="7319" y="6637"/>
                </a:moveTo>
                <a:lnTo>
                  <a:pt x="5495" y="6637"/>
                </a:lnTo>
                <a:lnTo>
                  <a:pt x="5495" y="13471"/>
                </a:lnTo>
                <a:lnTo>
                  <a:pt x="7319" y="13471"/>
                </a:lnTo>
                <a:cubicBezTo>
                  <a:pt x="7319" y="13471"/>
                  <a:pt x="7319" y="6637"/>
                  <a:pt x="7319" y="6637"/>
                </a:cubicBezTo>
                <a:close/>
                <a:moveTo>
                  <a:pt x="4737" y="13471"/>
                </a:moveTo>
                <a:lnTo>
                  <a:pt x="2913" y="13471"/>
                </a:lnTo>
                <a:lnTo>
                  <a:pt x="2913" y="9004"/>
                </a:lnTo>
                <a:lnTo>
                  <a:pt x="4737" y="9004"/>
                </a:lnTo>
                <a:cubicBezTo>
                  <a:pt x="4737" y="9004"/>
                  <a:pt x="4737" y="13471"/>
                  <a:pt x="4737" y="13471"/>
                </a:cubicBezTo>
                <a:close/>
                <a:moveTo>
                  <a:pt x="10411" y="17792"/>
                </a:moveTo>
                <a:lnTo>
                  <a:pt x="0" y="17792"/>
                </a:lnTo>
                <a:lnTo>
                  <a:pt x="0" y="0"/>
                </a:lnTo>
                <a:lnTo>
                  <a:pt x="17541" y="0"/>
                </a:lnTo>
                <a:lnTo>
                  <a:pt x="17541" y="8207"/>
                </a:lnTo>
                <a:cubicBezTo>
                  <a:pt x="17010" y="7944"/>
                  <a:pt x="16438" y="7769"/>
                  <a:pt x="15838" y="7700"/>
                </a:cubicBezTo>
                <a:lnTo>
                  <a:pt x="15838" y="4240"/>
                </a:lnTo>
                <a:lnTo>
                  <a:pt x="1702" y="4240"/>
                </a:lnTo>
                <a:lnTo>
                  <a:pt x="1702" y="15842"/>
                </a:lnTo>
                <a:lnTo>
                  <a:pt x="9679" y="15842"/>
                </a:lnTo>
                <a:cubicBezTo>
                  <a:pt x="9831" y="16542"/>
                  <a:pt x="10080" y="17199"/>
                  <a:pt x="10411" y="17792"/>
                </a:cubicBezTo>
                <a:close/>
                <a:moveTo>
                  <a:pt x="15262" y="17256"/>
                </a:moveTo>
                <a:cubicBezTo>
                  <a:pt x="13816" y="17256"/>
                  <a:pt x="12640" y="15909"/>
                  <a:pt x="12640" y="14254"/>
                </a:cubicBezTo>
                <a:cubicBezTo>
                  <a:pt x="12640" y="12599"/>
                  <a:pt x="13816" y="11252"/>
                  <a:pt x="15262" y="11252"/>
                </a:cubicBezTo>
                <a:cubicBezTo>
                  <a:pt x="16708" y="11252"/>
                  <a:pt x="17884" y="12599"/>
                  <a:pt x="17884" y="14254"/>
                </a:cubicBezTo>
                <a:cubicBezTo>
                  <a:pt x="17884" y="15909"/>
                  <a:pt x="16708" y="17256"/>
                  <a:pt x="15262" y="17256"/>
                </a:cubicBezTo>
                <a:close/>
                <a:moveTo>
                  <a:pt x="18794" y="16811"/>
                </a:moveTo>
                <a:cubicBezTo>
                  <a:pt x="19204" y="16071"/>
                  <a:pt x="19442" y="15194"/>
                  <a:pt x="19442" y="14254"/>
                </a:cubicBezTo>
                <a:cubicBezTo>
                  <a:pt x="19442" y="11615"/>
                  <a:pt x="17567" y="9468"/>
                  <a:pt x="15262" y="9468"/>
                </a:cubicBezTo>
                <a:cubicBezTo>
                  <a:pt x="12957" y="9468"/>
                  <a:pt x="11082" y="11615"/>
                  <a:pt x="11082" y="14254"/>
                </a:cubicBezTo>
                <a:cubicBezTo>
                  <a:pt x="11082" y="16893"/>
                  <a:pt x="12957" y="19040"/>
                  <a:pt x="15262" y="19040"/>
                </a:cubicBezTo>
                <a:cubicBezTo>
                  <a:pt x="16042" y="19040"/>
                  <a:pt x="16772" y="18794"/>
                  <a:pt x="17398" y="18366"/>
                </a:cubicBezTo>
                <a:lnTo>
                  <a:pt x="20222" y="21599"/>
                </a:lnTo>
                <a:lnTo>
                  <a:pt x="21599" y="20023"/>
                </a:lnTo>
                <a:cubicBezTo>
                  <a:pt x="21599" y="20023"/>
                  <a:pt x="18794" y="16811"/>
                  <a:pt x="18794" y="168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70" name="AutoShape 34"/>
          <p:cNvSpPr>
            <a:spLocks/>
          </p:cNvSpPr>
          <p:nvPr/>
        </p:nvSpPr>
        <p:spPr bwMode="auto">
          <a:xfrm>
            <a:off x="12291360" y="3429000"/>
            <a:ext cx="687388" cy="5540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162" y="4896"/>
                </a:moveTo>
                <a:lnTo>
                  <a:pt x="20529" y="2117"/>
                </a:lnTo>
                <a:lnTo>
                  <a:pt x="8451" y="2117"/>
                </a:lnTo>
                <a:cubicBezTo>
                  <a:pt x="7989" y="2117"/>
                  <a:pt x="7546" y="1889"/>
                  <a:pt x="7220" y="1484"/>
                </a:cubicBezTo>
                <a:lnTo>
                  <a:pt x="6024" y="0"/>
                </a:lnTo>
                <a:lnTo>
                  <a:pt x="681" y="0"/>
                </a:lnTo>
                <a:lnTo>
                  <a:pt x="1310" y="4896"/>
                </a:lnTo>
                <a:lnTo>
                  <a:pt x="20162" y="4896"/>
                </a:lnTo>
                <a:cubicBezTo>
                  <a:pt x="20162" y="4896"/>
                  <a:pt x="20162" y="4896"/>
                  <a:pt x="20162" y="4896"/>
                </a:cubicBezTo>
                <a:close/>
                <a:moveTo>
                  <a:pt x="20057" y="21600"/>
                </a:moveTo>
                <a:lnTo>
                  <a:pt x="1258" y="21600"/>
                </a:lnTo>
                <a:lnTo>
                  <a:pt x="0" y="7166"/>
                </a:lnTo>
                <a:lnTo>
                  <a:pt x="21599" y="7166"/>
                </a:lnTo>
                <a:cubicBezTo>
                  <a:pt x="21599" y="7166"/>
                  <a:pt x="20057" y="21600"/>
                  <a:pt x="20057" y="216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71" name="AutoShape 35"/>
          <p:cNvSpPr>
            <a:spLocks/>
          </p:cNvSpPr>
          <p:nvPr/>
        </p:nvSpPr>
        <p:spPr bwMode="auto">
          <a:xfrm>
            <a:off x="15948960" y="5698798"/>
            <a:ext cx="596900" cy="635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0"/>
                </a:moveTo>
                <a:lnTo>
                  <a:pt x="16712" y="795"/>
                </a:lnTo>
                <a:lnTo>
                  <a:pt x="17788" y="1816"/>
                </a:lnTo>
                <a:lnTo>
                  <a:pt x="10438" y="8456"/>
                </a:lnTo>
                <a:lnTo>
                  <a:pt x="7768" y="6084"/>
                </a:lnTo>
                <a:lnTo>
                  <a:pt x="295" y="13084"/>
                </a:lnTo>
                <a:lnTo>
                  <a:pt x="2133" y="14784"/>
                </a:lnTo>
                <a:lnTo>
                  <a:pt x="7691" y="9559"/>
                </a:lnTo>
                <a:lnTo>
                  <a:pt x="10444" y="12008"/>
                </a:lnTo>
                <a:lnTo>
                  <a:pt x="19619" y="3587"/>
                </a:lnTo>
                <a:lnTo>
                  <a:pt x="20664" y="4578"/>
                </a:lnTo>
                <a:cubicBezTo>
                  <a:pt x="20664" y="4578"/>
                  <a:pt x="21599" y="0"/>
                  <a:pt x="21599" y="0"/>
                </a:cubicBezTo>
                <a:close/>
                <a:moveTo>
                  <a:pt x="21487" y="10041"/>
                </a:moveTo>
                <a:lnTo>
                  <a:pt x="15456" y="10041"/>
                </a:lnTo>
                <a:lnTo>
                  <a:pt x="15456" y="21599"/>
                </a:lnTo>
                <a:lnTo>
                  <a:pt x="21487" y="21599"/>
                </a:lnTo>
                <a:cubicBezTo>
                  <a:pt x="21487" y="21599"/>
                  <a:pt x="21487" y="10041"/>
                  <a:pt x="21487" y="10041"/>
                </a:cubicBezTo>
                <a:close/>
                <a:moveTo>
                  <a:pt x="13759" y="13564"/>
                </a:moveTo>
                <a:lnTo>
                  <a:pt x="7728" y="13564"/>
                </a:lnTo>
                <a:lnTo>
                  <a:pt x="7728" y="21599"/>
                </a:lnTo>
                <a:lnTo>
                  <a:pt x="13759" y="21599"/>
                </a:lnTo>
                <a:cubicBezTo>
                  <a:pt x="13759" y="21599"/>
                  <a:pt x="13759" y="13564"/>
                  <a:pt x="13759" y="13564"/>
                </a:cubicBezTo>
                <a:close/>
                <a:moveTo>
                  <a:pt x="5971" y="21599"/>
                </a:moveTo>
                <a:lnTo>
                  <a:pt x="0" y="21599"/>
                </a:lnTo>
                <a:lnTo>
                  <a:pt x="0" y="16151"/>
                </a:lnTo>
                <a:lnTo>
                  <a:pt x="5971" y="16151"/>
                </a:lnTo>
                <a:lnTo>
                  <a:pt x="5971" y="21599"/>
                </a:lnTo>
                <a:cubicBezTo>
                  <a:pt x="5971" y="21599"/>
                  <a:pt x="5971" y="21599"/>
                  <a:pt x="5971" y="215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9" name="AutoShape 26"/>
          <p:cNvSpPr>
            <a:spLocks/>
          </p:cNvSpPr>
          <p:nvPr/>
        </p:nvSpPr>
        <p:spPr bwMode="auto">
          <a:xfrm>
            <a:off x="18755216" y="4461317"/>
            <a:ext cx="4536504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8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拓可思產品研發</a:t>
            </a:r>
            <a:endParaRPr lang="en-US" sz="48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48" name="AutoShape 12"/>
          <p:cNvSpPr>
            <a:spLocks/>
          </p:cNvSpPr>
          <p:nvPr/>
        </p:nvSpPr>
        <p:spPr bwMode="auto">
          <a:xfrm>
            <a:off x="3488509" y="8305072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3909198" y="8606694"/>
            <a:ext cx="1168277" cy="1277481"/>
          </a:xfrm>
          <a:custGeom>
            <a:avLst/>
            <a:gdLst>
              <a:gd name="connsiteX0" fmla="*/ 552948 w 1168277"/>
              <a:gd name="connsiteY0" fmla="*/ 0 h 1277481"/>
              <a:gd name="connsiteX1" fmla="*/ 1024078 w 1168277"/>
              <a:gd name="connsiteY1" fmla="*/ 225339 h 1277481"/>
              <a:gd name="connsiteX2" fmla="*/ 1135590 w 1168277"/>
              <a:gd name="connsiteY2" fmla="*/ 279866 h 1277481"/>
              <a:gd name="connsiteX3" fmla="*/ 1153735 w 1168277"/>
              <a:gd name="connsiteY3" fmla="*/ 341097 h 1277481"/>
              <a:gd name="connsiteX4" fmla="*/ 935595 w 1168277"/>
              <a:gd name="connsiteY4" fmla="*/ 1054662 h 1277481"/>
              <a:gd name="connsiteX5" fmla="*/ 525519 w 1168277"/>
              <a:gd name="connsiteY5" fmla="*/ 1272802 h 1277481"/>
              <a:gd name="connsiteX6" fmla="*/ 476689 w 1168277"/>
              <a:gd name="connsiteY6" fmla="*/ 1277481 h 1277481"/>
              <a:gd name="connsiteX7" fmla="*/ 0 w 1168277"/>
              <a:gd name="connsiteY7" fmla="*/ 860265 h 1277481"/>
              <a:gd name="connsiteX8" fmla="*/ 693496 w 1168277"/>
              <a:gd name="connsiteY8" fmla="*/ 728907 h 1277481"/>
              <a:gd name="connsiteX9" fmla="*/ 552948 w 1168277"/>
              <a:gd name="connsiteY9" fmla="*/ 0 h 127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8277" h="1277481">
                <a:moveTo>
                  <a:pt x="552948" y="0"/>
                </a:moveTo>
                <a:cubicBezTo>
                  <a:pt x="687665" y="67970"/>
                  <a:pt x="867034" y="150226"/>
                  <a:pt x="1024078" y="225339"/>
                </a:cubicBezTo>
                <a:lnTo>
                  <a:pt x="1135590" y="279866"/>
                </a:lnTo>
                <a:lnTo>
                  <a:pt x="1153735" y="341097"/>
                </a:lnTo>
                <a:cubicBezTo>
                  <a:pt x="1202210" y="591495"/>
                  <a:pt x="1129497" y="860710"/>
                  <a:pt x="935595" y="1054662"/>
                </a:cubicBezTo>
                <a:cubicBezTo>
                  <a:pt x="819224" y="1171003"/>
                  <a:pt x="675758" y="1243716"/>
                  <a:pt x="525519" y="1272802"/>
                </a:cubicBezTo>
                <a:lnTo>
                  <a:pt x="476689" y="1277481"/>
                </a:lnTo>
                <a:lnTo>
                  <a:pt x="0" y="860265"/>
                </a:lnTo>
                <a:cubicBezTo>
                  <a:pt x="0" y="860265"/>
                  <a:pt x="451742" y="1072845"/>
                  <a:pt x="693496" y="728907"/>
                </a:cubicBezTo>
                <a:cubicBezTo>
                  <a:pt x="943204" y="373708"/>
                  <a:pt x="552948" y="0"/>
                  <a:pt x="552948" y="0"/>
                </a:cubicBez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16750" name="AutoShape 14"/>
          <p:cNvSpPr>
            <a:spLocks/>
          </p:cNvSpPr>
          <p:nvPr/>
        </p:nvSpPr>
        <p:spPr bwMode="auto">
          <a:xfrm>
            <a:off x="3756796" y="8573359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63" name="AutoShape 27"/>
          <p:cNvSpPr>
            <a:spLocks/>
          </p:cNvSpPr>
          <p:nvPr/>
        </p:nvSpPr>
        <p:spPr bwMode="auto">
          <a:xfrm>
            <a:off x="2486821" y="9894159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非營利組織</a:t>
            </a:r>
            <a:endParaRPr lang="en-US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8" name="AutoShape 32"/>
          <p:cNvSpPr>
            <a:spLocks/>
          </p:cNvSpPr>
          <p:nvPr/>
        </p:nvSpPr>
        <p:spPr bwMode="auto">
          <a:xfrm>
            <a:off x="7561046" y="8142435"/>
            <a:ext cx="47879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學校</a:t>
            </a:r>
            <a:r>
              <a:rPr lang="en-US" altLang="zh-TW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教師</a:t>
            </a:r>
            <a:r>
              <a:rPr lang="en-US" altLang="zh-TW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: </a:t>
            </a:r>
            <a:r>
              <a:rPr lang="zh-TW" altLang="en-US" sz="33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學校活動</a:t>
            </a:r>
            <a:endParaRPr lang="en-US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72" name="AutoShape 36"/>
          <p:cNvSpPr>
            <a:spLocks/>
          </p:cNvSpPr>
          <p:nvPr/>
        </p:nvSpPr>
        <p:spPr bwMode="auto">
          <a:xfrm>
            <a:off x="3972696" y="8725759"/>
            <a:ext cx="630238" cy="7096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020" y="8155"/>
                </a:moveTo>
                <a:lnTo>
                  <a:pt x="0" y="8155"/>
                </a:lnTo>
                <a:lnTo>
                  <a:pt x="0" y="9469"/>
                </a:lnTo>
                <a:lnTo>
                  <a:pt x="3020" y="9469"/>
                </a:lnTo>
                <a:cubicBezTo>
                  <a:pt x="3020" y="9469"/>
                  <a:pt x="3020" y="8155"/>
                  <a:pt x="3020" y="8155"/>
                </a:cubicBezTo>
                <a:close/>
                <a:moveTo>
                  <a:pt x="4133" y="12944"/>
                </a:moveTo>
                <a:lnTo>
                  <a:pt x="3526" y="11746"/>
                </a:lnTo>
                <a:lnTo>
                  <a:pt x="861" y="12809"/>
                </a:lnTo>
                <a:lnTo>
                  <a:pt x="1468" y="14007"/>
                </a:lnTo>
                <a:cubicBezTo>
                  <a:pt x="1468" y="14007"/>
                  <a:pt x="4133" y="12944"/>
                  <a:pt x="4133" y="12944"/>
                </a:cubicBezTo>
                <a:close/>
                <a:moveTo>
                  <a:pt x="4380" y="4949"/>
                </a:moveTo>
                <a:lnTo>
                  <a:pt x="2011" y="3442"/>
                </a:lnTo>
                <a:lnTo>
                  <a:pt x="1148" y="4510"/>
                </a:lnTo>
                <a:lnTo>
                  <a:pt x="3517" y="6017"/>
                </a:lnTo>
                <a:cubicBezTo>
                  <a:pt x="3517" y="6017"/>
                  <a:pt x="4380" y="4949"/>
                  <a:pt x="4380" y="4949"/>
                </a:cubicBezTo>
                <a:close/>
                <a:moveTo>
                  <a:pt x="7543" y="2790"/>
                </a:moveTo>
                <a:lnTo>
                  <a:pt x="6240" y="635"/>
                </a:lnTo>
                <a:lnTo>
                  <a:pt x="4935" y="1256"/>
                </a:lnTo>
                <a:lnTo>
                  <a:pt x="6238" y="3411"/>
                </a:lnTo>
                <a:cubicBezTo>
                  <a:pt x="6238" y="3411"/>
                  <a:pt x="7543" y="2790"/>
                  <a:pt x="7543" y="2790"/>
                </a:cubicBezTo>
                <a:close/>
                <a:moveTo>
                  <a:pt x="21600" y="8155"/>
                </a:moveTo>
                <a:lnTo>
                  <a:pt x="18579" y="8155"/>
                </a:lnTo>
                <a:lnTo>
                  <a:pt x="18579" y="9469"/>
                </a:lnTo>
                <a:lnTo>
                  <a:pt x="21600" y="9469"/>
                </a:lnTo>
                <a:cubicBezTo>
                  <a:pt x="21600" y="9469"/>
                  <a:pt x="21600" y="8155"/>
                  <a:pt x="21600" y="8155"/>
                </a:cubicBezTo>
                <a:close/>
                <a:moveTo>
                  <a:pt x="20713" y="12799"/>
                </a:moveTo>
                <a:lnTo>
                  <a:pt x="18047" y="11841"/>
                </a:lnTo>
                <a:lnTo>
                  <a:pt x="17491" y="13059"/>
                </a:lnTo>
                <a:lnTo>
                  <a:pt x="20157" y="14017"/>
                </a:lnTo>
                <a:cubicBezTo>
                  <a:pt x="20157" y="14017"/>
                  <a:pt x="20713" y="12799"/>
                  <a:pt x="20713" y="12799"/>
                </a:cubicBezTo>
                <a:close/>
                <a:moveTo>
                  <a:pt x="20451" y="4510"/>
                </a:moveTo>
                <a:lnTo>
                  <a:pt x="19588" y="3442"/>
                </a:lnTo>
                <a:lnTo>
                  <a:pt x="17219" y="4949"/>
                </a:lnTo>
                <a:lnTo>
                  <a:pt x="18082" y="6017"/>
                </a:lnTo>
                <a:cubicBezTo>
                  <a:pt x="18082" y="6017"/>
                  <a:pt x="20451" y="4510"/>
                  <a:pt x="20451" y="4510"/>
                </a:cubicBezTo>
                <a:close/>
                <a:moveTo>
                  <a:pt x="16664" y="1256"/>
                </a:moveTo>
                <a:lnTo>
                  <a:pt x="15359" y="635"/>
                </a:lnTo>
                <a:lnTo>
                  <a:pt x="14056" y="2790"/>
                </a:lnTo>
                <a:lnTo>
                  <a:pt x="15361" y="3411"/>
                </a:lnTo>
                <a:cubicBezTo>
                  <a:pt x="15361" y="3411"/>
                  <a:pt x="16664" y="1256"/>
                  <a:pt x="16664" y="1256"/>
                </a:cubicBezTo>
                <a:close/>
                <a:moveTo>
                  <a:pt x="11579" y="2364"/>
                </a:moveTo>
                <a:lnTo>
                  <a:pt x="10099" y="2364"/>
                </a:lnTo>
                <a:lnTo>
                  <a:pt x="10099" y="0"/>
                </a:lnTo>
                <a:lnTo>
                  <a:pt x="11579" y="0"/>
                </a:lnTo>
                <a:cubicBezTo>
                  <a:pt x="11579" y="0"/>
                  <a:pt x="11579" y="2364"/>
                  <a:pt x="11579" y="2364"/>
                </a:cubicBezTo>
                <a:close/>
                <a:moveTo>
                  <a:pt x="16986" y="8997"/>
                </a:moveTo>
                <a:cubicBezTo>
                  <a:pt x="16986" y="12264"/>
                  <a:pt x="13820" y="14094"/>
                  <a:pt x="13820" y="16672"/>
                </a:cubicBezTo>
                <a:lnTo>
                  <a:pt x="12378" y="16672"/>
                </a:lnTo>
                <a:cubicBezTo>
                  <a:pt x="12379" y="13495"/>
                  <a:pt x="15518" y="11822"/>
                  <a:pt x="15518" y="8997"/>
                </a:cubicBezTo>
                <a:cubicBezTo>
                  <a:pt x="15518" y="3711"/>
                  <a:pt x="6075" y="3703"/>
                  <a:pt x="6075" y="8997"/>
                </a:cubicBezTo>
                <a:cubicBezTo>
                  <a:pt x="6075" y="11819"/>
                  <a:pt x="9159" y="13421"/>
                  <a:pt x="9230" y="16672"/>
                </a:cubicBezTo>
                <a:lnTo>
                  <a:pt x="7773" y="16672"/>
                </a:lnTo>
                <a:cubicBezTo>
                  <a:pt x="7773" y="14094"/>
                  <a:pt x="4607" y="12264"/>
                  <a:pt x="4607" y="8997"/>
                </a:cubicBezTo>
                <a:cubicBezTo>
                  <a:pt x="4607" y="1977"/>
                  <a:pt x="16986" y="1970"/>
                  <a:pt x="16986" y="8997"/>
                </a:cubicBezTo>
                <a:close/>
                <a:moveTo>
                  <a:pt x="8780" y="20557"/>
                </a:moveTo>
                <a:cubicBezTo>
                  <a:pt x="9839" y="21425"/>
                  <a:pt x="9947" y="21600"/>
                  <a:pt x="10370" y="21600"/>
                </a:cubicBezTo>
                <a:lnTo>
                  <a:pt x="11184" y="21600"/>
                </a:lnTo>
                <a:cubicBezTo>
                  <a:pt x="11597" y="21600"/>
                  <a:pt x="11698" y="21438"/>
                  <a:pt x="12813" y="20557"/>
                </a:cubicBezTo>
                <a:cubicBezTo>
                  <a:pt x="12813" y="20557"/>
                  <a:pt x="8780" y="20557"/>
                  <a:pt x="8780" y="20557"/>
                </a:cubicBezTo>
                <a:close/>
                <a:moveTo>
                  <a:pt x="12841" y="18973"/>
                </a:moveTo>
                <a:lnTo>
                  <a:pt x="8752" y="18973"/>
                </a:lnTo>
                <a:cubicBezTo>
                  <a:pt x="8451" y="18973"/>
                  <a:pt x="8208" y="19189"/>
                  <a:pt x="8208" y="19455"/>
                </a:cubicBezTo>
                <a:cubicBezTo>
                  <a:pt x="8208" y="19722"/>
                  <a:pt x="8451" y="19938"/>
                  <a:pt x="8752" y="19938"/>
                </a:cubicBezTo>
                <a:lnTo>
                  <a:pt x="12841" y="19938"/>
                </a:lnTo>
                <a:cubicBezTo>
                  <a:pt x="13141" y="19938"/>
                  <a:pt x="13384" y="19722"/>
                  <a:pt x="13384" y="19455"/>
                </a:cubicBezTo>
                <a:cubicBezTo>
                  <a:pt x="13384" y="19189"/>
                  <a:pt x="13141" y="18973"/>
                  <a:pt x="12841" y="18973"/>
                </a:cubicBezTo>
                <a:close/>
                <a:moveTo>
                  <a:pt x="12939" y="17367"/>
                </a:moveTo>
                <a:lnTo>
                  <a:pt x="8654" y="17367"/>
                </a:lnTo>
                <a:cubicBezTo>
                  <a:pt x="8354" y="17367"/>
                  <a:pt x="8110" y="17583"/>
                  <a:pt x="8110" y="17849"/>
                </a:cubicBezTo>
                <a:cubicBezTo>
                  <a:pt x="8110" y="18116"/>
                  <a:pt x="8354" y="18332"/>
                  <a:pt x="8654" y="18332"/>
                </a:cubicBezTo>
                <a:lnTo>
                  <a:pt x="12939" y="18332"/>
                </a:lnTo>
                <a:cubicBezTo>
                  <a:pt x="13239" y="18332"/>
                  <a:pt x="13483" y="18116"/>
                  <a:pt x="13483" y="17849"/>
                </a:cubicBezTo>
                <a:cubicBezTo>
                  <a:pt x="13483" y="17583"/>
                  <a:pt x="13239" y="17367"/>
                  <a:pt x="12939" y="17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5" name="AutoShape 26"/>
          <p:cNvSpPr>
            <a:spLocks/>
          </p:cNvSpPr>
          <p:nvPr/>
        </p:nvSpPr>
        <p:spPr bwMode="auto">
          <a:xfrm>
            <a:off x="18907516" y="10116178"/>
            <a:ext cx="3816424" cy="77516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l"/>
            <a:r>
              <a:rPr lang="zh-TW" altLang="en-US" sz="48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教育通路合作</a:t>
            </a:r>
            <a:endParaRPr lang="en-US" sz="48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AutoShape 23"/>
          <p:cNvSpPr>
            <a:spLocks/>
          </p:cNvSpPr>
          <p:nvPr/>
        </p:nvSpPr>
        <p:spPr bwMode="auto">
          <a:xfrm>
            <a:off x="5451616" y="9693696"/>
            <a:ext cx="4749800" cy="787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中國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 眾創空間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香港、台灣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 社群、協會組織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sp>
        <p:nvSpPr>
          <p:cNvPr id="53" name="AutoShape 12"/>
          <p:cNvSpPr>
            <a:spLocks/>
          </p:cNvSpPr>
          <p:nvPr/>
        </p:nvSpPr>
        <p:spPr bwMode="auto">
          <a:xfrm>
            <a:off x="3508435" y="10945193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4" name="Freeform 47"/>
          <p:cNvSpPr>
            <a:spLocks/>
          </p:cNvSpPr>
          <p:nvPr/>
        </p:nvSpPr>
        <p:spPr bwMode="auto">
          <a:xfrm>
            <a:off x="3929124" y="11246815"/>
            <a:ext cx="1168277" cy="1277481"/>
          </a:xfrm>
          <a:custGeom>
            <a:avLst/>
            <a:gdLst>
              <a:gd name="connsiteX0" fmla="*/ 552948 w 1168277"/>
              <a:gd name="connsiteY0" fmla="*/ 0 h 1277481"/>
              <a:gd name="connsiteX1" fmla="*/ 1024078 w 1168277"/>
              <a:gd name="connsiteY1" fmla="*/ 225339 h 1277481"/>
              <a:gd name="connsiteX2" fmla="*/ 1135590 w 1168277"/>
              <a:gd name="connsiteY2" fmla="*/ 279866 h 1277481"/>
              <a:gd name="connsiteX3" fmla="*/ 1153735 w 1168277"/>
              <a:gd name="connsiteY3" fmla="*/ 341097 h 1277481"/>
              <a:gd name="connsiteX4" fmla="*/ 935595 w 1168277"/>
              <a:gd name="connsiteY4" fmla="*/ 1054662 h 1277481"/>
              <a:gd name="connsiteX5" fmla="*/ 525519 w 1168277"/>
              <a:gd name="connsiteY5" fmla="*/ 1272802 h 1277481"/>
              <a:gd name="connsiteX6" fmla="*/ 476689 w 1168277"/>
              <a:gd name="connsiteY6" fmla="*/ 1277481 h 1277481"/>
              <a:gd name="connsiteX7" fmla="*/ 0 w 1168277"/>
              <a:gd name="connsiteY7" fmla="*/ 860265 h 1277481"/>
              <a:gd name="connsiteX8" fmla="*/ 693496 w 1168277"/>
              <a:gd name="connsiteY8" fmla="*/ 728907 h 1277481"/>
              <a:gd name="connsiteX9" fmla="*/ 552948 w 1168277"/>
              <a:gd name="connsiteY9" fmla="*/ 0 h 127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8277" h="1277481">
                <a:moveTo>
                  <a:pt x="552948" y="0"/>
                </a:moveTo>
                <a:cubicBezTo>
                  <a:pt x="687665" y="67970"/>
                  <a:pt x="867034" y="150226"/>
                  <a:pt x="1024078" y="225339"/>
                </a:cubicBezTo>
                <a:lnTo>
                  <a:pt x="1135590" y="279866"/>
                </a:lnTo>
                <a:lnTo>
                  <a:pt x="1153735" y="341097"/>
                </a:lnTo>
                <a:cubicBezTo>
                  <a:pt x="1202210" y="591495"/>
                  <a:pt x="1129497" y="860710"/>
                  <a:pt x="935595" y="1054662"/>
                </a:cubicBezTo>
                <a:cubicBezTo>
                  <a:pt x="819224" y="1171003"/>
                  <a:pt x="675758" y="1243716"/>
                  <a:pt x="525519" y="1272802"/>
                </a:cubicBezTo>
                <a:lnTo>
                  <a:pt x="476689" y="1277481"/>
                </a:lnTo>
                <a:lnTo>
                  <a:pt x="0" y="860265"/>
                </a:lnTo>
                <a:cubicBezTo>
                  <a:pt x="0" y="860265"/>
                  <a:pt x="451742" y="1072845"/>
                  <a:pt x="693496" y="728907"/>
                </a:cubicBezTo>
                <a:cubicBezTo>
                  <a:pt x="943204" y="373708"/>
                  <a:pt x="552948" y="0"/>
                  <a:pt x="552948" y="0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55" name="AutoShape 14"/>
          <p:cNvSpPr>
            <a:spLocks/>
          </p:cNvSpPr>
          <p:nvPr/>
        </p:nvSpPr>
        <p:spPr bwMode="auto">
          <a:xfrm>
            <a:off x="3776722" y="11213480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6" name="AutoShape 27"/>
          <p:cNvSpPr>
            <a:spLocks/>
          </p:cNvSpPr>
          <p:nvPr/>
        </p:nvSpPr>
        <p:spPr bwMode="auto">
          <a:xfrm>
            <a:off x="2601340" y="12534280"/>
            <a:ext cx="6668784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補習班</a:t>
            </a:r>
            <a:r>
              <a:rPr lang="en-US" altLang="zh-TW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教育機構</a:t>
            </a:r>
            <a:r>
              <a:rPr lang="en-US" altLang="zh-TW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補習班聯盟</a:t>
            </a:r>
            <a:endParaRPr lang="en-US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AutoShape 36"/>
          <p:cNvSpPr>
            <a:spLocks/>
          </p:cNvSpPr>
          <p:nvPr/>
        </p:nvSpPr>
        <p:spPr bwMode="auto">
          <a:xfrm>
            <a:off x="3992622" y="11365880"/>
            <a:ext cx="630238" cy="7096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020" y="8155"/>
                </a:moveTo>
                <a:lnTo>
                  <a:pt x="0" y="8155"/>
                </a:lnTo>
                <a:lnTo>
                  <a:pt x="0" y="9469"/>
                </a:lnTo>
                <a:lnTo>
                  <a:pt x="3020" y="9469"/>
                </a:lnTo>
                <a:cubicBezTo>
                  <a:pt x="3020" y="9469"/>
                  <a:pt x="3020" y="8155"/>
                  <a:pt x="3020" y="8155"/>
                </a:cubicBezTo>
                <a:close/>
                <a:moveTo>
                  <a:pt x="4133" y="12944"/>
                </a:moveTo>
                <a:lnTo>
                  <a:pt x="3526" y="11746"/>
                </a:lnTo>
                <a:lnTo>
                  <a:pt x="861" y="12809"/>
                </a:lnTo>
                <a:lnTo>
                  <a:pt x="1468" y="14007"/>
                </a:lnTo>
                <a:cubicBezTo>
                  <a:pt x="1468" y="14007"/>
                  <a:pt x="4133" y="12944"/>
                  <a:pt x="4133" y="12944"/>
                </a:cubicBezTo>
                <a:close/>
                <a:moveTo>
                  <a:pt x="4380" y="4949"/>
                </a:moveTo>
                <a:lnTo>
                  <a:pt x="2011" y="3442"/>
                </a:lnTo>
                <a:lnTo>
                  <a:pt x="1148" y="4510"/>
                </a:lnTo>
                <a:lnTo>
                  <a:pt x="3517" y="6017"/>
                </a:lnTo>
                <a:cubicBezTo>
                  <a:pt x="3517" y="6017"/>
                  <a:pt x="4380" y="4949"/>
                  <a:pt x="4380" y="4949"/>
                </a:cubicBezTo>
                <a:close/>
                <a:moveTo>
                  <a:pt x="7543" y="2790"/>
                </a:moveTo>
                <a:lnTo>
                  <a:pt x="6240" y="635"/>
                </a:lnTo>
                <a:lnTo>
                  <a:pt x="4935" y="1256"/>
                </a:lnTo>
                <a:lnTo>
                  <a:pt x="6238" y="3411"/>
                </a:lnTo>
                <a:cubicBezTo>
                  <a:pt x="6238" y="3411"/>
                  <a:pt x="7543" y="2790"/>
                  <a:pt x="7543" y="2790"/>
                </a:cubicBezTo>
                <a:close/>
                <a:moveTo>
                  <a:pt x="21600" y="8155"/>
                </a:moveTo>
                <a:lnTo>
                  <a:pt x="18579" y="8155"/>
                </a:lnTo>
                <a:lnTo>
                  <a:pt x="18579" y="9469"/>
                </a:lnTo>
                <a:lnTo>
                  <a:pt x="21600" y="9469"/>
                </a:lnTo>
                <a:cubicBezTo>
                  <a:pt x="21600" y="9469"/>
                  <a:pt x="21600" y="8155"/>
                  <a:pt x="21600" y="8155"/>
                </a:cubicBezTo>
                <a:close/>
                <a:moveTo>
                  <a:pt x="20713" y="12799"/>
                </a:moveTo>
                <a:lnTo>
                  <a:pt x="18047" y="11841"/>
                </a:lnTo>
                <a:lnTo>
                  <a:pt x="17491" y="13059"/>
                </a:lnTo>
                <a:lnTo>
                  <a:pt x="20157" y="14017"/>
                </a:lnTo>
                <a:cubicBezTo>
                  <a:pt x="20157" y="14017"/>
                  <a:pt x="20713" y="12799"/>
                  <a:pt x="20713" y="12799"/>
                </a:cubicBezTo>
                <a:close/>
                <a:moveTo>
                  <a:pt x="20451" y="4510"/>
                </a:moveTo>
                <a:lnTo>
                  <a:pt x="19588" y="3442"/>
                </a:lnTo>
                <a:lnTo>
                  <a:pt x="17219" y="4949"/>
                </a:lnTo>
                <a:lnTo>
                  <a:pt x="18082" y="6017"/>
                </a:lnTo>
                <a:cubicBezTo>
                  <a:pt x="18082" y="6017"/>
                  <a:pt x="20451" y="4510"/>
                  <a:pt x="20451" y="4510"/>
                </a:cubicBezTo>
                <a:close/>
                <a:moveTo>
                  <a:pt x="16664" y="1256"/>
                </a:moveTo>
                <a:lnTo>
                  <a:pt x="15359" y="635"/>
                </a:lnTo>
                <a:lnTo>
                  <a:pt x="14056" y="2790"/>
                </a:lnTo>
                <a:lnTo>
                  <a:pt x="15361" y="3411"/>
                </a:lnTo>
                <a:cubicBezTo>
                  <a:pt x="15361" y="3411"/>
                  <a:pt x="16664" y="1256"/>
                  <a:pt x="16664" y="1256"/>
                </a:cubicBezTo>
                <a:close/>
                <a:moveTo>
                  <a:pt x="11579" y="2364"/>
                </a:moveTo>
                <a:lnTo>
                  <a:pt x="10099" y="2364"/>
                </a:lnTo>
                <a:lnTo>
                  <a:pt x="10099" y="0"/>
                </a:lnTo>
                <a:lnTo>
                  <a:pt x="11579" y="0"/>
                </a:lnTo>
                <a:cubicBezTo>
                  <a:pt x="11579" y="0"/>
                  <a:pt x="11579" y="2364"/>
                  <a:pt x="11579" y="2364"/>
                </a:cubicBezTo>
                <a:close/>
                <a:moveTo>
                  <a:pt x="16986" y="8997"/>
                </a:moveTo>
                <a:cubicBezTo>
                  <a:pt x="16986" y="12264"/>
                  <a:pt x="13820" y="14094"/>
                  <a:pt x="13820" y="16672"/>
                </a:cubicBezTo>
                <a:lnTo>
                  <a:pt x="12378" y="16672"/>
                </a:lnTo>
                <a:cubicBezTo>
                  <a:pt x="12379" y="13495"/>
                  <a:pt x="15518" y="11822"/>
                  <a:pt x="15518" y="8997"/>
                </a:cubicBezTo>
                <a:cubicBezTo>
                  <a:pt x="15518" y="3711"/>
                  <a:pt x="6075" y="3703"/>
                  <a:pt x="6075" y="8997"/>
                </a:cubicBezTo>
                <a:cubicBezTo>
                  <a:pt x="6075" y="11819"/>
                  <a:pt x="9159" y="13421"/>
                  <a:pt x="9230" y="16672"/>
                </a:cubicBezTo>
                <a:lnTo>
                  <a:pt x="7773" y="16672"/>
                </a:lnTo>
                <a:cubicBezTo>
                  <a:pt x="7773" y="14094"/>
                  <a:pt x="4607" y="12264"/>
                  <a:pt x="4607" y="8997"/>
                </a:cubicBezTo>
                <a:cubicBezTo>
                  <a:pt x="4607" y="1977"/>
                  <a:pt x="16986" y="1970"/>
                  <a:pt x="16986" y="8997"/>
                </a:cubicBezTo>
                <a:close/>
                <a:moveTo>
                  <a:pt x="8780" y="20557"/>
                </a:moveTo>
                <a:cubicBezTo>
                  <a:pt x="9839" y="21425"/>
                  <a:pt x="9947" y="21600"/>
                  <a:pt x="10370" y="21600"/>
                </a:cubicBezTo>
                <a:lnTo>
                  <a:pt x="11184" y="21600"/>
                </a:lnTo>
                <a:cubicBezTo>
                  <a:pt x="11597" y="21600"/>
                  <a:pt x="11698" y="21438"/>
                  <a:pt x="12813" y="20557"/>
                </a:cubicBezTo>
                <a:cubicBezTo>
                  <a:pt x="12813" y="20557"/>
                  <a:pt x="8780" y="20557"/>
                  <a:pt x="8780" y="20557"/>
                </a:cubicBezTo>
                <a:close/>
                <a:moveTo>
                  <a:pt x="12841" y="18973"/>
                </a:moveTo>
                <a:lnTo>
                  <a:pt x="8752" y="18973"/>
                </a:lnTo>
                <a:cubicBezTo>
                  <a:pt x="8451" y="18973"/>
                  <a:pt x="8208" y="19189"/>
                  <a:pt x="8208" y="19455"/>
                </a:cubicBezTo>
                <a:cubicBezTo>
                  <a:pt x="8208" y="19722"/>
                  <a:pt x="8451" y="19938"/>
                  <a:pt x="8752" y="19938"/>
                </a:cubicBezTo>
                <a:lnTo>
                  <a:pt x="12841" y="19938"/>
                </a:lnTo>
                <a:cubicBezTo>
                  <a:pt x="13141" y="19938"/>
                  <a:pt x="13384" y="19722"/>
                  <a:pt x="13384" y="19455"/>
                </a:cubicBezTo>
                <a:cubicBezTo>
                  <a:pt x="13384" y="19189"/>
                  <a:pt x="13141" y="18973"/>
                  <a:pt x="12841" y="18973"/>
                </a:cubicBezTo>
                <a:close/>
                <a:moveTo>
                  <a:pt x="12939" y="17367"/>
                </a:moveTo>
                <a:lnTo>
                  <a:pt x="8654" y="17367"/>
                </a:lnTo>
                <a:cubicBezTo>
                  <a:pt x="8354" y="17367"/>
                  <a:pt x="8110" y="17583"/>
                  <a:pt x="8110" y="17849"/>
                </a:cubicBezTo>
                <a:cubicBezTo>
                  <a:pt x="8110" y="18116"/>
                  <a:pt x="8354" y="18332"/>
                  <a:pt x="8654" y="18332"/>
                </a:cubicBezTo>
                <a:lnTo>
                  <a:pt x="12939" y="18332"/>
                </a:lnTo>
                <a:cubicBezTo>
                  <a:pt x="13239" y="18332"/>
                  <a:pt x="13483" y="18116"/>
                  <a:pt x="13483" y="17849"/>
                </a:cubicBezTo>
                <a:cubicBezTo>
                  <a:pt x="13483" y="17583"/>
                  <a:pt x="13239" y="17367"/>
                  <a:pt x="12939" y="17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cxnSp>
        <p:nvCxnSpPr>
          <p:cNvPr id="59" name="直線接點 58"/>
          <p:cNvCxnSpPr/>
          <p:nvPr/>
        </p:nvCxnSpPr>
        <p:spPr bwMode="auto">
          <a:xfrm>
            <a:off x="2015473" y="7633932"/>
            <a:ext cx="0" cy="409472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0" name="直線接點 59"/>
          <p:cNvCxnSpPr/>
          <p:nvPr/>
        </p:nvCxnSpPr>
        <p:spPr bwMode="auto">
          <a:xfrm flipH="1">
            <a:off x="1983942" y="11754928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4" name="直線接點 63"/>
          <p:cNvCxnSpPr/>
          <p:nvPr/>
        </p:nvCxnSpPr>
        <p:spPr bwMode="auto">
          <a:xfrm flipH="1">
            <a:off x="1987321" y="9067072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5" name="直線接點 64"/>
          <p:cNvCxnSpPr/>
          <p:nvPr/>
        </p:nvCxnSpPr>
        <p:spPr bwMode="auto">
          <a:xfrm rot="10800000">
            <a:off x="5077597" y="9067072"/>
            <a:ext cx="6723227" cy="1588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7" name="直線接點 66"/>
          <p:cNvCxnSpPr/>
          <p:nvPr/>
        </p:nvCxnSpPr>
        <p:spPr bwMode="auto">
          <a:xfrm flipH="1">
            <a:off x="5077596" y="11728652"/>
            <a:ext cx="6988339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16754" name="AutoShape 18"/>
          <p:cNvSpPr>
            <a:spLocks/>
          </p:cNvSpPr>
          <p:nvPr/>
        </p:nvSpPr>
        <p:spPr bwMode="auto">
          <a:xfrm>
            <a:off x="9771174" y="8909417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3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cxnSp>
        <p:nvCxnSpPr>
          <p:cNvPr id="78" name="直線接點 77"/>
          <p:cNvCxnSpPr/>
          <p:nvPr/>
        </p:nvCxnSpPr>
        <p:spPr bwMode="auto">
          <a:xfrm flipH="1">
            <a:off x="12065935" y="11728652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16756" name="AutoShape 20"/>
          <p:cNvSpPr>
            <a:spLocks/>
          </p:cNvSpPr>
          <p:nvPr/>
        </p:nvSpPr>
        <p:spPr bwMode="auto">
          <a:xfrm>
            <a:off x="11913393" y="11572928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tx2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9" name="AutoShape 27"/>
          <p:cNvSpPr>
            <a:spLocks/>
          </p:cNvSpPr>
          <p:nvPr/>
        </p:nvSpPr>
        <p:spPr bwMode="auto">
          <a:xfrm>
            <a:off x="10386336" y="11914696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學生</a:t>
            </a:r>
            <a:r>
              <a:rPr lang="en-US" altLang="zh-TW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/</a:t>
            </a:r>
            <a:r>
              <a:rPr lang="zh-TW" altLang="en-US" sz="33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家長</a:t>
            </a:r>
            <a:endParaRPr lang="en-US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0" name="矩形 79"/>
          <p:cNvSpPr/>
          <p:nvPr/>
        </p:nvSpPr>
        <p:spPr bwMode="auto">
          <a:xfrm>
            <a:off x="1153008" y="7622481"/>
            <a:ext cx="22138712" cy="5615992"/>
          </a:xfrm>
          <a:prstGeom prst="rect">
            <a:avLst/>
          </a:prstGeom>
          <a:noFill/>
          <a:ln w="85725">
            <a:solidFill>
              <a:srgbClr val="FF0000">
                <a:alpha val="70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1235242" y="999036"/>
            <a:ext cx="1486464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通路合作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產品與教育通路合作方案</a:t>
            </a:r>
          </a:p>
        </p:txBody>
      </p:sp>
    </p:spTree>
    <p:extLst>
      <p:ext uri="{BB962C8B-B14F-4D97-AF65-F5344CB8AC3E}">
        <p14:creationId xmlns:p14="http://schemas.microsoft.com/office/powerpoint/2010/main" xmlns="" val="22744113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10001818" y="6843713"/>
            <a:ext cx="4708981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圖形程式設計</a:t>
            </a:r>
            <a:endParaRPr lang="zh-TW" sz="6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7770234" y="11898313"/>
            <a:ext cx="6480300" cy="72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zh-TW" sz="4100" dirty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STEAM</a:t>
            </a:r>
            <a:r>
              <a:rPr lang="zh-TW" sz="410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教育</a:t>
            </a:r>
            <a:r>
              <a:rPr lang="zh-TW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由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程式設計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出發</a:t>
            </a:r>
            <a:endParaRPr lang="zh-TW" sz="4100" dirty="0">
              <a:solidFill>
                <a:srgbClr val="FFFFFF"/>
              </a:solidFill>
              <a:latin typeface="Brandon Text Regular" pitchFamily="34" charset="0"/>
              <a:ea typeface="新細明體" pitchFamily="18" charset="-120"/>
              <a:sym typeface="Brandon Text Regular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3231495" cy="1169547"/>
          </a:xfrm>
        </p:spPr>
        <p:txBody>
          <a:bodyPr/>
          <a:lstStyle/>
          <a:p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</a:rPr>
              <a:t>市面上</a:t>
            </a:r>
            <a:r>
              <a:rPr lang="en-US" altLang="zh-TW" sz="7000" dirty="0" smtClean="0">
                <a:latin typeface="微軟正黑體" pitchFamily="34" charset="-120"/>
                <a:ea typeface="微軟正黑體" pitchFamily="34" charset="-120"/>
              </a:rPr>
              <a:t>A.I.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</a:rPr>
              <a:t>人工智慧教育課程痛點</a:t>
            </a:r>
            <a:endParaRPr lang="zh-TW" altLang="en-US" sz="7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18794" y="2001296"/>
            <a:ext cx="220772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正式進入一行行程式語法的學習之前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種種教學門檻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742950" indent="-742950" algn="l">
              <a:buFontTx/>
              <a:buAutoNum type="arabicPeriod"/>
            </a:pPr>
            <a:r>
              <a:rPr lang="en-US" altLang="zh-TW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SCRATCH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語法訓練</a:t>
            </a:r>
            <a:r>
              <a:rPr lang="en-US" altLang="zh-TW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無法深入較複雜的架構，寫出的程式編輯後無法呈現預期的程式回饋。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使用高中套件可互動的硬體模組教學</a:t>
            </a:r>
            <a:r>
              <a:rPr lang="en-US" altLang="zh-TW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缺乏對電子電路基礎觀念。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indent="-742950" algn="l">
              <a:buFontTx/>
              <a:buAutoNum type="arabicPeriod"/>
            </a:pPr>
            <a:r>
              <a:rPr lang="en-US" altLang="zh-TW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DIY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教學常用工具所帶來的風險</a:t>
            </a:r>
            <a:r>
              <a:rPr lang="en-US" altLang="zh-TW" sz="4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熱熔膠槍、烙鐵、熱風槍等工具忽視學齡兒童的安全。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indent="-742950" algn="l">
              <a:buFontTx/>
              <a:buAutoNum type="arabicPeriod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30000" contrast="-40000"/>
          </a:blip>
          <a:srcRect/>
          <a:stretch>
            <a:fillRect/>
          </a:stretch>
        </p:blipFill>
        <p:spPr bwMode="auto">
          <a:xfrm>
            <a:off x="14397600" y="6645019"/>
            <a:ext cx="9944357" cy="69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318794" y="5969714"/>
            <a:ext cx="2174641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圖形化程式設計高程度地避免這種情況，使用所看即所得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(WYSIWYG)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的方式，讓使用者可以將大多的精神花費在學習程式邏輯上頭，只需按照實際會發生的事件，依照流程順序排列，程式就可完成。此種寫程式的方式，只要確保邏輯正確，程式就可以運作，省略熟悉語法的學習曲線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lvl="0" algn="l"/>
            <a:endParaRPr lang="en-US" altLang="zh-TW" sz="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lvl="0" indent="-742950" algn="l">
              <a:buFontTx/>
              <a:buAutoNum type="arabicPeriod"/>
            </a:pP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著重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Design Thinking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中的流程設計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TARKUS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VP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先練習如何去構想流程的邏輯設計、實現與驗證思考的流程。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lvl="0" indent="-742950" algn="l">
              <a:buFontTx/>
              <a:buAutoNum type="arabicPeriod"/>
            </a:pP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觀念的思考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活用程式指令語法及變數計算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來決策判斷為機器學習解決方案的基礎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透過流程組合理解變數的計算、如何應用變數來解決工程問題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在於更容易理解並銜接往後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A.I.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類神經網路針對每一個變數進行加權計算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來影響電腦判斷的決策模式的機器學習環境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40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安全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的模組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隨插即用的模組具有防呆功能，讓電子電路小，實驗不再是危險物品。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lvl="0" indent="-742950" algn="l">
              <a:buFontTx/>
              <a:buAutoNum type="arabicPeriod"/>
            </a:pP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課程與生活結合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透過介紹元件特性與生活中的應用來設計出每一個元件的專屬遊戲。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742950" lvl="0" indent="-742950" algn="l">
              <a:buFontTx/>
              <a:buAutoNum type="arabicPeriod"/>
            </a:pP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程式語言邏輯的觀念題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For/While,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變數運用及更多程式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指令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3561" y="4842563"/>
            <a:ext cx="1540293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解決方案</a:t>
            </a:r>
            <a:r>
              <a:rPr lang="en-US" altLang="zh-TW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TARKUS</a:t>
            </a:r>
            <a:r>
              <a:rPr lang="zh-TW" altLang="en-US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VP</a:t>
            </a:r>
            <a:r>
              <a:rPr lang="zh-TW" altLang="en-US" sz="7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專注的開發起點</a:t>
            </a:r>
            <a:endParaRPr lang="zh-TW" altLang="en-US" sz="7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7000" dirty="0" err="1" smtClean="0"/>
              <a:t>TarkusVP</a:t>
            </a:r>
            <a:r>
              <a:rPr lang="zh-TW" altLang="en-US" sz="7000" dirty="0" smtClean="0"/>
              <a:t> 台灣</a:t>
            </a:r>
            <a:r>
              <a:rPr lang="en-US" altLang="zh-TW" sz="7000" dirty="0" smtClean="0"/>
              <a:t>/</a:t>
            </a:r>
            <a:r>
              <a:rPr lang="zh-TW" altLang="en-US" sz="7000" dirty="0" smtClean="0"/>
              <a:t>香港合作夥伴</a:t>
            </a:r>
            <a:r>
              <a:rPr lang="en-US" altLang="zh-TW" sz="7000" dirty="0" smtClean="0"/>
              <a:t>:</a:t>
            </a:r>
            <a:endParaRPr lang="zh-TW" altLang="en-US" sz="7000" dirty="0" smtClean="0"/>
          </a:p>
        </p:txBody>
      </p:sp>
      <p:sp>
        <p:nvSpPr>
          <p:cNvPr id="5" name="矩形 4"/>
          <p:cNvSpPr/>
          <p:nvPr/>
        </p:nvSpPr>
        <p:spPr>
          <a:xfrm>
            <a:off x="1030760" y="2393504"/>
            <a:ext cx="22417661" cy="10679843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/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研發能量上，針對教學現場的軟硬件應用反饋進行持續優化</a:t>
            </a: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/>
            <a:endParaRPr lang="zh-TW" altLang="zh-TW" sz="4000" dirty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台灣學術界產學合作</a:t>
            </a: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交通大學產學運籌中心 溫宏斌教授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清華大學教育與學習科技學系 邱富源教授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台灣科技大學工業設計系 陳健雄教授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台灣科技大學遊戲教育實驗室 侯惠澤教授</a:t>
            </a: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聖約翰科技大學工業工程與管理系 黃國男教授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4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台灣教育界合作單位</a:t>
            </a: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4000" dirty="0" err="1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MakerPro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自造者協會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海峽兩岸教育裝備協會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優達創意教育中心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/>
            <a:endParaRPr lang="en-US" altLang="zh-TW" sz="24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630238" algn="l"/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香港協會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Pi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創意學院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HKEDA 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香港教師發展協會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en-US" altLang="zh-TW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HKIEACA</a:t>
            </a:r>
            <a:r>
              <a:rPr lang="zh-TW" altLang="en-US" sz="40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香港國際文藝交流協會</a:t>
            </a:r>
            <a:endParaRPr lang="en-US" altLang="zh-TW" sz="4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17412952" y="8223120"/>
            <a:ext cx="6522720" cy="485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3094731" y="4148560"/>
            <a:ext cx="4064440" cy="546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lum bright="20000" contrast="10000"/>
          </a:blip>
          <a:srcRect t="20550"/>
          <a:stretch>
            <a:fillRect/>
          </a:stretch>
        </p:blipFill>
        <p:spPr bwMode="auto">
          <a:xfrm>
            <a:off x="17412951" y="4148560"/>
            <a:ext cx="6522720" cy="374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tarkus.co/uploads/editor/images/201902-5c73765518822.jpg"/>
          <p:cNvPicPr>
            <a:picLocks noChangeAspect="1" noChangeArrowheads="1"/>
          </p:cNvPicPr>
          <p:nvPr/>
        </p:nvPicPr>
        <p:blipFill>
          <a:blip r:embed="rId6" cstate="print">
            <a:lum bright="20000" contrast="20000"/>
          </a:blip>
          <a:srcRect l="15368" t="28199" r="14652" b="25543"/>
          <a:stretch>
            <a:fillRect/>
          </a:stretch>
        </p:blipFill>
        <p:spPr bwMode="auto">
          <a:xfrm>
            <a:off x="10636451" y="9838862"/>
            <a:ext cx="6522720" cy="32344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16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9046295" y="6843713"/>
            <a:ext cx="6247864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流程圖的思考優勢</a:t>
            </a:r>
            <a:endParaRPr lang="zh-TW" sz="6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 dirty="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7770234" y="11898313"/>
            <a:ext cx="6480300" cy="72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zh-TW" sz="4100" dirty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STEAM</a:t>
            </a:r>
            <a:r>
              <a:rPr lang="zh-TW" sz="410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教育</a:t>
            </a:r>
            <a:r>
              <a:rPr lang="zh-TW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由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程式設計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出發</a:t>
            </a:r>
            <a:endParaRPr lang="zh-TW" sz="4100" dirty="0">
              <a:solidFill>
                <a:srgbClr val="FFFFFF"/>
              </a:solidFill>
              <a:latin typeface="Brandon Text Regular" pitchFamily="34" charset="0"/>
              <a:ea typeface="新細明體" pitchFamily="18" charset="-120"/>
              <a:sym typeface="Brandon Text Regular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1354668" y="1981775"/>
            <a:ext cx="21674667" cy="2174955"/>
          </a:xfrm>
        </p:spPr>
        <p:txBody>
          <a:bodyPr lIns="121917" tIns="60958" rIns="121917" bIns="60958"/>
          <a:lstStyle/>
          <a:p>
            <a:r>
              <a:rPr lang="en-US" altLang="zh-TW" sz="7000" dirty="0" smtClean="0"/>
              <a:t>Stage by stage </a:t>
            </a:r>
            <a:r>
              <a:rPr lang="zh-TW" altLang="en-US" sz="7000" dirty="0" smtClean="0"/>
              <a:t>階段性學習</a:t>
            </a:r>
            <a:endParaRPr lang="zh-TW" altLang="en-US" sz="7000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508001" y="2911209"/>
          <a:ext cx="21581240" cy="11363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 r="49920"/>
          <a:stretch>
            <a:fillRect/>
          </a:stretch>
        </p:blipFill>
        <p:spPr bwMode="auto">
          <a:xfrm>
            <a:off x="17664608" y="6709101"/>
            <a:ext cx="5112568" cy="6696744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04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C:\Users\user\Downloads\P1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27704" y="8586192"/>
            <a:ext cx="5730651" cy="4815757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04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86" name="Picture 2" descr="ãscratchãçåçæå°çµæ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86946" y="4980915"/>
            <a:ext cx="3390900" cy="5238751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048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Blockly </a:t>
            </a:r>
            <a:r>
              <a:rPr lang="zh-TW" altLang="zh-TW" sz="7000">
                <a:cs typeface="Brandon Text Bold" pitchFamily="34" charset="0"/>
                <a:sym typeface="Brandon Text Bold" pitchFamily="34" charset="0"/>
              </a:rPr>
              <a:t>V</a:t>
            </a:r>
            <a:r>
              <a:rPr lang="zh-TW" altLang="zh-TW" sz="7000" smtClean="0">
                <a:cs typeface="Brandon Text Bold" pitchFamily="34" charset="0"/>
                <a:sym typeface="Brandon Text Bold" pitchFamily="34" charset="0"/>
              </a:rPr>
              <a:t>P</a:t>
            </a:r>
            <a:r>
              <a:rPr lang="zh-TW" altLang="en-US" sz="7000" smtClean="0">
                <a:sym typeface="Brandon Text Bold" pitchFamily="34" charset="0"/>
              </a:rPr>
              <a:t>流程圖描述邏輯</a:t>
            </a:r>
            <a:r>
              <a:rPr lang="zh-TW" altLang="zh-TW" sz="6000" smtClean="0">
                <a:cs typeface="Brandon Text Bold" pitchFamily="34" charset="0"/>
                <a:sym typeface="Brandon Text Bold" pitchFamily="34" charset="0"/>
              </a:rPr>
              <a:t>(Scratch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46A5FB5C-612B-44DF-AC53-3586B8A030D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18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5603" name="Picture 3" descr="ç¸éåç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381250"/>
            <a:ext cx="13717588" cy="10301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5604" name="Rectangle 4"/>
          <p:cNvSpPr>
            <a:spLocks/>
          </p:cNvSpPr>
          <p:nvPr/>
        </p:nvSpPr>
        <p:spPr bwMode="auto">
          <a:xfrm>
            <a:off x="11139488" y="12682538"/>
            <a:ext cx="12192000" cy="676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40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http://code-it.co.uk/scratch/clock/clockoverview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6584488" y="5201816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這是來自英國學習網站的範例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,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堆疊式圖形程式設計是以程式設計與鹽的角度出發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套用至解決問題的流程圖上則較為雜亂不易理解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Flow-based V</a:t>
            </a:r>
            <a:r>
              <a:rPr lang="zh-TW" altLang="zh-TW" sz="7000" dirty="0" smtClean="0">
                <a:cs typeface="Brandon Text Bold" pitchFamily="34" charset="0"/>
                <a:sym typeface="Brandon Text Bold" pitchFamily="34" charset="0"/>
              </a:rPr>
              <a:t>P</a:t>
            </a:r>
            <a:r>
              <a:rPr lang="zh-TW" altLang="en-US" sz="7000" dirty="0" smtClean="0">
                <a:sym typeface="Brandon Text Bold" pitchFamily="34" charset="0"/>
              </a:rPr>
              <a:t>描述邏輯</a:t>
            </a:r>
            <a:r>
              <a:rPr lang="zh-TW" altLang="zh-TW" sz="6000" dirty="0" smtClean="0">
                <a:cs typeface="Brandon Text Bold" pitchFamily="34" charset="0"/>
                <a:sym typeface="Brandon Text Bold" pitchFamily="34" charset="0"/>
              </a:rPr>
              <a:t>(FBP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662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71D9C96-B21A-4552-8FE8-2824ED8C21F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19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6627" name="Picture 3" descr="image2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588" y="2381250"/>
            <a:ext cx="16473487" cy="111220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" name="L-圖案 4"/>
          <p:cNvSpPr/>
          <p:nvPr/>
        </p:nvSpPr>
        <p:spPr bwMode="auto">
          <a:xfrm rot="18474404">
            <a:off x="909614" y="2504399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5720392" y="3545632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本身就是流程的角度出發去設計介面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易學易懂易理解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老師也易於教學與解決學生問題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150" y="5894388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5924540" cy="1169547"/>
          </a:xfrm>
        </p:spPr>
        <p:txBody>
          <a:bodyPr/>
          <a:lstStyle/>
          <a:p>
            <a:r>
              <a:rPr lang="en-US" altLang="zh-CN" sz="7000" smtClean="0">
                <a:latin typeface="微軟正黑體" pitchFamily="34" charset="-120"/>
                <a:ea typeface="微軟正黑體" pitchFamily="34" charset="-120"/>
              </a:rPr>
              <a:t>A.I.</a:t>
            </a:r>
            <a:r>
              <a:rPr lang="zh-TW" altLang="en-US" sz="7000" smtClean="0">
                <a:latin typeface="微軟正黑體" pitchFamily="34" charset="-120"/>
                <a:ea typeface="微軟正黑體" pitchFamily="34" charset="-120"/>
              </a:rPr>
              <a:t>人工智慧教育程式設計教學工具比較</a:t>
            </a:r>
            <a:endParaRPr lang="zh-TW" altLang="en-US" sz="7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3" y="2685013"/>
          <a:ext cx="22266420" cy="1006613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5566605"/>
                <a:gridCol w="5566605"/>
                <a:gridCol w="5566605"/>
                <a:gridCol w="5566605"/>
              </a:tblGrid>
              <a:tr h="125179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程式設計型式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堆疊式圖形程式設計</a:t>
                      </a:r>
                      <a:endParaRPr lang="en-US" altLang="zh-TW" sz="3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Blockly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VP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流程式圖形程式設計</a:t>
                      </a:r>
                      <a:endParaRPr lang="en-US" altLang="zh-TW" sz="3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Flow-Based VP</a:t>
                      </a:r>
                      <a:r>
                        <a:rPr lang="zh-TW" altLang="en-US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(FBP)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直接程式設計教授</a:t>
                      </a:r>
                      <a:endParaRPr lang="en-US" altLang="zh-TW" sz="3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 directly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</a:tr>
              <a:tr h="27486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教育市場上的工具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microBit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All Scratch based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SAMLab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Neuron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神經元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LegoEV3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824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優點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依照原始程式設計型式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學習程式設計語法為主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依照</a:t>
                      </a:r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Flow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應用型式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學習程式設計邏輯觀念為主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直接接觸程式設計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已有一套高中學習系統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6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缺點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方塊組合較難直觀學習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教師須具備程式設計背景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較複雜的</a:t>
                      </a:r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Project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無法使用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SAM</a:t>
                      </a:r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Lab &amp; Neuron:</a:t>
                      </a: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僅介紹</a:t>
                      </a:r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AND/OR/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數學運算等變化</a:t>
                      </a:r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過於簡化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 EV3:</a:t>
                      </a: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無文字全圖形下</a:t>
                      </a:r>
                      <a:r>
                        <a:rPr lang="en-US" altLang="zh-TW" sz="3600" smtClean="0">
                          <a:latin typeface="微軟正黑體" pitchFamily="34" charset="-120"/>
                          <a:ea typeface="微軟正黑體" pitchFamily="34" charset="-120"/>
                        </a:rPr>
                        <a:t>icon</a:t>
                      </a:r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太多且複雜 較難理解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需要英文基底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程式設計語法複雜難懂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600" smtClean="0">
                          <a:latin typeface="微軟正黑體" pitchFamily="34" charset="-120"/>
                          <a:ea typeface="微軟正黑體" pitchFamily="34" charset="-120"/>
                        </a:rPr>
                        <a:t>不適合中學以下學習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L-圖案 3"/>
          <p:cNvSpPr/>
          <p:nvPr/>
        </p:nvSpPr>
        <p:spPr bwMode="auto">
          <a:xfrm rot="18474404">
            <a:off x="12142862" y="2000343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b="0" dirty="0" err="1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DesignThinking</a:t>
            </a:r>
            <a:r>
              <a:rPr lang="zh-TW" altLang="zh-TW" sz="7000" b="0" dirty="0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Process</a:t>
            </a:r>
            <a:endParaRPr lang="zh-TW" altLang="zh-TW" sz="7000" b="0" dirty="0">
              <a:latin typeface="Brandon Text Bold" pitchFamily="34" charset="0"/>
              <a:ea typeface="Brandon Text Bold" pitchFamily="34" charset="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F7A694D-5C05-43B4-979C-68ACC6DBEB6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16387" name="Picture 3" descr="ãDesign processãçåçæå°çµæ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125" y="3100388"/>
            <a:ext cx="18730913" cy="74231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6388" name="Rectangle 4"/>
          <p:cNvSpPr>
            <a:spLocks/>
          </p:cNvSpPr>
          <p:nvPr/>
        </p:nvSpPr>
        <p:spPr bwMode="auto">
          <a:xfrm>
            <a:off x="3278188" y="6400800"/>
            <a:ext cx="3625850" cy="193899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收集資訊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發現解決問題的需求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7056438" y="7907338"/>
            <a:ext cx="3625850" cy="132343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定義問題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的範圍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6390" name="Rectangle 6"/>
          <p:cNvSpPr>
            <a:spLocks/>
          </p:cNvSpPr>
          <p:nvPr/>
        </p:nvSpPr>
        <p:spPr bwMode="auto">
          <a:xfrm>
            <a:off x="10034588" y="2185988"/>
            <a:ext cx="3625850" cy="132343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思考解決問題的方法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6391" name="Rectangle 7"/>
          <p:cNvSpPr>
            <a:spLocks/>
          </p:cNvSpPr>
          <p:nvPr/>
        </p:nvSpPr>
        <p:spPr bwMode="auto">
          <a:xfrm>
            <a:off x="13182600" y="3670300"/>
            <a:ext cx="3625850" cy="132343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使用工具</a:t>
            </a:r>
          </a:p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實做原型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6392" name="Rectangle 8"/>
          <p:cNvSpPr>
            <a:spLocks/>
          </p:cNvSpPr>
          <p:nvPr/>
        </p:nvSpPr>
        <p:spPr bwMode="auto">
          <a:xfrm>
            <a:off x="16392525" y="4981575"/>
            <a:ext cx="3625850" cy="132343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測試並探討問題是否解決</a:t>
            </a:r>
            <a:endParaRPr lang="zh-TW" sz="4000" b="1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graphicFrame>
        <p:nvGraphicFramePr>
          <p:cNvPr id="16393" name="Group 9"/>
          <p:cNvGraphicFramePr>
            <a:graphicFrameLocks noGrp="1"/>
          </p:cNvGraphicFramePr>
          <p:nvPr/>
        </p:nvGraphicFramePr>
        <p:xfrm>
          <a:off x="3070225" y="9967913"/>
          <a:ext cx="18434050" cy="3100070"/>
        </p:xfrm>
        <a:graphic>
          <a:graphicData uri="http://schemas.openxmlformats.org/drawingml/2006/table">
            <a:tbl>
              <a:tblPr/>
              <a:tblGrid>
                <a:gridCol w="3236913"/>
                <a:gridCol w="2774950"/>
                <a:gridCol w="3594100"/>
                <a:gridCol w="5087937"/>
                <a:gridCol w="3740150"/>
              </a:tblGrid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階段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屬性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使用工具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著重面向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應用層面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IDEATE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演算法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流程圖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虛擬碼</a:t>
                      </a:r>
                      <a:endParaRPr kumimoji="0" 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sym typeface="微軟正黑體" pitchFamily="34" charset="-12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解決問題的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流程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邏輯</a:t>
                      </a:r>
                      <a:endParaRPr kumimoji="0" 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sym typeface="微軟正黑體" pitchFamily="34" charset="-12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策略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溝通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管理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PROTOTYPE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程式設計語言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程式設計語法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程式設計語法實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做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</a:t>
                      </a:r>
                      <a:endParaRPr kumimoji="0" lang="zh-TW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sym typeface="微軟正黑體" pitchFamily="34" charset="-12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工程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實現</a:t>
                      </a:r>
                      <a:endParaRPr kumimoji="0" lang="zh-TW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sym typeface="微軟正黑體" pitchFamily="34" charset="-12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</a:tr>
            </a:tbl>
          </a:graphicData>
        </a:graphic>
      </p:graphicFrame>
      <p:sp>
        <p:nvSpPr>
          <p:cNvPr id="11" name="L-圖案 10"/>
          <p:cNvSpPr/>
          <p:nvPr/>
        </p:nvSpPr>
        <p:spPr bwMode="auto">
          <a:xfrm rot="18474404">
            <a:off x="4654028" y="10497287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en-US" sz="7000" dirty="0" smtClean="0">
                <a:sym typeface="Brandon Text Bold" pitchFamily="34" charset="0"/>
              </a:rPr>
              <a:t>用流程圖來描述程式設計專案</a:t>
            </a:r>
            <a:r>
              <a:rPr lang="en-US" altLang="zh-TW" sz="7000" dirty="0" smtClean="0">
                <a:sym typeface="Brandon Text Bold" pitchFamily="34" charset="0"/>
              </a:rPr>
              <a:t>:</a:t>
            </a:r>
            <a:r>
              <a:rPr lang="zh-TW" altLang="en-US" sz="7000" dirty="0" smtClean="0">
                <a:sym typeface="Brandon Text Bold" pitchFamily="34" charset="0"/>
              </a:rPr>
              <a:t> 未來應用領域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29698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24B52B7A-79DB-4B79-A37E-430A05309805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9699" name="Rectangle 3"/>
          <p:cNvSpPr>
            <a:spLocks/>
          </p:cNvSpPr>
          <p:nvPr/>
        </p:nvSpPr>
        <p:spPr bwMode="auto">
          <a:xfrm>
            <a:off x="3478213" y="3281363"/>
            <a:ext cx="18529300" cy="871007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市面上</a:t>
            </a:r>
            <a:r>
              <a:rPr lang="zh-TW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利用</a:t>
            </a:r>
            <a:r>
              <a:rPr lang="zh-TW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流程</a:t>
            </a:r>
            <a:r>
              <a:rPr lang="zh-CN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</a:t>
            </a:r>
            <a:r>
              <a:rPr lang="zh-CN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概念在</a:t>
            </a:r>
            <a:r>
              <a:rPr lang="zh-TW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技術專業</a:t>
            </a:r>
            <a:r>
              <a:rPr lang="zh-CN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軟體</a:t>
            </a:r>
            <a:r>
              <a:rPr lang="zh-TW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介面</a:t>
            </a:r>
            <a:r>
              <a:rPr lang="zh-CN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中很常見。</a:t>
            </a:r>
            <a:endParaRPr lang="en-US" altLang="zh-CN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CN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例如：</a:t>
            </a:r>
            <a:endParaRPr lang="zh-TW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3"/>
              </a:rPr>
              <a:t>Apache NiFi</a:t>
            </a:r>
            <a:endParaRPr lang="zh-TW" altLang="zh-TW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4"/>
              </a:rPr>
              <a:t>DAG</a:t>
            </a:r>
            <a:r>
              <a:rPr lang="zh-TW" altLang="zh-TW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 in spark</a:t>
            </a:r>
            <a:endParaRPr lang="zh-TW" altLang="zh-TW" dirty="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5"/>
              </a:rPr>
              <a:t>AWS Step Functions</a:t>
            </a:r>
            <a:endParaRPr lang="zh-TW" altLang="zh-TW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6"/>
              </a:rPr>
              <a:t>Azure ML Studio</a:t>
            </a:r>
            <a:endParaRPr lang="zh-TW" altLang="zh-TW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7"/>
              </a:rPr>
              <a:t>TensorBoard</a:t>
            </a:r>
            <a:r>
              <a:rPr lang="zh-TW" altLang="zh-TW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 from Tensorflow</a:t>
            </a:r>
          </a:p>
          <a:p>
            <a:pPr algn="l"/>
            <a:r>
              <a:rPr lang="zh-TW" altLang="zh-TW" u="sng" dirty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  <a:hlinkClick r:id="rId8"/>
              </a:rPr>
              <a:t>argo</a:t>
            </a:r>
            <a:r>
              <a:rPr lang="zh-TW" altLang="zh-TW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 an open source container-native workflow engine</a:t>
            </a:r>
            <a:endParaRPr lang="zh-TW" altLang="zh-TW" dirty="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/>
            <a:r>
              <a:rPr lang="zh-TW" altLang="zh-TW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/>
            </a:r>
            <a:br>
              <a:rPr lang="zh-TW" altLang="zh-TW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</a:br>
            <a:endParaRPr lang="zh-TW" altLang="zh-TW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/>
          </p:cNvSpPr>
          <p:nvPr/>
        </p:nvSpPr>
        <p:spPr bwMode="auto">
          <a:xfrm>
            <a:off x="0" y="1987550"/>
            <a:ext cx="24384000" cy="11728450"/>
          </a:xfrm>
          <a:prstGeom prst="rect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1746" name="Rectangle 2"/>
          <p:cNvSpPr>
            <a:spLocks/>
          </p:cNvSpPr>
          <p:nvPr/>
        </p:nvSpPr>
        <p:spPr bwMode="auto">
          <a:xfrm>
            <a:off x="1196974" y="2476500"/>
            <a:ext cx="18627873" cy="2754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720" rIns="45720">
            <a:spAutoFit/>
          </a:bodyPr>
          <a:lstStyle/>
          <a:p>
            <a:pPr algn="l"/>
            <a:r>
              <a:rPr lang="zh-TW" altLang="en-US" sz="5500" b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流程式介面</a:t>
            </a:r>
            <a:r>
              <a:rPr lang="zh-TW" altLang="zh-TW" sz="5500" b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</a:t>
            </a:r>
            <a:r>
              <a:rPr lang="zh-TW" altLang="zh-TW" sz="55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low</a:t>
            </a:r>
            <a:r>
              <a:rPr lang="zh-TW" altLang="zh-TW" sz="55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-based programmi</a:t>
            </a:r>
            <a:r>
              <a:rPr lang="zh-TW" altLang="zh-TW" sz="55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</a:t>
            </a:r>
            <a:r>
              <a:rPr lang="zh-TW" altLang="zh-TW" sz="5500" b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g</a:t>
            </a:r>
            <a:r>
              <a:rPr lang="zh-TW" altLang="en-US" sz="5500" b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的特色與未來應用</a:t>
            </a:r>
            <a:endParaRPr lang="zh-TW" sz="55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>
              <a:spcBef>
                <a:spcPts val="1200"/>
              </a:spcBef>
            </a:pPr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除了啟蒙階段的學習</a:t>
            </a:r>
            <a:r>
              <a:rPr 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以外</a:t>
            </a:r>
            <a:r>
              <a:rPr lang="en-US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未來接觸的物聯網相關環境也會有銜接的作用</a:t>
            </a:r>
            <a:endParaRPr lang="zh-TW" sz="3600" b="1" dirty="0">
              <a:solidFill>
                <a:srgbClr val="41253A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因為它簡單易懂的邏輯</a:t>
            </a:r>
            <a:r>
              <a:rPr lang="en-US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許多物連網開發平臺均採用</a:t>
            </a:r>
            <a:r>
              <a:rPr lang="zh-TW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</a:t>
            </a:r>
            <a:r>
              <a:rPr lang="zh-TW" altLang="zh-TW" sz="3600" b="1" dirty="0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odeRED</a:t>
            </a:r>
            <a:endParaRPr lang="zh-TW" altLang="zh-TW" sz="3600" b="1" dirty="0">
              <a:solidFill>
                <a:srgbClr val="41253A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sz="3600" b="1" dirty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以</a:t>
            </a:r>
            <a:r>
              <a:rPr lang="zh-TW" altLang="zh-TW" sz="3600" b="1" dirty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Fl</a:t>
            </a:r>
            <a:r>
              <a:rPr lang="zh-TW" altLang="zh-TW" sz="3600" b="1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o</a:t>
            </a:r>
            <a:r>
              <a:rPr lang="zh-TW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w</a:t>
            </a:r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為導向的邏輯是未來物連網</a:t>
            </a:r>
            <a:r>
              <a:rPr lang="zh-TW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(IOT)</a:t>
            </a:r>
            <a:r>
              <a:rPr lang="zh-TW" altLang="en-US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開發的基礎技能</a:t>
            </a:r>
            <a:r>
              <a:rPr lang="zh-TW" altLang="zh-TW" sz="3600" b="1" smtClean="0">
                <a:solidFill>
                  <a:srgbClr val="41253A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!</a:t>
            </a:r>
            <a:endParaRPr lang="zh-TW" altLang="zh-TW" sz="3600" dirty="0">
              <a:solidFill>
                <a:srgbClr val="000000"/>
              </a:solidFill>
              <a:latin typeface="Gill Sans SemiBold" charset="0"/>
              <a:ea typeface="Gill Sans SemiBold" charset="0"/>
              <a:cs typeface="Gill Sans SemiBold" charset="0"/>
              <a:sym typeface="Gill Sans SemiBold" charset="0"/>
            </a:endParaRPr>
          </a:p>
        </p:txBody>
      </p:sp>
      <p:pic>
        <p:nvPicPr>
          <p:cNvPr id="31747" name="Picture 3" descr="C:\Users\user\Downloads\messageImage_153622440287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5075" y="5384800"/>
            <a:ext cx="8443913" cy="4933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1748" name="Picture 4" descr="image2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66913" y="4697413"/>
            <a:ext cx="9174162" cy="40481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1749" name="Picture 5" descr="image2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93450" y="9015413"/>
            <a:ext cx="5680075" cy="340836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1750" name="Rectangle 6"/>
          <p:cNvSpPr>
            <a:spLocks/>
          </p:cNvSpPr>
          <p:nvPr/>
        </p:nvSpPr>
        <p:spPr bwMode="auto">
          <a:xfrm>
            <a:off x="1196975" y="10318750"/>
            <a:ext cx="10058921" cy="247760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720" rIns="45720">
            <a:spAutoFit/>
          </a:bodyPr>
          <a:lstStyle/>
          <a:p>
            <a:pPr algn="l"/>
            <a:r>
              <a:rPr lang="en-US" altLang="zh-TW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Node-Red</a:t>
            </a:r>
            <a:r>
              <a:rPr lang="zh-TW" altLang="en-US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是一個使用流覽器介面的強大</a:t>
            </a:r>
            <a:r>
              <a:rPr lang="zh-TW" altLang="en-US" sz="3100" b="1" u="sng" smtClean="0">
                <a:solidFill>
                  <a:srgbClr val="3E1F3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物聯網</a:t>
            </a:r>
            <a:r>
              <a:rPr lang="zh-TW" sz="3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 </a:t>
            </a:r>
            <a:r>
              <a:rPr lang="en-US" altLang="zh-TW" sz="3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</a:t>
            </a:r>
            <a:r>
              <a:rPr lang="en-US" altLang="zh-TW" sz="3100" err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IoT</a:t>
            </a:r>
            <a:r>
              <a:rPr lang="en-US" altLang="zh-TW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)</a:t>
            </a:r>
            <a:r>
              <a:rPr lang="zh-TW" altLang="en-US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開發工具，其視覺開發環境以流程</a:t>
            </a:r>
            <a:r>
              <a:rPr lang="en-US" altLang="zh-TW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(flows)</a:t>
            </a:r>
            <a:r>
              <a:rPr lang="zh-TW" altLang="en-US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為基礎，使應用程式設計撰寫更加簡易。</a:t>
            </a:r>
            <a:endParaRPr lang="zh-TW" sz="31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en-US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它是一個視覺開發語言。</a:t>
            </a:r>
            <a:r>
              <a:rPr lang="en-US" altLang="zh-TW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Node-RED</a:t>
            </a:r>
            <a:r>
              <a:rPr lang="zh-TW" altLang="en-US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致力於流程化程式設計設計，替代以逐行的文字語句敘述撰寫程式設計</a:t>
            </a:r>
            <a:r>
              <a:rPr lang="zh-TW" sz="310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。</a:t>
            </a:r>
            <a:endParaRPr lang="zh-TW" sz="31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pic>
        <p:nvPicPr>
          <p:cNvPr id="31751" name="Picture 7" descr="image26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411700" y="9099550"/>
            <a:ext cx="6429375" cy="33242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1752" name="Rectangle 8"/>
          <p:cNvSpPr>
            <a:spLocks/>
          </p:cNvSpPr>
          <p:nvPr/>
        </p:nvSpPr>
        <p:spPr bwMode="auto">
          <a:xfrm>
            <a:off x="12863513" y="6557963"/>
            <a:ext cx="1755775" cy="95410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 altLang="zh-TW" sz="2800" b="1" smtClean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IBM</a:t>
            </a:r>
            <a:endParaRPr lang="zh-TW" altLang="zh-TW" sz="2800" b="1" dirty="0">
              <a:latin typeface="微軟正黑體" pitchFamily="34" charset="-120"/>
              <a:ea typeface="微軟正黑體" pitchFamily="34" charset="-120"/>
              <a:cs typeface="Lato Light" pitchFamily="34" charset="0"/>
              <a:sym typeface="Lato Light" pitchFamily="34" charset="0"/>
            </a:endParaRPr>
          </a:p>
          <a:p>
            <a:pPr algn="r"/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BlueMIx</a:t>
            </a:r>
          </a:p>
        </p:txBody>
      </p:sp>
      <p:sp>
        <p:nvSpPr>
          <p:cNvPr id="31753" name="Rectangle 9"/>
          <p:cNvSpPr>
            <a:spLocks/>
          </p:cNvSpPr>
          <p:nvPr/>
        </p:nvSpPr>
        <p:spPr bwMode="auto">
          <a:xfrm>
            <a:off x="11314113" y="12385675"/>
            <a:ext cx="5018087" cy="95410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en-US" altLang="zh-TW" sz="2800" b="1" smtClean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Advantech</a:t>
            </a:r>
            <a:endParaRPr lang="zh-TW" altLang="zh-TW" sz="2800" b="1" dirty="0">
              <a:latin typeface="微軟正黑體" pitchFamily="34" charset="-120"/>
              <a:ea typeface="微軟正黑體" pitchFamily="34" charset="-120"/>
              <a:cs typeface="Lato Light" pitchFamily="34" charset="0"/>
              <a:sym typeface="Lato Light" pitchFamily="34" charset="0"/>
            </a:endParaRPr>
          </a:p>
          <a:p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WISE-PaaS 2.0</a:t>
            </a:r>
          </a:p>
        </p:txBody>
      </p:sp>
      <p:sp>
        <p:nvSpPr>
          <p:cNvPr id="31754" name="Rectangle 10"/>
          <p:cNvSpPr>
            <a:spLocks/>
          </p:cNvSpPr>
          <p:nvPr/>
        </p:nvSpPr>
        <p:spPr bwMode="auto">
          <a:xfrm>
            <a:off x="18181638" y="12423775"/>
            <a:ext cx="5019675" cy="95410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Microsoft</a:t>
            </a:r>
            <a:endParaRPr lang="zh-TW" altLang="zh-TW" sz="28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Gill Sans SemiBold" charset="0"/>
              <a:sym typeface="Gill Sans SemiBold" charset="0"/>
            </a:endParaRPr>
          </a:p>
          <a:p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  <a:cs typeface="Lato Light" pitchFamily="34" charset="0"/>
                <a:sym typeface="Lato Light" pitchFamily="34" charset="0"/>
              </a:rPr>
              <a:t>Azure</a:t>
            </a:r>
          </a:p>
        </p:txBody>
      </p:sp>
      <p:sp>
        <p:nvSpPr>
          <p:cNvPr id="31755" name="AutoShape 11"/>
          <p:cNvSpPr>
            <a:spLocks/>
          </p:cNvSpPr>
          <p:nvPr/>
        </p:nvSpPr>
        <p:spPr bwMode="auto">
          <a:xfrm rot="20669471">
            <a:off x="10706100" y="6265863"/>
            <a:ext cx="1433513" cy="584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5400"/>
                </a:moveTo>
                <a:lnTo>
                  <a:pt x="275" y="5400"/>
                </a:lnTo>
                <a:lnTo>
                  <a:pt x="275" y="16200"/>
                </a:lnTo>
                <a:lnTo>
                  <a:pt x="0" y="16200"/>
                </a:lnTo>
                <a:close/>
                <a:moveTo>
                  <a:pt x="551" y="5400"/>
                </a:moveTo>
                <a:lnTo>
                  <a:pt x="1102" y="5400"/>
                </a:lnTo>
                <a:lnTo>
                  <a:pt x="1102" y="16200"/>
                </a:lnTo>
                <a:lnTo>
                  <a:pt x="551" y="16200"/>
                </a:lnTo>
                <a:close/>
                <a:moveTo>
                  <a:pt x="1377" y="5400"/>
                </a:moveTo>
                <a:lnTo>
                  <a:pt x="17193" y="5400"/>
                </a:lnTo>
                <a:lnTo>
                  <a:pt x="17193" y="0"/>
                </a:lnTo>
                <a:lnTo>
                  <a:pt x="21600" y="10800"/>
                </a:lnTo>
                <a:lnTo>
                  <a:pt x="17193" y="21600"/>
                </a:lnTo>
                <a:lnTo>
                  <a:pt x="17193" y="16200"/>
                </a:lnTo>
                <a:lnTo>
                  <a:pt x="1377" y="16200"/>
                </a:lnTo>
                <a:close/>
              </a:path>
            </a:pathLst>
          </a:custGeom>
          <a:solidFill>
            <a:srgbClr val="613757">
              <a:alpha val="7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1756" name="AutoShape 12"/>
          <p:cNvSpPr>
            <a:spLocks/>
          </p:cNvSpPr>
          <p:nvPr/>
        </p:nvSpPr>
        <p:spPr bwMode="auto">
          <a:xfrm rot="572383">
            <a:off x="10691813" y="7232650"/>
            <a:ext cx="1433512" cy="584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5400"/>
                </a:moveTo>
                <a:lnTo>
                  <a:pt x="275" y="5400"/>
                </a:lnTo>
                <a:lnTo>
                  <a:pt x="275" y="16200"/>
                </a:lnTo>
                <a:lnTo>
                  <a:pt x="0" y="16200"/>
                </a:lnTo>
                <a:close/>
                <a:moveTo>
                  <a:pt x="551" y="5400"/>
                </a:moveTo>
                <a:lnTo>
                  <a:pt x="1102" y="5400"/>
                </a:lnTo>
                <a:lnTo>
                  <a:pt x="1102" y="16200"/>
                </a:lnTo>
                <a:lnTo>
                  <a:pt x="551" y="16200"/>
                </a:lnTo>
                <a:close/>
                <a:moveTo>
                  <a:pt x="1377" y="5400"/>
                </a:moveTo>
                <a:lnTo>
                  <a:pt x="17193" y="5400"/>
                </a:lnTo>
                <a:lnTo>
                  <a:pt x="17193" y="0"/>
                </a:lnTo>
                <a:lnTo>
                  <a:pt x="21600" y="10800"/>
                </a:lnTo>
                <a:lnTo>
                  <a:pt x="17193" y="21600"/>
                </a:lnTo>
                <a:lnTo>
                  <a:pt x="17193" y="16200"/>
                </a:lnTo>
                <a:lnTo>
                  <a:pt x="1377" y="16200"/>
                </a:lnTo>
                <a:close/>
              </a:path>
            </a:pathLst>
          </a:custGeom>
          <a:solidFill>
            <a:srgbClr val="613757">
              <a:alpha val="7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1757" name="AutoShape 13"/>
          <p:cNvSpPr>
            <a:spLocks/>
          </p:cNvSpPr>
          <p:nvPr/>
        </p:nvSpPr>
        <p:spPr bwMode="auto">
          <a:xfrm rot="2516368">
            <a:off x="10377488" y="8335963"/>
            <a:ext cx="1431925" cy="584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5400"/>
                </a:moveTo>
                <a:lnTo>
                  <a:pt x="275" y="5400"/>
                </a:lnTo>
                <a:lnTo>
                  <a:pt x="275" y="16200"/>
                </a:lnTo>
                <a:lnTo>
                  <a:pt x="0" y="16200"/>
                </a:lnTo>
                <a:close/>
                <a:moveTo>
                  <a:pt x="551" y="5400"/>
                </a:moveTo>
                <a:lnTo>
                  <a:pt x="1102" y="5400"/>
                </a:lnTo>
                <a:lnTo>
                  <a:pt x="1102" y="16200"/>
                </a:lnTo>
                <a:lnTo>
                  <a:pt x="551" y="16200"/>
                </a:lnTo>
                <a:close/>
                <a:moveTo>
                  <a:pt x="1377" y="5400"/>
                </a:moveTo>
                <a:lnTo>
                  <a:pt x="17193" y="5400"/>
                </a:lnTo>
                <a:lnTo>
                  <a:pt x="17193" y="0"/>
                </a:lnTo>
                <a:lnTo>
                  <a:pt x="21600" y="10800"/>
                </a:lnTo>
                <a:lnTo>
                  <a:pt x="17193" y="21600"/>
                </a:lnTo>
                <a:lnTo>
                  <a:pt x="17193" y="16200"/>
                </a:lnTo>
                <a:lnTo>
                  <a:pt x="1377" y="16200"/>
                </a:lnTo>
                <a:close/>
              </a:path>
            </a:pathLst>
          </a:custGeom>
          <a:solidFill>
            <a:srgbClr val="613757">
              <a:alpha val="7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175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en-US" sz="700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用流程圖來描述程式設計專案</a:t>
            </a:r>
            <a:r>
              <a:rPr lang="en-US" altLang="zh-TW" sz="700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–</a:t>
            </a:r>
            <a:r>
              <a:rPr lang="zh-TW" altLang="en-US" sz="700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物聯網工具篇</a:t>
            </a:r>
            <a:endParaRPr lang="zh-TW" sz="7000" dirty="0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31759" name="Rectangle 15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410F3BDD-E7B3-4EAE-9B4E-7667800FB30F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22826662" cy="1485900"/>
          </a:xfrm>
        </p:spPr>
        <p:txBody>
          <a:bodyPr/>
          <a:lstStyle/>
          <a:p>
            <a:pPr defTabSz="455613"/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目前教育市場基於流程概念開發的產品</a:t>
            </a:r>
            <a:endParaRPr lang="zh-TW" sz="7000" dirty="0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3277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8EBE5C13-AD2A-4611-8BCF-6210D7B520DD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32771" name="Group 3"/>
          <p:cNvGrpSpPr>
            <a:grpSpLocks/>
          </p:cNvGrpSpPr>
          <p:nvPr/>
        </p:nvGrpSpPr>
        <p:grpSpPr bwMode="auto">
          <a:xfrm>
            <a:off x="8737600" y="4468813"/>
            <a:ext cx="6223000" cy="7180262"/>
            <a:chOff x="0" y="0"/>
            <a:chExt cx="6223001" cy="7180039"/>
          </a:xfrm>
        </p:grpSpPr>
        <p:sp>
          <p:nvSpPr>
            <p:cNvPr id="32772" name="AutoShape 4"/>
            <p:cNvSpPr>
              <a:spLocks/>
            </p:cNvSpPr>
            <p:nvPr/>
          </p:nvSpPr>
          <p:spPr bwMode="auto">
            <a:xfrm>
              <a:off x="0" y="0"/>
              <a:ext cx="6222847" cy="718003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3120"/>
                  </a:moveTo>
                  <a:lnTo>
                    <a:pt x="0" y="3120"/>
                  </a:lnTo>
                  <a:cubicBezTo>
                    <a:pt x="0" y="1397"/>
                    <a:pt x="1612" y="0"/>
                    <a:pt x="3600" y="0"/>
                  </a:cubicBezTo>
                  <a:lnTo>
                    <a:pt x="18000" y="0"/>
                  </a:lnTo>
                  <a:cubicBezTo>
                    <a:pt x="19988" y="0"/>
                    <a:pt x="21600" y="1397"/>
                    <a:pt x="21600" y="3120"/>
                  </a:cubicBezTo>
                  <a:lnTo>
                    <a:pt x="21600" y="18480"/>
                  </a:lnTo>
                  <a:cubicBezTo>
                    <a:pt x="21600" y="20203"/>
                    <a:pt x="19988" y="21600"/>
                    <a:pt x="18000" y="21600"/>
                  </a:cubicBezTo>
                  <a:lnTo>
                    <a:pt x="3600" y="21600"/>
                  </a:lnTo>
                  <a:cubicBezTo>
                    <a:pt x="1612" y="21600"/>
                    <a:pt x="0" y="20203"/>
                    <a:pt x="0" y="18480"/>
                  </a:cubicBezTo>
                  <a:close/>
                </a:path>
              </a:pathLst>
            </a:custGeom>
            <a:solidFill>
              <a:srgbClr val="EDEDED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/>
            </a:p>
          </p:txBody>
        </p:sp>
        <p:grpSp>
          <p:nvGrpSpPr>
            <p:cNvPr id="32773" name="Group 5"/>
            <p:cNvGrpSpPr>
              <a:grpSpLocks/>
            </p:cNvGrpSpPr>
            <p:nvPr/>
          </p:nvGrpSpPr>
          <p:grpSpPr bwMode="auto">
            <a:xfrm>
              <a:off x="0" y="0"/>
              <a:ext cx="6223001" cy="7179866"/>
              <a:chOff x="0" y="0"/>
              <a:chExt cx="6223000" cy="7179866"/>
            </a:xfrm>
          </p:grpSpPr>
          <p:pic>
            <p:nvPicPr>
              <p:cNvPr id="32774" name="Picture 6" descr="image27.jpg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6223000" cy="7179866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18000" dir="5400000" algn="ctr" rotWithShape="0">
                  <a:srgbClr val="000000">
                    <a:alpha val="39999"/>
                  </a:srgbClr>
                </a:outerShdw>
              </a:effectLst>
            </p:spPr>
          </p:pic>
          <p:sp>
            <p:nvSpPr>
              <p:cNvPr id="32775" name="AutoShape 7"/>
              <p:cNvSpPr>
                <a:spLocks/>
              </p:cNvSpPr>
              <p:nvPr/>
            </p:nvSpPr>
            <p:spPr bwMode="auto">
              <a:xfrm>
                <a:off x="0" y="0"/>
                <a:ext cx="6223000" cy="717986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3600" y="0"/>
                    </a:moveTo>
                    <a:cubicBezTo>
                      <a:pt x="1611" y="0"/>
                      <a:pt x="0" y="1397"/>
                      <a:pt x="0" y="3120"/>
                    </a:cubicBezTo>
                    <a:lnTo>
                      <a:pt x="0" y="18480"/>
                    </a:lnTo>
                    <a:cubicBezTo>
                      <a:pt x="0" y="20203"/>
                      <a:pt x="1611" y="21600"/>
                      <a:pt x="3600" y="21600"/>
                    </a:cubicBezTo>
                    <a:lnTo>
                      <a:pt x="17999" y="21600"/>
                    </a:lnTo>
                    <a:cubicBezTo>
                      <a:pt x="19987" y="21600"/>
                      <a:pt x="21600" y="20203"/>
                      <a:pt x="21600" y="18480"/>
                    </a:cubicBezTo>
                    <a:lnTo>
                      <a:pt x="21600" y="3120"/>
                    </a:lnTo>
                    <a:cubicBezTo>
                      <a:pt x="21600" y="1397"/>
                      <a:pt x="19987" y="0"/>
                      <a:pt x="17999" y="0"/>
                    </a:cubicBezTo>
                    <a:lnTo>
                      <a:pt x="3600" y="0"/>
                    </a:lnTo>
                    <a:close/>
                  </a:path>
                </a:pathLst>
              </a:custGeom>
              <a:noFill/>
              <a:ln w="88900" cap="sq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pic>
        <p:nvPicPr>
          <p:cNvPr id="32776" name="Picture 8" descr="Alpha_Lifestyle_1024x102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14688" y="4438650"/>
            <a:ext cx="7210425" cy="74215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7" name="Picture 9" descr="SAMLabs_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14688" y="4438650"/>
            <a:ext cx="4386262" cy="27876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8" name="Picture 10" descr="Beecar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62100" y="6815138"/>
            <a:ext cx="6115050" cy="48514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9" name="Picture 11" descr="image31.png"/>
          <p:cNvPicPr>
            <a:picLocks noChangeAspect="1"/>
          </p:cNvPicPr>
          <p:nvPr/>
        </p:nvPicPr>
        <p:blipFill>
          <a:blip r:embed="rId7" cstate="print"/>
          <a:srcRect l="54684" t="40852" r="14482" b="36894"/>
          <a:stretch>
            <a:fillRect/>
          </a:stretch>
        </p:blipFill>
        <p:spPr bwMode="auto">
          <a:xfrm>
            <a:off x="1828800" y="4468813"/>
            <a:ext cx="5821363" cy="23622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3" name="L-圖案 12"/>
          <p:cNvSpPr/>
          <p:nvPr/>
        </p:nvSpPr>
        <p:spPr bwMode="auto">
          <a:xfrm rot="18474404">
            <a:off x="1125637" y="3728535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34816" y="2321496"/>
            <a:ext cx="18578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市面上應</a:t>
            </a:r>
            <a:r>
              <a:rPr lang="zh-TW" altLang="zh-TW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用</a:t>
            </a:r>
            <a:r>
              <a:rPr lang="zh-TW" altLang="en-US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流程的概念在教育學習工具上的產品主要有</a:t>
            </a:r>
            <a:r>
              <a:rPr lang="en-US" altLang="zh-TW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:</a:t>
            </a:r>
            <a:endParaRPr lang="zh-TW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000" smtClean="0"/>
              <a:t>流程圖式圖形化程式設計學習亮點總結</a:t>
            </a:r>
            <a:endParaRPr lang="zh-TW" altLang="en-US" sz="7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Wingdings" pitchFamily="2" charset="2"/>
              <a:buChar char="ü"/>
            </a:pPr>
            <a:r>
              <a:rPr lang="zh-TW" altLang="en-US" sz="5000" dirty="0" smtClean="0"/>
              <a:t>流程圖思考在</a:t>
            </a:r>
            <a:r>
              <a:rPr lang="en-US" altLang="zh-TW" sz="5000" dirty="0" smtClean="0"/>
              <a:t>”</a:t>
            </a:r>
            <a:r>
              <a:rPr lang="zh-TW" altLang="en-US" sz="5000" dirty="0" smtClean="0"/>
              <a:t>設計思考</a:t>
            </a:r>
            <a:r>
              <a:rPr lang="en-US" altLang="zh-TW" sz="5000" dirty="0" smtClean="0"/>
              <a:t>”(Design Thinking)</a:t>
            </a:r>
            <a:r>
              <a:rPr lang="zh-TW" altLang="en-US" sz="5000" dirty="0" smtClean="0"/>
              <a:t>裡面屬於構想階段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屬於邏輯思維的訓練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比一般僅僅著重程式設計工具的使用課程更重要</a:t>
            </a: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r>
              <a:rPr lang="zh-TW" altLang="en-US" sz="5000" dirty="0" smtClean="0"/>
              <a:t>程式設計語言會改變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但解決問題的步驟與邏輯不會改變</a:t>
            </a: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r>
              <a:rPr lang="zh-TW" altLang="en-US" sz="5000" dirty="0" smtClean="0"/>
              <a:t>流程圖是以演算法的角度去思考軟體專案的邏輯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學習方式更貼近</a:t>
            </a:r>
            <a:r>
              <a:rPr lang="en-US" altLang="zh-TW" sz="5000" dirty="0" smtClean="0"/>
              <a:t>A.I.</a:t>
            </a:r>
            <a:r>
              <a:rPr lang="zh-TW" altLang="en-US" sz="5000" dirty="0" smtClean="0"/>
              <a:t>的思維</a:t>
            </a: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endParaRPr lang="en-US" altLang="zh-TW" sz="5000" dirty="0" smtClean="0"/>
          </a:p>
          <a:p>
            <a:pPr marL="742950" indent="-742950">
              <a:buFont typeface="Wingdings" pitchFamily="2" charset="2"/>
              <a:buChar char="ü"/>
            </a:pPr>
            <a:r>
              <a:rPr lang="en-US" altLang="zh-TW" sz="5000" dirty="0" smtClean="0"/>
              <a:t>”</a:t>
            </a:r>
            <a:r>
              <a:rPr lang="zh-TW" altLang="en-US" sz="5000" dirty="0" smtClean="0"/>
              <a:t>設計思考</a:t>
            </a:r>
            <a:r>
              <a:rPr lang="en-US" altLang="zh-TW" sz="5000" dirty="0" smtClean="0"/>
              <a:t>“</a:t>
            </a:r>
            <a:r>
              <a:rPr lang="zh-TW" altLang="en-US" sz="5000" dirty="0" smtClean="0"/>
              <a:t>下的邏輯思維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應用的層面不僅僅是程式設計領域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同樣也訓練了未來面對的數學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物哩</a:t>
            </a:r>
            <a:r>
              <a:rPr lang="en-US" altLang="zh-TW" sz="5000" dirty="0" smtClean="0"/>
              <a:t>,</a:t>
            </a:r>
            <a:r>
              <a:rPr lang="zh-TW" altLang="en-US" sz="5000" dirty="0" smtClean="0"/>
              <a:t>化學的問題解決邏輯能力</a:t>
            </a:r>
            <a:endParaRPr lang="en-US" altLang="zh-TW" sz="5000" dirty="0" smtClean="0"/>
          </a:p>
          <a:p>
            <a:pPr marL="742950" indent="-742950">
              <a:buAutoNum type="arabicPeriod"/>
            </a:pPr>
            <a:endParaRPr lang="en-US" altLang="zh-TW" dirty="0" smtClean="0"/>
          </a:p>
          <a:p>
            <a:pPr marL="742950" indent="-742950">
              <a:buAutoNum type="arabicPeriod"/>
            </a:pPr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8" y="-1819275"/>
            <a:ext cx="24382413" cy="160369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8" y="-471488"/>
            <a:ext cx="25452388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38" y="28638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556045" y="5387975"/>
            <a:ext cx="7270325" cy="218521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en-US" altLang="zh-TW" sz="6800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TarkusVP</a:t>
            </a:r>
            <a:r>
              <a:rPr lang="zh-TW" altLang="en-US" sz="6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課程介紹</a:t>
            </a:r>
            <a:br>
              <a:rPr lang="zh-TW" altLang="en-US" sz="6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</a:br>
            <a:r>
              <a:rPr lang="zh-TW" altLang="en-US" sz="6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系統架構簡介</a:t>
            </a:r>
            <a:endParaRPr lang="zh-TW" altLang="zh-TW" sz="68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26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2097" name="Picture 1" descr="Untitled-8.jpg"/>
          <p:cNvPicPr>
            <a:picLocks noChangeAspect="1"/>
          </p:cNvPicPr>
          <p:nvPr/>
        </p:nvPicPr>
        <p:blipFill>
          <a:blip r:embed="rId3" cstate="print">
            <a:lum bright="20000" contrast="-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r="27"/>
          <a:stretch>
            <a:fillRect/>
          </a:stretch>
        </p:blipFill>
        <p:spPr bwMode="auto">
          <a:xfrm>
            <a:off x="0" y="-3175"/>
            <a:ext cx="24384000" cy="137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702684" y="2571440"/>
            <a:ext cx="20794893" cy="10722920"/>
          </a:xfrm>
          <a:prstGeom prst="rect">
            <a:avLst/>
          </a:prstGeom>
          <a:solidFill>
            <a:srgbClr val="FDFDFD">
              <a:alpha val="58000"/>
            </a:srgbClr>
          </a:solidFill>
          <a:ln>
            <a:noFill/>
          </a:ln>
          <a:effectLst>
            <a:softEdge rad="63500"/>
          </a:effectLst>
          <a:extLst/>
        </p:spPr>
        <p:txBody>
          <a:bodyPr lIns="0" tIns="0" rIns="0" bIns="0" rtlCol="0" anchor="ctr"/>
          <a:lstStyle/>
          <a:p>
            <a:pPr defTabSz="825444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1" name="AutoShape 8"/>
          <p:cNvSpPr>
            <a:spLocks/>
          </p:cNvSpPr>
          <p:nvPr/>
        </p:nvSpPr>
        <p:spPr bwMode="auto">
          <a:xfrm>
            <a:off x="2110880" y="7938120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2" name="AutoShape 9"/>
          <p:cNvSpPr>
            <a:spLocks/>
          </p:cNvSpPr>
          <p:nvPr/>
        </p:nvSpPr>
        <p:spPr bwMode="auto">
          <a:xfrm>
            <a:off x="2472654" y="8565182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57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39" name="AutoShape 8"/>
          <p:cNvSpPr>
            <a:spLocks/>
          </p:cNvSpPr>
          <p:nvPr/>
        </p:nvSpPr>
        <p:spPr bwMode="auto">
          <a:xfrm>
            <a:off x="11985178" y="3206602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12336016" y="3833664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57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798" y="874149"/>
            <a:ext cx="13611406" cy="1523490"/>
          </a:xfrm>
          <a:solidFill>
            <a:schemeClr val="bg1"/>
          </a:solidFill>
          <a:effectLst>
            <a:outerShdw blurRad="50800" dist="241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Aleo Regular" charset="0"/>
              </a:rPr>
              <a:t>  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Coding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課程內容</a:t>
            </a:r>
            <a:endParaRPr 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2110880" y="3135048"/>
            <a:ext cx="1385888" cy="1600200"/>
            <a:chOff x="5698998" y="4343400"/>
            <a:chExt cx="1385887" cy="1600200"/>
          </a:xfrm>
        </p:grpSpPr>
        <p:grpSp>
          <p:nvGrpSpPr>
            <p:cNvPr id="6" name="群組 20"/>
            <p:cNvGrpSpPr/>
            <p:nvPr/>
          </p:nvGrpSpPr>
          <p:grpSpPr>
            <a:xfrm>
              <a:off x="5698998" y="4343400"/>
              <a:ext cx="1385887" cy="1600200"/>
              <a:chOff x="4313111" y="4494213"/>
              <a:chExt cx="1385887" cy="1600200"/>
            </a:xfrm>
          </p:grpSpPr>
          <p:sp>
            <p:nvSpPr>
              <p:cNvPr id="9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10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57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11" name="AutoShape 10"/>
              <p:cNvSpPr>
                <a:spLocks/>
              </p:cNvSpPr>
              <p:nvPr/>
            </p:nvSpPr>
            <p:spPr bwMode="auto">
              <a:xfrm>
                <a:off x="4507577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8" name="AutoShape 29"/>
            <p:cNvSpPr>
              <a:spLocks/>
            </p:cNvSpPr>
            <p:nvPr/>
          </p:nvSpPr>
          <p:spPr bwMode="auto">
            <a:xfrm>
              <a:off x="6048787" y="4860734"/>
              <a:ext cx="731838" cy="6016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644" y="18553"/>
                  </a:moveTo>
                  <a:cubicBezTo>
                    <a:pt x="16843" y="18553"/>
                    <a:pt x="16194" y="17762"/>
                    <a:pt x="16194" y="16788"/>
                  </a:cubicBezTo>
                  <a:cubicBezTo>
                    <a:pt x="16194" y="15814"/>
                    <a:pt x="16843" y="15024"/>
                    <a:pt x="17644" y="15024"/>
                  </a:cubicBezTo>
                  <a:cubicBezTo>
                    <a:pt x="18445" y="15024"/>
                    <a:pt x="19095" y="15814"/>
                    <a:pt x="19095" y="16788"/>
                  </a:cubicBezTo>
                  <a:cubicBezTo>
                    <a:pt x="19095" y="17762"/>
                    <a:pt x="18445" y="18553"/>
                    <a:pt x="17644" y="18553"/>
                  </a:cubicBezTo>
                  <a:close/>
                  <a:moveTo>
                    <a:pt x="21599" y="17437"/>
                  </a:moveTo>
                  <a:lnTo>
                    <a:pt x="21599" y="16141"/>
                  </a:lnTo>
                  <a:lnTo>
                    <a:pt x="21024" y="15891"/>
                  </a:lnTo>
                  <a:cubicBezTo>
                    <a:pt x="20804" y="15797"/>
                    <a:pt x="20628" y="15592"/>
                    <a:pt x="20539" y="15331"/>
                  </a:cubicBezTo>
                  <a:lnTo>
                    <a:pt x="20538" y="15330"/>
                  </a:lnTo>
                  <a:cubicBezTo>
                    <a:pt x="20449" y="15068"/>
                    <a:pt x="20455" y="14772"/>
                    <a:pt x="20556" y="14515"/>
                  </a:cubicBezTo>
                  <a:lnTo>
                    <a:pt x="20818" y="13845"/>
                  </a:lnTo>
                  <a:lnTo>
                    <a:pt x="20064" y="12928"/>
                  </a:lnTo>
                  <a:lnTo>
                    <a:pt x="19513" y="13247"/>
                  </a:lnTo>
                  <a:cubicBezTo>
                    <a:pt x="19302" y="13369"/>
                    <a:pt x="19058" y="13377"/>
                    <a:pt x="18843" y="13268"/>
                  </a:cubicBezTo>
                  <a:lnTo>
                    <a:pt x="18842" y="13268"/>
                  </a:lnTo>
                  <a:cubicBezTo>
                    <a:pt x="18627" y="13159"/>
                    <a:pt x="18460" y="12944"/>
                    <a:pt x="18382" y="12677"/>
                  </a:cubicBezTo>
                  <a:lnTo>
                    <a:pt x="18177" y="11977"/>
                  </a:lnTo>
                  <a:lnTo>
                    <a:pt x="17112" y="11977"/>
                  </a:lnTo>
                  <a:lnTo>
                    <a:pt x="16907" y="12677"/>
                  </a:lnTo>
                  <a:cubicBezTo>
                    <a:pt x="16829" y="12944"/>
                    <a:pt x="16661" y="13159"/>
                    <a:pt x="16446" y="13268"/>
                  </a:cubicBezTo>
                  <a:cubicBezTo>
                    <a:pt x="16230" y="13377"/>
                    <a:pt x="15987" y="13369"/>
                    <a:pt x="15776" y="13247"/>
                  </a:cubicBezTo>
                  <a:lnTo>
                    <a:pt x="15224" y="12928"/>
                  </a:lnTo>
                  <a:lnTo>
                    <a:pt x="14471" y="13845"/>
                  </a:lnTo>
                  <a:lnTo>
                    <a:pt x="14733" y="14515"/>
                  </a:lnTo>
                  <a:cubicBezTo>
                    <a:pt x="14833" y="14771"/>
                    <a:pt x="14840" y="15068"/>
                    <a:pt x="14750" y="15330"/>
                  </a:cubicBezTo>
                  <a:lnTo>
                    <a:pt x="14750" y="15331"/>
                  </a:lnTo>
                  <a:cubicBezTo>
                    <a:pt x="14661" y="15593"/>
                    <a:pt x="14485" y="15797"/>
                    <a:pt x="14265" y="15891"/>
                  </a:cubicBezTo>
                  <a:lnTo>
                    <a:pt x="13690" y="16141"/>
                  </a:lnTo>
                  <a:lnTo>
                    <a:pt x="13690" y="17437"/>
                  </a:lnTo>
                  <a:lnTo>
                    <a:pt x="14265" y="17686"/>
                  </a:lnTo>
                  <a:cubicBezTo>
                    <a:pt x="14484" y="17780"/>
                    <a:pt x="14661" y="17984"/>
                    <a:pt x="14750" y="18246"/>
                  </a:cubicBezTo>
                  <a:cubicBezTo>
                    <a:pt x="14840" y="18509"/>
                    <a:pt x="14834" y="18805"/>
                    <a:pt x="14733" y="19061"/>
                  </a:cubicBezTo>
                  <a:lnTo>
                    <a:pt x="14471" y="19733"/>
                  </a:lnTo>
                  <a:lnTo>
                    <a:pt x="15224" y="20649"/>
                  </a:lnTo>
                  <a:lnTo>
                    <a:pt x="15776" y="20330"/>
                  </a:lnTo>
                  <a:cubicBezTo>
                    <a:pt x="15987" y="20208"/>
                    <a:pt x="16230" y="20200"/>
                    <a:pt x="16446" y="20309"/>
                  </a:cubicBezTo>
                  <a:cubicBezTo>
                    <a:pt x="16661" y="20418"/>
                    <a:pt x="16829" y="20633"/>
                    <a:pt x="16907" y="20899"/>
                  </a:cubicBezTo>
                  <a:lnTo>
                    <a:pt x="17112" y="21599"/>
                  </a:lnTo>
                  <a:lnTo>
                    <a:pt x="18177" y="21599"/>
                  </a:lnTo>
                  <a:lnTo>
                    <a:pt x="18381" y="20904"/>
                  </a:lnTo>
                  <a:cubicBezTo>
                    <a:pt x="18459" y="20634"/>
                    <a:pt x="18628" y="20418"/>
                    <a:pt x="18845" y="20307"/>
                  </a:cubicBezTo>
                  <a:lnTo>
                    <a:pt x="18846" y="20307"/>
                  </a:lnTo>
                  <a:cubicBezTo>
                    <a:pt x="19059" y="20200"/>
                    <a:pt x="19300" y="20207"/>
                    <a:pt x="19509" y="20328"/>
                  </a:cubicBezTo>
                  <a:lnTo>
                    <a:pt x="20064" y="20649"/>
                  </a:lnTo>
                  <a:lnTo>
                    <a:pt x="20818" y="19733"/>
                  </a:lnTo>
                  <a:lnTo>
                    <a:pt x="20555" y="19061"/>
                  </a:lnTo>
                  <a:cubicBezTo>
                    <a:pt x="20455" y="18805"/>
                    <a:pt x="20449" y="18508"/>
                    <a:pt x="20538" y="18246"/>
                  </a:cubicBezTo>
                  <a:cubicBezTo>
                    <a:pt x="20628" y="17984"/>
                    <a:pt x="20804" y="17780"/>
                    <a:pt x="21024" y="17685"/>
                  </a:cubicBezTo>
                  <a:cubicBezTo>
                    <a:pt x="21024" y="17685"/>
                    <a:pt x="21599" y="17437"/>
                    <a:pt x="21599" y="17437"/>
                  </a:cubicBezTo>
                  <a:close/>
                  <a:moveTo>
                    <a:pt x="7439" y="12369"/>
                  </a:moveTo>
                  <a:cubicBezTo>
                    <a:pt x="5932" y="12369"/>
                    <a:pt x="4711" y="10883"/>
                    <a:pt x="4711" y="9050"/>
                  </a:cubicBezTo>
                  <a:cubicBezTo>
                    <a:pt x="4711" y="7217"/>
                    <a:pt x="5932" y="5731"/>
                    <a:pt x="7439" y="5731"/>
                  </a:cubicBezTo>
                  <a:cubicBezTo>
                    <a:pt x="8946" y="5731"/>
                    <a:pt x="10168" y="7217"/>
                    <a:pt x="10168" y="9050"/>
                  </a:cubicBezTo>
                  <a:cubicBezTo>
                    <a:pt x="10168" y="10883"/>
                    <a:pt x="8946" y="12369"/>
                    <a:pt x="7439" y="12369"/>
                  </a:cubicBezTo>
                  <a:close/>
                  <a:moveTo>
                    <a:pt x="14879" y="10269"/>
                  </a:moveTo>
                  <a:lnTo>
                    <a:pt x="14879" y="7831"/>
                  </a:lnTo>
                  <a:lnTo>
                    <a:pt x="13796" y="7363"/>
                  </a:lnTo>
                  <a:cubicBezTo>
                    <a:pt x="13383" y="7185"/>
                    <a:pt x="13051" y="6801"/>
                    <a:pt x="12884" y="6308"/>
                  </a:cubicBezTo>
                  <a:lnTo>
                    <a:pt x="12883" y="6308"/>
                  </a:lnTo>
                  <a:cubicBezTo>
                    <a:pt x="12715" y="5814"/>
                    <a:pt x="12727" y="5258"/>
                    <a:pt x="12915" y="4775"/>
                  </a:cubicBezTo>
                  <a:lnTo>
                    <a:pt x="13408" y="3513"/>
                  </a:lnTo>
                  <a:lnTo>
                    <a:pt x="11991" y="1789"/>
                  </a:lnTo>
                  <a:lnTo>
                    <a:pt x="10954" y="2389"/>
                  </a:lnTo>
                  <a:cubicBezTo>
                    <a:pt x="10558" y="2618"/>
                    <a:pt x="10099" y="2632"/>
                    <a:pt x="9694" y="2428"/>
                  </a:cubicBezTo>
                  <a:cubicBezTo>
                    <a:pt x="9693" y="2427"/>
                    <a:pt x="9693" y="2427"/>
                    <a:pt x="9693" y="2427"/>
                  </a:cubicBezTo>
                  <a:cubicBezTo>
                    <a:pt x="9288" y="2223"/>
                    <a:pt x="8973" y="1819"/>
                    <a:pt x="8826" y="1317"/>
                  </a:cubicBezTo>
                  <a:lnTo>
                    <a:pt x="8441" y="0"/>
                  </a:lnTo>
                  <a:lnTo>
                    <a:pt x="6437" y="0"/>
                  </a:lnTo>
                  <a:lnTo>
                    <a:pt x="6052" y="1317"/>
                  </a:lnTo>
                  <a:cubicBezTo>
                    <a:pt x="5905" y="1819"/>
                    <a:pt x="5590" y="2223"/>
                    <a:pt x="5185" y="2427"/>
                  </a:cubicBezTo>
                  <a:lnTo>
                    <a:pt x="5185" y="2428"/>
                  </a:lnTo>
                  <a:cubicBezTo>
                    <a:pt x="4779" y="2633"/>
                    <a:pt x="4321" y="2618"/>
                    <a:pt x="3924" y="2389"/>
                  </a:cubicBezTo>
                  <a:lnTo>
                    <a:pt x="2887" y="1789"/>
                  </a:lnTo>
                  <a:lnTo>
                    <a:pt x="1470" y="3513"/>
                  </a:lnTo>
                  <a:lnTo>
                    <a:pt x="1963" y="4774"/>
                  </a:lnTo>
                  <a:cubicBezTo>
                    <a:pt x="2152" y="5257"/>
                    <a:pt x="2164" y="5815"/>
                    <a:pt x="1995" y="6308"/>
                  </a:cubicBezTo>
                  <a:cubicBezTo>
                    <a:pt x="1995" y="6308"/>
                    <a:pt x="1995" y="6308"/>
                    <a:pt x="1995" y="6308"/>
                  </a:cubicBezTo>
                  <a:cubicBezTo>
                    <a:pt x="1827" y="6801"/>
                    <a:pt x="1495" y="7184"/>
                    <a:pt x="1082" y="7363"/>
                  </a:cubicBezTo>
                  <a:lnTo>
                    <a:pt x="0" y="7831"/>
                  </a:lnTo>
                  <a:lnTo>
                    <a:pt x="0" y="10269"/>
                  </a:lnTo>
                  <a:lnTo>
                    <a:pt x="1082" y="10738"/>
                  </a:lnTo>
                  <a:cubicBezTo>
                    <a:pt x="1495" y="10916"/>
                    <a:pt x="1827" y="11300"/>
                    <a:pt x="1995" y="11792"/>
                  </a:cubicBezTo>
                  <a:lnTo>
                    <a:pt x="1995" y="11793"/>
                  </a:lnTo>
                  <a:cubicBezTo>
                    <a:pt x="2164" y="12286"/>
                    <a:pt x="2152" y="12844"/>
                    <a:pt x="1963" y="13326"/>
                  </a:cubicBezTo>
                  <a:lnTo>
                    <a:pt x="1470" y="14588"/>
                  </a:lnTo>
                  <a:lnTo>
                    <a:pt x="2887" y="16311"/>
                  </a:lnTo>
                  <a:lnTo>
                    <a:pt x="3924" y="15712"/>
                  </a:lnTo>
                  <a:cubicBezTo>
                    <a:pt x="4321" y="15483"/>
                    <a:pt x="4779" y="15469"/>
                    <a:pt x="5185" y="15673"/>
                  </a:cubicBezTo>
                  <a:lnTo>
                    <a:pt x="5186" y="15673"/>
                  </a:lnTo>
                  <a:cubicBezTo>
                    <a:pt x="5591" y="15877"/>
                    <a:pt x="5905" y="16281"/>
                    <a:pt x="6052" y="16784"/>
                  </a:cubicBezTo>
                  <a:lnTo>
                    <a:pt x="6437" y="18101"/>
                  </a:lnTo>
                  <a:lnTo>
                    <a:pt x="8441" y="18101"/>
                  </a:lnTo>
                  <a:lnTo>
                    <a:pt x="8824" y="16792"/>
                  </a:lnTo>
                  <a:cubicBezTo>
                    <a:pt x="8972" y="16285"/>
                    <a:pt x="9290" y="15877"/>
                    <a:pt x="9698" y="15670"/>
                  </a:cubicBezTo>
                  <a:cubicBezTo>
                    <a:pt x="9698" y="15670"/>
                    <a:pt x="9699" y="15670"/>
                    <a:pt x="9699" y="15670"/>
                  </a:cubicBezTo>
                  <a:cubicBezTo>
                    <a:pt x="10101" y="15467"/>
                    <a:pt x="10555" y="15481"/>
                    <a:pt x="10948" y="15708"/>
                  </a:cubicBezTo>
                  <a:lnTo>
                    <a:pt x="11991" y="16311"/>
                  </a:lnTo>
                  <a:lnTo>
                    <a:pt x="13408" y="14588"/>
                  </a:lnTo>
                  <a:lnTo>
                    <a:pt x="12915" y="13325"/>
                  </a:lnTo>
                  <a:cubicBezTo>
                    <a:pt x="12727" y="12844"/>
                    <a:pt x="12715" y="12286"/>
                    <a:pt x="12883" y="11793"/>
                  </a:cubicBezTo>
                  <a:cubicBezTo>
                    <a:pt x="13052" y="11300"/>
                    <a:pt x="13384" y="10916"/>
                    <a:pt x="13797" y="10737"/>
                  </a:cubicBezTo>
                  <a:cubicBezTo>
                    <a:pt x="13797" y="10737"/>
                    <a:pt x="14879" y="10269"/>
                    <a:pt x="14879" y="10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7" name="群組 11"/>
          <p:cNvGrpSpPr/>
          <p:nvPr/>
        </p:nvGrpSpPr>
        <p:grpSpPr>
          <a:xfrm>
            <a:off x="2326904" y="8156922"/>
            <a:ext cx="996951" cy="1149350"/>
            <a:chOff x="5211772" y="3230526"/>
            <a:chExt cx="996950" cy="1149350"/>
          </a:xfrm>
        </p:grpSpPr>
        <p:sp>
          <p:nvSpPr>
            <p:cNvPr id="17" name="AutoShape 13"/>
            <p:cNvSpPr>
              <a:spLocks/>
            </p:cNvSpPr>
            <p:nvPr/>
          </p:nvSpPr>
          <p:spPr bwMode="auto">
            <a:xfrm>
              <a:off x="5211772" y="3230526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3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4" name="AutoShape 34"/>
            <p:cNvSpPr>
              <a:spLocks/>
            </p:cNvSpPr>
            <p:nvPr/>
          </p:nvSpPr>
          <p:spPr bwMode="auto">
            <a:xfrm>
              <a:off x="5356981" y="3465195"/>
              <a:ext cx="697611" cy="75327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020" y="8155"/>
                  </a:moveTo>
                  <a:lnTo>
                    <a:pt x="0" y="8155"/>
                  </a:lnTo>
                  <a:lnTo>
                    <a:pt x="0" y="9469"/>
                  </a:lnTo>
                  <a:lnTo>
                    <a:pt x="3020" y="9469"/>
                  </a:lnTo>
                  <a:cubicBezTo>
                    <a:pt x="3020" y="9469"/>
                    <a:pt x="3020" y="8155"/>
                    <a:pt x="3020" y="8155"/>
                  </a:cubicBezTo>
                  <a:close/>
                  <a:moveTo>
                    <a:pt x="4133" y="12944"/>
                  </a:moveTo>
                  <a:lnTo>
                    <a:pt x="3526" y="11746"/>
                  </a:lnTo>
                  <a:lnTo>
                    <a:pt x="861" y="12809"/>
                  </a:lnTo>
                  <a:lnTo>
                    <a:pt x="1468" y="14007"/>
                  </a:lnTo>
                  <a:cubicBezTo>
                    <a:pt x="1468" y="14007"/>
                    <a:pt x="4133" y="12944"/>
                    <a:pt x="4133" y="12944"/>
                  </a:cubicBezTo>
                  <a:close/>
                  <a:moveTo>
                    <a:pt x="4380" y="4949"/>
                  </a:moveTo>
                  <a:lnTo>
                    <a:pt x="2011" y="3442"/>
                  </a:lnTo>
                  <a:lnTo>
                    <a:pt x="1148" y="4510"/>
                  </a:lnTo>
                  <a:lnTo>
                    <a:pt x="3517" y="6017"/>
                  </a:lnTo>
                  <a:cubicBezTo>
                    <a:pt x="3517" y="6017"/>
                    <a:pt x="4380" y="4949"/>
                    <a:pt x="4380" y="4949"/>
                  </a:cubicBezTo>
                  <a:close/>
                  <a:moveTo>
                    <a:pt x="7543" y="2790"/>
                  </a:moveTo>
                  <a:lnTo>
                    <a:pt x="6240" y="635"/>
                  </a:lnTo>
                  <a:lnTo>
                    <a:pt x="4935" y="1256"/>
                  </a:lnTo>
                  <a:lnTo>
                    <a:pt x="6238" y="3411"/>
                  </a:lnTo>
                  <a:cubicBezTo>
                    <a:pt x="6238" y="3411"/>
                    <a:pt x="7543" y="2790"/>
                    <a:pt x="7543" y="2790"/>
                  </a:cubicBezTo>
                  <a:close/>
                  <a:moveTo>
                    <a:pt x="21599" y="8155"/>
                  </a:moveTo>
                  <a:lnTo>
                    <a:pt x="18579" y="8155"/>
                  </a:lnTo>
                  <a:lnTo>
                    <a:pt x="18579" y="9469"/>
                  </a:lnTo>
                  <a:lnTo>
                    <a:pt x="21599" y="9469"/>
                  </a:lnTo>
                  <a:cubicBezTo>
                    <a:pt x="21599" y="9469"/>
                    <a:pt x="21599" y="8155"/>
                    <a:pt x="21599" y="8155"/>
                  </a:cubicBezTo>
                  <a:close/>
                  <a:moveTo>
                    <a:pt x="20713" y="12799"/>
                  </a:moveTo>
                  <a:lnTo>
                    <a:pt x="18047" y="11841"/>
                  </a:lnTo>
                  <a:lnTo>
                    <a:pt x="17491" y="13059"/>
                  </a:lnTo>
                  <a:lnTo>
                    <a:pt x="20157" y="14017"/>
                  </a:lnTo>
                  <a:cubicBezTo>
                    <a:pt x="20157" y="14017"/>
                    <a:pt x="20713" y="12799"/>
                    <a:pt x="20713" y="12799"/>
                  </a:cubicBezTo>
                  <a:close/>
                  <a:moveTo>
                    <a:pt x="20451" y="4510"/>
                  </a:moveTo>
                  <a:lnTo>
                    <a:pt x="19588" y="3442"/>
                  </a:lnTo>
                  <a:lnTo>
                    <a:pt x="17219" y="4949"/>
                  </a:lnTo>
                  <a:lnTo>
                    <a:pt x="18082" y="6017"/>
                  </a:lnTo>
                  <a:cubicBezTo>
                    <a:pt x="18082" y="6017"/>
                    <a:pt x="20451" y="4510"/>
                    <a:pt x="20451" y="4510"/>
                  </a:cubicBezTo>
                  <a:close/>
                  <a:moveTo>
                    <a:pt x="16664" y="1256"/>
                  </a:moveTo>
                  <a:lnTo>
                    <a:pt x="15359" y="635"/>
                  </a:lnTo>
                  <a:lnTo>
                    <a:pt x="14056" y="2790"/>
                  </a:lnTo>
                  <a:lnTo>
                    <a:pt x="15361" y="3411"/>
                  </a:lnTo>
                  <a:cubicBezTo>
                    <a:pt x="15361" y="3411"/>
                    <a:pt x="16664" y="1256"/>
                    <a:pt x="16664" y="1256"/>
                  </a:cubicBezTo>
                  <a:close/>
                  <a:moveTo>
                    <a:pt x="11579" y="2364"/>
                  </a:moveTo>
                  <a:lnTo>
                    <a:pt x="10099" y="2364"/>
                  </a:lnTo>
                  <a:lnTo>
                    <a:pt x="10099" y="0"/>
                  </a:lnTo>
                  <a:lnTo>
                    <a:pt x="11579" y="0"/>
                  </a:lnTo>
                  <a:cubicBezTo>
                    <a:pt x="11579" y="0"/>
                    <a:pt x="11579" y="2364"/>
                    <a:pt x="11579" y="2364"/>
                  </a:cubicBezTo>
                  <a:close/>
                  <a:moveTo>
                    <a:pt x="16986" y="8997"/>
                  </a:moveTo>
                  <a:cubicBezTo>
                    <a:pt x="16986" y="12264"/>
                    <a:pt x="13820" y="14094"/>
                    <a:pt x="13820" y="16672"/>
                  </a:cubicBezTo>
                  <a:lnTo>
                    <a:pt x="12378" y="16672"/>
                  </a:lnTo>
                  <a:cubicBezTo>
                    <a:pt x="12379" y="13495"/>
                    <a:pt x="15518" y="11822"/>
                    <a:pt x="15518" y="8997"/>
                  </a:cubicBezTo>
                  <a:cubicBezTo>
                    <a:pt x="15518" y="3711"/>
                    <a:pt x="6075" y="3703"/>
                    <a:pt x="6075" y="8997"/>
                  </a:cubicBezTo>
                  <a:cubicBezTo>
                    <a:pt x="6075" y="11819"/>
                    <a:pt x="9159" y="13421"/>
                    <a:pt x="9230" y="16672"/>
                  </a:cubicBezTo>
                  <a:lnTo>
                    <a:pt x="7773" y="16672"/>
                  </a:lnTo>
                  <a:cubicBezTo>
                    <a:pt x="7773" y="14094"/>
                    <a:pt x="4607" y="12264"/>
                    <a:pt x="4607" y="8997"/>
                  </a:cubicBezTo>
                  <a:cubicBezTo>
                    <a:pt x="4607" y="1977"/>
                    <a:pt x="16986" y="1970"/>
                    <a:pt x="16986" y="8997"/>
                  </a:cubicBezTo>
                  <a:close/>
                  <a:moveTo>
                    <a:pt x="8780" y="20557"/>
                  </a:moveTo>
                  <a:cubicBezTo>
                    <a:pt x="9839" y="21425"/>
                    <a:pt x="9947" y="21600"/>
                    <a:pt x="10370" y="21600"/>
                  </a:cubicBezTo>
                  <a:lnTo>
                    <a:pt x="11184" y="21600"/>
                  </a:lnTo>
                  <a:cubicBezTo>
                    <a:pt x="11597" y="21600"/>
                    <a:pt x="11698" y="21438"/>
                    <a:pt x="12813" y="20557"/>
                  </a:cubicBezTo>
                  <a:cubicBezTo>
                    <a:pt x="12813" y="20557"/>
                    <a:pt x="8780" y="20557"/>
                    <a:pt x="8780" y="20557"/>
                  </a:cubicBezTo>
                  <a:close/>
                  <a:moveTo>
                    <a:pt x="12841" y="18973"/>
                  </a:moveTo>
                  <a:lnTo>
                    <a:pt x="8752" y="18973"/>
                  </a:lnTo>
                  <a:cubicBezTo>
                    <a:pt x="8451" y="18973"/>
                    <a:pt x="8208" y="19189"/>
                    <a:pt x="8208" y="19455"/>
                  </a:cubicBezTo>
                  <a:cubicBezTo>
                    <a:pt x="8208" y="19722"/>
                    <a:pt x="8451" y="19938"/>
                    <a:pt x="8752" y="19938"/>
                  </a:cubicBezTo>
                  <a:lnTo>
                    <a:pt x="12841" y="19938"/>
                  </a:lnTo>
                  <a:cubicBezTo>
                    <a:pt x="13141" y="19938"/>
                    <a:pt x="13384" y="19722"/>
                    <a:pt x="13384" y="19455"/>
                  </a:cubicBezTo>
                  <a:cubicBezTo>
                    <a:pt x="13384" y="19189"/>
                    <a:pt x="13141" y="18973"/>
                    <a:pt x="12841" y="18973"/>
                  </a:cubicBezTo>
                  <a:close/>
                  <a:moveTo>
                    <a:pt x="12939" y="17367"/>
                  </a:moveTo>
                  <a:lnTo>
                    <a:pt x="8654" y="17367"/>
                  </a:lnTo>
                  <a:cubicBezTo>
                    <a:pt x="8354" y="17367"/>
                    <a:pt x="8110" y="17583"/>
                    <a:pt x="8110" y="17849"/>
                  </a:cubicBezTo>
                  <a:cubicBezTo>
                    <a:pt x="8110" y="18116"/>
                    <a:pt x="8354" y="18332"/>
                    <a:pt x="8654" y="18332"/>
                  </a:cubicBezTo>
                  <a:lnTo>
                    <a:pt x="12939" y="18332"/>
                  </a:lnTo>
                  <a:cubicBezTo>
                    <a:pt x="13239" y="18332"/>
                    <a:pt x="13483" y="18116"/>
                    <a:pt x="13483" y="17849"/>
                  </a:cubicBezTo>
                  <a:cubicBezTo>
                    <a:pt x="13483" y="17583"/>
                    <a:pt x="13239" y="17367"/>
                    <a:pt x="12939" y="17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2" name="群組 17"/>
          <p:cNvGrpSpPr/>
          <p:nvPr/>
        </p:nvGrpSpPr>
        <p:grpSpPr>
          <a:xfrm>
            <a:off x="11996253" y="7988822"/>
            <a:ext cx="1385888" cy="1600200"/>
            <a:chOff x="7084885" y="6096000"/>
            <a:chExt cx="1385887" cy="1600200"/>
          </a:xfrm>
        </p:grpSpPr>
        <p:grpSp>
          <p:nvGrpSpPr>
            <p:cNvPr id="13" name="群組 24"/>
            <p:cNvGrpSpPr/>
            <p:nvPr/>
          </p:nvGrpSpPr>
          <p:grpSpPr>
            <a:xfrm>
              <a:off x="7084885" y="6096000"/>
              <a:ext cx="1385887" cy="1600200"/>
              <a:chOff x="4313111" y="4494213"/>
              <a:chExt cx="1385887" cy="1600200"/>
            </a:xfrm>
          </p:grpSpPr>
          <p:sp>
            <p:nvSpPr>
              <p:cNvPr id="21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22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57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23" name="AutoShape 10"/>
              <p:cNvSpPr>
                <a:spLocks/>
              </p:cNvSpPr>
              <p:nvPr/>
            </p:nvSpPr>
            <p:spPr bwMode="auto">
              <a:xfrm>
                <a:off x="4507579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20" name="AutoShape 41"/>
            <p:cNvSpPr>
              <a:spLocks/>
            </p:cNvSpPr>
            <p:nvPr/>
          </p:nvSpPr>
          <p:spPr bwMode="auto">
            <a:xfrm>
              <a:off x="7403823" y="6616732"/>
              <a:ext cx="766150" cy="4999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750" y="18412"/>
                  </a:moveTo>
                  <a:lnTo>
                    <a:pt x="4901" y="18412"/>
                  </a:lnTo>
                  <a:cubicBezTo>
                    <a:pt x="3335" y="18412"/>
                    <a:pt x="2103" y="16545"/>
                    <a:pt x="2103" y="14251"/>
                  </a:cubicBezTo>
                  <a:cubicBezTo>
                    <a:pt x="2103" y="11535"/>
                    <a:pt x="3556" y="9463"/>
                    <a:pt x="5372" y="9962"/>
                  </a:cubicBezTo>
                  <a:cubicBezTo>
                    <a:pt x="4765" y="6806"/>
                    <a:pt x="7693" y="5026"/>
                    <a:pt x="8771" y="7384"/>
                  </a:cubicBezTo>
                  <a:cubicBezTo>
                    <a:pt x="9042" y="6222"/>
                    <a:pt x="10129" y="3187"/>
                    <a:pt x="12774" y="3187"/>
                  </a:cubicBezTo>
                  <a:cubicBezTo>
                    <a:pt x="14774" y="3187"/>
                    <a:pt x="16842" y="5265"/>
                    <a:pt x="16910" y="9959"/>
                  </a:cubicBezTo>
                  <a:cubicBezTo>
                    <a:pt x="18244" y="9967"/>
                    <a:pt x="19496" y="11429"/>
                    <a:pt x="19496" y="14251"/>
                  </a:cubicBezTo>
                  <a:cubicBezTo>
                    <a:pt x="19496" y="16545"/>
                    <a:pt x="18264" y="18412"/>
                    <a:pt x="16750" y="18412"/>
                  </a:cubicBezTo>
                  <a:close/>
                  <a:moveTo>
                    <a:pt x="18862" y="7633"/>
                  </a:moveTo>
                  <a:cubicBezTo>
                    <a:pt x="18315" y="3252"/>
                    <a:pt x="15778" y="0"/>
                    <a:pt x="12774" y="0"/>
                  </a:cubicBezTo>
                  <a:cubicBezTo>
                    <a:pt x="10929" y="0"/>
                    <a:pt x="9218" y="1218"/>
                    <a:pt x="8048" y="3313"/>
                  </a:cubicBezTo>
                  <a:cubicBezTo>
                    <a:pt x="6096" y="2524"/>
                    <a:pt x="4048" y="4252"/>
                    <a:pt x="3477" y="7200"/>
                  </a:cubicBezTo>
                  <a:cubicBezTo>
                    <a:pt x="1449" y="8104"/>
                    <a:pt x="0" y="10950"/>
                    <a:pt x="0" y="14251"/>
                  </a:cubicBezTo>
                  <a:cubicBezTo>
                    <a:pt x="0" y="18303"/>
                    <a:pt x="2174" y="21600"/>
                    <a:pt x="4901" y="21600"/>
                  </a:cubicBezTo>
                  <a:lnTo>
                    <a:pt x="16750" y="21600"/>
                  </a:lnTo>
                  <a:cubicBezTo>
                    <a:pt x="19425" y="21600"/>
                    <a:pt x="21599" y="18303"/>
                    <a:pt x="21599" y="14251"/>
                  </a:cubicBezTo>
                  <a:cubicBezTo>
                    <a:pt x="21599" y="11388"/>
                    <a:pt x="20524" y="8843"/>
                    <a:pt x="18862" y="7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5" name="群組 23"/>
          <p:cNvGrpSpPr/>
          <p:nvPr/>
        </p:nvGrpSpPr>
        <p:grpSpPr>
          <a:xfrm>
            <a:off x="12203161" y="3401616"/>
            <a:ext cx="996951" cy="1149350"/>
            <a:chOff x="665578" y="1032473"/>
            <a:chExt cx="996950" cy="1149350"/>
          </a:xfrm>
        </p:grpSpPr>
        <p:sp>
          <p:nvSpPr>
            <p:cNvPr id="29" name="AutoShape 13"/>
            <p:cNvSpPr>
              <a:spLocks/>
            </p:cNvSpPr>
            <p:nvPr/>
          </p:nvSpPr>
          <p:spPr bwMode="auto">
            <a:xfrm>
              <a:off x="665578" y="1032473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2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26" name="Shape 728"/>
            <p:cNvSpPr/>
            <p:nvPr/>
          </p:nvSpPr>
          <p:spPr>
            <a:xfrm>
              <a:off x="850561" y="1137572"/>
              <a:ext cx="574886" cy="885972"/>
            </a:xfrm>
            <a:custGeom>
              <a:avLst/>
              <a:gdLst/>
              <a:ahLst/>
              <a:cxnLst/>
              <a:rect l="0" t="0" r="0" b="0"/>
              <a:pathLst>
                <a:path w="14430" h="16206" extrusionOk="0">
                  <a:moveTo>
                    <a:pt x="13724" y="584"/>
                  </a:moveTo>
                  <a:lnTo>
                    <a:pt x="13724" y="974"/>
                  </a:lnTo>
                  <a:lnTo>
                    <a:pt x="13748" y="2312"/>
                  </a:lnTo>
                  <a:lnTo>
                    <a:pt x="13772" y="3139"/>
                  </a:lnTo>
                  <a:lnTo>
                    <a:pt x="13821" y="3966"/>
                  </a:lnTo>
                  <a:lnTo>
                    <a:pt x="13967" y="5621"/>
                  </a:lnTo>
                  <a:lnTo>
                    <a:pt x="13991" y="6375"/>
                  </a:lnTo>
                  <a:lnTo>
                    <a:pt x="14016" y="7154"/>
                  </a:lnTo>
                  <a:lnTo>
                    <a:pt x="13991" y="7908"/>
                  </a:lnTo>
                  <a:lnTo>
                    <a:pt x="13967" y="8687"/>
                  </a:lnTo>
                  <a:lnTo>
                    <a:pt x="13918" y="9441"/>
                  </a:lnTo>
                  <a:lnTo>
                    <a:pt x="13870" y="10195"/>
                  </a:lnTo>
                  <a:lnTo>
                    <a:pt x="13699" y="11728"/>
                  </a:lnTo>
                  <a:lnTo>
                    <a:pt x="13602" y="11972"/>
                  </a:lnTo>
                  <a:lnTo>
                    <a:pt x="13480" y="12191"/>
                  </a:lnTo>
                  <a:lnTo>
                    <a:pt x="13359" y="12361"/>
                  </a:lnTo>
                  <a:lnTo>
                    <a:pt x="13188" y="12531"/>
                  </a:lnTo>
                  <a:lnTo>
                    <a:pt x="13261" y="12361"/>
                  </a:lnTo>
                  <a:lnTo>
                    <a:pt x="13286" y="12191"/>
                  </a:lnTo>
                  <a:lnTo>
                    <a:pt x="13334" y="12020"/>
                  </a:lnTo>
                  <a:lnTo>
                    <a:pt x="13334" y="11850"/>
                  </a:lnTo>
                  <a:lnTo>
                    <a:pt x="13310" y="11777"/>
                  </a:lnTo>
                  <a:lnTo>
                    <a:pt x="13286" y="11704"/>
                  </a:lnTo>
                  <a:lnTo>
                    <a:pt x="13237" y="11680"/>
                  </a:lnTo>
                  <a:lnTo>
                    <a:pt x="13188" y="11704"/>
                  </a:lnTo>
                  <a:lnTo>
                    <a:pt x="13091" y="11826"/>
                  </a:lnTo>
                  <a:lnTo>
                    <a:pt x="12994" y="11972"/>
                  </a:lnTo>
                  <a:lnTo>
                    <a:pt x="12872" y="12288"/>
                  </a:lnTo>
                  <a:lnTo>
                    <a:pt x="12726" y="12580"/>
                  </a:lnTo>
                  <a:lnTo>
                    <a:pt x="12677" y="12750"/>
                  </a:lnTo>
                  <a:lnTo>
                    <a:pt x="12653" y="12896"/>
                  </a:lnTo>
                  <a:lnTo>
                    <a:pt x="12337" y="13018"/>
                  </a:lnTo>
                  <a:lnTo>
                    <a:pt x="12337" y="13018"/>
                  </a:lnTo>
                  <a:lnTo>
                    <a:pt x="12385" y="12799"/>
                  </a:lnTo>
                  <a:lnTo>
                    <a:pt x="12483" y="12604"/>
                  </a:lnTo>
                  <a:lnTo>
                    <a:pt x="12604" y="12312"/>
                  </a:lnTo>
                  <a:lnTo>
                    <a:pt x="12677" y="12142"/>
                  </a:lnTo>
                  <a:lnTo>
                    <a:pt x="12677" y="12069"/>
                  </a:lnTo>
                  <a:lnTo>
                    <a:pt x="12677" y="11996"/>
                  </a:lnTo>
                  <a:lnTo>
                    <a:pt x="12653" y="11972"/>
                  </a:lnTo>
                  <a:lnTo>
                    <a:pt x="12580" y="11972"/>
                  </a:lnTo>
                  <a:lnTo>
                    <a:pt x="12507" y="12020"/>
                  </a:lnTo>
                  <a:lnTo>
                    <a:pt x="12434" y="12069"/>
                  </a:lnTo>
                  <a:lnTo>
                    <a:pt x="12361" y="12142"/>
                  </a:lnTo>
                  <a:lnTo>
                    <a:pt x="12239" y="12312"/>
                  </a:lnTo>
                  <a:lnTo>
                    <a:pt x="12142" y="12458"/>
                  </a:lnTo>
                  <a:lnTo>
                    <a:pt x="11996" y="12775"/>
                  </a:lnTo>
                  <a:lnTo>
                    <a:pt x="11947" y="12921"/>
                  </a:lnTo>
                  <a:lnTo>
                    <a:pt x="11899" y="13091"/>
                  </a:lnTo>
                  <a:lnTo>
                    <a:pt x="11461" y="13140"/>
                  </a:lnTo>
                  <a:lnTo>
                    <a:pt x="11704" y="12604"/>
                  </a:lnTo>
                  <a:lnTo>
                    <a:pt x="11777" y="12483"/>
                  </a:lnTo>
                  <a:lnTo>
                    <a:pt x="11874" y="12264"/>
                  </a:lnTo>
                  <a:lnTo>
                    <a:pt x="11923" y="12142"/>
                  </a:lnTo>
                  <a:lnTo>
                    <a:pt x="11947" y="12045"/>
                  </a:lnTo>
                  <a:lnTo>
                    <a:pt x="11947" y="11972"/>
                  </a:lnTo>
                  <a:lnTo>
                    <a:pt x="11923" y="11923"/>
                  </a:lnTo>
                  <a:lnTo>
                    <a:pt x="11850" y="11899"/>
                  </a:lnTo>
                  <a:lnTo>
                    <a:pt x="11753" y="11923"/>
                  </a:lnTo>
                  <a:lnTo>
                    <a:pt x="11680" y="11996"/>
                  </a:lnTo>
                  <a:lnTo>
                    <a:pt x="11582" y="12069"/>
                  </a:lnTo>
                  <a:lnTo>
                    <a:pt x="11461" y="12264"/>
                  </a:lnTo>
                  <a:lnTo>
                    <a:pt x="11363" y="12410"/>
                  </a:lnTo>
                  <a:lnTo>
                    <a:pt x="11169" y="12702"/>
                  </a:lnTo>
                  <a:lnTo>
                    <a:pt x="11071" y="12896"/>
                  </a:lnTo>
                  <a:lnTo>
                    <a:pt x="10974" y="13091"/>
                  </a:lnTo>
                  <a:lnTo>
                    <a:pt x="10731" y="13042"/>
                  </a:lnTo>
                  <a:lnTo>
                    <a:pt x="10804" y="12848"/>
                  </a:lnTo>
                  <a:lnTo>
                    <a:pt x="11023" y="12385"/>
                  </a:lnTo>
                  <a:lnTo>
                    <a:pt x="11120" y="12166"/>
                  </a:lnTo>
                  <a:lnTo>
                    <a:pt x="11144" y="12045"/>
                  </a:lnTo>
                  <a:lnTo>
                    <a:pt x="11169" y="11923"/>
                  </a:lnTo>
                  <a:lnTo>
                    <a:pt x="11144" y="11874"/>
                  </a:lnTo>
                  <a:lnTo>
                    <a:pt x="11120" y="11850"/>
                  </a:lnTo>
                  <a:lnTo>
                    <a:pt x="11071" y="11850"/>
                  </a:lnTo>
                  <a:lnTo>
                    <a:pt x="10974" y="11947"/>
                  </a:lnTo>
                  <a:lnTo>
                    <a:pt x="10877" y="12020"/>
                  </a:lnTo>
                  <a:lnTo>
                    <a:pt x="10731" y="12215"/>
                  </a:lnTo>
                  <a:lnTo>
                    <a:pt x="10609" y="12434"/>
                  </a:lnTo>
                  <a:lnTo>
                    <a:pt x="10487" y="12653"/>
                  </a:lnTo>
                  <a:lnTo>
                    <a:pt x="10341" y="12921"/>
                  </a:lnTo>
                  <a:lnTo>
                    <a:pt x="10147" y="12799"/>
                  </a:lnTo>
                  <a:lnTo>
                    <a:pt x="10098" y="12775"/>
                  </a:lnTo>
                  <a:lnTo>
                    <a:pt x="10171" y="12653"/>
                  </a:lnTo>
                  <a:lnTo>
                    <a:pt x="10244" y="12531"/>
                  </a:lnTo>
                  <a:lnTo>
                    <a:pt x="10390" y="12264"/>
                  </a:lnTo>
                  <a:lnTo>
                    <a:pt x="10439" y="12118"/>
                  </a:lnTo>
                  <a:lnTo>
                    <a:pt x="10463" y="11996"/>
                  </a:lnTo>
                  <a:lnTo>
                    <a:pt x="10439" y="11874"/>
                  </a:lnTo>
                  <a:lnTo>
                    <a:pt x="10390" y="11753"/>
                  </a:lnTo>
                  <a:lnTo>
                    <a:pt x="10341" y="11728"/>
                  </a:lnTo>
                  <a:lnTo>
                    <a:pt x="10293" y="11753"/>
                  </a:lnTo>
                  <a:lnTo>
                    <a:pt x="10171" y="11850"/>
                  </a:lnTo>
                  <a:lnTo>
                    <a:pt x="10074" y="11996"/>
                  </a:lnTo>
                  <a:lnTo>
                    <a:pt x="9879" y="12288"/>
                  </a:lnTo>
                  <a:lnTo>
                    <a:pt x="9806" y="12385"/>
                  </a:lnTo>
                  <a:lnTo>
                    <a:pt x="9782" y="12191"/>
                  </a:lnTo>
                  <a:lnTo>
                    <a:pt x="9782" y="11996"/>
                  </a:lnTo>
                  <a:lnTo>
                    <a:pt x="9806" y="11801"/>
                  </a:lnTo>
                  <a:lnTo>
                    <a:pt x="9879" y="11607"/>
                  </a:lnTo>
                  <a:lnTo>
                    <a:pt x="9976" y="11436"/>
                  </a:lnTo>
                  <a:lnTo>
                    <a:pt x="10098" y="11266"/>
                  </a:lnTo>
                  <a:lnTo>
                    <a:pt x="10244" y="11120"/>
                  </a:lnTo>
                  <a:lnTo>
                    <a:pt x="10390" y="10998"/>
                  </a:lnTo>
                  <a:lnTo>
                    <a:pt x="10633" y="10877"/>
                  </a:lnTo>
                  <a:lnTo>
                    <a:pt x="10901" y="10804"/>
                  </a:lnTo>
                  <a:lnTo>
                    <a:pt x="11169" y="10755"/>
                  </a:lnTo>
                  <a:lnTo>
                    <a:pt x="11436" y="10731"/>
                  </a:lnTo>
                  <a:lnTo>
                    <a:pt x="11728" y="10682"/>
                  </a:lnTo>
                  <a:lnTo>
                    <a:pt x="11972" y="10609"/>
                  </a:lnTo>
                  <a:lnTo>
                    <a:pt x="12215" y="10512"/>
                  </a:lnTo>
                  <a:lnTo>
                    <a:pt x="12312" y="10439"/>
                  </a:lnTo>
                  <a:lnTo>
                    <a:pt x="12434" y="10341"/>
                  </a:lnTo>
                  <a:lnTo>
                    <a:pt x="12507" y="10341"/>
                  </a:lnTo>
                  <a:lnTo>
                    <a:pt x="12580" y="10317"/>
                  </a:lnTo>
                  <a:lnTo>
                    <a:pt x="12629" y="10244"/>
                  </a:lnTo>
                  <a:lnTo>
                    <a:pt x="12653" y="10171"/>
                  </a:lnTo>
                  <a:lnTo>
                    <a:pt x="12653" y="9830"/>
                  </a:lnTo>
                  <a:lnTo>
                    <a:pt x="12653" y="9514"/>
                  </a:lnTo>
                  <a:lnTo>
                    <a:pt x="12653" y="9198"/>
                  </a:lnTo>
                  <a:lnTo>
                    <a:pt x="12653" y="8857"/>
                  </a:lnTo>
                  <a:lnTo>
                    <a:pt x="12726" y="8030"/>
                  </a:lnTo>
                  <a:lnTo>
                    <a:pt x="12823" y="7203"/>
                  </a:lnTo>
                  <a:lnTo>
                    <a:pt x="12848" y="6789"/>
                  </a:lnTo>
                  <a:lnTo>
                    <a:pt x="12848" y="6375"/>
                  </a:lnTo>
                  <a:lnTo>
                    <a:pt x="12823" y="5548"/>
                  </a:lnTo>
                  <a:lnTo>
                    <a:pt x="12848" y="5232"/>
                  </a:lnTo>
                  <a:lnTo>
                    <a:pt x="12872" y="4842"/>
                  </a:lnTo>
                  <a:lnTo>
                    <a:pt x="12872" y="4648"/>
                  </a:lnTo>
                  <a:lnTo>
                    <a:pt x="12848" y="4477"/>
                  </a:lnTo>
                  <a:lnTo>
                    <a:pt x="12799" y="4307"/>
                  </a:lnTo>
                  <a:lnTo>
                    <a:pt x="12726" y="4161"/>
                  </a:lnTo>
                  <a:lnTo>
                    <a:pt x="12775" y="4112"/>
                  </a:lnTo>
                  <a:lnTo>
                    <a:pt x="12799" y="4039"/>
                  </a:lnTo>
                  <a:lnTo>
                    <a:pt x="12823" y="3966"/>
                  </a:lnTo>
                  <a:lnTo>
                    <a:pt x="12799" y="3893"/>
                  </a:lnTo>
                  <a:lnTo>
                    <a:pt x="12750" y="3820"/>
                  </a:lnTo>
                  <a:lnTo>
                    <a:pt x="12702" y="3772"/>
                  </a:lnTo>
                  <a:lnTo>
                    <a:pt x="12604" y="3747"/>
                  </a:lnTo>
                  <a:lnTo>
                    <a:pt x="12531" y="3747"/>
                  </a:lnTo>
                  <a:lnTo>
                    <a:pt x="12045" y="3869"/>
                  </a:lnTo>
                  <a:lnTo>
                    <a:pt x="11558" y="3991"/>
                  </a:lnTo>
                  <a:lnTo>
                    <a:pt x="10585" y="4258"/>
                  </a:lnTo>
                  <a:lnTo>
                    <a:pt x="8468" y="4794"/>
                  </a:lnTo>
                  <a:lnTo>
                    <a:pt x="7446" y="5061"/>
                  </a:lnTo>
                  <a:lnTo>
                    <a:pt x="6959" y="5207"/>
                  </a:lnTo>
                  <a:lnTo>
                    <a:pt x="6448" y="5378"/>
                  </a:lnTo>
                  <a:lnTo>
                    <a:pt x="5962" y="5548"/>
                  </a:lnTo>
                  <a:lnTo>
                    <a:pt x="5499" y="5743"/>
                  </a:lnTo>
                  <a:lnTo>
                    <a:pt x="5013" y="5986"/>
                  </a:lnTo>
                  <a:lnTo>
                    <a:pt x="4575" y="6229"/>
                  </a:lnTo>
                  <a:lnTo>
                    <a:pt x="4526" y="6254"/>
                  </a:lnTo>
                  <a:lnTo>
                    <a:pt x="4526" y="6302"/>
                  </a:lnTo>
                  <a:lnTo>
                    <a:pt x="4526" y="6351"/>
                  </a:lnTo>
                  <a:lnTo>
                    <a:pt x="4550" y="6400"/>
                  </a:lnTo>
                  <a:lnTo>
                    <a:pt x="4623" y="7130"/>
                  </a:lnTo>
                  <a:lnTo>
                    <a:pt x="4648" y="7495"/>
                  </a:lnTo>
                  <a:lnTo>
                    <a:pt x="4648" y="7860"/>
                  </a:lnTo>
                  <a:lnTo>
                    <a:pt x="4623" y="8736"/>
                  </a:lnTo>
                  <a:lnTo>
                    <a:pt x="4575" y="9587"/>
                  </a:lnTo>
                  <a:lnTo>
                    <a:pt x="4575" y="10171"/>
                  </a:lnTo>
                  <a:lnTo>
                    <a:pt x="4575" y="10779"/>
                  </a:lnTo>
                  <a:lnTo>
                    <a:pt x="4599" y="11972"/>
                  </a:lnTo>
                  <a:lnTo>
                    <a:pt x="4623" y="12580"/>
                  </a:lnTo>
                  <a:lnTo>
                    <a:pt x="4623" y="13164"/>
                  </a:lnTo>
                  <a:lnTo>
                    <a:pt x="4575" y="13772"/>
                  </a:lnTo>
                  <a:lnTo>
                    <a:pt x="4526" y="14356"/>
                  </a:lnTo>
                  <a:lnTo>
                    <a:pt x="4356" y="14600"/>
                  </a:lnTo>
                  <a:lnTo>
                    <a:pt x="4404" y="14356"/>
                  </a:lnTo>
                  <a:lnTo>
                    <a:pt x="4404" y="14259"/>
                  </a:lnTo>
                  <a:lnTo>
                    <a:pt x="4404" y="14137"/>
                  </a:lnTo>
                  <a:lnTo>
                    <a:pt x="4380" y="14064"/>
                  </a:lnTo>
                  <a:lnTo>
                    <a:pt x="4307" y="14040"/>
                  </a:lnTo>
                  <a:lnTo>
                    <a:pt x="4258" y="14064"/>
                  </a:lnTo>
                  <a:lnTo>
                    <a:pt x="4185" y="14113"/>
                  </a:lnTo>
                  <a:lnTo>
                    <a:pt x="4088" y="14259"/>
                  </a:lnTo>
                  <a:lnTo>
                    <a:pt x="4015" y="14429"/>
                  </a:lnTo>
                  <a:lnTo>
                    <a:pt x="3869" y="14770"/>
                  </a:lnTo>
                  <a:lnTo>
                    <a:pt x="3723" y="15038"/>
                  </a:lnTo>
                  <a:lnTo>
                    <a:pt x="3674" y="15184"/>
                  </a:lnTo>
                  <a:lnTo>
                    <a:pt x="3626" y="15305"/>
                  </a:lnTo>
                  <a:lnTo>
                    <a:pt x="3285" y="15451"/>
                  </a:lnTo>
                  <a:lnTo>
                    <a:pt x="3407" y="15159"/>
                  </a:lnTo>
                  <a:lnTo>
                    <a:pt x="3601" y="14770"/>
                  </a:lnTo>
                  <a:lnTo>
                    <a:pt x="3674" y="14551"/>
                  </a:lnTo>
                  <a:lnTo>
                    <a:pt x="3699" y="14429"/>
                  </a:lnTo>
                  <a:lnTo>
                    <a:pt x="3699" y="14332"/>
                  </a:lnTo>
                  <a:lnTo>
                    <a:pt x="3699" y="14283"/>
                  </a:lnTo>
                  <a:lnTo>
                    <a:pt x="3650" y="14259"/>
                  </a:lnTo>
                  <a:lnTo>
                    <a:pt x="3601" y="14235"/>
                  </a:lnTo>
                  <a:lnTo>
                    <a:pt x="3577" y="14259"/>
                  </a:lnTo>
                  <a:lnTo>
                    <a:pt x="3407" y="14429"/>
                  </a:lnTo>
                  <a:lnTo>
                    <a:pt x="3261" y="14648"/>
                  </a:lnTo>
                  <a:lnTo>
                    <a:pt x="3017" y="15062"/>
                  </a:lnTo>
                  <a:lnTo>
                    <a:pt x="2847" y="15330"/>
                  </a:lnTo>
                  <a:lnTo>
                    <a:pt x="2798" y="15476"/>
                  </a:lnTo>
                  <a:lnTo>
                    <a:pt x="2750" y="15622"/>
                  </a:lnTo>
                  <a:lnTo>
                    <a:pt x="2531" y="15670"/>
                  </a:lnTo>
                  <a:lnTo>
                    <a:pt x="2531" y="15670"/>
                  </a:lnTo>
                  <a:lnTo>
                    <a:pt x="2628" y="15403"/>
                  </a:lnTo>
                  <a:lnTo>
                    <a:pt x="2725" y="15159"/>
                  </a:lnTo>
                  <a:lnTo>
                    <a:pt x="2798" y="14965"/>
                  </a:lnTo>
                  <a:lnTo>
                    <a:pt x="2871" y="14770"/>
                  </a:lnTo>
                  <a:lnTo>
                    <a:pt x="2896" y="14551"/>
                  </a:lnTo>
                  <a:lnTo>
                    <a:pt x="2871" y="14454"/>
                  </a:lnTo>
                  <a:lnTo>
                    <a:pt x="2847" y="14356"/>
                  </a:lnTo>
                  <a:lnTo>
                    <a:pt x="2823" y="14332"/>
                  </a:lnTo>
                  <a:lnTo>
                    <a:pt x="2798" y="14332"/>
                  </a:lnTo>
                  <a:lnTo>
                    <a:pt x="2701" y="14502"/>
                  </a:lnTo>
                  <a:lnTo>
                    <a:pt x="2604" y="14673"/>
                  </a:lnTo>
                  <a:lnTo>
                    <a:pt x="2433" y="15038"/>
                  </a:lnTo>
                  <a:lnTo>
                    <a:pt x="2239" y="15354"/>
                  </a:lnTo>
                  <a:lnTo>
                    <a:pt x="2141" y="15549"/>
                  </a:lnTo>
                  <a:lnTo>
                    <a:pt x="2093" y="15719"/>
                  </a:lnTo>
                  <a:lnTo>
                    <a:pt x="1801" y="15695"/>
                  </a:lnTo>
                  <a:lnTo>
                    <a:pt x="2117" y="15062"/>
                  </a:lnTo>
                  <a:lnTo>
                    <a:pt x="2263" y="14746"/>
                  </a:lnTo>
                  <a:lnTo>
                    <a:pt x="2312" y="14575"/>
                  </a:lnTo>
                  <a:lnTo>
                    <a:pt x="2336" y="14405"/>
                  </a:lnTo>
                  <a:lnTo>
                    <a:pt x="2336" y="14381"/>
                  </a:lnTo>
                  <a:lnTo>
                    <a:pt x="2312" y="14356"/>
                  </a:lnTo>
                  <a:lnTo>
                    <a:pt x="2263" y="14356"/>
                  </a:lnTo>
                  <a:lnTo>
                    <a:pt x="1995" y="14648"/>
                  </a:lnTo>
                  <a:lnTo>
                    <a:pt x="1752" y="14940"/>
                  </a:lnTo>
                  <a:lnTo>
                    <a:pt x="1533" y="15281"/>
                  </a:lnTo>
                  <a:lnTo>
                    <a:pt x="1363" y="15622"/>
                  </a:lnTo>
                  <a:lnTo>
                    <a:pt x="1119" y="15524"/>
                  </a:lnTo>
                  <a:lnTo>
                    <a:pt x="1144" y="15354"/>
                  </a:lnTo>
                  <a:lnTo>
                    <a:pt x="1192" y="15208"/>
                  </a:lnTo>
                  <a:lnTo>
                    <a:pt x="1363" y="14916"/>
                  </a:lnTo>
                  <a:lnTo>
                    <a:pt x="1582" y="14551"/>
                  </a:lnTo>
                  <a:lnTo>
                    <a:pt x="1679" y="14356"/>
                  </a:lnTo>
                  <a:lnTo>
                    <a:pt x="1776" y="14137"/>
                  </a:lnTo>
                  <a:lnTo>
                    <a:pt x="1776" y="14113"/>
                  </a:lnTo>
                  <a:lnTo>
                    <a:pt x="1752" y="14089"/>
                  </a:lnTo>
                  <a:lnTo>
                    <a:pt x="1679" y="14089"/>
                  </a:lnTo>
                  <a:lnTo>
                    <a:pt x="1460" y="14308"/>
                  </a:lnTo>
                  <a:lnTo>
                    <a:pt x="1265" y="14502"/>
                  </a:lnTo>
                  <a:lnTo>
                    <a:pt x="1071" y="14746"/>
                  </a:lnTo>
                  <a:lnTo>
                    <a:pt x="925" y="14989"/>
                  </a:lnTo>
                  <a:lnTo>
                    <a:pt x="852" y="15111"/>
                  </a:lnTo>
                  <a:lnTo>
                    <a:pt x="779" y="15257"/>
                  </a:lnTo>
                  <a:lnTo>
                    <a:pt x="681" y="15159"/>
                  </a:lnTo>
                  <a:lnTo>
                    <a:pt x="633" y="15062"/>
                  </a:lnTo>
                  <a:lnTo>
                    <a:pt x="657" y="14989"/>
                  </a:lnTo>
                  <a:lnTo>
                    <a:pt x="681" y="14916"/>
                  </a:lnTo>
                  <a:lnTo>
                    <a:pt x="657" y="14867"/>
                  </a:lnTo>
                  <a:lnTo>
                    <a:pt x="827" y="14624"/>
                  </a:lnTo>
                  <a:lnTo>
                    <a:pt x="925" y="14502"/>
                  </a:lnTo>
                  <a:lnTo>
                    <a:pt x="998" y="14356"/>
                  </a:lnTo>
                  <a:lnTo>
                    <a:pt x="998" y="14332"/>
                  </a:lnTo>
                  <a:lnTo>
                    <a:pt x="1022" y="14308"/>
                  </a:lnTo>
                  <a:lnTo>
                    <a:pt x="998" y="14308"/>
                  </a:lnTo>
                  <a:lnTo>
                    <a:pt x="998" y="14235"/>
                  </a:lnTo>
                  <a:lnTo>
                    <a:pt x="973" y="14186"/>
                  </a:lnTo>
                  <a:lnTo>
                    <a:pt x="900" y="14137"/>
                  </a:lnTo>
                  <a:lnTo>
                    <a:pt x="827" y="14162"/>
                  </a:lnTo>
                  <a:lnTo>
                    <a:pt x="681" y="14259"/>
                  </a:lnTo>
                  <a:lnTo>
                    <a:pt x="535" y="14381"/>
                  </a:lnTo>
                  <a:lnTo>
                    <a:pt x="535" y="14381"/>
                  </a:lnTo>
                  <a:lnTo>
                    <a:pt x="560" y="14235"/>
                  </a:lnTo>
                  <a:lnTo>
                    <a:pt x="633" y="14113"/>
                  </a:lnTo>
                  <a:lnTo>
                    <a:pt x="681" y="13967"/>
                  </a:lnTo>
                  <a:lnTo>
                    <a:pt x="779" y="13845"/>
                  </a:lnTo>
                  <a:lnTo>
                    <a:pt x="973" y="13602"/>
                  </a:lnTo>
                  <a:lnTo>
                    <a:pt x="1217" y="13407"/>
                  </a:lnTo>
                  <a:lnTo>
                    <a:pt x="1460" y="13286"/>
                  </a:lnTo>
                  <a:lnTo>
                    <a:pt x="1703" y="13164"/>
                  </a:lnTo>
                  <a:lnTo>
                    <a:pt x="1971" y="13091"/>
                  </a:lnTo>
                  <a:lnTo>
                    <a:pt x="2214" y="13042"/>
                  </a:lnTo>
                  <a:lnTo>
                    <a:pt x="2750" y="12945"/>
                  </a:lnTo>
                  <a:lnTo>
                    <a:pt x="3285" y="12823"/>
                  </a:lnTo>
                  <a:lnTo>
                    <a:pt x="3358" y="12872"/>
                  </a:lnTo>
                  <a:lnTo>
                    <a:pt x="3431" y="12872"/>
                  </a:lnTo>
                  <a:lnTo>
                    <a:pt x="3504" y="12848"/>
                  </a:lnTo>
                  <a:lnTo>
                    <a:pt x="3504" y="12799"/>
                  </a:lnTo>
                  <a:lnTo>
                    <a:pt x="3528" y="12750"/>
                  </a:lnTo>
                  <a:lnTo>
                    <a:pt x="3577" y="12702"/>
                  </a:lnTo>
                  <a:lnTo>
                    <a:pt x="3601" y="12629"/>
                  </a:lnTo>
                  <a:lnTo>
                    <a:pt x="3601" y="12531"/>
                  </a:lnTo>
                  <a:lnTo>
                    <a:pt x="3553" y="12483"/>
                  </a:lnTo>
                  <a:lnTo>
                    <a:pt x="3577" y="11923"/>
                  </a:lnTo>
                  <a:lnTo>
                    <a:pt x="3577" y="11388"/>
                  </a:lnTo>
                  <a:lnTo>
                    <a:pt x="3577" y="10293"/>
                  </a:lnTo>
                  <a:lnTo>
                    <a:pt x="3626" y="7811"/>
                  </a:lnTo>
                  <a:lnTo>
                    <a:pt x="3626" y="3480"/>
                  </a:lnTo>
                  <a:lnTo>
                    <a:pt x="3820" y="3528"/>
                  </a:lnTo>
                  <a:lnTo>
                    <a:pt x="4039" y="3528"/>
                  </a:lnTo>
                  <a:lnTo>
                    <a:pt x="4258" y="3480"/>
                  </a:lnTo>
                  <a:lnTo>
                    <a:pt x="4502" y="3431"/>
                  </a:lnTo>
                  <a:lnTo>
                    <a:pt x="4940" y="3285"/>
                  </a:lnTo>
                  <a:lnTo>
                    <a:pt x="5305" y="3139"/>
                  </a:lnTo>
                  <a:lnTo>
                    <a:pt x="5937" y="2896"/>
                  </a:lnTo>
                  <a:lnTo>
                    <a:pt x="6570" y="2628"/>
                  </a:lnTo>
                  <a:lnTo>
                    <a:pt x="7203" y="2385"/>
                  </a:lnTo>
                  <a:lnTo>
                    <a:pt x="7859" y="2141"/>
                  </a:lnTo>
                  <a:lnTo>
                    <a:pt x="8638" y="1898"/>
                  </a:lnTo>
                  <a:lnTo>
                    <a:pt x="9441" y="1679"/>
                  </a:lnTo>
                  <a:lnTo>
                    <a:pt x="11047" y="1290"/>
                  </a:lnTo>
                  <a:lnTo>
                    <a:pt x="12410" y="974"/>
                  </a:lnTo>
                  <a:lnTo>
                    <a:pt x="13067" y="803"/>
                  </a:lnTo>
                  <a:lnTo>
                    <a:pt x="13724" y="584"/>
                  </a:lnTo>
                  <a:close/>
                  <a:moveTo>
                    <a:pt x="13845" y="0"/>
                  </a:moveTo>
                  <a:lnTo>
                    <a:pt x="13529" y="146"/>
                  </a:lnTo>
                  <a:lnTo>
                    <a:pt x="13188" y="244"/>
                  </a:lnTo>
                  <a:lnTo>
                    <a:pt x="12507" y="438"/>
                  </a:lnTo>
                  <a:lnTo>
                    <a:pt x="11120" y="779"/>
                  </a:lnTo>
                  <a:lnTo>
                    <a:pt x="9490" y="1168"/>
                  </a:lnTo>
                  <a:lnTo>
                    <a:pt x="8687" y="1387"/>
                  </a:lnTo>
                  <a:lnTo>
                    <a:pt x="7908" y="1630"/>
                  </a:lnTo>
                  <a:lnTo>
                    <a:pt x="7276" y="1849"/>
                  </a:lnTo>
                  <a:lnTo>
                    <a:pt x="6667" y="2093"/>
                  </a:lnTo>
                  <a:lnTo>
                    <a:pt x="5451" y="2579"/>
                  </a:lnTo>
                  <a:lnTo>
                    <a:pt x="4867" y="2798"/>
                  </a:lnTo>
                  <a:lnTo>
                    <a:pt x="4283" y="2993"/>
                  </a:lnTo>
                  <a:lnTo>
                    <a:pt x="3893" y="3066"/>
                  </a:lnTo>
                  <a:lnTo>
                    <a:pt x="3699" y="3115"/>
                  </a:lnTo>
                  <a:lnTo>
                    <a:pt x="3504" y="3188"/>
                  </a:lnTo>
                  <a:lnTo>
                    <a:pt x="3382" y="3163"/>
                  </a:lnTo>
                  <a:lnTo>
                    <a:pt x="3285" y="3188"/>
                  </a:lnTo>
                  <a:lnTo>
                    <a:pt x="3236" y="3212"/>
                  </a:lnTo>
                  <a:lnTo>
                    <a:pt x="3188" y="3261"/>
                  </a:lnTo>
                  <a:lnTo>
                    <a:pt x="3163" y="3309"/>
                  </a:lnTo>
                  <a:lnTo>
                    <a:pt x="3163" y="3382"/>
                  </a:lnTo>
                  <a:lnTo>
                    <a:pt x="3163" y="7616"/>
                  </a:lnTo>
                  <a:lnTo>
                    <a:pt x="3212" y="10098"/>
                  </a:lnTo>
                  <a:lnTo>
                    <a:pt x="3212" y="11242"/>
                  </a:lnTo>
                  <a:lnTo>
                    <a:pt x="3212" y="11801"/>
                  </a:lnTo>
                  <a:lnTo>
                    <a:pt x="3236" y="12385"/>
                  </a:lnTo>
                  <a:lnTo>
                    <a:pt x="3236" y="12385"/>
                  </a:lnTo>
                  <a:lnTo>
                    <a:pt x="2920" y="12361"/>
                  </a:lnTo>
                  <a:lnTo>
                    <a:pt x="2579" y="12385"/>
                  </a:lnTo>
                  <a:lnTo>
                    <a:pt x="2239" y="12458"/>
                  </a:lnTo>
                  <a:lnTo>
                    <a:pt x="1898" y="12556"/>
                  </a:lnTo>
                  <a:lnTo>
                    <a:pt x="1557" y="12677"/>
                  </a:lnTo>
                  <a:lnTo>
                    <a:pt x="1265" y="12799"/>
                  </a:lnTo>
                  <a:lnTo>
                    <a:pt x="973" y="12969"/>
                  </a:lnTo>
                  <a:lnTo>
                    <a:pt x="730" y="13140"/>
                  </a:lnTo>
                  <a:lnTo>
                    <a:pt x="584" y="13261"/>
                  </a:lnTo>
                  <a:lnTo>
                    <a:pt x="487" y="13383"/>
                  </a:lnTo>
                  <a:lnTo>
                    <a:pt x="365" y="13505"/>
                  </a:lnTo>
                  <a:lnTo>
                    <a:pt x="268" y="13651"/>
                  </a:lnTo>
                  <a:lnTo>
                    <a:pt x="195" y="13797"/>
                  </a:lnTo>
                  <a:lnTo>
                    <a:pt x="122" y="13967"/>
                  </a:lnTo>
                  <a:lnTo>
                    <a:pt x="73" y="14113"/>
                  </a:lnTo>
                  <a:lnTo>
                    <a:pt x="24" y="14283"/>
                  </a:lnTo>
                  <a:lnTo>
                    <a:pt x="24" y="14454"/>
                  </a:lnTo>
                  <a:lnTo>
                    <a:pt x="0" y="14624"/>
                  </a:lnTo>
                  <a:lnTo>
                    <a:pt x="24" y="14794"/>
                  </a:lnTo>
                  <a:lnTo>
                    <a:pt x="49" y="14940"/>
                  </a:lnTo>
                  <a:lnTo>
                    <a:pt x="97" y="15111"/>
                  </a:lnTo>
                  <a:lnTo>
                    <a:pt x="170" y="15257"/>
                  </a:lnTo>
                  <a:lnTo>
                    <a:pt x="268" y="15427"/>
                  </a:lnTo>
                  <a:lnTo>
                    <a:pt x="365" y="15573"/>
                  </a:lnTo>
                  <a:lnTo>
                    <a:pt x="487" y="15695"/>
                  </a:lnTo>
                  <a:lnTo>
                    <a:pt x="608" y="15792"/>
                  </a:lnTo>
                  <a:lnTo>
                    <a:pt x="876" y="15962"/>
                  </a:lnTo>
                  <a:lnTo>
                    <a:pt x="1144" y="16084"/>
                  </a:lnTo>
                  <a:lnTo>
                    <a:pt x="1460" y="16157"/>
                  </a:lnTo>
                  <a:lnTo>
                    <a:pt x="1776" y="16206"/>
                  </a:lnTo>
                  <a:lnTo>
                    <a:pt x="2093" y="16206"/>
                  </a:lnTo>
                  <a:lnTo>
                    <a:pt x="2409" y="16181"/>
                  </a:lnTo>
                  <a:lnTo>
                    <a:pt x="2725" y="16157"/>
                  </a:lnTo>
                  <a:lnTo>
                    <a:pt x="3042" y="16084"/>
                  </a:lnTo>
                  <a:lnTo>
                    <a:pt x="3358" y="15987"/>
                  </a:lnTo>
                  <a:lnTo>
                    <a:pt x="3699" y="15841"/>
                  </a:lnTo>
                  <a:lnTo>
                    <a:pt x="4015" y="15646"/>
                  </a:lnTo>
                  <a:lnTo>
                    <a:pt x="4307" y="15451"/>
                  </a:lnTo>
                  <a:lnTo>
                    <a:pt x="4550" y="15208"/>
                  </a:lnTo>
                  <a:lnTo>
                    <a:pt x="4672" y="15062"/>
                  </a:lnTo>
                  <a:lnTo>
                    <a:pt x="4769" y="14916"/>
                  </a:lnTo>
                  <a:lnTo>
                    <a:pt x="4842" y="14770"/>
                  </a:lnTo>
                  <a:lnTo>
                    <a:pt x="4891" y="14624"/>
                  </a:lnTo>
                  <a:lnTo>
                    <a:pt x="4940" y="14527"/>
                  </a:lnTo>
                  <a:lnTo>
                    <a:pt x="5013" y="14259"/>
                  </a:lnTo>
                  <a:lnTo>
                    <a:pt x="5061" y="13967"/>
                  </a:lnTo>
                  <a:lnTo>
                    <a:pt x="5086" y="13675"/>
                  </a:lnTo>
                  <a:lnTo>
                    <a:pt x="5110" y="13359"/>
                  </a:lnTo>
                  <a:lnTo>
                    <a:pt x="5086" y="12750"/>
                  </a:lnTo>
                  <a:lnTo>
                    <a:pt x="5061" y="12166"/>
                  </a:lnTo>
                  <a:lnTo>
                    <a:pt x="5037" y="10877"/>
                  </a:lnTo>
                  <a:lnTo>
                    <a:pt x="5037" y="9587"/>
                  </a:lnTo>
                  <a:lnTo>
                    <a:pt x="5061" y="9125"/>
                  </a:lnTo>
                  <a:lnTo>
                    <a:pt x="5086" y="8663"/>
                  </a:lnTo>
                  <a:lnTo>
                    <a:pt x="5110" y="8200"/>
                  </a:lnTo>
                  <a:lnTo>
                    <a:pt x="5110" y="7738"/>
                  </a:lnTo>
                  <a:lnTo>
                    <a:pt x="5110" y="7397"/>
                  </a:lnTo>
                  <a:lnTo>
                    <a:pt x="5086" y="7057"/>
                  </a:lnTo>
                  <a:lnTo>
                    <a:pt x="5013" y="6740"/>
                  </a:lnTo>
                  <a:lnTo>
                    <a:pt x="4964" y="6594"/>
                  </a:lnTo>
                  <a:lnTo>
                    <a:pt x="4891" y="6448"/>
                  </a:lnTo>
                  <a:lnTo>
                    <a:pt x="5013" y="6424"/>
                  </a:lnTo>
                  <a:lnTo>
                    <a:pt x="5110" y="6375"/>
                  </a:lnTo>
                  <a:lnTo>
                    <a:pt x="5402" y="6254"/>
                  </a:lnTo>
                  <a:lnTo>
                    <a:pt x="5718" y="6132"/>
                  </a:lnTo>
                  <a:lnTo>
                    <a:pt x="6327" y="5913"/>
                  </a:lnTo>
                  <a:lnTo>
                    <a:pt x="7373" y="5597"/>
                  </a:lnTo>
                  <a:lnTo>
                    <a:pt x="8419" y="5305"/>
                  </a:lnTo>
                  <a:lnTo>
                    <a:pt x="9490" y="5037"/>
                  </a:lnTo>
                  <a:lnTo>
                    <a:pt x="10560" y="4769"/>
                  </a:lnTo>
                  <a:lnTo>
                    <a:pt x="11509" y="4550"/>
                  </a:lnTo>
                  <a:lnTo>
                    <a:pt x="11996" y="4429"/>
                  </a:lnTo>
                  <a:lnTo>
                    <a:pt x="12458" y="4283"/>
                  </a:lnTo>
                  <a:lnTo>
                    <a:pt x="12410" y="4429"/>
                  </a:lnTo>
                  <a:lnTo>
                    <a:pt x="12385" y="4599"/>
                  </a:lnTo>
                  <a:lnTo>
                    <a:pt x="12385" y="4940"/>
                  </a:lnTo>
                  <a:lnTo>
                    <a:pt x="12410" y="5548"/>
                  </a:lnTo>
                  <a:lnTo>
                    <a:pt x="12410" y="6448"/>
                  </a:lnTo>
                  <a:lnTo>
                    <a:pt x="12410" y="6886"/>
                  </a:lnTo>
                  <a:lnTo>
                    <a:pt x="12361" y="7349"/>
                  </a:lnTo>
                  <a:lnTo>
                    <a:pt x="12288" y="8176"/>
                  </a:lnTo>
                  <a:lnTo>
                    <a:pt x="12215" y="9003"/>
                  </a:lnTo>
                  <a:lnTo>
                    <a:pt x="12191" y="9538"/>
                  </a:lnTo>
                  <a:lnTo>
                    <a:pt x="12191" y="9806"/>
                  </a:lnTo>
                  <a:lnTo>
                    <a:pt x="12239" y="10074"/>
                  </a:lnTo>
                  <a:lnTo>
                    <a:pt x="11923" y="10098"/>
                  </a:lnTo>
                  <a:lnTo>
                    <a:pt x="11582" y="10147"/>
                  </a:lnTo>
                  <a:lnTo>
                    <a:pt x="10925" y="10268"/>
                  </a:lnTo>
                  <a:lnTo>
                    <a:pt x="10560" y="10366"/>
                  </a:lnTo>
                  <a:lnTo>
                    <a:pt x="10390" y="10439"/>
                  </a:lnTo>
                  <a:lnTo>
                    <a:pt x="10244" y="10512"/>
                  </a:lnTo>
                  <a:lnTo>
                    <a:pt x="10074" y="10585"/>
                  </a:lnTo>
                  <a:lnTo>
                    <a:pt x="9928" y="10706"/>
                  </a:lnTo>
                  <a:lnTo>
                    <a:pt x="9782" y="10828"/>
                  </a:lnTo>
                  <a:lnTo>
                    <a:pt x="9660" y="10950"/>
                  </a:lnTo>
                  <a:lnTo>
                    <a:pt x="9490" y="11217"/>
                  </a:lnTo>
                  <a:lnTo>
                    <a:pt x="9368" y="11485"/>
                  </a:lnTo>
                  <a:lnTo>
                    <a:pt x="9295" y="11801"/>
                  </a:lnTo>
                  <a:lnTo>
                    <a:pt x="9246" y="12093"/>
                  </a:lnTo>
                  <a:lnTo>
                    <a:pt x="9271" y="12239"/>
                  </a:lnTo>
                  <a:lnTo>
                    <a:pt x="9295" y="12410"/>
                  </a:lnTo>
                  <a:lnTo>
                    <a:pt x="9319" y="12531"/>
                  </a:lnTo>
                  <a:lnTo>
                    <a:pt x="9392" y="12677"/>
                  </a:lnTo>
                  <a:lnTo>
                    <a:pt x="9441" y="12823"/>
                  </a:lnTo>
                  <a:lnTo>
                    <a:pt x="9538" y="12945"/>
                  </a:lnTo>
                  <a:lnTo>
                    <a:pt x="9636" y="13067"/>
                  </a:lnTo>
                  <a:lnTo>
                    <a:pt x="9757" y="13164"/>
                  </a:lnTo>
                  <a:lnTo>
                    <a:pt x="10001" y="13334"/>
                  </a:lnTo>
                  <a:lnTo>
                    <a:pt x="10244" y="13432"/>
                  </a:lnTo>
                  <a:lnTo>
                    <a:pt x="10293" y="13505"/>
                  </a:lnTo>
                  <a:lnTo>
                    <a:pt x="10341" y="13529"/>
                  </a:lnTo>
                  <a:lnTo>
                    <a:pt x="10390" y="13529"/>
                  </a:lnTo>
                  <a:lnTo>
                    <a:pt x="10463" y="13505"/>
                  </a:lnTo>
                  <a:lnTo>
                    <a:pt x="10779" y="13578"/>
                  </a:lnTo>
                  <a:lnTo>
                    <a:pt x="11096" y="13626"/>
                  </a:lnTo>
                  <a:lnTo>
                    <a:pt x="11655" y="13626"/>
                  </a:lnTo>
                  <a:lnTo>
                    <a:pt x="12093" y="13578"/>
                  </a:lnTo>
                  <a:lnTo>
                    <a:pt x="12288" y="13529"/>
                  </a:lnTo>
                  <a:lnTo>
                    <a:pt x="12483" y="13480"/>
                  </a:lnTo>
                  <a:lnTo>
                    <a:pt x="12653" y="13432"/>
                  </a:lnTo>
                  <a:lnTo>
                    <a:pt x="12848" y="13359"/>
                  </a:lnTo>
                  <a:lnTo>
                    <a:pt x="13018" y="13261"/>
                  </a:lnTo>
                  <a:lnTo>
                    <a:pt x="13164" y="13164"/>
                  </a:lnTo>
                  <a:lnTo>
                    <a:pt x="13334" y="13042"/>
                  </a:lnTo>
                  <a:lnTo>
                    <a:pt x="13480" y="12921"/>
                  </a:lnTo>
                  <a:lnTo>
                    <a:pt x="13602" y="12775"/>
                  </a:lnTo>
                  <a:lnTo>
                    <a:pt x="13724" y="12629"/>
                  </a:lnTo>
                  <a:lnTo>
                    <a:pt x="13845" y="12483"/>
                  </a:lnTo>
                  <a:lnTo>
                    <a:pt x="13943" y="12312"/>
                  </a:lnTo>
                  <a:lnTo>
                    <a:pt x="14040" y="12142"/>
                  </a:lnTo>
                  <a:lnTo>
                    <a:pt x="14113" y="11947"/>
                  </a:lnTo>
                  <a:lnTo>
                    <a:pt x="14162" y="11753"/>
                  </a:lnTo>
                  <a:lnTo>
                    <a:pt x="14210" y="11558"/>
                  </a:lnTo>
                  <a:lnTo>
                    <a:pt x="14210" y="11485"/>
                  </a:lnTo>
                  <a:lnTo>
                    <a:pt x="14186" y="11412"/>
                  </a:lnTo>
                  <a:lnTo>
                    <a:pt x="14235" y="11120"/>
                  </a:lnTo>
                  <a:lnTo>
                    <a:pt x="14283" y="10852"/>
                  </a:lnTo>
                  <a:lnTo>
                    <a:pt x="14308" y="10268"/>
                  </a:lnTo>
                  <a:lnTo>
                    <a:pt x="14332" y="9684"/>
                  </a:lnTo>
                  <a:lnTo>
                    <a:pt x="14356" y="9125"/>
                  </a:lnTo>
                  <a:lnTo>
                    <a:pt x="14405" y="8298"/>
                  </a:lnTo>
                  <a:lnTo>
                    <a:pt x="14429" y="7470"/>
                  </a:lnTo>
                  <a:lnTo>
                    <a:pt x="14429" y="6643"/>
                  </a:lnTo>
                  <a:lnTo>
                    <a:pt x="14405" y="5791"/>
                  </a:lnTo>
                  <a:lnTo>
                    <a:pt x="14356" y="5013"/>
                  </a:lnTo>
                  <a:lnTo>
                    <a:pt x="14283" y="4234"/>
                  </a:lnTo>
                  <a:lnTo>
                    <a:pt x="14235" y="3455"/>
                  </a:lnTo>
                  <a:lnTo>
                    <a:pt x="14186" y="2677"/>
                  </a:lnTo>
                  <a:lnTo>
                    <a:pt x="14186" y="2093"/>
                  </a:lnTo>
                  <a:lnTo>
                    <a:pt x="14186" y="1509"/>
                  </a:lnTo>
                  <a:lnTo>
                    <a:pt x="14186" y="901"/>
                  </a:lnTo>
                  <a:lnTo>
                    <a:pt x="14162" y="609"/>
                  </a:lnTo>
                  <a:lnTo>
                    <a:pt x="14137" y="317"/>
                  </a:lnTo>
                  <a:lnTo>
                    <a:pt x="14162" y="244"/>
                  </a:lnTo>
                  <a:lnTo>
                    <a:pt x="14137" y="171"/>
                  </a:lnTo>
                  <a:lnTo>
                    <a:pt x="14113" y="122"/>
                  </a:lnTo>
                  <a:lnTo>
                    <a:pt x="14089" y="73"/>
                  </a:lnTo>
                  <a:lnTo>
                    <a:pt x="14040" y="25"/>
                  </a:lnTo>
                  <a:lnTo>
                    <a:pt x="139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defTabSz="825444">
                <a:spcBef>
                  <a:spcPts val="0"/>
                </a:spcBef>
              </a:pPr>
              <a:endParaRPr sz="5700" dirty="0">
                <a:solidFill>
                  <a:srgbClr val="6D9EEB"/>
                </a:solidFill>
                <a:latin typeface="Gill Sans" charset="0"/>
                <a:sym typeface="Gill Sans" charset="0"/>
              </a:endParaRPr>
            </a:p>
          </p:txBody>
        </p:sp>
      </p:grpSp>
      <p:sp>
        <p:nvSpPr>
          <p:cNvPr id="30" name="文字方塊 29"/>
          <p:cNvSpPr txBox="1"/>
          <p:nvPr/>
        </p:nvSpPr>
        <p:spPr>
          <a:xfrm>
            <a:off x="3621870" y="4430364"/>
            <a:ext cx="8832981" cy="3123910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3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基礎功能特色</a:t>
            </a:r>
            <a:endParaRPr lang="en-US" altLang="zh-TW" sz="3100" b="1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霹靂燈</a:t>
            </a:r>
            <a:r>
              <a:rPr lang="en-US" altLang="zh-TW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警示燈模式</a:t>
            </a:r>
            <a:endParaRPr lang="en-US" altLang="zh-TW" sz="31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超音波自動避障</a:t>
            </a:r>
            <a:endParaRPr lang="en-US" altLang="zh-TW" sz="31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藍芽配對連線</a:t>
            </a:r>
            <a:endParaRPr lang="en-US" altLang="zh-TW" sz="31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減速馬達控制</a:t>
            </a:r>
            <a:endParaRPr lang="en-US" altLang="zh-TW" sz="31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64880" y="3431732"/>
            <a:ext cx="5505021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馬達類</a:t>
            </a:r>
            <a:r>
              <a:rPr lang="en-US" altLang="zh-TW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6000" b="1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BeeCar</a:t>
            </a:r>
            <a:endParaRPr lang="zh-TW" altLang="en-US" sz="5700" b="1" dirty="0">
              <a:solidFill>
                <a:prstClr val="white">
                  <a:lumMod val="10000"/>
                </a:prstClr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3393688" y="8280430"/>
            <a:ext cx="9036436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魚菜共生生態農場</a:t>
            </a:r>
            <a:endParaRPr lang="zh-TW" altLang="en-US" sz="57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561601" y="8312078"/>
            <a:ext cx="5958670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燈光類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魔術燈箱</a:t>
            </a:r>
            <a:endParaRPr lang="zh-TW" altLang="en-US" sz="57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647051" y="9233035"/>
            <a:ext cx="8832981" cy="3677908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3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1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多種混光顏色控制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燭光情境模式</a:t>
            </a:r>
            <a:endParaRPr lang="en-US" altLang="zh-TW" sz="31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調色盤模式</a:t>
            </a:r>
            <a:endParaRPr lang="en-US" altLang="zh-TW" sz="31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加入會動的聲光效果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吸色燈實驗</a:t>
            </a:r>
          </a:p>
        </p:txBody>
      </p:sp>
      <p:sp>
        <p:nvSpPr>
          <p:cNvPr id="35" name="矩形 34"/>
          <p:cNvSpPr/>
          <p:nvPr/>
        </p:nvSpPr>
        <p:spPr>
          <a:xfrm>
            <a:off x="13404150" y="3450302"/>
            <a:ext cx="8266995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聲音類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音樂遊戲挑戰賽</a:t>
            </a:r>
            <a:endParaRPr lang="zh-TW" altLang="en-US" sz="57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3585841" y="9265828"/>
            <a:ext cx="9557944" cy="3677908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3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1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農場方塊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使用岩棉基底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使用莖葉類生長光源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Sensor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監控資料介面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marL="717503" indent="-442883" algn="l" defTabSz="825444">
              <a:spcAft>
                <a:spcPts val="600"/>
              </a:spcAft>
              <a:buFont typeface="Wingdings" pitchFamily="2" charset="2"/>
              <a:buChar char="ü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空氣溫濕度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土壤酸鹼值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水位感測器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光敏電阻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Timer: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自動灑水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自動開關燈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13651809" y="4474762"/>
            <a:ext cx="8814232" cy="4170350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3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1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旋鈕可變換不同琴音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音色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長短音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Click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節拍器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多種樂器組合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 Drum/Bass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連結手機</a:t>
            </a:r>
            <a:r>
              <a:rPr lang="en-US" altLang="zh-TW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DAW App</a:t>
            </a:r>
            <a:r>
              <a:rPr lang="zh-TW" altLang="en-US" sz="31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實現樂器混音編曲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29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>
              <a:spcAft>
                <a:spcPts val="600"/>
              </a:spcAft>
              <a:buFontTx/>
              <a:buChar char="-"/>
            </a:pPr>
            <a:endParaRPr lang="zh-TW" altLang="en-US" sz="2900" dirty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01794" y="232066"/>
            <a:ext cx="4076701" cy="2024064"/>
          </a:xfrm>
          <a:prstGeom prst="rect">
            <a:avLst/>
          </a:prstGeom>
          <a:noFill/>
          <a:ln>
            <a:noFill/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622816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與</a:t>
            </a:r>
            <a:r>
              <a:rPr lang="en-US" altLang="zh-TW" dirty="0" smtClean="0"/>
              <a:t>AI</a:t>
            </a:r>
            <a:r>
              <a:rPr lang="zh-TW" altLang="en-US" dirty="0" smtClean="0"/>
              <a:t> 及 </a:t>
            </a:r>
            <a:r>
              <a:rPr lang="en-US" altLang="zh-TW" dirty="0" err="1" smtClean="0"/>
              <a:t>IoT</a:t>
            </a:r>
            <a:r>
              <a:rPr lang="zh-TW" altLang="en-US" dirty="0" smtClean="0"/>
              <a:t>聯結的學習地圖發展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22848" y="3041576"/>
          <a:ext cx="21962442" cy="98650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82754"/>
                <a:gridCol w="4694922"/>
                <a:gridCol w="4694922"/>
                <a:gridCol w="4694922"/>
                <a:gridCol w="4694922"/>
              </a:tblGrid>
              <a:tr h="799794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1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自動控制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2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跨平臺控制領域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3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物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聯網基礎概念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Stage 4 AI</a:t>
                      </a: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與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大數據分析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自動車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HC-06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CMUCAM5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機器人基礎</a:t>
                      </a:r>
                      <a:endParaRPr lang="en-US" altLang="zh-TW" sz="2400" baseline="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自動車概念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顏色辨識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圖像辨識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影像串流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物體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臉部辨識</a:t>
                      </a: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機器學習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深度學習基礎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銜接之編程語言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Processing&amp;OpenCV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Tensorflow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智能農場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Smart Farm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QuickBLE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nRF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51822)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智能農場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感測系統應用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魚菜共生系統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家電開關控制系統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圖像辨識應用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物體辨識應用</a:t>
                      </a: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雲計算應用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大數據分析基礎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銜接之編程語言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Node-Red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3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智能家居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 Magic Lamp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CubexUS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(ESP8266)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應用範圍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感應</a:t>
                      </a: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混色</a:t>
                      </a: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吸色燈</a:t>
                      </a:r>
                      <a:endParaRPr lang="en-US" altLang="zh-TW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色彩學應用</a:t>
                      </a: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smtClean="0">
                          <a:latin typeface="微軟正黑體" pitchFamily="34" charset="-120"/>
                          <a:ea typeface="微軟正黑體" pitchFamily="34" charset="-120"/>
                        </a:rPr>
                        <a:t>WiFi Mesh</a:t>
                      </a:r>
                      <a:r>
                        <a:rPr lang="zh-TW" altLang="en-US" sz="2400" smtClean="0">
                          <a:latin typeface="微軟正黑體" pitchFamily="34" charset="-120"/>
                          <a:ea typeface="微軟正黑體" pitchFamily="34" charset="-120"/>
                        </a:rPr>
                        <a:t>互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聯網基礎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聲音辨識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影像串流應用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多國語言翻譯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雲端運算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API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連結應用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銜接之編程語言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向右箭號 3"/>
          <p:cNvSpPr/>
          <p:nvPr/>
        </p:nvSpPr>
        <p:spPr bwMode="auto">
          <a:xfrm>
            <a:off x="902364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5" name="向右箭號 4"/>
          <p:cNvSpPr/>
          <p:nvPr/>
        </p:nvSpPr>
        <p:spPr bwMode="auto">
          <a:xfrm>
            <a:off x="1370416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6" name="向右箭號 5"/>
          <p:cNvSpPr/>
          <p:nvPr/>
        </p:nvSpPr>
        <p:spPr bwMode="auto">
          <a:xfrm>
            <a:off x="18384688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7" name="向右箭號 6"/>
          <p:cNvSpPr/>
          <p:nvPr/>
        </p:nvSpPr>
        <p:spPr bwMode="auto">
          <a:xfrm>
            <a:off x="902364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8" name="向右箭號 7"/>
          <p:cNvSpPr/>
          <p:nvPr/>
        </p:nvSpPr>
        <p:spPr bwMode="auto">
          <a:xfrm>
            <a:off x="1370416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9" name="向右箭號 8"/>
          <p:cNvSpPr/>
          <p:nvPr/>
        </p:nvSpPr>
        <p:spPr bwMode="auto">
          <a:xfrm>
            <a:off x="18384688" y="7146032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9023648" y="10170368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8384688" y="10170368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3704168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29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9617095" y="6843713"/>
            <a:ext cx="5478423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CN" altLang="en-US" sz="600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軟體優勢</a:t>
            </a:r>
            <a:r>
              <a:rPr lang="zh-TW" altLang="en-US" sz="600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與亮點</a:t>
            </a:r>
            <a:endParaRPr lang="zh-CN" altLang="en-US" sz="60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 dirty="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7770234" y="11898313"/>
            <a:ext cx="6480300" cy="72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zh-TW" sz="4100" dirty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STEAM</a:t>
            </a:r>
            <a:r>
              <a:rPr lang="zh-TW" sz="410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教育</a:t>
            </a:r>
            <a:r>
              <a:rPr lang="zh-TW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由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程式設計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出發</a:t>
            </a:r>
            <a:endParaRPr lang="zh-TW" sz="4100" dirty="0">
              <a:solidFill>
                <a:srgbClr val="FFFFFF"/>
              </a:solidFill>
              <a:latin typeface="Brandon Text Regular" pitchFamily="34" charset="0"/>
              <a:ea typeface="新細明體" pitchFamily="18" charset="-120"/>
              <a:sym typeface="Brandon Text Regular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10771257" y="6843713"/>
            <a:ext cx="3170099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品牌故事</a:t>
            </a:r>
            <a:endParaRPr lang="zh-TW" sz="6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7770234" y="11898313"/>
            <a:ext cx="6480300" cy="72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zh-TW" sz="4100" dirty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STEAM</a:t>
            </a:r>
            <a:r>
              <a:rPr lang="zh-TW" sz="410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教育</a:t>
            </a:r>
            <a:r>
              <a:rPr lang="zh-TW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由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程式設計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出發</a:t>
            </a:r>
            <a:endParaRPr lang="zh-TW" sz="4100" dirty="0">
              <a:solidFill>
                <a:srgbClr val="FFFFFF"/>
              </a:solidFill>
              <a:latin typeface="Brandon Text Regular" pitchFamily="34" charset="0"/>
              <a:ea typeface="新細明體" pitchFamily="18" charset="-120"/>
              <a:sym typeface="Brandon Text Regular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19908" y="2578509"/>
            <a:ext cx="17395128" cy="1638906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Aft>
                <a:spcPts val="300"/>
              </a:spcAft>
            </a:pP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連連看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 用圖示以及流程圖的方式來學程式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指令模組與功能模組的搭配，學習更多邏輯變化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流程導向把因果順序串連在一起進行程式邏輯的學習，邏輯簡單易懂</a:t>
            </a:r>
            <a:r>
              <a:rPr lang="en-US" altLang="zh-TW" sz="3100" smtClean="0">
                <a:latin typeface="微軟正黑體" pitchFamily="34" charset="-120"/>
                <a:ea typeface="微軟正黑體" pitchFamily="34" charset="-120"/>
              </a:rPr>
              <a:t>!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圓角矩形 40"/>
          <p:cNvSpPr/>
          <p:nvPr/>
        </p:nvSpPr>
        <p:spPr bwMode="auto">
          <a:xfrm>
            <a:off x="1254096" y="2616836"/>
            <a:ext cx="10759227" cy="553452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  <a:alpha val="78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7881" y="4463059"/>
            <a:ext cx="21826621" cy="90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文字方塊 48"/>
          <p:cNvSpPr txBox="1"/>
          <p:nvPr/>
        </p:nvSpPr>
        <p:spPr>
          <a:xfrm>
            <a:off x="4591138" y="10126631"/>
            <a:ext cx="2156509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基礎指令</a:t>
            </a:r>
            <a:r>
              <a:rPr lang="en-US" altLang="zh-TW" sz="3100" b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/</a:t>
            </a:r>
            <a:r>
              <a:rPr lang="zh-TW" altLang="en-US" sz="3100" b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判別式</a:t>
            </a:r>
            <a:endParaRPr lang="zh-TW" altLang="en-US" sz="3100" b="1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53" name="直線接點 52"/>
          <p:cNvCxnSpPr>
            <a:endCxn id="49" idx="0"/>
          </p:cNvCxnSpPr>
          <p:nvPr/>
        </p:nvCxnSpPr>
        <p:spPr bwMode="auto">
          <a:xfrm flipH="1">
            <a:off x="5669393" y="8576445"/>
            <a:ext cx="520272" cy="155018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55" name="直線接點 54"/>
          <p:cNvCxnSpPr/>
          <p:nvPr/>
        </p:nvCxnSpPr>
        <p:spPr bwMode="auto">
          <a:xfrm flipH="1">
            <a:off x="5669393" y="9427785"/>
            <a:ext cx="4767384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1" name="直線接點 60"/>
          <p:cNvCxnSpPr/>
          <p:nvPr/>
        </p:nvCxnSpPr>
        <p:spPr bwMode="auto">
          <a:xfrm flipH="1">
            <a:off x="15848657" y="5822829"/>
            <a:ext cx="2344749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3" name="直線接點 62"/>
          <p:cNvCxnSpPr/>
          <p:nvPr/>
        </p:nvCxnSpPr>
        <p:spPr bwMode="auto">
          <a:xfrm flipH="1">
            <a:off x="17141433" y="5822824"/>
            <a:ext cx="1051976" cy="1397692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5" name="文字方塊 64"/>
          <p:cNvSpPr txBox="1"/>
          <p:nvPr/>
        </p:nvSpPr>
        <p:spPr>
          <a:xfrm>
            <a:off x="18193415" y="5444452"/>
            <a:ext cx="2156509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功能組件</a:t>
            </a:r>
            <a:endParaRPr lang="zh-TW" altLang="en-US" sz="3100" b="1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235247" y="999041"/>
            <a:ext cx="12061110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圖形化程式設計環境亮點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3027" y="4757635"/>
            <a:ext cx="11349029" cy="7246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183" y="4777226"/>
            <a:ext cx="11771587" cy="722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401051" y="2622032"/>
            <a:ext cx="10700085" cy="1638906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Bef>
                <a:spcPts val="1200"/>
              </a:spcBef>
              <a:spcAft>
                <a:spcPts val="300"/>
              </a:spcAft>
            </a:pP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自訂模組的函式庫概念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將複雜的模組細節動作收納至自訂模組中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主程序架構簡化再簡化</a:t>
            </a:r>
            <a:r>
              <a:rPr lang="en-US" altLang="zh-TW" sz="31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邏輯更清晰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1235249" y="2679414"/>
            <a:ext cx="7868653" cy="553452"/>
          </a:xfrm>
          <a:prstGeom prst="roundRect">
            <a:avLst/>
          </a:prstGeom>
          <a:noFill/>
          <a:ln w="38100">
            <a:solidFill>
              <a:srgbClr val="FF00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9383921" y="8418791"/>
            <a:ext cx="2550696" cy="1387366"/>
          </a:xfrm>
          <a:prstGeom prst="roundRect">
            <a:avLst/>
          </a:prstGeom>
          <a:noFill/>
          <a:ln w="63500">
            <a:solidFill>
              <a:srgbClr val="FF00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圓角矩形 17"/>
          <p:cNvSpPr/>
          <p:nvPr/>
        </p:nvSpPr>
        <p:spPr bwMode="auto">
          <a:xfrm>
            <a:off x="13595460" y="4987584"/>
            <a:ext cx="1066477" cy="435756"/>
          </a:xfrm>
          <a:prstGeom prst="roundRect">
            <a:avLst/>
          </a:prstGeom>
          <a:noFill/>
          <a:ln w="63500">
            <a:solidFill>
              <a:srgbClr val="FF00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直線接點 18"/>
          <p:cNvCxnSpPr>
            <a:stCxn id="18" idx="1"/>
            <a:endCxn id="14" idx="0"/>
          </p:cNvCxnSpPr>
          <p:nvPr/>
        </p:nvCxnSpPr>
        <p:spPr bwMode="auto">
          <a:xfrm flipH="1">
            <a:off x="10659274" y="5205467"/>
            <a:ext cx="2936189" cy="3213326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3" name="圓角矩形 32"/>
          <p:cNvSpPr/>
          <p:nvPr/>
        </p:nvSpPr>
        <p:spPr bwMode="auto">
          <a:xfrm>
            <a:off x="702003" y="9049408"/>
            <a:ext cx="1694357" cy="435756"/>
          </a:xfrm>
          <a:prstGeom prst="roundRect">
            <a:avLst/>
          </a:prstGeom>
          <a:noFill/>
          <a:ln w="63500">
            <a:solidFill>
              <a:srgbClr val="FF00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34" name="直線接點 33"/>
          <p:cNvCxnSpPr>
            <a:stCxn id="33" idx="3"/>
            <a:endCxn id="14" idx="1"/>
          </p:cNvCxnSpPr>
          <p:nvPr/>
        </p:nvCxnSpPr>
        <p:spPr bwMode="auto">
          <a:xfrm flipV="1">
            <a:off x="2396360" y="9112470"/>
            <a:ext cx="6987557" cy="154816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7" name="文字方塊 36"/>
          <p:cNvSpPr txBox="1"/>
          <p:nvPr/>
        </p:nvSpPr>
        <p:spPr>
          <a:xfrm>
            <a:off x="3941379" y="12123410"/>
            <a:ext cx="4445877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zh-TW" altLang="en-US" sz="3100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主程序頁面</a:t>
            </a:r>
            <a:endParaRPr lang="zh-TW" altLang="en-US" sz="31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6138635" y="12123410"/>
            <a:ext cx="4445877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zh-TW" altLang="en-US" sz="3100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自訂模組頁面</a:t>
            </a:r>
            <a:endParaRPr lang="zh-TW" altLang="en-US" sz="31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235247" y="999041"/>
            <a:ext cx="12061110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圖形化程式設計環境亮點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9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5539" y="4105274"/>
            <a:ext cx="14797941" cy="680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 bwMode="auto">
          <a:xfrm>
            <a:off x="5149255" y="6400801"/>
            <a:ext cx="2554013" cy="977462"/>
          </a:xfrm>
          <a:prstGeom prst="straightConnector1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rgbClr val="C00000"/>
            </a:solidFill>
            <a:prstDash val="solid"/>
            <a:miter lim="0"/>
            <a:headEnd type="none" w="med" len="med"/>
            <a:tailEnd type="arrow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8" name="手繪多邊形 7"/>
          <p:cNvSpPr/>
          <p:nvPr/>
        </p:nvSpPr>
        <p:spPr bwMode="auto">
          <a:xfrm>
            <a:off x="15481739" y="6306208"/>
            <a:ext cx="1797269" cy="2511972"/>
          </a:xfrm>
          <a:custGeom>
            <a:avLst/>
            <a:gdLst>
              <a:gd name="connsiteX0" fmla="*/ 0 w 1797269"/>
              <a:gd name="connsiteY0" fmla="*/ 1828800 h 2511972"/>
              <a:gd name="connsiteX1" fmla="*/ 504496 w 1797269"/>
              <a:gd name="connsiteY1" fmla="*/ 2207172 h 2511972"/>
              <a:gd name="connsiteX2" fmla="*/ 1797269 w 1797269"/>
              <a:gd name="connsiteY2" fmla="*/ 0 h 25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7269" h="2511972">
                <a:moveTo>
                  <a:pt x="0" y="1828800"/>
                </a:moveTo>
                <a:cubicBezTo>
                  <a:pt x="102475" y="2170386"/>
                  <a:pt x="204951" y="2511972"/>
                  <a:pt x="504496" y="2207172"/>
                </a:cubicBezTo>
                <a:cubicBezTo>
                  <a:pt x="804041" y="1902372"/>
                  <a:pt x="1300655" y="951186"/>
                  <a:pt x="1797269" y="0"/>
                </a:cubicBezTo>
              </a:path>
            </a:pathLst>
          </a:custGeom>
          <a:noFill/>
          <a:ln w="25400" cap="flat" cmpd="sng" algn="ctr">
            <a:solidFill>
              <a:srgbClr val="C00000"/>
            </a:solidFill>
            <a:prstDash val="solid"/>
            <a:miter lim="0"/>
            <a:headEnd type="none" w="med" len="med"/>
            <a:tailEnd type="arrow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9" name="手繪多邊形 8"/>
          <p:cNvSpPr/>
          <p:nvPr/>
        </p:nvSpPr>
        <p:spPr bwMode="auto">
          <a:xfrm>
            <a:off x="11193521" y="3447393"/>
            <a:ext cx="6348248" cy="1692166"/>
          </a:xfrm>
          <a:custGeom>
            <a:avLst/>
            <a:gdLst>
              <a:gd name="connsiteX0" fmla="*/ 6117021 w 6348249"/>
              <a:gd name="connsiteY0" fmla="*/ 1692166 h 1692166"/>
              <a:gd name="connsiteX1" fmla="*/ 5770180 w 6348249"/>
              <a:gd name="connsiteY1" fmla="*/ 683173 h 1692166"/>
              <a:gd name="connsiteX2" fmla="*/ 2648607 w 6348249"/>
              <a:gd name="connsiteY2" fmla="*/ 304800 h 1692166"/>
              <a:gd name="connsiteX3" fmla="*/ 2648607 w 6348249"/>
              <a:gd name="connsiteY3" fmla="*/ 304800 h 1692166"/>
              <a:gd name="connsiteX4" fmla="*/ 977462 w 6348249"/>
              <a:gd name="connsiteY4" fmla="*/ 178676 h 1692166"/>
              <a:gd name="connsiteX5" fmla="*/ 0 w 6348249"/>
              <a:gd name="connsiteY5" fmla="*/ 1376855 h 1692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48249" h="1692166">
                <a:moveTo>
                  <a:pt x="6117021" y="1692166"/>
                </a:moveTo>
                <a:cubicBezTo>
                  <a:pt x="6232635" y="1303283"/>
                  <a:pt x="6348249" y="914401"/>
                  <a:pt x="5770180" y="683173"/>
                </a:cubicBezTo>
                <a:cubicBezTo>
                  <a:pt x="5192111" y="451945"/>
                  <a:pt x="2648607" y="304800"/>
                  <a:pt x="2648607" y="304800"/>
                </a:cubicBezTo>
                <a:lnTo>
                  <a:pt x="2648607" y="304800"/>
                </a:lnTo>
                <a:cubicBezTo>
                  <a:pt x="2370083" y="283779"/>
                  <a:pt x="1418897" y="0"/>
                  <a:pt x="977462" y="178676"/>
                </a:cubicBezTo>
                <a:cubicBezTo>
                  <a:pt x="536028" y="357352"/>
                  <a:pt x="268014" y="867103"/>
                  <a:pt x="0" y="1376855"/>
                </a:cubicBezTo>
              </a:path>
            </a:pathLst>
          </a:custGeom>
          <a:noFill/>
          <a:ln w="25400" cap="flat" cmpd="sng" algn="ctr">
            <a:solidFill>
              <a:srgbClr val="C00000"/>
            </a:solidFill>
            <a:prstDash val="solid"/>
            <a:miter lim="0"/>
            <a:headEnd type="none" w="med" len="med"/>
            <a:tailEnd type="arrow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14" name="手繪多邊形 13"/>
          <p:cNvSpPr/>
          <p:nvPr/>
        </p:nvSpPr>
        <p:spPr bwMode="auto">
          <a:xfrm>
            <a:off x="7977352" y="7788166"/>
            <a:ext cx="11140965" cy="3788980"/>
          </a:xfrm>
          <a:custGeom>
            <a:avLst/>
            <a:gdLst>
              <a:gd name="connsiteX0" fmla="*/ 9301655 w 11140965"/>
              <a:gd name="connsiteY0" fmla="*/ 0 h 3788979"/>
              <a:gd name="connsiteX1" fmla="*/ 10026869 w 11140965"/>
              <a:gd name="connsiteY1" fmla="*/ 756744 h 3788979"/>
              <a:gd name="connsiteX2" fmla="*/ 10026869 w 11140965"/>
              <a:gd name="connsiteY2" fmla="*/ 756744 h 3788979"/>
              <a:gd name="connsiteX3" fmla="*/ 10405241 w 11140965"/>
              <a:gd name="connsiteY3" fmla="*/ 2333296 h 3788979"/>
              <a:gd name="connsiteX4" fmla="*/ 5612524 w 11140965"/>
              <a:gd name="connsiteY4" fmla="*/ 3752193 h 3788979"/>
              <a:gd name="connsiteX5" fmla="*/ 0 w 11140965"/>
              <a:gd name="connsiteY5" fmla="*/ 2554013 h 378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40965" h="3788979">
                <a:moveTo>
                  <a:pt x="9301655" y="0"/>
                </a:moveTo>
                <a:lnTo>
                  <a:pt x="10026869" y="756744"/>
                </a:lnTo>
                <a:lnTo>
                  <a:pt x="10026869" y="756744"/>
                </a:lnTo>
                <a:cubicBezTo>
                  <a:pt x="10089931" y="1019503"/>
                  <a:pt x="11140965" y="1834055"/>
                  <a:pt x="10405241" y="2333296"/>
                </a:cubicBezTo>
                <a:cubicBezTo>
                  <a:pt x="9669517" y="2832537"/>
                  <a:pt x="7346731" y="3715407"/>
                  <a:pt x="5612524" y="3752193"/>
                </a:cubicBezTo>
                <a:cubicBezTo>
                  <a:pt x="3878317" y="3788979"/>
                  <a:pt x="1939158" y="3171496"/>
                  <a:pt x="0" y="2554013"/>
                </a:cubicBezTo>
              </a:path>
            </a:pathLst>
          </a:custGeom>
          <a:noFill/>
          <a:ln w="25400" cap="flat" cmpd="sng" algn="ctr">
            <a:solidFill>
              <a:srgbClr val="C00000"/>
            </a:solidFill>
            <a:prstDash val="solid"/>
            <a:miter lim="0"/>
            <a:headEnd type="none" w="med" len="med"/>
            <a:tailEnd type="arrow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15" name="文字方塊 14"/>
          <p:cNvSpPr txBox="1"/>
          <p:nvPr/>
        </p:nvSpPr>
        <p:spPr>
          <a:xfrm>
            <a:off x="1891861" y="5675591"/>
            <a:ext cx="3257387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Step1.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按下新增自訂模組</a:t>
            </a:r>
            <a:endParaRPr lang="zh-TW" altLang="en-US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4021622" y="5862197"/>
            <a:ext cx="2784421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Step2.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 輸入</a:t>
            </a: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algn="l"/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自定的名稱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 </a:t>
            </a:r>
            <a:endParaRPr lang="zh-TW" altLang="en-US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3789990" y="2688073"/>
            <a:ext cx="7150435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Step3.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自訂模組可以在分頁裡面</a:t>
            </a: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algn="l"/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自行定義動作設定</a:t>
            </a:r>
            <a:endParaRPr lang="zh-TW" altLang="en-US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581689" y="11038541"/>
            <a:ext cx="6243144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Step4.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定義完成以後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,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自訂模組可以在左方表單欄位重複使用</a:t>
            </a:r>
            <a:endParaRPr lang="zh-TW" altLang="en-US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35242" y="999041"/>
            <a:ext cx="17067481" cy="954103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延續上一頁的比較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自訂模組讓畫面更清爽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邏輯更清楚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01052" y="2622037"/>
            <a:ext cx="14700296" cy="1638906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Bef>
                <a:spcPts val="1200"/>
              </a:spcBef>
              <a:spcAft>
                <a:spcPts val="300"/>
              </a:spcAft>
            </a:pP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可觀看程式碼，學習地圖由簡入繁，銜接</a:t>
            </a:r>
            <a:r>
              <a:rPr lang="en-US" altLang="zh-TW" sz="36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語言程式學習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學習邏輯架構之後</a:t>
            </a:r>
            <a:r>
              <a:rPr lang="en-US" altLang="zh-TW" sz="310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latin typeface="微軟正黑體" pitchFamily="34" charset="-120"/>
                <a:ea typeface="微軟正黑體" pitchFamily="34" charset="-120"/>
              </a:rPr>
              <a:t>銜接</a:t>
            </a:r>
            <a:r>
              <a:rPr lang="en-US" altLang="zh-TW" sz="310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CN" altLang="en-US" sz="3100" smtClean="0">
                <a:latin typeface="微軟正黑體" pitchFamily="34" charset="-120"/>
                <a:ea typeface="微軟正黑體" pitchFamily="34" charset="-120"/>
              </a:rPr>
              <a:t>程式碼教學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1235241" y="2679414"/>
            <a:ext cx="13272989" cy="553452"/>
          </a:xfrm>
          <a:prstGeom prst="roundRect">
            <a:avLst/>
          </a:prstGeom>
          <a:noFill/>
          <a:ln w="38100">
            <a:solidFill>
              <a:srgbClr val="3366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image4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3089" y="4640404"/>
            <a:ext cx="12835144" cy="879322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9700" y="9399406"/>
            <a:ext cx="3583661" cy="151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9644720" y="7505799"/>
            <a:ext cx="3629845" cy="2723819"/>
          </a:xfrm>
          <a:prstGeom prst="rect">
            <a:avLst/>
          </a:prstGeom>
          <a:solidFill>
            <a:srgbClr val="FFFFFF"/>
          </a:solidFill>
        </p:spPr>
        <p:txBody>
          <a:bodyPr wrap="square" lIns="91434" tIns="45718" rIns="91434" bIns="45718">
            <a:spAutoFit/>
          </a:bodyPr>
          <a:lstStyle/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analogWrite(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ENA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digitalWrite(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IN1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digitalWrite(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IN2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analogWrite(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ENB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digitalWrite(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IN3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digitalWrite(</a:t>
            </a:r>
            <a:r>
              <a:rPr kumimoji="1" lang="en-US" altLang="zh-TW" sz="190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IN4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,</a:t>
            </a:r>
            <a:r>
              <a:rPr kumimoji="1" lang="en-US" altLang="zh-TW" sz="1900" b="1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  <a:endParaRPr kumimoji="1" lang="en-US" altLang="zh-TW" sz="1900" dirty="0" smtClean="0">
              <a:solidFill>
                <a:srgbClr val="333333"/>
              </a:solidFill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solidFill>
                  <a:srgbClr val="333333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</p:txBody>
      </p:sp>
      <p:sp>
        <p:nvSpPr>
          <p:cNvPr id="9" name="矩形 8"/>
          <p:cNvSpPr/>
          <p:nvPr/>
        </p:nvSpPr>
        <p:spPr>
          <a:xfrm>
            <a:off x="15069819" y="4169916"/>
            <a:ext cx="9282651" cy="395492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smtClean="0">
                <a:solidFill>
                  <a:srgbClr val="333333"/>
                </a:solidFill>
                <a:latin typeface="Arial" pitchFamily="34" charset="0"/>
                <a:ea typeface="Droid Sans Fallback"/>
                <a:cs typeface="Noto Sans CJK JP Regular"/>
              </a:rPr>
              <a:t>搭配硬體資訊下的顯示</a:t>
            </a:r>
            <a:endParaRPr kumimoji="1" lang="en-US" altLang="zh-TW" sz="3600" b="1" dirty="0" smtClean="0">
              <a:solidFill>
                <a:srgbClr val="333333"/>
              </a:solidFill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smtClean="0">
                <a:solidFill>
                  <a:srgbClr val="333333"/>
                </a:solidFill>
                <a:latin typeface="Arial" pitchFamily="34" charset="0"/>
                <a:ea typeface="Droid Sans Fallback"/>
                <a:cs typeface="Noto Sans CJK JP Regular"/>
              </a:rPr>
              <a:t>控制功能模組教學範例</a:t>
            </a:r>
            <a:endParaRPr kumimoji="1" lang="en-US" altLang="zh-TW" sz="3600" b="1" dirty="0" smtClean="0">
              <a:solidFill>
                <a:srgbClr val="333333"/>
              </a:solidFill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spcBef>
                <a:spcPts val="600"/>
              </a:spcBef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打勾則顯示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ENA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ENB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或兩個一起顯示</a:t>
            </a:r>
            <a:endParaRPr kumimoji="1" lang="en-US" altLang="zh-TW" sz="2900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方向顯示</a:t>
            </a:r>
            <a:r>
              <a:rPr kumimoji="1" lang="zh-TW" altLang="en-US" sz="2900" b="1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紅字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正轉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(HIGH+LOW)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或反轉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</a:t>
            </a:r>
            <a:r>
              <a:rPr kumimoji="1" lang="en-US" altLang="zh-TW" sz="2900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LOW+HIGH)</a:t>
            </a: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速度顯示在</a:t>
            </a:r>
            <a:r>
              <a:rPr kumimoji="1" lang="zh-TW" altLang="en-US" sz="2900" b="1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紫色字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填入數位就變成該數位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  <a:endParaRPr kumimoji="1" lang="en-US" altLang="zh-TW" sz="2900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持續時間顯示為</a:t>
            </a:r>
            <a:r>
              <a:rPr kumimoji="1" lang="zh-TW" altLang="en-US" sz="29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橘色字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填入數位就變成該數位</a:t>
            </a:r>
            <a:r>
              <a:rPr kumimoji="1" lang="en-US" altLang="zh-TW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</a:t>
            </a:r>
            <a:r>
              <a:rPr kumimoji="1" lang="zh-TW" altLang="en-US" sz="290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  <a:endParaRPr kumimoji="1" lang="zh-TW" altLang="en-US" sz="2900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grpSp>
        <p:nvGrpSpPr>
          <p:cNvPr id="3" name="群組 10"/>
          <p:cNvGrpSpPr/>
          <p:nvPr/>
        </p:nvGrpSpPr>
        <p:grpSpPr>
          <a:xfrm>
            <a:off x="16064652" y="8340017"/>
            <a:ext cx="7565149" cy="4617013"/>
            <a:chOff x="11732399" y="6235127"/>
            <a:chExt cx="9981649" cy="5665001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571029" y="6477325"/>
              <a:ext cx="7847619" cy="5236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直線接點 12"/>
            <p:cNvCxnSpPr/>
            <p:nvPr/>
          </p:nvCxnSpPr>
          <p:spPr bwMode="auto">
            <a:xfrm>
              <a:off x="19378124" y="9707855"/>
              <a:ext cx="1040524" cy="697383"/>
            </a:xfrm>
            <a:prstGeom prst="line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4" name="文字方塊 13"/>
            <p:cNvSpPr txBox="1"/>
            <p:nvPr/>
          </p:nvSpPr>
          <p:spPr>
            <a:xfrm>
              <a:off x="20418647" y="10144116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ENB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IN3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IN4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5" name="直線接點 14"/>
            <p:cNvCxnSpPr/>
            <p:nvPr/>
          </p:nvCxnSpPr>
          <p:spPr bwMode="auto">
            <a:xfrm flipV="1">
              <a:off x="17289190" y="10405238"/>
              <a:ext cx="3129458" cy="323653"/>
            </a:xfrm>
            <a:prstGeom prst="line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cxnSp>
          <p:nvCxnSpPr>
            <p:cNvPr id="16" name="直線接點 15"/>
            <p:cNvCxnSpPr/>
            <p:nvPr/>
          </p:nvCxnSpPr>
          <p:spPr bwMode="auto">
            <a:xfrm>
              <a:off x="13218729" y="6794935"/>
              <a:ext cx="933453" cy="1164603"/>
            </a:xfrm>
            <a:prstGeom prst="line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7" name="文字方塊 16"/>
            <p:cNvSpPr txBox="1"/>
            <p:nvPr/>
          </p:nvSpPr>
          <p:spPr>
            <a:xfrm>
              <a:off x="11732399" y="6235127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ENA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IN1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IN2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8" name="直線接點 17"/>
            <p:cNvCxnSpPr/>
            <p:nvPr/>
          </p:nvCxnSpPr>
          <p:spPr bwMode="auto">
            <a:xfrm>
              <a:off x="13218729" y="6794935"/>
              <a:ext cx="2755028" cy="268015"/>
            </a:xfrm>
            <a:prstGeom prst="line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</p:grpSp>
      <p:sp>
        <p:nvSpPr>
          <p:cNvPr id="19" name="向右箭號 18"/>
          <p:cNvSpPr/>
          <p:nvPr/>
        </p:nvSpPr>
        <p:spPr bwMode="auto">
          <a:xfrm rot="8745070">
            <a:off x="8387313" y="8913743"/>
            <a:ext cx="1433176" cy="584810"/>
          </a:xfrm>
          <a:prstGeom prst="stripedRightArrow">
            <a:avLst/>
          </a:prstGeom>
          <a:solidFill>
            <a:schemeClr val="accent6">
              <a:lumMod val="75000"/>
              <a:alpha val="76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" name="手繪多邊形 26"/>
          <p:cNvSpPr/>
          <p:nvPr/>
        </p:nvSpPr>
        <p:spPr bwMode="auto">
          <a:xfrm>
            <a:off x="5002923" y="7252138"/>
            <a:ext cx="3852043" cy="2900856"/>
          </a:xfrm>
          <a:custGeom>
            <a:avLst/>
            <a:gdLst>
              <a:gd name="connsiteX0" fmla="*/ 3478924 w 3852042"/>
              <a:gd name="connsiteY0" fmla="*/ 0 h 2900855"/>
              <a:gd name="connsiteX1" fmla="*/ 3762704 w 3852042"/>
              <a:gd name="connsiteY1" fmla="*/ 914400 h 2900855"/>
              <a:gd name="connsiteX2" fmla="*/ 2942897 w 3852042"/>
              <a:gd name="connsiteY2" fmla="*/ 1355834 h 2900855"/>
              <a:gd name="connsiteX3" fmla="*/ 420414 w 3852042"/>
              <a:gd name="connsiteY3" fmla="*/ 1734207 h 2900855"/>
              <a:gd name="connsiteX4" fmla="*/ 420414 w 3852042"/>
              <a:gd name="connsiteY4" fmla="*/ 2648607 h 2900855"/>
              <a:gd name="connsiteX5" fmla="*/ 798786 w 3852042"/>
              <a:gd name="connsiteY5" fmla="*/ 2900855 h 290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2042" h="2900855">
                <a:moveTo>
                  <a:pt x="3478924" y="0"/>
                </a:moveTo>
                <a:cubicBezTo>
                  <a:pt x="3665483" y="344214"/>
                  <a:pt x="3852042" y="688428"/>
                  <a:pt x="3762704" y="914400"/>
                </a:cubicBezTo>
                <a:cubicBezTo>
                  <a:pt x="3673366" y="1140372"/>
                  <a:pt x="3499945" y="1219200"/>
                  <a:pt x="2942897" y="1355834"/>
                </a:cubicBezTo>
                <a:cubicBezTo>
                  <a:pt x="2385849" y="1492469"/>
                  <a:pt x="840828" y="1518745"/>
                  <a:pt x="420414" y="1734207"/>
                </a:cubicBezTo>
                <a:cubicBezTo>
                  <a:pt x="0" y="1949669"/>
                  <a:pt x="357352" y="2454166"/>
                  <a:pt x="420414" y="2648607"/>
                </a:cubicBezTo>
                <a:cubicBezTo>
                  <a:pt x="483476" y="2843048"/>
                  <a:pt x="641131" y="2871951"/>
                  <a:pt x="798786" y="2900855"/>
                </a:cubicBezTo>
              </a:path>
            </a:pathLst>
          </a:custGeom>
          <a:noFill/>
          <a:ln w="25400" cap="flat" cmpd="sng" algn="ctr">
            <a:solidFill>
              <a:schemeClr val="bg1">
                <a:lumMod val="50000"/>
                <a:alpha val="53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28" name="矩形 27"/>
          <p:cNvSpPr/>
          <p:nvPr/>
        </p:nvSpPr>
        <p:spPr>
          <a:xfrm>
            <a:off x="1235247" y="999041"/>
            <a:ext cx="12061110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圖形化程式設計環境亮點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3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64" name="AutoShape 4"/>
          <p:cNvSpPr>
            <a:spLocks/>
          </p:cNvSpPr>
          <p:nvPr/>
        </p:nvSpPr>
        <p:spPr bwMode="auto">
          <a:xfrm>
            <a:off x="1305544" y="6871870"/>
            <a:ext cx="8721328" cy="1778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799" tIns="50799" rIns="50799" bIns="50799" anchor="t"/>
          <a:lstStyle/>
          <a:p>
            <a:pPr algn="l"/>
            <a:r>
              <a:rPr lang="zh-TW" altLang="en-US" sz="3600" b="1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Regular" charset="0"/>
                <a:sym typeface="Lato Regular" charset="0"/>
              </a:rPr>
              <a:t>     樂高</a:t>
            </a:r>
            <a:r>
              <a:rPr lang="en-US" altLang="zh-TW" sz="3600" b="1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Regular" charset="0"/>
                <a:sym typeface="Lato Regular" charset="0"/>
              </a:rPr>
              <a:t>EV3</a:t>
            </a:r>
            <a:r>
              <a:rPr lang="zh-TW" altLang="en-US" sz="3600" b="1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Regular" charset="0"/>
                <a:sym typeface="Lato Regular" charset="0"/>
              </a:rPr>
              <a:t>圖型程式設計軟體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Lato Regular" charset="0"/>
              <a:sym typeface="Lato Regular" charset="0"/>
            </a:endParaRPr>
          </a:p>
          <a:p>
            <a:endParaRPr lang="zh-TW" altLang="en-US" sz="10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Lato Regular" charset="0"/>
              <a:sym typeface="Lato Regular" charset="0"/>
            </a:endParaRPr>
          </a:p>
          <a:p>
            <a:pPr marL="882592" indent="-346054" algn="l"/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優點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全圖形化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流程式圖形化程式設計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/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缺點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全套</a:t>
            </a:r>
            <a:r>
              <a:rPr lang="en-US" altLang="zh-TW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53</a:t>
            </a: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個方塊</a:t>
            </a:r>
            <a:r>
              <a:rPr lang="en-US" altLang="zh-TW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圖型意義需牢記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沒有函式庫概念對流程細節做收納</a:t>
            </a:r>
            <a:r>
              <a:rPr lang="en-US" altLang="zh-TW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對複雜動作</a:t>
            </a:r>
            <a:r>
              <a:rPr lang="en-US" altLang="zh-TW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流程圖容易變得龐大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882592" indent="-346054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沒有對應程式編碼範例</a:t>
            </a:r>
            <a:r>
              <a:rPr lang="en-US" altLang="zh-TW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無法銜接後續程式碼的學習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sp>
        <p:nvSpPr>
          <p:cNvPr id="92167" name="AutoShape 7"/>
          <p:cNvSpPr>
            <a:spLocks/>
          </p:cNvSpPr>
          <p:nvPr/>
        </p:nvSpPr>
        <p:spPr bwMode="auto">
          <a:xfrm>
            <a:off x="10783613" y="9418160"/>
            <a:ext cx="11981792" cy="1219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799" tIns="50799" rIns="50799" bIns="50799" anchor="t"/>
          <a:lstStyle/>
          <a:p>
            <a:r>
              <a:rPr lang="en-US" altLang="zh-TW" sz="43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Regular" charset="0"/>
              </a:rPr>
              <a:t>TARKUSVP</a:t>
            </a:r>
            <a:r>
              <a:rPr lang="zh-TW" altLang="en-US" sz="43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Regular" charset="0"/>
              </a:rPr>
              <a:t> </a:t>
            </a:r>
            <a:r>
              <a:rPr lang="en-US" altLang="zh-TW" sz="43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Regular" charset="0"/>
              </a:rPr>
              <a:t>(Flow Based Programming)</a:t>
            </a:r>
            <a:endParaRPr lang="en-US" sz="4300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1071491" indent="-441297" algn="l">
              <a:spcBef>
                <a:spcPts val="1200"/>
              </a:spcBef>
              <a:buFont typeface="Arial" pitchFamily="34" charset="0"/>
              <a:buChar char="•"/>
            </a:pP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每一個元件對應的方塊以文字敘述更家直覺精准</a:t>
            </a:r>
            <a:endParaRPr lang="en-US" altLang="zh-TW" sz="3600" b="1" dirty="0" smtClean="0">
              <a:solidFill>
                <a:srgbClr val="1515FF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1071491" indent="-441297" algn="l">
              <a:buFont typeface="Arial" pitchFamily="34" charset="0"/>
              <a:buChar char="•"/>
            </a:pPr>
            <a:r>
              <a:rPr lang="zh-TW" altLang="en-US" sz="3600" b="1" dirty="0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繁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中</a:t>
            </a: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簡中</a:t>
            </a: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英文版本可選擇</a:t>
            </a: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英文版更貼近程式碼</a:t>
            </a:r>
            <a:endParaRPr lang="en-US" altLang="zh-TW" sz="3600" b="1" dirty="0" smtClean="0">
              <a:solidFill>
                <a:srgbClr val="1515FF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1071491" indent="-441297" algn="l">
              <a:buFont typeface="Arial" pitchFamily="34" charset="0"/>
              <a:buChar char="•"/>
            </a:pP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TarkusVP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方塊模組的設定可即時顯示對應語言程式碼</a:t>
            </a: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 ,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樂高則沒有後續銜接的學習地圖</a:t>
            </a:r>
            <a:endParaRPr lang="en-US" altLang="zh-TW" sz="3600" b="1" dirty="0" smtClean="0">
              <a:solidFill>
                <a:srgbClr val="1515FF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1071491" indent="-441297" algn="l">
              <a:buFont typeface="Arial" pitchFamily="34" charset="0"/>
              <a:buChar char="•"/>
            </a:pP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容易理解</a:t>
            </a:r>
            <a:r>
              <a:rPr lang="en-US" altLang="zh-TW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  <a:r>
              <a:rPr lang="zh-TW" altLang="en-US" sz="3600" b="1" smtClean="0">
                <a:solidFill>
                  <a:srgbClr val="1515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易學易用</a:t>
            </a:r>
            <a:endParaRPr lang="zh-TW" altLang="en-US" sz="3600" b="1" dirty="0" smtClean="0">
              <a:solidFill>
                <a:srgbClr val="1515FF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pPr marL="1071491" indent="-441297" algn="l">
              <a:buFont typeface="Arial" pitchFamily="34" charset="0"/>
              <a:buChar char="•"/>
            </a:pP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235243" y="999041"/>
            <a:ext cx="5916992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與樂高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EV3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的比較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9832" r="27237" b="33581"/>
          <a:stretch>
            <a:fillRect/>
          </a:stretch>
        </p:blipFill>
        <p:spPr bwMode="auto">
          <a:xfrm>
            <a:off x="1557725" y="1989045"/>
            <a:ext cx="6198912" cy="488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26872" y="3270196"/>
            <a:ext cx="6534149" cy="288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40055" y="1953145"/>
            <a:ext cx="6463219" cy="746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-圖案 8"/>
          <p:cNvSpPr/>
          <p:nvPr/>
        </p:nvSpPr>
        <p:spPr bwMode="auto">
          <a:xfrm rot="18474404">
            <a:off x="10486677" y="8769096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8605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 bwMode="auto">
          <a:xfrm>
            <a:off x="0" y="2394577"/>
            <a:ext cx="24384000" cy="113214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0321" y="8474886"/>
            <a:ext cx="5730553" cy="34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0322" y="4838958"/>
            <a:ext cx="6095140" cy="3460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227593" y="12009032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電子電路教學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235242" y="1251284"/>
            <a:ext cx="550823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硬體特色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505016" y="12072094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模組型式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6438337" y="12161432"/>
            <a:ext cx="52957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smtClean="0">
                <a:latin typeface="微軟正黑體" pitchFamily="34" charset="-120"/>
                <a:ea typeface="微軟正黑體" pitchFamily="34" charset="-120"/>
              </a:rPr>
              <a:t>Tarkus</a:t>
            </a:r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模組式電路模組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6570926" y="3801262"/>
            <a:ext cx="16209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傳統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5" name="直線接點 14"/>
          <p:cNvCxnSpPr/>
          <p:nvPr/>
        </p:nvCxnSpPr>
        <p:spPr bwMode="auto">
          <a:xfrm>
            <a:off x="2050321" y="4755369"/>
            <a:ext cx="11367262" cy="0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6" name="矩形 15"/>
          <p:cNvSpPr/>
          <p:nvPr/>
        </p:nvSpPr>
        <p:spPr>
          <a:xfrm>
            <a:off x="17622372" y="3678151"/>
            <a:ext cx="24029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Tarkus</a:t>
            </a:r>
            <a:endParaRPr lang="zh-TW" altLang="en-US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7" name="直線接點 16"/>
          <p:cNvCxnSpPr/>
          <p:nvPr/>
        </p:nvCxnSpPr>
        <p:spPr bwMode="auto">
          <a:xfrm>
            <a:off x="13816652" y="4755369"/>
            <a:ext cx="9641706" cy="0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rgbClr val="C00000"/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8" name="矩形 17"/>
          <p:cNvSpPr/>
          <p:nvPr/>
        </p:nvSpPr>
        <p:spPr>
          <a:xfrm>
            <a:off x="1392896" y="2743200"/>
            <a:ext cx="18359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l">
              <a:buFont typeface="Arial" pitchFamily="34" charset="0"/>
              <a:buChar char="•"/>
            </a:pP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簡化電子電路介面，模組更加簡單易懂、隨插即用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Picture 3" descr="C:\Users\user\Documents\Car render 171211_171211_0003.jpg"/>
          <p:cNvPicPr>
            <a:picLocks noChangeAspect="1" noChangeArrowheads="1"/>
          </p:cNvPicPr>
          <p:nvPr/>
        </p:nvPicPr>
        <p:blipFill>
          <a:blip r:embed="rId6" cstate="print"/>
          <a:srcRect l="30983" t="29195" r="33007" b="27037"/>
          <a:stretch>
            <a:fillRect/>
          </a:stretch>
        </p:blipFill>
        <p:spPr bwMode="auto">
          <a:xfrm>
            <a:off x="14916409" y="5248581"/>
            <a:ext cx="2750847" cy="2353134"/>
          </a:xfrm>
          <a:prstGeom prst="rect">
            <a:avLst/>
          </a:prstGeom>
          <a:noFill/>
        </p:spPr>
      </p:pic>
      <p:pic>
        <p:nvPicPr>
          <p:cNvPr id="22" name="Picture 2" descr="C:\Users\user\Documents\Car render 171211_171211_0001.jpg"/>
          <p:cNvPicPr>
            <a:picLocks noChangeAspect="1" noChangeArrowheads="1"/>
          </p:cNvPicPr>
          <p:nvPr/>
        </p:nvPicPr>
        <p:blipFill>
          <a:blip r:embed="rId7" cstate="print"/>
          <a:srcRect l="5819"/>
          <a:stretch>
            <a:fillRect/>
          </a:stretch>
        </p:blipFill>
        <p:spPr bwMode="auto">
          <a:xfrm>
            <a:off x="20764347" y="5314832"/>
            <a:ext cx="3286277" cy="245577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3" name="Picture 6" descr="C:\Users\user\Documents\Car render 171211_171211_0002.jpg"/>
          <p:cNvPicPr>
            <a:picLocks noChangeAspect="1" noChangeArrowheads="1"/>
          </p:cNvPicPr>
          <p:nvPr/>
        </p:nvPicPr>
        <p:blipFill>
          <a:blip r:embed="rId8" cstate="print"/>
          <a:srcRect l="30983" t="25188" r="29102" b="27007"/>
          <a:stretch>
            <a:fillRect/>
          </a:stretch>
        </p:blipFill>
        <p:spPr bwMode="auto">
          <a:xfrm>
            <a:off x="17667256" y="5000538"/>
            <a:ext cx="3286277" cy="277007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4" name="Picture 3" descr="C:\Users\user\Documents\Car render 171211_171211_0004.jpg"/>
          <p:cNvPicPr>
            <a:picLocks noChangeAspect="1" noChangeArrowheads="1"/>
          </p:cNvPicPr>
          <p:nvPr/>
        </p:nvPicPr>
        <p:blipFill>
          <a:blip r:embed="rId9" cstate="print"/>
          <a:srcRect l="16882" t="26381" r="25198" b="20305"/>
          <a:stretch>
            <a:fillRect/>
          </a:stretch>
        </p:blipFill>
        <p:spPr bwMode="auto">
          <a:xfrm>
            <a:off x="14607524" y="8975515"/>
            <a:ext cx="3059732" cy="198216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212916" y="7601715"/>
            <a:ext cx="5364401" cy="440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71059" y="6868915"/>
            <a:ext cx="5313349" cy="509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-圖案 19"/>
          <p:cNvSpPr/>
          <p:nvPr/>
        </p:nvSpPr>
        <p:spPr bwMode="auto">
          <a:xfrm rot="18562063">
            <a:off x="13410641" y="4011138"/>
            <a:ext cx="2376264" cy="1296144"/>
          </a:xfrm>
          <a:prstGeom prst="corner">
            <a:avLst/>
          </a:prstGeom>
          <a:solidFill>
            <a:srgbClr val="C00000">
              <a:alpha val="81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auto">
          <a:xfrm>
            <a:off x="0" y="2394577"/>
            <a:ext cx="24384000" cy="113214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92897" y="2743200"/>
            <a:ext cx="144298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l">
              <a:buFont typeface="Arial" pitchFamily="34" charset="0"/>
              <a:buChar char="•"/>
            </a:pP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強調硬體組裝的便利與安全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914400" indent="-23813" algn="l"/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14400" indent="-23813" algn="l"/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還在用危害安全的杜邦針頭嗎</a:t>
            </a:r>
            <a:r>
              <a:rPr lang="en-US" altLang="zh-TW" sz="400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 試試拓可思的模組使用連接的排線，不再讓隔壁同學的小玩笑刺傷你的手</a:t>
            </a:r>
            <a:r>
              <a:rPr lang="en-US" altLang="zh-TW" sz="4000" smtClean="0"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 強調安全的小實驗室拓可思的宗旨，隨插即用的模組具有防呆及防止插反的功能，讓電子電路小實驗不再是危險物品。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35242" y="1251284"/>
            <a:ext cx="550823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硬體特色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92897" y="8513378"/>
            <a:ext cx="144298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l">
              <a:buFont typeface="Arial" pitchFamily="34" charset="0"/>
              <a:buChar char="•"/>
            </a:pP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延伸擴充模組套件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發揮想像力與創作樂趣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914400" indent="-23813" algn="l"/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14400" indent="-23813" algn="l"/>
            <a:r>
              <a:rPr lang="zh-TW" altLang="en-US" sz="4000" smtClean="0">
                <a:latin typeface="微軟正黑體" pitchFamily="34" charset="-120"/>
                <a:ea typeface="微軟正黑體" pitchFamily="34" charset="-120"/>
              </a:rPr>
              <a:t>利用單晶片主機板及周邊套件的強大支援性，拓可思把一系列應用改裝成課程專用的安全模組，可以額外採購進行實驗，教師也可以將各組套件依照使用說明來開創個人化的課程。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EB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6269893" y="9758400"/>
            <a:ext cx="6621638" cy="318828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20000" contrast="-20000"/>
          </a:blip>
          <a:srcRect/>
          <a:stretch>
            <a:fillRect/>
          </a:stretch>
        </p:blipFill>
        <p:spPr bwMode="auto">
          <a:xfrm>
            <a:off x="21229955" y="6838135"/>
            <a:ext cx="2642722" cy="262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圓形箭號 8"/>
          <p:cNvSpPr/>
          <p:nvPr/>
        </p:nvSpPr>
        <p:spPr bwMode="auto">
          <a:xfrm rot="9800381" flipV="1">
            <a:off x="19629344" y="7691685"/>
            <a:ext cx="3201220" cy="353737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484437"/>
              <a:gd name="adj5" fmla="val 125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" name="Picture 3" descr="C:\Users\user\Documents\Car render 171211_171211_0004.jpg"/>
          <p:cNvPicPr>
            <a:picLocks noChangeAspect="1" noChangeArrowheads="1"/>
          </p:cNvPicPr>
          <p:nvPr/>
        </p:nvPicPr>
        <p:blipFill>
          <a:blip r:embed="rId5" cstate="print"/>
          <a:srcRect l="16882" t="26381" r="25198" b="20305"/>
          <a:stretch>
            <a:fillRect/>
          </a:stretch>
        </p:blipFill>
        <p:spPr bwMode="auto">
          <a:xfrm>
            <a:off x="16159653" y="2652077"/>
            <a:ext cx="6364392" cy="412299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3" name="L-圖案 12"/>
          <p:cNvSpPr/>
          <p:nvPr/>
        </p:nvSpPr>
        <p:spPr bwMode="auto">
          <a:xfrm rot="18474404">
            <a:off x="909614" y="2504399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4" name="L-圖案 13"/>
          <p:cNvSpPr/>
          <p:nvPr/>
        </p:nvSpPr>
        <p:spPr bwMode="auto">
          <a:xfrm rot="18474404">
            <a:off x="981622" y="8265039"/>
            <a:ext cx="1728192" cy="720080"/>
          </a:xfrm>
          <a:prstGeom prst="corner">
            <a:avLst/>
          </a:prstGeom>
          <a:solidFill>
            <a:srgbClr val="C00000">
              <a:alpha val="86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 bwMode="auto">
          <a:xfrm>
            <a:off x="0" y="2394577"/>
            <a:ext cx="24384000" cy="113214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18897" y="2996418"/>
          <a:ext cx="22114869" cy="104782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4618"/>
                <a:gridCol w="2952893"/>
                <a:gridCol w="2952893"/>
                <a:gridCol w="2952893"/>
                <a:gridCol w="2952893"/>
                <a:gridCol w="2952893"/>
                <a:gridCol w="2952893"/>
                <a:gridCol w="2952893"/>
              </a:tblGrid>
              <a:tr h="2512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Brand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ZYDUINO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LOBOT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Fishertechnik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4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Model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ZYDUINO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套餐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QBOT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</a:t>
                      </a:r>
                      <a:r>
                        <a:rPr lang="en-US" altLang="zh-TW" sz="2400" baseline="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ar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01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Boost 17101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Robo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TX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Explorer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Mindstorms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413"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50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產品包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單賣價格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50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附贈光碟解說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附贈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24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講視頻教程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包含硬件原理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&amp;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軟件編程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28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RMB</a:t>
                      </a: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教材本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教材課程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已包含在產品包內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App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內說明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線上元件介紹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&amp;</a:t>
                      </a: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組裝說明書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10500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線上組裝說明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50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軟體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IDE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直接使用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Scratch 2</a:t>
                      </a: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中文化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模組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基於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Scratch 2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開發專屬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介面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 VP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Boost App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Robo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Pro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Mindstorms EV3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661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優點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最低價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開源模組功能多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數量多取勝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較低價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直接使用線上開源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模組教程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車體輕巧美觀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以電話線作為連接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元件變化多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可改裝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透明壓克力外觀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FC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接頭簡化接線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模組可擴充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系統化課程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7~9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歲面向的設計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五合一可改裝模型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套可以組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件模型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軟體元件功能眾多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使用流程圖操作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10+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歲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八合一可改裝模型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411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缺點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沒圖形化編程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外觀簡單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容易接錯反覆確認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元件或接口做在車底盤上因此定製品較多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功能較少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變化少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當遇到元件或動作較多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Blockly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介面會造成冗長且複雜的畫面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簡化電子電路插件且無機械結構組裝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偏向程式編程單一教學主軸導向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以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7~9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歲來看太簡單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一般會直接選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Mindstorms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軟體雖功能強大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但介面設定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參數設定太過複雜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元件數量多且組裝費時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不適合用於課堂上節奏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群組 16"/>
          <p:cNvGrpSpPr/>
          <p:nvPr/>
        </p:nvGrpSpPr>
        <p:grpSpPr>
          <a:xfrm>
            <a:off x="3250543" y="4002119"/>
            <a:ext cx="20059190" cy="1967866"/>
            <a:chOff x="3250543" y="4191305"/>
            <a:chExt cx="20059190" cy="196786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85716" y="4225156"/>
              <a:ext cx="1764631" cy="1918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2323" t="25229"/>
            <a:stretch>
              <a:fillRect/>
            </a:stretch>
          </p:blipFill>
          <p:spPr bwMode="auto">
            <a:xfrm>
              <a:off x="9207892" y="4240922"/>
              <a:ext cx="2198743" cy="1918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50543" y="4214097"/>
              <a:ext cx="2025567" cy="1893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947031" y="4191305"/>
              <a:ext cx="2362702" cy="195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050260" y="4191305"/>
              <a:ext cx="2412833" cy="1840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矩形 10"/>
          <p:cNvSpPr/>
          <p:nvPr/>
        </p:nvSpPr>
        <p:spPr bwMode="auto">
          <a:xfrm>
            <a:off x="2839453" y="2520701"/>
            <a:ext cx="11741716" cy="475717"/>
          </a:xfrm>
          <a:prstGeom prst="rect">
            <a:avLst/>
          </a:prstGeom>
          <a:solidFill>
            <a:schemeClr val="accent3">
              <a:lumMod val="75000"/>
              <a:alpha val="46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模組型</a:t>
            </a:r>
            <a:endParaRPr lang="zh-TW" altLang="en-US" sz="28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4581169" y="2532441"/>
            <a:ext cx="8952597" cy="463977"/>
          </a:xfrm>
          <a:prstGeom prst="rect">
            <a:avLst/>
          </a:prstGeom>
          <a:solidFill>
            <a:srgbClr val="C00000">
              <a:alpha val="42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積木型</a:t>
            </a:r>
            <a:endParaRPr lang="zh-TW" altLang="en-US" sz="28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35242" y="1251284"/>
            <a:ext cx="139220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產品策略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Tarkus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產品與教育通路合作方案</a:t>
            </a:r>
          </a:p>
        </p:txBody>
      </p:sp>
      <p:pic>
        <p:nvPicPr>
          <p:cNvPr id="1026" name="Picture 2" descr="C:\Users\user\Documents\Car render 171211_171211_0011.jpg"/>
          <p:cNvPicPr>
            <a:picLocks noChangeAspect="1" noChangeArrowheads="1"/>
          </p:cNvPicPr>
          <p:nvPr/>
        </p:nvPicPr>
        <p:blipFill>
          <a:blip r:embed="rId7" cstate="print"/>
          <a:srcRect l="19097" t="18715" r="16835" b="16833"/>
          <a:stretch>
            <a:fillRect/>
          </a:stretch>
        </p:blipFill>
        <p:spPr bwMode="auto">
          <a:xfrm>
            <a:off x="11824006" y="4002119"/>
            <a:ext cx="2757163" cy="19521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839796" y="3979547"/>
            <a:ext cx="2516572" cy="199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左-右雙向箭號 14"/>
          <p:cNvSpPr/>
          <p:nvPr/>
        </p:nvSpPr>
        <p:spPr bwMode="auto">
          <a:xfrm>
            <a:off x="3407024" y="6209928"/>
            <a:ext cx="19514168" cy="792088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1769064" y="613792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高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3911080" y="620992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6"/>
          <p:cNvGrpSpPr/>
          <p:nvPr/>
        </p:nvGrpSpPr>
        <p:grpSpPr>
          <a:xfrm>
            <a:off x="12392381" y="2591196"/>
            <a:ext cx="11294304" cy="10927764"/>
            <a:chOff x="12707006" y="2591196"/>
            <a:chExt cx="11294305" cy="10927764"/>
          </a:xfrm>
        </p:grpSpPr>
        <p:sp>
          <p:nvSpPr>
            <p:cNvPr id="10" name="圓角矩形 9"/>
            <p:cNvSpPr/>
            <p:nvPr/>
          </p:nvSpPr>
          <p:spPr bwMode="auto">
            <a:xfrm>
              <a:off x="12707006" y="2843444"/>
              <a:ext cx="11294305" cy="10675516"/>
            </a:xfrm>
            <a:prstGeom prst="roundRect">
              <a:avLst>
                <a:gd name="adj" fmla="val 4713"/>
              </a:avLst>
            </a:prstGeom>
            <a:noFill/>
            <a:ln w="63500">
              <a:solidFill>
                <a:schemeClr val="accent5">
                  <a:lumMod val="75000"/>
                  <a:alpha val="60000"/>
                </a:schemeClr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5" name="圓角矩形 14"/>
            <p:cNvSpPr/>
            <p:nvPr/>
          </p:nvSpPr>
          <p:spPr bwMode="auto">
            <a:xfrm>
              <a:off x="13155536" y="2591196"/>
              <a:ext cx="6239677" cy="57606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r>
                <a:rPr lang="en-US" altLang="zh-TW" sz="29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MaleCake</a:t>
              </a:r>
              <a:r>
                <a:rPr lang="en-US" altLang="zh-TW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 /  </a:t>
              </a:r>
              <a:r>
                <a:rPr lang="en-US" altLang="zh-TW" sz="29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MelaCAR</a:t>
              </a:r>
              <a:r>
                <a:rPr lang="zh-TW" altLang="en-US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 </a:t>
              </a:r>
              <a:r>
                <a:rPr lang="en-US" altLang="zh-TW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(Wood)</a:t>
              </a:r>
              <a:endParaRPr lang="zh-TW" altLang="en-US" sz="29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pic>
          <p:nvPicPr>
            <p:cNvPr id="147461" name="Picture 5" descr="C:\Users\user\Downloads\美樂鹿_180830_0005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155536" y="3617640"/>
              <a:ext cx="6239677" cy="4679758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7462" name="Picture 6" descr="C:\Users\user\Downloads\美樂鹿_180830_000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08264" y="3617640"/>
              <a:ext cx="3384376" cy="3384376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7463" name="Picture 7" descr="C:\Users\user\Downloads\美樂鹿_180830_000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155536" y="8442176"/>
              <a:ext cx="6264696" cy="4698522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7464" name="Picture 8" descr="C:\Users\user\Downloads\美樂鹿_180830_0002_0.jpg"/>
            <p:cNvPicPr>
              <a:picLocks noChangeAspect="1" noChangeArrowheads="1"/>
            </p:cNvPicPr>
            <p:nvPr/>
          </p:nvPicPr>
          <p:blipFill>
            <a:blip r:embed="rId5" cstate="print"/>
            <a:srcRect l="18332" r="13578" b="15760"/>
            <a:stretch>
              <a:fillRect/>
            </a:stretch>
          </p:blipFill>
          <p:spPr bwMode="auto">
            <a:xfrm>
              <a:off x="19708264" y="7074024"/>
              <a:ext cx="3384376" cy="3140310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7465" name="Picture 9" descr="C:\Users\user\Downloads\美樂鹿_180830_0008.jpg"/>
            <p:cNvPicPr>
              <a:picLocks noChangeAspect="1" noChangeArrowheads="1"/>
            </p:cNvPicPr>
            <p:nvPr/>
          </p:nvPicPr>
          <p:blipFill>
            <a:blip r:embed="rId6" cstate="print"/>
            <a:srcRect l="3750" r="8125"/>
            <a:stretch>
              <a:fillRect/>
            </a:stretch>
          </p:blipFill>
          <p:spPr bwMode="auto">
            <a:xfrm>
              <a:off x="19708264" y="10242376"/>
              <a:ext cx="3384376" cy="2880320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群組 27"/>
          <p:cNvGrpSpPr/>
          <p:nvPr/>
        </p:nvGrpSpPr>
        <p:grpSpPr>
          <a:xfrm>
            <a:off x="814296" y="2591196"/>
            <a:ext cx="11294304" cy="10927764"/>
            <a:chOff x="1098075" y="2591196"/>
            <a:chExt cx="11294305" cy="10927764"/>
          </a:xfrm>
        </p:grpSpPr>
        <p:sp>
          <p:nvSpPr>
            <p:cNvPr id="21" name="圓角矩形 20"/>
            <p:cNvSpPr/>
            <p:nvPr/>
          </p:nvSpPr>
          <p:spPr bwMode="auto">
            <a:xfrm>
              <a:off x="1098075" y="2843444"/>
              <a:ext cx="11294305" cy="10675516"/>
            </a:xfrm>
            <a:prstGeom prst="roundRect">
              <a:avLst>
                <a:gd name="adj" fmla="val 4713"/>
              </a:avLst>
            </a:prstGeom>
            <a:noFill/>
            <a:ln w="63500">
              <a:solidFill>
                <a:schemeClr val="accent4">
                  <a:lumMod val="75000"/>
                  <a:alpha val="60000"/>
                </a:schemeClr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2" name="圓角矩形 21"/>
            <p:cNvSpPr/>
            <p:nvPr/>
          </p:nvSpPr>
          <p:spPr bwMode="auto">
            <a:xfrm>
              <a:off x="1546605" y="2591196"/>
              <a:ext cx="4542232" cy="57606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r>
                <a:rPr lang="en-US" altLang="zh-TW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Tarkus /  </a:t>
              </a:r>
              <a:r>
                <a:rPr lang="en-US" altLang="zh-TW" sz="29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BeeCAR</a:t>
              </a:r>
              <a:endParaRPr lang="zh-TW" altLang="en-US" sz="29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pic>
          <p:nvPicPr>
            <p:cNvPr id="3074" name="Picture 2" descr="C:\Users\user\Downloads\84767.jpg"/>
            <p:cNvPicPr>
              <a:picLocks noChangeAspect="1" noChangeArrowheads="1"/>
            </p:cNvPicPr>
            <p:nvPr/>
          </p:nvPicPr>
          <p:blipFill>
            <a:blip r:embed="rId7" cstate="print"/>
            <a:srcRect l="13558" r="11033"/>
            <a:stretch>
              <a:fillRect/>
            </a:stretch>
          </p:blipFill>
          <p:spPr bwMode="auto">
            <a:xfrm>
              <a:off x="1557904" y="3940610"/>
              <a:ext cx="5647717" cy="5618315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75" name="Picture 3" descr="C:\Users\user\Downloads\84765.jpg"/>
            <p:cNvPicPr>
              <a:picLocks noChangeAspect="1" noChangeArrowheads="1"/>
            </p:cNvPicPr>
            <p:nvPr/>
          </p:nvPicPr>
          <p:blipFill>
            <a:blip r:embed="rId8" cstate="print">
              <a:lum bright="10000"/>
            </a:blip>
            <a:srcRect l="17796" t="9231" r="14798" b="9844"/>
            <a:stretch>
              <a:fillRect/>
            </a:stretch>
          </p:blipFill>
          <p:spPr bwMode="auto">
            <a:xfrm rot="16200000">
              <a:off x="2996269" y="8944874"/>
              <a:ext cx="3237481" cy="5181223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76" name="Picture 4" descr="C:\Users\user\Downloads\84764.jpg"/>
            <p:cNvPicPr>
              <a:picLocks noChangeAspect="1" noChangeArrowheads="1"/>
            </p:cNvPicPr>
            <p:nvPr/>
          </p:nvPicPr>
          <p:blipFill>
            <a:blip r:embed="rId9" cstate="print">
              <a:lum bright="10000" contrast="20000"/>
            </a:blip>
            <a:srcRect l="16456" t="39095" r="29898" b="17932"/>
            <a:stretch>
              <a:fillRect/>
            </a:stretch>
          </p:blipFill>
          <p:spPr bwMode="auto">
            <a:xfrm>
              <a:off x="7582026" y="7230329"/>
              <a:ext cx="4417996" cy="2654886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77" name="Picture 5" descr="C:\Users\user\Downloads\84763.jpg"/>
            <p:cNvPicPr>
              <a:picLocks noChangeAspect="1" noChangeArrowheads="1"/>
            </p:cNvPicPr>
            <p:nvPr/>
          </p:nvPicPr>
          <p:blipFill>
            <a:blip r:embed="rId10" cstate="print">
              <a:lum bright="10000" contrast="20000"/>
            </a:blip>
            <a:srcRect l="21721" t="19296" r="20117" b="25549"/>
            <a:stretch>
              <a:fillRect/>
            </a:stretch>
          </p:blipFill>
          <p:spPr bwMode="auto">
            <a:xfrm>
              <a:off x="7582026" y="10042870"/>
              <a:ext cx="4417996" cy="3142888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78" name="Picture 6" descr="C:\Users\user\Downloads\84762.jpg"/>
            <p:cNvPicPr>
              <a:picLocks noChangeAspect="1" noChangeArrowheads="1"/>
            </p:cNvPicPr>
            <p:nvPr/>
          </p:nvPicPr>
          <p:blipFill>
            <a:blip r:embed="rId11" cstate="print">
              <a:lum bright="10000" contrast="20000"/>
            </a:blip>
            <a:srcRect l="10853" r="17651" b="24953"/>
            <a:stretch>
              <a:fillRect/>
            </a:stretch>
          </p:blipFill>
          <p:spPr bwMode="auto">
            <a:xfrm>
              <a:off x="7582026" y="3649171"/>
              <a:ext cx="4417996" cy="3478846"/>
            </a:xfrm>
            <a:prstGeom prst="rect">
              <a:avLst/>
            </a:prstGeom>
            <a:noFill/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" name="矩形 24"/>
          <p:cNvSpPr/>
          <p:nvPr/>
        </p:nvSpPr>
        <p:spPr>
          <a:xfrm>
            <a:off x="1235243" y="999041"/>
            <a:ext cx="11433567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en-US" altLang="zh-TW" sz="5700" b="1" dirty="0" err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BeeCar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&amp; </a:t>
            </a:r>
            <a:r>
              <a:rPr lang="en-US" altLang="zh-TW" sz="5700" b="1" dirty="0" err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Melacake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(Maker </a:t>
            </a:r>
            <a:r>
              <a:rPr lang="zh-TW" altLang="en-US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版本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  <a:endParaRPr lang="zh-TW" altLang="en-US" sz="5700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7"/>
          <p:cNvGrpSpPr/>
          <p:nvPr/>
        </p:nvGrpSpPr>
        <p:grpSpPr>
          <a:xfrm>
            <a:off x="814296" y="2591196"/>
            <a:ext cx="22833980" cy="10927764"/>
            <a:chOff x="1098075" y="2591196"/>
            <a:chExt cx="22833982" cy="10927764"/>
          </a:xfrm>
        </p:grpSpPr>
        <p:sp>
          <p:nvSpPr>
            <p:cNvPr id="21" name="圓角矩形 20"/>
            <p:cNvSpPr/>
            <p:nvPr/>
          </p:nvSpPr>
          <p:spPr bwMode="auto">
            <a:xfrm>
              <a:off x="1098075" y="2843444"/>
              <a:ext cx="22833982" cy="10675516"/>
            </a:xfrm>
            <a:prstGeom prst="roundRect">
              <a:avLst>
                <a:gd name="adj" fmla="val 4713"/>
              </a:avLst>
            </a:prstGeom>
            <a:noFill/>
            <a:ln w="63500">
              <a:solidFill>
                <a:srgbClr val="00B050">
                  <a:alpha val="60000"/>
                </a:srgbClr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2" name="圓角矩形 21"/>
            <p:cNvSpPr/>
            <p:nvPr/>
          </p:nvSpPr>
          <p:spPr bwMode="auto">
            <a:xfrm>
              <a:off x="1546604" y="2591196"/>
              <a:ext cx="5831658" cy="576064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defTabSz="825444"/>
              <a:r>
                <a:rPr lang="en-US" altLang="zh-TW" sz="29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MelaCake</a:t>
              </a:r>
              <a:r>
                <a:rPr lang="en-US" altLang="zh-TW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 /  </a:t>
              </a:r>
              <a:r>
                <a:rPr lang="en-US" altLang="zh-TW" sz="29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MelaCAR</a:t>
              </a:r>
              <a:r>
                <a:rPr lang="en-US" altLang="zh-TW" sz="29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Gill Sans" charset="0"/>
                </a:rPr>
                <a:t> (Acrylic)</a:t>
              </a:r>
              <a:endParaRPr lang="zh-TW" altLang="en-US" sz="29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1235243" y="999041"/>
            <a:ext cx="6540881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en-US" altLang="zh-TW" sz="5700" b="1" dirty="0" err="1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MelaCake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</a:t>
            </a:r>
            <a:r>
              <a:rPr lang="zh-TW" altLang="en-US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教育版</a:t>
            </a:r>
            <a:r>
              <a:rPr lang="en-US" altLang="zh-TW" sz="57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  <a:endParaRPr lang="zh-TW" altLang="en-US" sz="5700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1026" name="Picture 2" descr="C:\Users\user\Downloads\20190512 美樂璐 基礎套件組合_190513_0001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262826" y="3610303"/>
            <a:ext cx="7462345" cy="5596759"/>
          </a:xfrm>
          <a:prstGeom prst="rect">
            <a:avLst/>
          </a:prstGeom>
          <a:noFill/>
        </p:spPr>
      </p:pic>
      <p:pic>
        <p:nvPicPr>
          <p:cNvPr id="1027" name="Picture 3" descr="C:\Users\user\Downloads\20190512 美樂璐 延伸套件組合_190513_0003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9045881" y="3610303"/>
            <a:ext cx="7444850" cy="5583637"/>
          </a:xfrm>
          <a:prstGeom prst="rect">
            <a:avLst/>
          </a:prstGeom>
          <a:noFill/>
        </p:spPr>
      </p:pic>
      <p:pic>
        <p:nvPicPr>
          <p:cNvPr id="1028" name="Picture 4" descr="C:\Users\user\Downloads\20190511 美樂璐 基礎套件_190513_0010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23503" t="14758" r="18140" b="22060"/>
          <a:stretch>
            <a:fillRect/>
          </a:stretch>
        </p:blipFill>
        <p:spPr bwMode="auto">
          <a:xfrm>
            <a:off x="1278770" y="9383126"/>
            <a:ext cx="4536751" cy="3683892"/>
          </a:xfrm>
          <a:prstGeom prst="rect">
            <a:avLst/>
          </a:prstGeom>
          <a:noFill/>
        </p:spPr>
      </p:pic>
      <p:pic>
        <p:nvPicPr>
          <p:cNvPr id="1029" name="Picture 5" descr="C:\Users\user\Downloads\20190511 美樂璐 基礎套件_190513_0008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 l="22473" t="16079" r="22695" b="20596"/>
          <a:stretch>
            <a:fillRect/>
          </a:stretch>
        </p:blipFill>
        <p:spPr bwMode="auto">
          <a:xfrm>
            <a:off x="6661651" y="9383126"/>
            <a:ext cx="4294985" cy="3720116"/>
          </a:xfrm>
          <a:prstGeom prst="rect">
            <a:avLst/>
          </a:prstGeom>
          <a:noFill/>
        </p:spPr>
      </p:pic>
      <p:pic>
        <p:nvPicPr>
          <p:cNvPr id="1030" name="Picture 6" descr="C:\Users\user\Downloads\20190511 美樂璐 基礎套件_190513_0005.jpg"/>
          <p:cNvPicPr>
            <a:picLocks noChangeAspect="1" noChangeArrowheads="1"/>
          </p:cNvPicPr>
          <p:nvPr/>
        </p:nvPicPr>
        <p:blipFill>
          <a:blip r:embed="rId6" cstate="print">
            <a:lum/>
          </a:blip>
          <a:srcRect l="35386" t="32586" r="30776" b="32586"/>
          <a:stretch>
            <a:fillRect/>
          </a:stretch>
        </p:blipFill>
        <p:spPr bwMode="auto">
          <a:xfrm>
            <a:off x="11576965" y="9383126"/>
            <a:ext cx="4819172" cy="3720116"/>
          </a:xfrm>
          <a:prstGeom prst="rect">
            <a:avLst/>
          </a:prstGeom>
          <a:noFill/>
        </p:spPr>
      </p:pic>
      <p:pic>
        <p:nvPicPr>
          <p:cNvPr id="1031" name="Picture 7" descr="C:\Users\user\Downloads\20190511 美樂璐 延伸套件_190513_0007.jpg"/>
          <p:cNvPicPr>
            <a:picLocks noChangeAspect="1" noChangeArrowheads="1"/>
          </p:cNvPicPr>
          <p:nvPr/>
        </p:nvPicPr>
        <p:blipFill>
          <a:blip r:embed="rId7" cstate="print"/>
          <a:srcRect l="16466" t="25345" r="22500" b="24310"/>
          <a:stretch>
            <a:fillRect/>
          </a:stretch>
        </p:blipFill>
        <p:spPr bwMode="auto">
          <a:xfrm>
            <a:off x="16830523" y="3578772"/>
            <a:ext cx="6407850" cy="3964178"/>
          </a:xfrm>
          <a:prstGeom prst="rect">
            <a:avLst/>
          </a:prstGeom>
          <a:noFill/>
        </p:spPr>
      </p:pic>
      <p:pic>
        <p:nvPicPr>
          <p:cNvPr id="1032" name="Picture 8" descr="C:\Users\user\Downloads\20190511 美樂璐 延伸套件_190513_0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830522" y="8261130"/>
            <a:ext cx="6407849" cy="4805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Innovations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150885" y="4039359"/>
            <a:ext cx="2024292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2009~2013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年美國為推動教育改革發展出新的教育框架 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Next Generation Science Standards (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NGSS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), 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是以實做科學為主軸的知識學習並將所學應用到實際生活上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衍生出科學、技術、工程、藝術與數學（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）全面教育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在生活上能夠實際利用所學知識來解決困難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 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進一步利用研究精神來創新與創造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2009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美國前總統歐巴馬特別提出了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「教出創新人才（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Educate to Innovate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）」的口號，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也呼應了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STAEM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的教育概念，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150884" y="3282129"/>
            <a:ext cx="4744589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>
              <a:defRPr/>
            </a:pPr>
            <a:r>
              <a:rPr lang="en-US" altLang="zh-TW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STEAM</a:t>
            </a:r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教育的理念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pic>
        <p:nvPicPr>
          <p:cNvPr id="15362" name="Picture 2" descr="https://4310b1a9-a-26d537f9-s-sites.googlegroups.com/a/ps69k.org/home/home/about-us/steam-education/HA%20STEAM%20Signnoroof.jpg?attachauth=ANoY7cog2VKZiKScFpNKgDII2dzvNZSyeq4GHWFNS-X9MCgodmdSqI36UR-uuc3LqUCynL_D_eUIIHjU2hCzCcZt_vdDPeiIPkyz15a_QljvxtdyYza2C5eJMmNZ11swXreJDzrqk6vDTDpwJhBWrj9WE3s8L-JdDljWl_leyCmoIzngqghj1Je35inZJWdEJgTsDCaRbGDp0P-zU76V4LuP2GcdofrNKrDrpPcl4d_yoWlKfnS88Sz1K15Lzc09mZ6rn9xNt8N-&amp;attredirects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71574" y="5142945"/>
            <a:ext cx="9739115" cy="4820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 bwMode="auto">
          <a:xfrm>
            <a:off x="0" y="2394577"/>
            <a:ext cx="24384000" cy="113214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1" name="AutoShape 21"/>
          <p:cNvSpPr>
            <a:spLocks/>
          </p:cNvSpPr>
          <p:nvPr/>
        </p:nvSpPr>
        <p:spPr bwMode="auto">
          <a:xfrm>
            <a:off x="15994123" y="4588431"/>
            <a:ext cx="5793822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簡單易懂的教學解決方案</a:t>
            </a:r>
            <a:endParaRPr lang="en-US" sz="60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2" name="AutoShape 25"/>
          <p:cNvSpPr>
            <a:spLocks/>
          </p:cNvSpPr>
          <p:nvPr/>
        </p:nvSpPr>
        <p:spPr bwMode="auto">
          <a:xfrm>
            <a:off x="16225034" y="5224911"/>
            <a:ext cx="5310663" cy="4938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sym typeface="Aleo Regular" charset="0"/>
              </a:rPr>
              <a:t>EDU-tutoring solution</a:t>
            </a:r>
            <a:endParaRPr lang="en-US" sz="6000" dirty="0"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3" name="AutoShape 26"/>
          <p:cNvSpPr>
            <a:spLocks/>
          </p:cNvSpPr>
          <p:nvPr/>
        </p:nvSpPr>
        <p:spPr bwMode="auto">
          <a:xfrm>
            <a:off x="2213446" y="5477159"/>
            <a:ext cx="4274880" cy="4699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sz="2800" dirty="0" smtClean="0"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Ease to use</a:t>
            </a:r>
            <a:endParaRPr lang="en-US" sz="6000" dirty="0"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4" name="AutoShape 27"/>
          <p:cNvSpPr>
            <a:spLocks/>
          </p:cNvSpPr>
          <p:nvPr/>
        </p:nvSpPr>
        <p:spPr bwMode="auto">
          <a:xfrm>
            <a:off x="1734207" y="4835590"/>
            <a:ext cx="5311807" cy="6731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精簡易用的軟硬體介面</a:t>
            </a:r>
            <a:endParaRPr lang="en-US" sz="6000" dirty="0">
              <a:solidFill>
                <a:srgbClr val="E59428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5" name="AutoShape 28"/>
          <p:cNvSpPr>
            <a:spLocks/>
          </p:cNvSpPr>
          <p:nvPr/>
        </p:nvSpPr>
        <p:spPr bwMode="auto">
          <a:xfrm>
            <a:off x="3932098" y="9591408"/>
            <a:ext cx="5124848" cy="3753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Encryptions on Cloud</a:t>
            </a:r>
            <a:endParaRPr lang="en-US" sz="6000" dirty="0"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6" name="AutoShape 29"/>
          <p:cNvSpPr>
            <a:spLocks/>
          </p:cNvSpPr>
          <p:nvPr/>
        </p:nvSpPr>
        <p:spPr bwMode="auto">
          <a:xfrm>
            <a:off x="3909848" y="8886777"/>
            <a:ext cx="5129855" cy="62486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7D3F65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雲端加密傳送程式碼</a:t>
            </a:r>
            <a:endParaRPr lang="en-US" sz="6000" dirty="0">
              <a:solidFill>
                <a:srgbClr val="7D3F65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AutoShape 35"/>
          <p:cNvSpPr>
            <a:spLocks/>
          </p:cNvSpPr>
          <p:nvPr/>
        </p:nvSpPr>
        <p:spPr bwMode="auto">
          <a:xfrm>
            <a:off x="16411593" y="6061631"/>
            <a:ext cx="5029510" cy="1473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受惠於軟體的易學易用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 </a:t>
            </a: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讓教學變得簡單易懂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低年齡層更加容易上手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是快速實用的解決方案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sp>
        <p:nvSpPr>
          <p:cNvPr id="21" name="AutoShape 36"/>
          <p:cNvSpPr>
            <a:spLocks/>
          </p:cNvSpPr>
          <p:nvPr/>
        </p:nvSpPr>
        <p:spPr bwMode="auto">
          <a:xfrm>
            <a:off x="2254611" y="6750224"/>
            <a:ext cx="4381500" cy="10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軟體介面精簡參數設定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</a:t>
            </a: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模組化省略電路接線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結構省略複雜組裝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專注於程式邏輯思維上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sp>
        <p:nvSpPr>
          <p:cNvPr id="22" name="AutoShape 37"/>
          <p:cNvSpPr>
            <a:spLocks/>
          </p:cNvSpPr>
          <p:nvPr/>
        </p:nvSpPr>
        <p:spPr bwMode="auto">
          <a:xfrm>
            <a:off x="3909848" y="10593394"/>
            <a:ext cx="5128962" cy="1473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主板模組透過雲端加密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傳送程式碼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所有程式都經過多位工程師多重驗證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不會因程式編寫一再除錯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而澆熄學習的熱情</a:t>
            </a:r>
            <a:endParaRPr lang="en-US" sz="6000" dirty="0"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grpSp>
        <p:nvGrpSpPr>
          <p:cNvPr id="2" name="Group 21"/>
          <p:cNvGrpSpPr>
            <a:grpSpLocks noChangeAspect="1"/>
          </p:cNvGrpSpPr>
          <p:nvPr/>
        </p:nvGrpSpPr>
        <p:grpSpPr>
          <a:xfrm>
            <a:off x="7236279" y="4103086"/>
            <a:ext cx="3925932" cy="4533952"/>
            <a:chOff x="17503358" y="3594538"/>
            <a:chExt cx="3000754" cy="3465489"/>
          </a:xfrm>
        </p:grpSpPr>
        <p:sp>
          <p:nvSpPr>
            <p:cNvPr id="29" name="AutoShape 1"/>
            <p:cNvSpPr>
              <a:spLocks/>
            </p:cNvSpPr>
            <p:nvPr/>
          </p:nvSpPr>
          <p:spPr bwMode="auto">
            <a:xfrm>
              <a:off x="17503358" y="3594538"/>
              <a:ext cx="3000754" cy="34654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18043507" y="4951127"/>
              <a:ext cx="2460533" cy="1993575"/>
            </a:xfrm>
            <a:custGeom>
              <a:avLst/>
              <a:gdLst>
                <a:gd name="connsiteX0" fmla="*/ 3473094 w 4275688"/>
                <a:gd name="connsiteY0" fmla="*/ 0 h 3464251"/>
                <a:gd name="connsiteX1" fmla="*/ 4275688 w 4275688"/>
                <a:gd name="connsiteY1" fmla="*/ 698308 h 3464251"/>
                <a:gd name="connsiteX2" fmla="*/ 4275572 w 4275688"/>
                <a:gd name="connsiteY2" fmla="*/ 2159151 h 3464251"/>
                <a:gd name="connsiteX3" fmla="*/ 2014990 w 4275688"/>
                <a:gd name="connsiteY3" fmla="*/ 3464251 h 3464251"/>
                <a:gd name="connsiteX4" fmla="*/ 0 w 4275688"/>
                <a:gd name="connsiteY4" fmla="*/ 1702349 h 34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5688" h="3464251">
                  <a:moveTo>
                    <a:pt x="3473094" y="0"/>
                  </a:moveTo>
                  <a:lnTo>
                    <a:pt x="4275688" y="698308"/>
                  </a:lnTo>
                  <a:lnTo>
                    <a:pt x="4275572" y="2159151"/>
                  </a:lnTo>
                  <a:lnTo>
                    <a:pt x="2014990" y="3464251"/>
                  </a:lnTo>
                  <a:lnTo>
                    <a:pt x="0" y="1702349"/>
                  </a:lnTo>
                  <a:close/>
                </a:path>
              </a:pathLst>
            </a:custGeom>
            <a:solidFill>
              <a:schemeClr val="accent3">
                <a:lumMod val="75000"/>
                <a:alpha val="75000"/>
              </a:schemeClr>
            </a:solidFill>
            <a:ln>
              <a:noFill/>
            </a:ln>
            <a:effectLst/>
            <a:extLst/>
          </p:spPr>
          <p:txBody>
            <a:bodyPr wrap="square" lIns="0" tIns="0" rIns="0" bIns="0" anchor="ctr">
              <a:noAutofit/>
            </a:bodyPr>
            <a:lstStyle/>
            <a:p>
              <a:endParaRPr lang="en-US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31" name="AutoShape 3"/>
            <p:cNvSpPr>
              <a:spLocks/>
            </p:cNvSpPr>
            <p:nvPr/>
          </p:nvSpPr>
          <p:spPr bwMode="auto">
            <a:xfrm>
              <a:off x="17970476" y="4134211"/>
              <a:ext cx="2066519" cy="238614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600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4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3" name="Group 25"/>
          <p:cNvGrpSpPr>
            <a:grpSpLocks noChangeAspect="1"/>
          </p:cNvGrpSpPr>
          <p:nvPr/>
        </p:nvGrpSpPr>
        <p:grpSpPr>
          <a:xfrm>
            <a:off x="11772053" y="4129621"/>
            <a:ext cx="3925932" cy="4533952"/>
            <a:chOff x="17459244" y="7562551"/>
            <a:chExt cx="3000754" cy="3465489"/>
          </a:xfrm>
        </p:grpSpPr>
        <p:sp>
          <p:nvSpPr>
            <p:cNvPr id="33" name="AutoShape 1"/>
            <p:cNvSpPr>
              <a:spLocks/>
            </p:cNvSpPr>
            <p:nvPr/>
          </p:nvSpPr>
          <p:spPr bwMode="auto">
            <a:xfrm>
              <a:off x="17459244" y="7562551"/>
              <a:ext cx="3000754" cy="34654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17999393" y="8919140"/>
              <a:ext cx="2460533" cy="1993575"/>
            </a:xfrm>
            <a:custGeom>
              <a:avLst/>
              <a:gdLst>
                <a:gd name="connsiteX0" fmla="*/ 3473094 w 4275688"/>
                <a:gd name="connsiteY0" fmla="*/ 0 h 3464251"/>
                <a:gd name="connsiteX1" fmla="*/ 4275688 w 4275688"/>
                <a:gd name="connsiteY1" fmla="*/ 698308 h 3464251"/>
                <a:gd name="connsiteX2" fmla="*/ 4275572 w 4275688"/>
                <a:gd name="connsiteY2" fmla="*/ 2159151 h 3464251"/>
                <a:gd name="connsiteX3" fmla="*/ 2014990 w 4275688"/>
                <a:gd name="connsiteY3" fmla="*/ 3464251 h 3464251"/>
                <a:gd name="connsiteX4" fmla="*/ 0 w 4275688"/>
                <a:gd name="connsiteY4" fmla="*/ 1702349 h 34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5688" h="3464251">
                  <a:moveTo>
                    <a:pt x="3473094" y="0"/>
                  </a:moveTo>
                  <a:lnTo>
                    <a:pt x="4275688" y="698308"/>
                  </a:lnTo>
                  <a:lnTo>
                    <a:pt x="4275572" y="2159151"/>
                  </a:lnTo>
                  <a:lnTo>
                    <a:pt x="2014990" y="3464251"/>
                  </a:lnTo>
                  <a:lnTo>
                    <a:pt x="0" y="1702349"/>
                  </a:lnTo>
                  <a:close/>
                </a:path>
              </a:pathLst>
            </a:custGeom>
            <a:solidFill>
              <a:schemeClr val="accent1">
                <a:lumMod val="50000"/>
                <a:alpha val="75000"/>
              </a:schemeClr>
            </a:solidFill>
            <a:ln>
              <a:noFill/>
            </a:ln>
            <a:effectLst/>
            <a:extLst/>
          </p:spPr>
          <p:txBody>
            <a:bodyPr wrap="square" lIns="0" tIns="0" rIns="0" bIns="0" anchor="ctr">
              <a:noAutofit/>
            </a:bodyPr>
            <a:lstStyle/>
            <a:p>
              <a:endParaRPr lang="en-US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35" name="AutoShape 3"/>
            <p:cNvSpPr>
              <a:spLocks/>
            </p:cNvSpPr>
            <p:nvPr/>
          </p:nvSpPr>
          <p:spPr bwMode="auto">
            <a:xfrm>
              <a:off x="17926362" y="8102224"/>
              <a:ext cx="2066519" cy="238614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600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2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4" name="群組 38"/>
          <p:cNvGrpSpPr/>
          <p:nvPr/>
        </p:nvGrpSpPr>
        <p:grpSpPr>
          <a:xfrm>
            <a:off x="9530680" y="7957510"/>
            <a:ext cx="3925932" cy="4533952"/>
            <a:chOff x="7964421" y="7359623"/>
            <a:chExt cx="3925932" cy="4533952"/>
          </a:xfrm>
        </p:grpSpPr>
        <p:grpSp>
          <p:nvGrpSpPr>
            <p:cNvPr id="5" name="Group 17"/>
            <p:cNvGrpSpPr>
              <a:grpSpLocks noChangeAspect="1"/>
            </p:cNvGrpSpPr>
            <p:nvPr/>
          </p:nvGrpSpPr>
          <p:grpSpPr>
            <a:xfrm>
              <a:off x="7964421" y="7359623"/>
              <a:ext cx="3925932" cy="4533952"/>
              <a:chOff x="13441865" y="7632738"/>
              <a:chExt cx="3000754" cy="3465489"/>
            </a:xfrm>
          </p:grpSpPr>
          <p:sp>
            <p:nvSpPr>
              <p:cNvPr id="25" name="AutoShape 1"/>
              <p:cNvSpPr>
                <a:spLocks/>
              </p:cNvSpPr>
              <p:nvPr/>
            </p:nvSpPr>
            <p:spPr bwMode="auto">
              <a:xfrm>
                <a:off x="13441865" y="7632738"/>
                <a:ext cx="3000754" cy="346548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26" name="Freeform 19"/>
              <p:cNvSpPr>
                <a:spLocks/>
              </p:cNvSpPr>
              <p:nvPr/>
            </p:nvSpPr>
            <p:spPr bwMode="auto">
              <a:xfrm>
                <a:off x="13982014" y="8989327"/>
                <a:ext cx="2460533" cy="1993575"/>
              </a:xfrm>
              <a:custGeom>
                <a:avLst/>
                <a:gdLst>
                  <a:gd name="connsiteX0" fmla="*/ 3473094 w 4275688"/>
                  <a:gd name="connsiteY0" fmla="*/ 0 h 3464251"/>
                  <a:gd name="connsiteX1" fmla="*/ 4275688 w 4275688"/>
                  <a:gd name="connsiteY1" fmla="*/ 698308 h 3464251"/>
                  <a:gd name="connsiteX2" fmla="*/ 4275572 w 4275688"/>
                  <a:gd name="connsiteY2" fmla="*/ 2159151 h 3464251"/>
                  <a:gd name="connsiteX3" fmla="*/ 2014990 w 4275688"/>
                  <a:gd name="connsiteY3" fmla="*/ 3464251 h 3464251"/>
                  <a:gd name="connsiteX4" fmla="*/ 0 w 4275688"/>
                  <a:gd name="connsiteY4" fmla="*/ 1702349 h 346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5688" h="3464251">
                    <a:moveTo>
                      <a:pt x="3473094" y="0"/>
                    </a:moveTo>
                    <a:lnTo>
                      <a:pt x="4275688" y="698308"/>
                    </a:lnTo>
                    <a:lnTo>
                      <a:pt x="4275572" y="2159151"/>
                    </a:lnTo>
                    <a:lnTo>
                      <a:pt x="2014990" y="3464251"/>
                    </a:lnTo>
                    <a:lnTo>
                      <a:pt x="0" y="170234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wrap="square" lIns="0" tIns="0" rIns="0" bIns="0" anchor="ctr">
                <a:noAutofit/>
              </a:bodyPr>
              <a:lstStyle/>
              <a:p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27" name="AutoShape 3"/>
              <p:cNvSpPr>
                <a:spLocks/>
              </p:cNvSpPr>
              <p:nvPr/>
            </p:nvSpPr>
            <p:spPr bwMode="auto">
              <a:xfrm>
                <a:off x="13908983" y="8172411"/>
                <a:ext cx="2066519" cy="238614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600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6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36" name="AutoShape 14"/>
            <p:cNvSpPr>
              <a:spLocks/>
            </p:cNvSpPr>
            <p:nvPr/>
          </p:nvSpPr>
          <p:spPr bwMode="auto">
            <a:xfrm>
              <a:off x="9174561" y="8808276"/>
              <a:ext cx="1445096" cy="176092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411" y="5360"/>
                  </a:moveTo>
                  <a:cubicBezTo>
                    <a:pt x="15400" y="4307"/>
                    <a:pt x="12967" y="3667"/>
                    <a:pt x="10800" y="3667"/>
                  </a:cubicBezTo>
                  <a:lnTo>
                    <a:pt x="10800" y="16959"/>
                  </a:lnTo>
                  <a:cubicBezTo>
                    <a:pt x="14324" y="14058"/>
                    <a:pt x="16859" y="9871"/>
                    <a:pt x="17411" y="5360"/>
                  </a:cubicBezTo>
                  <a:close/>
                  <a:moveTo>
                    <a:pt x="10800" y="0"/>
                  </a:moveTo>
                  <a:cubicBezTo>
                    <a:pt x="6962" y="0"/>
                    <a:pt x="2828" y="1427"/>
                    <a:pt x="0" y="3523"/>
                  </a:cubicBezTo>
                  <a:cubicBezTo>
                    <a:pt x="0" y="11243"/>
                    <a:pt x="4871" y="18089"/>
                    <a:pt x="10800" y="21599"/>
                  </a:cubicBezTo>
                  <a:cubicBezTo>
                    <a:pt x="16729" y="18089"/>
                    <a:pt x="21599" y="11243"/>
                    <a:pt x="21599" y="3523"/>
                  </a:cubicBezTo>
                  <a:cubicBezTo>
                    <a:pt x="18771" y="1427"/>
                    <a:pt x="14647" y="0"/>
                    <a:pt x="10800" y="0"/>
                  </a:cubicBezTo>
                  <a:close/>
                  <a:moveTo>
                    <a:pt x="10800" y="2095"/>
                  </a:moveTo>
                  <a:cubicBezTo>
                    <a:pt x="13698" y="2095"/>
                    <a:pt x="16863" y="3068"/>
                    <a:pt x="19239" y="4544"/>
                  </a:cubicBezTo>
                  <a:cubicBezTo>
                    <a:pt x="18876" y="10359"/>
                    <a:pt x="15444" y="15745"/>
                    <a:pt x="10800" y="19019"/>
                  </a:cubicBezTo>
                  <a:cubicBezTo>
                    <a:pt x="6150" y="15741"/>
                    <a:pt x="2723" y="10353"/>
                    <a:pt x="2360" y="4544"/>
                  </a:cubicBezTo>
                  <a:cubicBezTo>
                    <a:pt x="4702" y="3090"/>
                    <a:pt x="7870" y="2095"/>
                    <a:pt x="10800" y="20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1235242" y="1251284"/>
            <a:ext cx="1104950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產品策略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Tarkus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產品的競爭優勢</a:t>
            </a:r>
          </a:p>
        </p:txBody>
      </p:sp>
      <p:sp>
        <p:nvSpPr>
          <p:cNvPr id="43" name="AutoShape 26"/>
          <p:cNvSpPr>
            <a:spLocks/>
          </p:cNvSpPr>
          <p:nvPr/>
        </p:nvSpPr>
        <p:spPr bwMode="auto">
          <a:xfrm>
            <a:off x="18301485" y="9207781"/>
            <a:ext cx="4274880" cy="4699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sz="2800" dirty="0" smtClean="0"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Expansibility</a:t>
            </a:r>
            <a:endParaRPr lang="en-US" sz="6000" dirty="0"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4" name="AutoShape 27"/>
          <p:cNvSpPr>
            <a:spLocks/>
          </p:cNvSpPr>
          <p:nvPr/>
        </p:nvSpPr>
        <p:spPr bwMode="auto">
          <a:xfrm>
            <a:off x="18653581" y="8534681"/>
            <a:ext cx="3670300" cy="66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336600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軟硬體擴充性強</a:t>
            </a:r>
            <a:endParaRPr lang="en-US" sz="6000" dirty="0">
              <a:solidFill>
                <a:srgbClr val="3366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5" name="AutoShape 36"/>
          <p:cNvSpPr>
            <a:spLocks/>
          </p:cNvSpPr>
          <p:nvPr/>
        </p:nvSpPr>
        <p:spPr bwMode="auto">
          <a:xfrm>
            <a:off x="18121933" y="10480846"/>
            <a:ext cx="4958784" cy="10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使用市面上單晶片開發板高度相容的模組擴充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除了容易取得也容易更換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未來在教學平台上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教師易於發展自己的教程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Lato Light" panose="020F0302020204030203" pitchFamily="34" charset="0"/>
            </a:endParaRPr>
          </a:p>
        </p:txBody>
      </p:sp>
      <p:grpSp>
        <p:nvGrpSpPr>
          <p:cNvPr id="6" name="Group 17"/>
          <p:cNvGrpSpPr>
            <a:grpSpLocks noChangeAspect="1"/>
          </p:cNvGrpSpPr>
          <p:nvPr/>
        </p:nvGrpSpPr>
        <p:grpSpPr>
          <a:xfrm>
            <a:off x="14041351" y="7952255"/>
            <a:ext cx="3925932" cy="4533952"/>
            <a:chOff x="13441865" y="7632738"/>
            <a:chExt cx="3000754" cy="3465489"/>
          </a:xfrm>
        </p:grpSpPr>
        <p:sp>
          <p:nvSpPr>
            <p:cNvPr id="49" name="AutoShape 1"/>
            <p:cNvSpPr>
              <a:spLocks/>
            </p:cNvSpPr>
            <p:nvPr/>
          </p:nvSpPr>
          <p:spPr bwMode="auto">
            <a:xfrm>
              <a:off x="13441865" y="7632738"/>
              <a:ext cx="3000754" cy="346548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auto">
            <a:xfrm>
              <a:off x="13982014" y="8989327"/>
              <a:ext cx="2460533" cy="1993575"/>
            </a:xfrm>
            <a:custGeom>
              <a:avLst/>
              <a:gdLst>
                <a:gd name="connsiteX0" fmla="*/ 3473094 w 4275688"/>
                <a:gd name="connsiteY0" fmla="*/ 0 h 3464251"/>
                <a:gd name="connsiteX1" fmla="*/ 4275688 w 4275688"/>
                <a:gd name="connsiteY1" fmla="*/ 698308 h 3464251"/>
                <a:gd name="connsiteX2" fmla="*/ 4275572 w 4275688"/>
                <a:gd name="connsiteY2" fmla="*/ 2159151 h 3464251"/>
                <a:gd name="connsiteX3" fmla="*/ 2014990 w 4275688"/>
                <a:gd name="connsiteY3" fmla="*/ 3464251 h 3464251"/>
                <a:gd name="connsiteX4" fmla="*/ 0 w 4275688"/>
                <a:gd name="connsiteY4" fmla="*/ 1702349 h 34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5688" h="3464251">
                  <a:moveTo>
                    <a:pt x="3473094" y="0"/>
                  </a:moveTo>
                  <a:lnTo>
                    <a:pt x="4275688" y="698308"/>
                  </a:lnTo>
                  <a:lnTo>
                    <a:pt x="4275572" y="2159151"/>
                  </a:lnTo>
                  <a:lnTo>
                    <a:pt x="2014990" y="3464251"/>
                  </a:lnTo>
                  <a:lnTo>
                    <a:pt x="0" y="1702349"/>
                  </a:lnTo>
                  <a:close/>
                </a:path>
              </a:pathLst>
            </a:custGeom>
            <a:solidFill>
              <a:srgbClr val="003300">
                <a:alpha val="49000"/>
              </a:srgbClr>
            </a:solidFill>
            <a:ln>
              <a:noFill/>
            </a:ln>
            <a:effectLst/>
            <a:extLst/>
          </p:spPr>
          <p:txBody>
            <a:bodyPr wrap="square" lIns="0" tIns="0" rIns="0" bIns="0" anchor="ctr">
              <a:noAutofit/>
            </a:bodyPr>
            <a:lstStyle/>
            <a:p>
              <a:endParaRPr lang="en-US" sz="6000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51" name="AutoShape 3"/>
            <p:cNvSpPr>
              <a:spLocks/>
            </p:cNvSpPr>
            <p:nvPr/>
          </p:nvSpPr>
          <p:spPr bwMode="auto">
            <a:xfrm>
              <a:off x="13908983" y="8172411"/>
              <a:ext cx="2066519" cy="238614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600" y="5400"/>
                  </a:lnTo>
                  <a:lnTo>
                    <a:pt x="21599" y="16200"/>
                  </a:lnTo>
                  <a:lnTo>
                    <a:pt x="10799" y="21600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339933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52" name="AutoShape 7"/>
          <p:cNvSpPr>
            <a:spLocks/>
          </p:cNvSpPr>
          <p:nvPr/>
        </p:nvSpPr>
        <p:spPr bwMode="auto">
          <a:xfrm>
            <a:off x="15502488" y="9511639"/>
            <a:ext cx="983270" cy="1592383"/>
          </a:xfrm>
          <a:custGeom>
            <a:avLst/>
            <a:gdLst>
              <a:gd name="T0" fmla="*/ 10800 w 21600"/>
              <a:gd name="T1" fmla="+- 0 11768 1936"/>
              <a:gd name="T2" fmla="*/ 11768 h 19664"/>
              <a:gd name="T3" fmla="*/ 10800 w 21600"/>
              <a:gd name="T4" fmla="+- 0 11768 1936"/>
              <a:gd name="T5" fmla="*/ 11768 h 19664"/>
              <a:gd name="T6" fmla="*/ 10800 w 21600"/>
              <a:gd name="T7" fmla="+- 0 11768 1936"/>
              <a:gd name="T8" fmla="*/ 11768 h 19664"/>
              <a:gd name="T9" fmla="*/ 10800 w 21600"/>
              <a:gd name="T10" fmla="+- 0 11768 1936"/>
              <a:gd name="T11" fmla="*/ 11768 h 19664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19664">
                <a:moveTo>
                  <a:pt x="15697" y="4321"/>
                </a:moveTo>
                <a:cubicBezTo>
                  <a:pt x="14980" y="4556"/>
                  <a:pt x="14447" y="4906"/>
                  <a:pt x="14145" y="5397"/>
                </a:cubicBezTo>
                <a:cubicBezTo>
                  <a:pt x="13332" y="6715"/>
                  <a:pt x="14692" y="7795"/>
                  <a:pt x="13800" y="9028"/>
                </a:cubicBezTo>
                <a:cubicBezTo>
                  <a:pt x="13281" y="9745"/>
                  <a:pt x="12185" y="10118"/>
                  <a:pt x="11035" y="10183"/>
                </a:cubicBezTo>
                <a:cubicBezTo>
                  <a:pt x="10815" y="11455"/>
                  <a:pt x="11122" y="13216"/>
                  <a:pt x="11833" y="14242"/>
                </a:cubicBezTo>
                <a:lnTo>
                  <a:pt x="10202" y="14242"/>
                </a:lnTo>
                <a:cubicBezTo>
                  <a:pt x="9352" y="12339"/>
                  <a:pt x="9810" y="8964"/>
                  <a:pt x="11703" y="7061"/>
                </a:cubicBezTo>
                <a:cubicBezTo>
                  <a:pt x="10550" y="7555"/>
                  <a:pt x="9412" y="8908"/>
                  <a:pt x="9082" y="9984"/>
                </a:cubicBezTo>
                <a:cubicBezTo>
                  <a:pt x="5072" y="8638"/>
                  <a:pt x="8117" y="4321"/>
                  <a:pt x="15697" y="4321"/>
                </a:cubicBezTo>
                <a:close/>
                <a:moveTo>
                  <a:pt x="21600" y="5796"/>
                </a:moveTo>
                <a:cubicBezTo>
                  <a:pt x="21600" y="9391"/>
                  <a:pt x="16075" y="11405"/>
                  <a:pt x="16075" y="14242"/>
                </a:cubicBezTo>
                <a:lnTo>
                  <a:pt x="13559" y="14242"/>
                </a:lnTo>
                <a:cubicBezTo>
                  <a:pt x="13561" y="10746"/>
                  <a:pt x="19038" y="8904"/>
                  <a:pt x="19038" y="5796"/>
                </a:cubicBezTo>
                <a:cubicBezTo>
                  <a:pt x="19038" y="-21"/>
                  <a:pt x="2560" y="-30"/>
                  <a:pt x="2560" y="5796"/>
                </a:cubicBezTo>
                <a:cubicBezTo>
                  <a:pt x="2560" y="8902"/>
                  <a:pt x="7942" y="10664"/>
                  <a:pt x="8067" y="14242"/>
                </a:cubicBezTo>
                <a:lnTo>
                  <a:pt x="5523" y="14242"/>
                </a:lnTo>
                <a:cubicBezTo>
                  <a:pt x="5523" y="11405"/>
                  <a:pt x="0" y="9391"/>
                  <a:pt x="0" y="5796"/>
                </a:cubicBezTo>
                <a:cubicBezTo>
                  <a:pt x="0" y="-1929"/>
                  <a:pt x="21600" y="-1936"/>
                  <a:pt x="21600" y="5796"/>
                </a:cubicBezTo>
                <a:close/>
                <a:moveTo>
                  <a:pt x="7281" y="18517"/>
                </a:moveTo>
                <a:cubicBezTo>
                  <a:pt x="9128" y="19472"/>
                  <a:pt x="9319" y="19664"/>
                  <a:pt x="10055" y="19664"/>
                </a:cubicBezTo>
                <a:lnTo>
                  <a:pt x="11476" y="19664"/>
                </a:lnTo>
                <a:cubicBezTo>
                  <a:pt x="12197" y="19664"/>
                  <a:pt x="12374" y="19486"/>
                  <a:pt x="14318" y="18517"/>
                </a:cubicBezTo>
                <a:cubicBezTo>
                  <a:pt x="14318" y="18517"/>
                  <a:pt x="7281" y="18517"/>
                  <a:pt x="7281" y="18517"/>
                </a:cubicBezTo>
                <a:close/>
                <a:moveTo>
                  <a:pt x="14367" y="16774"/>
                </a:moveTo>
                <a:lnTo>
                  <a:pt x="7232" y="16774"/>
                </a:lnTo>
                <a:cubicBezTo>
                  <a:pt x="6708" y="16774"/>
                  <a:pt x="6283" y="17011"/>
                  <a:pt x="6283" y="17304"/>
                </a:cubicBezTo>
                <a:cubicBezTo>
                  <a:pt x="6283" y="17598"/>
                  <a:pt x="6708" y="17835"/>
                  <a:pt x="7232" y="17835"/>
                </a:cubicBezTo>
                <a:lnTo>
                  <a:pt x="14367" y="17835"/>
                </a:lnTo>
                <a:cubicBezTo>
                  <a:pt x="14890" y="17835"/>
                  <a:pt x="15315" y="17598"/>
                  <a:pt x="15315" y="17304"/>
                </a:cubicBezTo>
                <a:cubicBezTo>
                  <a:pt x="15315" y="17011"/>
                  <a:pt x="14890" y="16774"/>
                  <a:pt x="14367" y="16774"/>
                </a:cubicBezTo>
                <a:close/>
                <a:moveTo>
                  <a:pt x="14537" y="15006"/>
                </a:moveTo>
                <a:lnTo>
                  <a:pt x="7061" y="15006"/>
                </a:lnTo>
                <a:cubicBezTo>
                  <a:pt x="6537" y="15006"/>
                  <a:pt x="6113" y="15244"/>
                  <a:pt x="6113" y="15537"/>
                </a:cubicBezTo>
                <a:cubicBezTo>
                  <a:pt x="6113" y="15830"/>
                  <a:pt x="6537" y="16068"/>
                  <a:pt x="7061" y="16068"/>
                </a:cubicBezTo>
                <a:lnTo>
                  <a:pt x="14537" y="16068"/>
                </a:lnTo>
                <a:cubicBezTo>
                  <a:pt x="15062" y="16068"/>
                  <a:pt x="15486" y="15830"/>
                  <a:pt x="15486" y="15537"/>
                </a:cubicBezTo>
                <a:cubicBezTo>
                  <a:pt x="15486" y="15244"/>
                  <a:pt x="15062" y="15006"/>
                  <a:pt x="14537" y="150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grpSp>
        <p:nvGrpSpPr>
          <p:cNvPr id="7" name="群組 53"/>
          <p:cNvGrpSpPr/>
          <p:nvPr/>
        </p:nvGrpSpPr>
        <p:grpSpPr>
          <a:xfrm rot="318394">
            <a:off x="13053095" y="5679555"/>
            <a:ext cx="1532038" cy="1527606"/>
            <a:chOff x="7327900" y="3848100"/>
            <a:chExt cx="904875" cy="904875"/>
          </a:xfrm>
        </p:grpSpPr>
        <p:sp>
          <p:nvSpPr>
            <p:cNvPr id="55" name="AutoShape 26"/>
            <p:cNvSpPr>
              <a:spLocks/>
            </p:cNvSpPr>
            <p:nvPr/>
          </p:nvSpPr>
          <p:spPr bwMode="auto">
            <a:xfrm>
              <a:off x="7594600" y="4318000"/>
              <a:ext cx="434975" cy="434975"/>
            </a:xfrm>
            <a:custGeom>
              <a:avLst/>
              <a:gdLst>
                <a:gd name="T0" fmla="+- 0 10800 98"/>
                <a:gd name="T1" fmla="*/ T0 w 21404"/>
                <a:gd name="T2" fmla="+- 0 10800 98"/>
                <a:gd name="T3" fmla="*/ 10800 h 21405"/>
                <a:gd name="T4" fmla="+- 0 10800 98"/>
                <a:gd name="T5" fmla="*/ T4 w 21404"/>
                <a:gd name="T6" fmla="+- 0 10800 98"/>
                <a:gd name="T7" fmla="*/ 10800 h 21405"/>
                <a:gd name="T8" fmla="+- 0 10800 98"/>
                <a:gd name="T9" fmla="*/ T8 w 21404"/>
                <a:gd name="T10" fmla="+- 0 10800 98"/>
                <a:gd name="T11" fmla="*/ 10800 h 21405"/>
                <a:gd name="T12" fmla="+- 0 10800 98"/>
                <a:gd name="T13" fmla="*/ T12 w 21404"/>
                <a:gd name="T14" fmla="+- 0 10800 98"/>
                <a:gd name="T15" fmla="*/ 10800 h 214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04" h="21405">
                  <a:moveTo>
                    <a:pt x="13240" y="2714"/>
                  </a:moveTo>
                  <a:lnTo>
                    <a:pt x="10012" y="165"/>
                  </a:lnTo>
                  <a:cubicBezTo>
                    <a:pt x="9679" y="-98"/>
                    <a:pt x="9194" y="-42"/>
                    <a:pt x="8929" y="293"/>
                  </a:cubicBezTo>
                  <a:lnTo>
                    <a:pt x="6375" y="3526"/>
                  </a:lnTo>
                  <a:cubicBezTo>
                    <a:pt x="6188" y="3215"/>
                    <a:pt x="5944" y="2931"/>
                    <a:pt x="5641" y="2692"/>
                  </a:cubicBezTo>
                  <a:cubicBezTo>
                    <a:pt x="4276" y="1614"/>
                    <a:pt x="2296" y="1847"/>
                    <a:pt x="1217" y="3212"/>
                  </a:cubicBezTo>
                  <a:cubicBezTo>
                    <a:pt x="140" y="4578"/>
                    <a:pt x="373" y="6558"/>
                    <a:pt x="1738" y="7637"/>
                  </a:cubicBezTo>
                  <a:cubicBezTo>
                    <a:pt x="2040" y="7875"/>
                    <a:pt x="2374" y="8045"/>
                    <a:pt x="2719" y="8158"/>
                  </a:cubicBezTo>
                  <a:lnTo>
                    <a:pt x="166" y="11390"/>
                  </a:lnTo>
                  <a:cubicBezTo>
                    <a:pt x="-98" y="11725"/>
                    <a:pt x="-41" y="12210"/>
                    <a:pt x="293" y="12475"/>
                  </a:cubicBezTo>
                  <a:lnTo>
                    <a:pt x="11391" y="21239"/>
                  </a:lnTo>
                  <a:cubicBezTo>
                    <a:pt x="11724" y="21502"/>
                    <a:pt x="12209" y="21444"/>
                    <a:pt x="12474" y="21112"/>
                  </a:cubicBezTo>
                  <a:lnTo>
                    <a:pt x="21237" y="10013"/>
                  </a:lnTo>
                  <a:cubicBezTo>
                    <a:pt x="21502" y="9678"/>
                    <a:pt x="21444" y="9193"/>
                    <a:pt x="21110" y="8929"/>
                  </a:cubicBezTo>
                  <a:lnTo>
                    <a:pt x="18184" y="6619"/>
                  </a:lnTo>
                  <a:cubicBezTo>
                    <a:pt x="17106" y="7984"/>
                    <a:pt x="15125" y="8215"/>
                    <a:pt x="13759" y="7138"/>
                  </a:cubicBezTo>
                  <a:cubicBezTo>
                    <a:pt x="12395" y="6059"/>
                    <a:pt x="12162" y="4079"/>
                    <a:pt x="13240" y="2714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FFFFFF"/>
              </a:solidFill>
              <a:prstDash val="solid"/>
              <a:miter lim="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56" name="AutoShape 27"/>
            <p:cNvSpPr>
              <a:spLocks/>
            </p:cNvSpPr>
            <p:nvPr/>
          </p:nvSpPr>
          <p:spPr bwMode="auto">
            <a:xfrm>
              <a:off x="7797800" y="4064000"/>
              <a:ext cx="434975" cy="434975"/>
            </a:xfrm>
            <a:custGeom>
              <a:avLst/>
              <a:gdLst>
                <a:gd name="T0" fmla="+- 0 10800 98"/>
                <a:gd name="T1" fmla="*/ T0 w 21404"/>
                <a:gd name="T2" fmla="+- 0 10800 98"/>
                <a:gd name="T3" fmla="*/ 10800 h 21404"/>
                <a:gd name="T4" fmla="+- 0 10800 98"/>
                <a:gd name="T5" fmla="*/ T4 w 21404"/>
                <a:gd name="T6" fmla="+- 0 10800 98"/>
                <a:gd name="T7" fmla="*/ 10800 h 21404"/>
                <a:gd name="T8" fmla="+- 0 10800 98"/>
                <a:gd name="T9" fmla="*/ T8 w 21404"/>
                <a:gd name="T10" fmla="+- 0 10800 98"/>
                <a:gd name="T11" fmla="*/ 10800 h 21404"/>
                <a:gd name="T12" fmla="+- 0 10800 98"/>
                <a:gd name="T13" fmla="*/ T12 w 21404"/>
                <a:gd name="T14" fmla="+- 0 10800 98"/>
                <a:gd name="T15" fmla="*/ 10800 h 214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04" h="21404">
                  <a:moveTo>
                    <a:pt x="2715" y="8163"/>
                  </a:moveTo>
                  <a:lnTo>
                    <a:pt x="166" y="11391"/>
                  </a:lnTo>
                  <a:cubicBezTo>
                    <a:pt x="-98" y="11725"/>
                    <a:pt x="-42" y="12209"/>
                    <a:pt x="294" y="12474"/>
                  </a:cubicBezTo>
                  <a:lnTo>
                    <a:pt x="3525" y="15027"/>
                  </a:lnTo>
                  <a:cubicBezTo>
                    <a:pt x="3216" y="15216"/>
                    <a:pt x="2932" y="15459"/>
                    <a:pt x="2692" y="15761"/>
                  </a:cubicBezTo>
                  <a:cubicBezTo>
                    <a:pt x="1615" y="17127"/>
                    <a:pt x="1847" y="19107"/>
                    <a:pt x="3212" y="20186"/>
                  </a:cubicBezTo>
                  <a:cubicBezTo>
                    <a:pt x="4578" y="21263"/>
                    <a:pt x="6558" y="21031"/>
                    <a:pt x="7636" y="19665"/>
                  </a:cubicBezTo>
                  <a:cubicBezTo>
                    <a:pt x="7875" y="19363"/>
                    <a:pt x="8046" y="19030"/>
                    <a:pt x="8158" y="18684"/>
                  </a:cubicBezTo>
                  <a:lnTo>
                    <a:pt x="11391" y="21237"/>
                  </a:lnTo>
                  <a:cubicBezTo>
                    <a:pt x="11724" y="21502"/>
                    <a:pt x="12211" y="21444"/>
                    <a:pt x="12475" y="21110"/>
                  </a:cubicBezTo>
                  <a:lnTo>
                    <a:pt x="21238" y="10012"/>
                  </a:lnTo>
                  <a:cubicBezTo>
                    <a:pt x="21501" y="9678"/>
                    <a:pt x="21444" y="9192"/>
                    <a:pt x="21112" y="8929"/>
                  </a:cubicBezTo>
                  <a:lnTo>
                    <a:pt x="10014" y="166"/>
                  </a:lnTo>
                  <a:cubicBezTo>
                    <a:pt x="9679" y="-98"/>
                    <a:pt x="9194" y="-41"/>
                    <a:pt x="8929" y="293"/>
                  </a:cubicBezTo>
                  <a:lnTo>
                    <a:pt x="6619" y="3219"/>
                  </a:lnTo>
                  <a:cubicBezTo>
                    <a:pt x="7984" y="4297"/>
                    <a:pt x="8216" y="6278"/>
                    <a:pt x="7138" y="7643"/>
                  </a:cubicBezTo>
                  <a:cubicBezTo>
                    <a:pt x="6060" y="9008"/>
                    <a:pt x="4080" y="9241"/>
                    <a:pt x="2715" y="8163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FFFFFF"/>
              </a:solidFill>
              <a:prstDash val="solid"/>
              <a:miter lim="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57" name="AutoShape 28"/>
            <p:cNvSpPr>
              <a:spLocks/>
            </p:cNvSpPr>
            <p:nvPr/>
          </p:nvSpPr>
          <p:spPr bwMode="auto">
            <a:xfrm>
              <a:off x="7531100" y="3848100"/>
              <a:ext cx="434975" cy="434975"/>
            </a:xfrm>
            <a:custGeom>
              <a:avLst/>
              <a:gdLst>
                <a:gd name="T0" fmla="+- 0 10800 98"/>
                <a:gd name="T1" fmla="*/ T0 w 21404"/>
                <a:gd name="T2" fmla="+- 0 10800 98"/>
                <a:gd name="T3" fmla="*/ 10800 h 21404"/>
                <a:gd name="T4" fmla="+- 0 10800 98"/>
                <a:gd name="T5" fmla="*/ T4 w 21404"/>
                <a:gd name="T6" fmla="+- 0 10800 98"/>
                <a:gd name="T7" fmla="*/ 10800 h 21404"/>
                <a:gd name="T8" fmla="+- 0 10800 98"/>
                <a:gd name="T9" fmla="*/ T8 w 21404"/>
                <a:gd name="T10" fmla="+- 0 10800 98"/>
                <a:gd name="T11" fmla="*/ 10800 h 21404"/>
                <a:gd name="T12" fmla="+- 0 10800 98"/>
                <a:gd name="T13" fmla="*/ T12 w 21404"/>
                <a:gd name="T14" fmla="+- 0 10800 98"/>
                <a:gd name="T15" fmla="*/ 10800 h 214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04" h="21404">
                  <a:moveTo>
                    <a:pt x="8163" y="18689"/>
                  </a:moveTo>
                  <a:lnTo>
                    <a:pt x="11391" y="21237"/>
                  </a:lnTo>
                  <a:cubicBezTo>
                    <a:pt x="11724" y="21502"/>
                    <a:pt x="12209" y="21445"/>
                    <a:pt x="12474" y="21110"/>
                  </a:cubicBezTo>
                  <a:lnTo>
                    <a:pt x="15026" y="17877"/>
                  </a:lnTo>
                  <a:cubicBezTo>
                    <a:pt x="15215" y="18188"/>
                    <a:pt x="15459" y="18472"/>
                    <a:pt x="15761" y="18711"/>
                  </a:cubicBezTo>
                  <a:cubicBezTo>
                    <a:pt x="17126" y="19788"/>
                    <a:pt x="19106" y="19556"/>
                    <a:pt x="20184" y="18191"/>
                  </a:cubicBezTo>
                  <a:cubicBezTo>
                    <a:pt x="21263" y="16825"/>
                    <a:pt x="21030" y="14846"/>
                    <a:pt x="19665" y="13767"/>
                  </a:cubicBezTo>
                  <a:cubicBezTo>
                    <a:pt x="19363" y="13528"/>
                    <a:pt x="19029" y="13357"/>
                    <a:pt x="18684" y="13245"/>
                  </a:cubicBezTo>
                  <a:lnTo>
                    <a:pt x="21237" y="10013"/>
                  </a:lnTo>
                  <a:cubicBezTo>
                    <a:pt x="21502" y="9679"/>
                    <a:pt x="21444" y="9194"/>
                    <a:pt x="21110" y="8929"/>
                  </a:cubicBezTo>
                  <a:lnTo>
                    <a:pt x="10012" y="165"/>
                  </a:lnTo>
                  <a:cubicBezTo>
                    <a:pt x="9679" y="-98"/>
                    <a:pt x="9192" y="-41"/>
                    <a:pt x="8929" y="293"/>
                  </a:cubicBezTo>
                  <a:lnTo>
                    <a:pt x="166" y="11391"/>
                  </a:lnTo>
                  <a:cubicBezTo>
                    <a:pt x="-98" y="11724"/>
                    <a:pt x="-41" y="12210"/>
                    <a:pt x="293" y="12474"/>
                  </a:cubicBezTo>
                  <a:lnTo>
                    <a:pt x="3219" y="14785"/>
                  </a:lnTo>
                  <a:cubicBezTo>
                    <a:pt x="4297" y="13419"/>
                    <a:pt x="6278" y="13188"/>
                    <a:pt x="7643" y="14265"/>
                  </a:cubicBezTo>
                  <a:cubicBezTo>
                    <a:pt x="9007" y="15343"/>
                    <a:pt x="9241" y="17323"/>
                    <a:pt x="8163" y="18689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FFFFFF"/>
              </a:solidFill>
              <a:prstDash val="solid"/>
              <a:miter lim="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58" name="AutoShape 29"/>
            <p:cNvSpPr>
              <a:spLocks/>
            </p:cNvSpPr>
            <p:nvPr/>
          </p:nvSpPr>
          <p:spPr bwMode="auto">
            <a:xfrm>
              <a:off x="7327900" y="4100513"/>
              <a:ext cx="434975" cy="436562"/>
            </a:xfrm>
            <a:custGeom>
              <a:avLst/>
              <a:gdLst>
                <a:gd name="T0" fmla="+- 0 10800 98"/>
                <a:gd name="T1" fmla="*/ T0 w 21404"/>
                <a:gd name="T2" fmla="+- 0 10800 98"/>
                <a:gd name="T3" fmla="*/ 10800 h 21404"/>
                <a:gd name="T4" fmla="+- 0 10800 98"/>
                <a:gd name="T5" fmla="*/ T4 w 21404"/>
                <a:gd name="T6" fmla="+- 0 10800 98"/>
                <a:gd name="T7" fmla="*/ 10800 h 21404"/>
                <a:gd name="T8" fmla="+- 0 10800 98"/>
                <a:gd name="T9" fmla="*/ T8 w 21404"/>
                <a:gd name="T10" fmla="+- 0 10800 98"/>
                <a:gd name="T11" fmla="*/ 10800 h 21404"/>
                <a:gd name="T12" fmla="+- 0 10800 98"/>
                <a:gd name="T13" fmla="*/ T12 w 21404"/>
                <a:gd name="T14" fmla="+- 0 10800 98"/>
                <a:gd name="T15" fmla="*/ 10800 h 214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404" h="21404">
                  <a:moveTo>
                    <a:pt x="18689" y="13240"/>
                  </a:moveTo>
                  <a:lnTo>
                    <a:pt x="21237" y="10012"/>
                  </a:lnTo>
                  <a:cubicBezTo>
                    <a:pt x="21502" y="9679"/>
                    <a:pt x="21445" y="9194"/>
                    <a:pt x="21110" y="8929"/>
                  </a:cubicBezTo>
                  <a:lnTo>
                    <a:pt x="17878" y="6377"/>
                  </a:lnTo>
                  <a:cubicBezTo>
                    <a:pt x="18188" y="6188"/>
                    <a:pt x="18472" y="5944"/>
                    <a:pt x="18711" y="5642"/>
                  </a:cubicBezTo>
                  <a:cubicBezTo>
                    <a:pt x="19789" y="4276"/>
                    <a:pt x="19555" y="2296"/>
                    <a:pt x="18191" y="1218"/>
                  </a:cubicBezTo>
                  <a:cubicBezTo>
                    <a:pt x="16826" y="140"/>
                    <a:pt x="14846" y="372"/>
                    <a:pt x="13766" y="1738"/>
                  </a:cubicBezTo>
                  <a:cubicBezTo>
                    <a:pt x="13529" y="2040"/>
                    <a:pt x="13357" y="2373"/>
                    <a:pt x="13246" y="2719"/>
                  </a:cubicBezTo>
                  <a:lnTo>
                    <a:pt x="10013" y="166"/>
                  </a:lnTo>
                  <a:cubicBezTo>
                    <a:pt x="9678" y="-98"/>
                    <a:pt x="9193" y="-41"/>
                    <a:pt x="8929" y="293"/>
                  </a:cubicBezTo>
                  <a:lnTo>
                    <a:pt x="165" y="11391"/>
                  </a:lnTo>
                  <a:cubicBezTo>
                    <a:pt x="-98" y="11725"/>
                    <a:pt x="-41" y="12211"/>
                    <a:pt x="291" y="12474"/>
                  </a:cubicBezTo>
                  <a:lnTo>
                    <a:pt x="11390" y="21237"/>
                  </a:lnTo>
                  <a:cubicBezTo>
                    <a:pt x="11725" y="21501"/>
                    <a:pt x="12210" y="21445"/>
                    <a:pt x="12474" y="21110"/>
                  </a:cubicBezTo>
                  <a:lnTo>
                    <a:pt x="14785" y="18184"/>
                  </a:lnTo>
                  <a:cubicBezTo>
                    <a:pt x="13420" y="17106"/>
                    <a:pt x="13187" y="15125"/>
                    <a:pt x="14266" y="13760"/>
                  </a:cubicBezTo>
                  <a:cubicBezTo>
                    <a:pt x="15344" y="12395"/>
                    <a:pt x="17323" y="12162"/>
                    <a:pt x="18689" y="13240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FFFFFF"/>
              </a:solidFill>
              <a:prstDash val="solid"/>
              <a:miter lim="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59" name="AutoShape 44"/>
          <p:cNvSpPr>
            <a:spLocks/>
          </p:cNvSpPr>
          <p:nvPr/>
        </p:nvSpPr>
        <p:spPr bwMode="auto">
          <a:xfrm>
            <a:off x="8417604" y="5832703"/>
            <a:ext cx="1302262" cy="123578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020" y="14910"/>
                </a:moveTo>
                <a:lnTo>
                  <a:pt x="8020" y="21599"/>
                </a:lnTo>
                <a:lnTo>
                  <a:pt x="11100" y="17950"/>
                </a:lnTo>
                <a:cubicBezTo>
                  <a:pt x="11100" y="17950"/>
                  <a:pt x="8020" y="14910"/>
                  <a:pt x="8020" y="14910"/>
                </a:cubicBezTo>
                <a:close/>
                <a:moveTo>
                  <a:pt x="21600" y="0"/>
                </a:moveTo>
                <a:lnTo>
                  <a:pt x="16009" y="20532"/>
                </a:lnTo>
                <a:lnTo>
                  <a:pt x="8883" y="13611"/>
                </a:lnTo>
                <a:lnTo>
                  <a:pt x="15906" y="6018"/>
                </a:lnTo>
                <a:lnTo>
                  <a:pt x="6493" y="12683"/>
                </a:lnTo>
                <a:lnTo>
                  <a:pt x="0" y="11066"/>
                </a:lnTo>
                <a:cubicBezTo>
                  <a:pt x="0" y="11066"/>
                  <a:pt x="21600" y="0"/>
                  <a:pt x="216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1392897" y="2743200"/>
            <a:ext cx="14429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l"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同類產品中市場上的</a:t>
            </a:r>
            <a:r>
              <a:rPr lang="en-US" altLang="zh-TW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4E</a:t>
            </a:r>
            <a:r>
              <a:rPr lang="zh-TW" altLang="en-US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競爭優勢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9232376" y="6843713"/>
            <a:ext cx="6247864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軟體實際邏輯範例</a:t>
            </a:r>
            <a:endParaRPr lang="zh-CN" altLang="en-US" sz="60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 dirty="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6097" y="4888132"/>
            <a:ext cx="20995704" cy="762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Google Shape;983;p106"/>
          <p:cNvSpPr txBox="1"/>
          <p:nvPr/>
        </p:nvSpPr>
        <p:spPr>
          <a:xfrm>
            <a:off x="1246783" y="3001251"/>
            <a:ext cx="22559147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zh-TW" altLang="en-US" sz="4300" b="1" smtClean="0">
                <a:solidFill>
                  <a:srgbClr val="0B5394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成立：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當變數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小於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72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時，執行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A+1</a:t>
            </a:r>
            <a:r>
              <a:rPr lang="en-US" altLang="zh-TW" sz="4300" dirty="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=</a:t>
            </a:r>
            <a:r>
              <a:rPr lang="zh-TW" altLang="en-US" sz="4300" dirty="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新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的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值，並且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LED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指示燈亮度調整為新的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dirty="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值。</a:t>
            </a:r>
            <a:endParaRPr lang="en-US" altLang="zh-TW" sz="4300" dirty="0" smtClean="0">
              <a:solidFill>
                <a:schemeClr val="dk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cs typeface="Rambla"/>
              <a:sym typeface="Rambla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zh-TW" altLang="en-US" sz="4300" b="1" dirty="0" smtClean="0">
                <a:solidFill>
                  <a:srgbClr val="0B5394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不</a:t>
            </a:r>
            <a:r>
              <a:rPr lang="zh-TW" altLang="en-US" sz="4300" b="1" smtClean="0">
                <a:solidFill>
                  <a:srgbClr val="0B5394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成立：</a:t>
            </a:r>
            <a:r>
              <a:rPr lang="zh-TW" altLang="en-US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當變數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大於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72</a:t>
            </a:r>
            <a:r>
              <a:rPr lang="zh-TW" altLang="en-US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時，執行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乘以</a:t>
            </a:r>
            <a:r>
              <a:rPr lang="en-US" altLang="zh-TW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0</a:t>
            </a:r>
            <a:r>
              <a:rPr lang="zh-TW" altLang="en-US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 </a:t>
            </a:r>
            <a:r>
              <a:rPr lang="en-US" altLang="zh-TW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(</a:t>
            </a:r>
            <a:r>
              <a:rPr lang="zh-TW" altLang="en-US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新的</a:t>
            </a:r>
            <a:r>
              <a:rPr lang="en-US" altLang="zh-TW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值回到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0)</a:t>
            </a:r>
            <a:r>
              <a:rPr lang="zh-TW" altLang="en-US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，則回到專案起始點的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A</a:t>
            </a:r>
            <a:r>
              <a:rPr lang="zh-TW" altLang="en-US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值為</a:t>
            </a:r>
            <a:r>
              <a:rPr lang="en-US" altLang="zh-TW" sz="430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0</a:t>
            </a:r>
            <a:r>
              <a:rPr lang="zh-TW" altLang="en-US" sz="4300" dirty="0" smtClean="0">
                <a:solidFill>
                  <a:srgbClr val="333333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。</a:t>
            </a:r>
            <a:endParaRPr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schemeClr val="dk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cs typeface="Rambla"/>
              <a:sym typeface="Rambla"/>
            </a:endParaRPr>
          </a:p>
        </p:txBody>
      </p:sp>
      <p:sp>
        <p:nvSpPr>
          <p:cNvPr id="4" name="Google Shape;824;p89"/>
          <p:cNvSpPr txBox="1">
            <a:spLocks/>
          </p:cNvSpPr>
          <p:nvPr/>
        </p:nvSpPr>
        <p:spPr>
          <a:xfrm>
            <a:off x="977464" y="715251"/>
            <a:ext cx="21945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algn="l" defTabSz="457171" hangingPunct="1">
              <a:buClr>
                <a:srgbClr val="646464"/>
              </a:buClr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疊代運算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(I iteration)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的程式語法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94051610\Desktop\新增資料夾\ARM\IMG_20190212_23293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703" y="2497978"/>
            <a:ext cx="8937971" cy="6180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38402" y="8182275"/>
            <a:ext cx="10171041" cy="540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40068" y="3555794"/>
            <a:ext cx="15459902" cy="668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1288019"/>
            <a:ext cx="8964301" cy="969492"/>
          </a:xfrm>
        </p:spPr>
        <p:txBody>
          <a:bodyPr/>
          <a:lstStyle/>
          <a:p>
            <a:r>
              <a:rPr lang="en-US" altLang="zh-TW" sz="5700" smtClean="0">
                <a:latin typeface="微軟正黑體" pitchFamily="34" charset="-120"/>
                <a:ea typeface="微軟正黑體" pitchFamily="34" charset="-120"/>
                <a:cs typeface="Helvetica"/>
              </a:rPr>
              <a:t>For</a:t>
            </a:r>
            <a:r>
              <a:rPr lang="zh-TW" altLang="en-US" sz="5700" smtClean="0">
                <a:latin typeface="微軟正黑體" pitchFamily="34" charset="-120"/>
                <a:ea typeface="微軟正黑體" pitchFamily="34" charset="-120"/>
                <a:cs typeface="Helvetica"/>
              </a:rPr>
              <a:t>迴圈解說</a:t>
            </a:r>
            <a:r>
              <a:rPr lang="en-US" altLang="zh-TW" sz="5700" smtClean="0">
                <a:latin typeface="微軟正黑體" pitchFamily="34" charset="-120"/>
                <a:ea typeface="微軟正黑體" pitchFamily="34" charset="-120"/>
                <a:cs typeface="Helvetica"/>
              </a:rPr>
              <a:t>-</a:t>
            </a:r>
            <a:r>
              <a:rPr lang="zh-TW" altLang="en-US" sz="5700" smtClean="0">
                <a:latin typeface="微軟正黑體" pitchFamily="34" charset="-120"/>
                <a:ea typeface="微軟正黑體" pitchFamily="34" charset="-120"/>
                <a:cs typeface="Helvetica"/>
              </a:rPr>
              <a:t>手臂模組演示</a:t>
            </a:r>
            <a:endParaRPr lang="zh-TW" altLang="en-US" sz="5700" dirty="0">
              <a:latin typeface="微軟正黑體" pitchFamily="34" charset="-120"/>
              <a:ea typeface="微軟正黑體" pitchFamily="34" charset="-120"/>
              <a:cs typeface="Helvetica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1318792" y="9130159"/>
            <a:ext cx="160914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buAutoNum type="arabicPeriod"/>
            </a:pP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For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迴圈邏輯定義</a:t>
            </a:r>
            <a:endParaRPr lang="en-US" altLang="zh-TW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舵機馬達模組臨界值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: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 </a:t>
            </a:r>
            <a:endParaRPr lang="en-US" altLang="zh-TW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marL="1200150" lvl="2" indent="-514350" algn="l"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最小值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0,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低於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0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仍是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0</a:t>
            </a:r>
          </a:p>
          <a:p>
            <a:pPr marL="1200150" lvl="2" indent="-514350" algn="l"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爪子最大值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90,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超過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90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仍是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90</a:t>
            </a:r>
          </a:p>
          <a:p>
            <a:pPr marL="1200150" lvl="2" indent="-514350" algn="l">
              <a:buFont typeface="Arial" pitchFamily="34" charset="0"/>
              <a:buChar char="•"/>
            </a:pP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其餘最大值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180,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超過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180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,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仍是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180</a:t>
            </a:r>
          </a:p>
        </p:txBody>
      </p:sp>
      <p:cxnSp>
        <p:nvCxnSpPr>
          <p:cNvPr id="109" name="直線單箭頭接點 108"/>
          <p:cNvCxnSpPr/>
          <p:nvPr/>
        </p:nvCxnSpPr>
        <p:spPr bwMode="auto">
          <a:xfrm flipV="1">
            <a:off x="15328232" y="3960738"/>
            <a:ext cx="890336" cy="1908608"/>
          </a:xfrm>
          <a:prstGeom prst="straightConnector1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10" name="文字方塊 109"/>
          <p:cNvSpPr txBox="1"/>
          <p:nvPr/>
        </p:nvSpPr>
        <p:spPr>
          <a:xfrm>
            <a:off x="14774779" y="3291100"/>
            <a:ext cx="3681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迴圈反覆運算次數</a:t>
            </a:r>
          </a:p>
        </p:txBody>
      </p:sp>
      <p:cxnSp>
        <p:nvCxnSpPr>
          <p:cNvPr id="111" name="直線單箭頭接點 110"/>
          <p:cNvCxnSpPr/>
          <p:nvPr/>
        </p:nvCxnSpPr>
        <p:spPr bwMode="auto">
          <a:xfrm flipV="1">
            <a:off x="20102920" y="4466772"/>
            <a:ext cx="580269" cy="1802078"/>
          </a:xfrm>
          <a:prstGeom prst="straightConnector1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12" name="文字方塊 111"/>
          <p:cNvSpPr txBox="1"/>
          <p:nvPr/>
        </p:nvSpPr>
        <p:spPr>
          <a:xfrm>
            <a:off x="19835440" y="3960738"/>
            <a:ext cx="225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角度變數</a:t>
            </a:r>
            <a:endParaRPr lang="zh-TW" altLang="en-US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16" name="文字方塊 115"/>
          <p:cNvSpPr txBox="1"/>
          <p:nvPr/>
        </p:nvSpPr>
        <p:spPr>
          <a:xfrm>
            <a:off x="22238368" y="3960738"/>
            <a:ext cx="225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間隔值</a:t>
            </a:r>
            <a:endParaRPr lang="zh-TW" altLang="en-US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117" name="直線單箭頭接點 116"/>
          <p:cNvCxnSpPr/>
          <p:nvPr/>
        </p:nvCxnSpPr>
        <p:spPr bwMode="auto">
          <a:xfrm flipV="1">
            <a:off x="21095238" y="3583488"/>
            <a:ext cx="990730" cy="2764103"/>
          </a:xfrm>
          <a:prstGeom prst="straightConnector1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18" name="文字方塊 117"/>
          <p:cNvSpPr txBox="1"/>
          <p:nvPr/>
        </p:nvSpPr>
        <p:spPr>
          <a:xfrm>
            <a:off x="15631552" y="11831814"/>
            <a:ext cx="225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角度起始值</a:t>
            </a:r>
          </a:p>
        </p:txBody>
      </p:sp>
      <p:cxnSp>
        <p:nvCxnSpPr>
          <p:cNvPr id="119" name="直線單箭頭接點 118"/>
          <p:cNvCxnSpPr/>
          <p:nvPr/>
        </p:nvCxnSpPr>
        <p:spPr bwMode="auto">
          <a:xfrm flipH="1">
            <a:off x="16533878" y="10626037"/>
            <a:ext cx="419880" cy="1205777"/>
          </a:xfrm>
          <a:prstGeom prst="straightConnector1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cxnSp>
        <p:nvCxnSpPr>
          <p:cNvPr id="122" name="直線單箭頭接點 121"/>
          <p:cNvCxnSpPr/>
          <p:nvPr/>
        </p:nvCxnSpPr>
        <p:spPr bwMode="auto">
          <a:xfrm flipV="1">
            <a:off x="22280383" y="4545513"/>
            <a:ext cx="580269" cy="1802078"/>
          </a:xfrm>
          <a:prstGeom prst="straightConnector1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24" name="文字方塊 123"/>
          <p:cNvSpPr txBox="1"/>
          <p:nvPr/>
        </p:nvSpPr>
        <p:spPr>
          <a:xfrm>
            <a:off x="21484018" y="2998713"/>
            <a:ext cx="1982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遞增</a:t>
            </a:r>
            <a:r>
              <a:rPr lang="en-US" altLang="zh-TW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/</a:t>
            </a:r>
            <a:r>
              <a:rPr lang="zh-TW" altLang="en-US" sz="32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遞減</a:t>
            </a:r>
            <a:endParaRPr lang="zh-TW" altLang="en-US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grpSp>
        <p:nvGrpSpPr>
          <p:cNvPr id="3" name="群組 119"/>
          <p:cNvGrpSpPr/>
          <p:nvPr/>
        </p:nvGrpSpPr>
        <p:grpSpPr>
          <a:xfrm>
            <a:off x="17597145" y="7632852"/>
            <a:ext cx="6690603" cy="2145827"/>
            <a:chOff x="1318792" y="3785074"/>
            <a:chExt cx="7581242" cy="2806390"/>
          </a:xfrm>
        </p:grpSpPr>
        <p:pic>
          <p:nvPicPr>
            <p:cNvPr id="123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18792" y="3785074"/>
              <a:ext cx="7581242" cy="2806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5" name="矩形 124"/>
            <p:cNvSpPr/>
            <p:nvPr/>
          </p:nvSpPr>
          <p:spPr>
            <a:xfrm>
              <a:off x="2415493" y="5142256"/>
              <a:ext cx="674245" cy="442773"/>
            </a:xfrm>
            <a:prstGeom prst="rect">
              <a:avLst/>
            </a:prstGeom>
            <a:solidFill>
              <a:srgbClr val="FF6600"/>
            </a:solidFill>
          </p:spPr>
          <p:txBody>
            <a:bodyPr wrap="none">
              <a:spAutoFit/>
            </a:bodyPr>
            <a:lstStyle/>
            <a:p>
              <a:pPr lvl="0" algn="l"/>
              <a:r>
                <a:rPr lang="zh-TW" altLang="en-US" sz="1600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前臂</a:t>
              </a:r>
            </a:p>
          </p:txBody>
        </p:sp>
        <p:sp>
          <p:nvSpPr>
            <p:cNvPr id="126" name="矩形 125"/>
            <p:cNvSpPr/>
            <p:nvPr/>
          </p:nvSpPr>
          <p:spPr>
            <a:xfrm>
              <a:off x="2415493" y="5561569"/>
              <a:ext cx="674245" cy="442773"/>
            </a:xfrm>
            <a:prstGeom prst="rect">
              <a:avLst/>
            </a:prstGeom>
            <a:solidFill>
              <a:srgbClr val="FF6600"/>
            </a:solidFill>
          </p:spPr>
          <p:txBody>
            <a:bodyPr wrap="none">
              <a:spAutoFit/>
            </a:bodyPr>
            <a:lstStyle/>
            <a:p>
              <a:pPr lvl="0" algn="l"/>
              <a:r>
                <a:rPr lang="zh-TW" altLang="en-US" sz="160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後臂</a:t>
              </a:r>
              <a:endParaRPr lang="zh-TW" altLang="en-US" sz="16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252526" y="8285842"/>
            <a:ext cx="305642" cy="35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" name="文字方塊 120"/>
          <p:cNvSpPr txBox="1"/>
          <p:nvPr/>
        </p:nvSpPr>
        <p:spPr>
          <a:xfrm>
            <a:off x="20489145" y="8332029"/>
            <a:ext cx="994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VAR_001</a:t>
            </a:r>
            <a:endParaRPr lang="zh-TW" altLang="en-US" sz="1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32" y="4190346"/>
            <a:ext cx="5595033" cy="344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手繪多邊形 32"/>
          <p:cNvSpPr/>
          <p:nvPr/>
        </p:nvSpPr>
        <p:spPr bwMode="auto">
          <a:xfrm rot="20459216" flipV="1">
            <a:off x="16314825" y="7602665"/>
            <a:ext cx="2430378" cy="2961062"/>
          </a:xfrm>
          <a:custGeom>
            <a:avLst/>
            <a:gdLst>
              <a:gd name="connsiteX0" fmla="*/ 0 w 1576552"/>
              <a:gd name="connsiteY0" fmla="*/ 52552 h 412531"/>
              <a:gd name="connsiteX1" fmla="*/ 788276 w 1576552"/>
              <a:gd name="connsiteY1" fmla="*/ 52552 h 412531"/>
              <a:gd name="connsiteX2" fmla="*/ 772511 w 1576552"/>
              <a:gd name="connsiteY2" fmla="*/ 367862 h 412531"/>
              <a:gd name="connsiteX3" fmla="*/ 1576552 w 1576552"/>
              <a:gd name="connsiteY3" fmla="*/ 320566 h 412531"/>
              <a:gd name="connsiteX4" fmla="*/ 1576552 w 1576552"/>
              <a:gd name="connsiteY4" fmla="*/ 320566 h 412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552" h="412531">
                <a:moveTo>
                  <a:pt x="0" y="52552"/>
                </a:moveTo>
                <a:cubicBezTo>
                  <a:pt x="329762" y="26276"/>
                  <a:pt x="659524" y="0"/>
                  <a:pt x="788276" y="52552"/>
                </a:cubicBezTo>
                <a:cubicBezTo>
                  <a:pt x="917028" y="105104"/>
                  <a:pt x="641132" y="323193"/>
                  <a:pt x="772511" y="367862"/>
                </a:cubicBezTo>
                <a:cubicBezTo>
                  <a:pt x="903890" y="412531"/>
                  <a:pt x="1576552" y="320566"/>
                  <a:pt x="1576552" y="320566"/>
                </a:cubicBezTo>
                <a:lnTo>
                  <a:pt x="1576552" y="320566"/>
                </a:lnTo>
              </a:path>
            </a:pathLst>
          </a:cu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2653" y="4949492"/>
            <a:ext cx="11975271" cy="710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1358894"/>
            <a:ext cx="15922937" cy="969492"/>
          </a:xfrm>
        </p:spPr>
        <p:txBody>
          <a:bodyPr/>
          <a:lstStyle/>
          <a:p>
            <a:r>
              <a:rPr lang="en-US" altLang="zh-TW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While</a:t>
            </a:r>
            <a:r>
              <a:rPr lang="zh-TW" altLang="en-US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迴圈</a:t>
            </a:r>
            <a:r>
              <a:rPr lang="en-US" altLang="zh-TW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=</a:t>
            </a:r>
            <a:r>
              <a:rPr lang="zh-TW" altLang="en-US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 無窮迴圈</a:t>
            </a:r>
            <a:r>
              <a:rPr lang="en-US" altLang="zh-TW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+</a:t>
            </a:r>
            <a:r>
              <a:rPr lang="zh-TW" altLang="en-US" sz="5700" dirty="0" smtClean="0">
                <a:latin typeface="微軟正黑體" pitchFamily="34" charset="-120"/>
                <a:ea typeface="微軟正黑體" pitchFamily="34" charset="-120"/>
                <a:cs typeface="Helvetica"/>
              </a:rPr>
              <a:t>達到一定的條件中止迴圈</a:t>
            </a:r>
            <a:endParaRPr lang="zh-TW" altLang="en-US" sz="5700" dirty="0">
              <a:latin typeface="微軟正黑體" pitchFamily="34" charset="-120"/>
              <a:ea typeface="微軟正黑體" pitchFamily="34" charset="-120"/>
              <a:cs typeface="Helvetica"/>
            </a:endParaRPr>
          </a:p>
        </p:txBody>
      </p:sp>
      <p:sp>
        <p:nvSpPr>
          <p:cNvPr id="53" name="手繪多邊形 52"/>
          <p:cNvSpPr/>
          <p:nvPr/>
        </p:nvSpPr>
        <p:spPr bwMode="auto">
          <a:xfrm>
            <a:off x="16018042" y="6083968"/>
            <a:ext cx="1295400" cy="4203031"/>
          </a:xfrm>
          <a:custGeom>
            <a:avLst/>
            <a:gdLst>
              <a:gd name="connsiteX0" fmla="*/ 681790 w 1295400"/>
              <a:gd name="connsiteY0" fmla="*/ 4046621 h 4203031"/>
              <a:gd name="connsiteX1" fmla="*/ 1211179 w 1295400"/>
              <a:gd name="connsiteY1" fmla="*/ 3733800 h 4203031"/>
              <a:gd name="connsiteX2" fmla="*/ 176463 w 1295400"/>
              <a:gd name="connsiteY2" fmla="*/ 1231232 h 4203031"/>
              <a:gd name="connsiteX3" fmla="*/ 152400 w 1295400"/>
              <a:gd name="connsiteY3" fmla="*/ 196516 h 4203031"/>
              <a:gd name="connsiteX4" fmla="*/ 705853 w 1295400"/>
              <a:gd name="connsiteY4" fmla="*/ 52137 h 420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203031">
                <a:moveTo>
                  <a:pt x="681790" y="4046621"/>
                </a:moveTo>
                <a:cubicBezTo>
                  <a:pt x="988595" y="4124826"/>
                  <a:pt x="1295400" y="4203031"/>
                  <a:pt x="1211179" y="3733800"/>
                </a:cubicBezTo>
                <a:cubicBezTo>
                  <a:pt x="1126958" y="3264569"/>
                  <a:pt x="352926" y="1820779"/>
                  <a:pt x="176463" y="1231232"/>
                </a:cubicBezTo>
                <a:cubicBezTo>
                  <a:pt x="0" y="641685"/>
                  <a:pt x="64168" y="393032"/>
                  <a:pt x="152400" y="196516"/>
                </a:cubicBezTo>
                <a:cubicBezTo>
                  <a:pt x="240632" y="0"/>
                  <a:pt x="705853" y="52137"/>
                  <a:pt x="705853" y="52137"/>
                </a:cubicBezTo>
              </a:path>
            </a:pathLst>
          </a:custGeom>
          <a:noFill/>
          <a:ln w="2540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miter lim="0"/>
            <a:headEnd type="none" w="med" len="med"/>
            <a:tailEnd type="arrow"/>
          </a:ln>
          <a:effectLst/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/>
          <p:cNvSpPr txBox="1"/>
          <p:nvPr/>
        </p:nvSpPr>
        <p:spPr>
          <a:xfrm>
            <a:off x="16846167" y="5791580"/>
            <a:ext cx="208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。。。。</a:t>
            </a:r>
          </a:p>
        </p:txBody>
      </p:sp>
      <p:grpSp>
        <p:nvGrpSpPr>
          <p:cNvPr id="3" name="群組 61"/>
          <p:cNvGrpSpPr/>
          <p:nvPr/>
        </p:nvGrpSpPr>
        <p:grpSpPr>
          <a:xfrm>
            <a:off x="18175283" y="6909193"/>
            <a:ext cx="3697533" cy="1838275"/>
            <a:chOff x="12201254" y="7450104"/>
            <a:chExt cx="3697533" cy="1838275"/>
          </a:xfrm>
        </p:grpSpPr>
        <p:sp>
          <p:nvSpPr>
            <p:cNvPr id="51" name="圓角矩形 50"/>
            <p:cNvSpPr/>
            <p:nvPr/>
          </p:nvSpPr>
          <p:spPr bwMode="auto">
            <a:xfrm>
              <a:off x="12310085" y="7450104"/>
              <a:ext cx="3588702" cy="1838275"/>
            </a:xfrm>
            <a:prstGeom prst="roundRect">
              <a:avLst/>
            </a:prstGeom>
            <a:solidFill>
              <a:srgbClr val="FF2F2F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12310084" y="7684060"/>
              <a:ext cx="35887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☆</a:t>
              </a:r>
              <a:r>
                <a:rPr lang="zh-TW" altLang="en-US" sz="3200" b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迴圈中止</a:t>
              </a:r>
              <a:endParaRPr lang="zh-TW" altLang="en-US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58" name="橢圓 57"/>
            <p:cNvSpPr/>
            <p:nvPr/>
          </p:nvSpPr>
          <p:spPr bwMode="auto">
            <a:xfrm>
              <a:off x="12201254" y="8320665"/>
              <a:ext cx="315310" cy="306036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2F2F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61" name="文字方塊 60"/>
          <p:cNvSpPr txBox="1"/>
          <p:nvPr/>
        </p:nvSpPr>
        <p:spPr>
          <a:xfrm>
            <a:off x="12550714" y="8300246"/>
            <a:ext cx="1079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000" b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執行</a:t>
            </a:r>
            <a:endParaRPr lang="zh-TW" altLang="en-US" sz="20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50" name="弧形箭號 (下彎) 49"/>
          <p:cNvSpPr/>
          <p:nvPr/>
        </p:nvSpPr>
        <p:spPr bwMode="auto">
          <a:xfrm rot="324670" flipH="1">
            <a:off x="4591891" y="3104055"/>
            <a:ext cx="17004861" cy="3413362"/>
          </a:xfrm>
          <a:prstGeom prst="curvedDownArrow">
            <a:avLst>
              <a:gd name="adj1" fmla="val 11446"/>
              <a:gd name="adj2" fmla="val 30679"/>
              <a:gd name="adj3" fmla="val 10337"/>
            </a:avLst>
          </a:prstGeom>
          <a:solidFill>
            <a:schemeClr val="accent2">
              <a:lumMod val="50000"/>
              <a:alpha val="49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文字方塊 62"/>
          <p:cNvSpPr txBox="1"/>
          <p:nvPr/>
        </p:nvSpPr>
        <p:spPr>
          <a:xfrm>
            <a:off x="1318792" y="9109130"/>
            <a:ext cx="6826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迴圈中止依照定義為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強制回到先前迴圈的下一步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若前面沒有迴圈</a:t>
            </a:r>
            <a:r>
              <a:rPr lang="en-US" altLang="zh-TW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,</a:t>
            </a:r>
            <a:r>
              <a:rPr lang="zh-TW" altLang="en-US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則回到專案起始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在這個例子比較條件的下一步就不會被執行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9551078" y="2289916"/>
            <a:ext cx="21687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altLang="zh-TW" sz="3200" dirty="0" smtClean="0">
                <a:solidFill>
                  <a:srgbClr val="333333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for()</a:t>
            </a:r>
          </a:p>
          <a:p>
            <a:pPr lvl="0" algn="l"/>
            <a:r>
              <a:rPr lang="en-US" altLang="zh-TW" sz="3200" dirty="0" smtClean="0">
                <a:solidFill>
                  <a:srgbClr val="333333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{</a:t>
            </a:r>
          </a:p>
          <a:p>
            <a:pPr lvl="0" algn="l"/>
            <a:r>
              <a:rPr lang="en-US" altLang="zh-TW" sz="3200" dirty="0" smtClean="0">
                <a:solidFill>
                  <a:srgbClr val="333333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….</a:t>
            </a:r>
          </a:p>
          <a:p>
            <a:pPr lvl="0" algn="l"/>
            <a:r>
              <a:rPr lang="en-US" altLang="zh-TW" sz="3200" dirty="0" smtClean="0">
                <a:solidFill>
                  <a:srgbClr val="FF000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break;</a:t>
            </a:r>
          </a:p>
          <a:p>
            <a:pPr lvl="0" algn="l"/>
            <a:r>
              <a:rPr lang="en-US" altLang="zh-TW" sz="3200" dirty="0" smtClean="0">
                <a:solidFill>
                  <a:srgbClr val="333333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}</a:t>
            </a:r>
          </a:p>
        </p:txBody>
      </p:sp>
      <p:sp>
        <p:nvSpPr>
          <p:cNvPr id="65" name="矩形 64"/>
          <p:cNvSpPr/>
          <p:nvPr/>
        </p:nvSpPr>
        <p:spPr bwMode="auto">
          <a:xfrm>
            <a:off x="19249127" y="2289916"/>
            <a:ext cx="4397129" cy="2554545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/>
          <p:cNvSpPr/>
          <p:nvPr/>
        </p:nvSpPr>
        <p:spPr bwMode="auto">
          <a:xfrm>
            <a:off x="19249128" y="1764145"/>
            <a:ext cx="4397128" cy="545716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10001817" y="6843713"/>
            <a:ext cx="4708981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課程內容示範</a:t>
            </a:r>
            <a:endParaRPr lang="zh-CN" altLang="en-US" sz="60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 dirty="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84718" cy="15234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矩形 2"/>
          <p:cNvSpPr/>
          <p:nvPr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4" name="群組 434"/>
          <p:cNvGrpSpPr/>
          <p:nvPr/>
        </p:nvGrpSpPr>
        <p:grpSpPr>
          <a:xfrm>
            <a:off x="8287309" y="4116255"/>
            <a:ext cx="6910651" cy="4410294"/>
            <a:chOff x="731554" y="2889453"/>
            <a:chExt cx="5207728" cy="3097162"/>
          </a:xfrm>
        </p:grpSpPr>
        <p:grpSp>
          <p:nvGrpSpPr>
            <p:cNvPr id="5" name="群組 40"/>
            <p:cNvGrpSpPr/>
            <p:nvPr/>
          </p:nvGrpSpPr>
          <p:grpSpPr>
            <a:xfrm>
              <a:off x="785909" y="2889453"/>
              <a:ext cx="5153373" cy="3097162"/>
              <a:chOff x="3893573" y="6400800"/>
              <a:chExt cx="5153373" cy="4159046"/>
            </a:xfrm>
          </p:grpSpPr>
          <p:sp>
            <p:nvSpPr>
              <p:cNvPr id="10" name="矩形 9"/>
              <p:cNvSpPr/>
              <p:nvPr/>
            </p:nvSpPr>
            <p:spPr bwMode="auto">
              <a:xfrm>
                <a:off x="3893573" y="6400800"/>
                <a:ext cx="5153373" cy="4159046"/>
              </a:xfrm>
              <a:prstGeom prst="rect">
                <a:avLst/>
              </a:prstGeom>
              <a:solidFill>
                <a:srgbClr val="92D050">
                  <a:alpha val="49000"/>
                </a:srgb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 bwMode="auto">
              <a:xfrm>
                <a:off x="8082116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 bwMode="auto">
              <a:xfrm>
                <a:off x="8082116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 bwMode="auto">
              <a:xfrm>
                <a:off x="678424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 bwMode="auto">
              <a:xfrm>
                <a:off x="7433186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 bwMode="auto">
              <a:xfrm>
                <a:off x="483745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5486381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 bwMode="auto">
              <a:xfrm>
                <a:off x="613531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 bwMode="auto">
              <a:xfrm>
                <a:off x="6784241" y="855407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 bwMode="auto">
              <a:xfrm>
                <a:off x="7433186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483745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 bwMode="auto">
              <a:xfrm>
                <a:off x="548638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 bwMode="auto">
              <a:xfrm>
                <a:off x="613531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6" name="群組 432"/>
            <p:cNvGrpSpPr/>
            <p:nvPr/>
          </p:nvGrpSpPr>
          <p:grpSpPr>
            <a:xfrm>
              <a:off x="731554" y="3371800"/>
              <a:ext cx="298481" cy="526609"/>
              <a:chOff x="11490322" y="2836524"/>
              <a:chExt cx="781702" cy="1554957"/>
            </a:xfrm>
          </p:grpSpPr>
          <p:sp>
            <p:nvSpPr>
              <p:cNvPr id="8" name="圓角矩形 7"/>
              <p:cNvSpPr/>
              <p:nvPr/>
            </p:nvSpPr>
            <p:spPr bwMode="auto">
              <a:xfrm>
                <a:off x="11490322" y="3313764"/>
                <a:ext cx="367016" cy="619702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9" name="矩形 8"/>
              <p:cNvSpPr/>
              <p:nvPr/>
            </p:nvSpPr>
            <p:spPr bwMode="auto">
              <a:xfrm>
                <a:off x="11657788" y="2836524"/>
                <a:ext cx="614236" cy="1554957"/>
              </a:xfrm>
              <a:prstGeom prst="rect">
                <a:avLst/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7" name="矩形 6"/>
            <p:cNvSpPr/>
            <p:nvPr/>
          </p:nvSpPr>
          <p:spPr bwMode="auto">
            <a:xfrm>
              <a:off x="743506" y="4425758"/>
              <a:ext cx="430751" cy="36102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9736925" y="3815261"/>
            <a:ext cx="4699968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5      4       3        2        1        0</a:t>
            </a:r>
            <a:endParaRPr lang="zh-TW" altLang="en-US" sz="3100" b="1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9719603" y="8225551"/>
            <a:ext cx="4699968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en-US" altLang="zh-TW" sz="3100" dirty="0" smtClean="0">
                <a:sym typeface="Webdings"/>
              </a:rPr>
              <a:t></a:t>
            </a:r>
            <a:r>
              <a:rPr lang="en-US" altLang="zh-TW" sz="31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  </a:t>
            </a:r>
            <a:r>
              <a:rPr lang="en-US" altLang="zh-TW" sz="3100" dirty="0" smtClean="0">
                <a:sym typeface="Webdings"/>
              </a:rPr>
              <a:t></a:t>
            </a:r>
            <a:r>
              <a:rPr lang="en-US" altLang="zh-TW" sz="31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      9        8        7       6</a:t>
            </a:r>
            <a:endParaRPr lang="zh-TW" altLang="en-US" sz="3100" b="1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grpSp>
        <p:nvGrpSpPr>
          <p:cNvPr id="25" name="群組 39"/>
          <p:cNvGrpSpPr/>
          <p:nvPr/>
        </p:nvGrpSpPr>
        <p:grpSpPr>
          <a:xfrm>
            <a:off x="17488465" y="4646715"/>
            <a:ext cx="4601496" cy="595098"/>
            <a:chOff x="7580670" y="2123768"/>
            <a:chExt cx="4601497" cy="595097"/>
          </a:xfrm>
        </p:grpSpPr>
        <p:sp>
          <p:nvSpPr>
            <p:cNvPr id="41" name="圓角矩形 40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9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距離感測模組</a:t>
              </a:r>
              <a:endParaRPr lang="zh-TW" altLang="en-US" sz="2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pic>
        <p:nvPicPr>
          <p:cNvPr id="43" name="Picture 3" descr="C:\Users\user\Documents\Car render 171211_171211_0003.jpg"/>
          <p:cNvPicPr>
            <a:picLocks noChangeAspect="1" noChangeArrowheads="1"/>
          </p:cNvPicPr>
          <p:nvPr/>
        </p:nvPicPr>
        <p:blipFill>
          <a:blip r:embed="rId3" cstate="print"/>
          <a:srcRect l="30983" t="29195" r="33007" b="27037"/>
          <a:stretch>
            <a:fillRect/>
          </a:stretch>
        </p:blipFill>
        <p:spPr bwMode="auto">
          <a:xfrm>
            <a:off x="18132312" y="1992256"/>
            <a:ext cx="3056544" cy="2614636"/>
          </a:xfrm>
          <a:prstGeom prst="rect">
            <a:avLst/>
          </a:prstGeom>
          <a:noFill/>
          <a:effectLst>
            <a:softEdge rad="127000"/>
          </a:effectLst>
        </p:spPr>
      </p:pic>
      <p:grpSp>
        <p:nvGrpSpPr>
          <p:cNvPr id="26" name="群組 46"/>
          <p:cNvGrpSpPr/>
          <p:nvPr/>
        </p:nvGrpSpPr>
        <p:grpSpPr>
          <a:xfrm>
            <a:off x="2326105" y="4466907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圓角矩形 4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9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LED</a:t>
              </a:r>
              <a:r>
                <a:rPr lang="zh-TW" altLang="en-US" sz="29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指示燈模組</a:t>
              </a:r>
              <a:endParaRPr lang="zh-TW" altLang="en-US" sz="2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pic>
        <p:nvPicPr>
          <p:cNvPr id="47" name="Picture 6" descr="C:\Users\user\Documents\Car render 171211_171211_0002.jpg"/>
          <p:cNvPicPr>
            <a:picLocks noChangeAspect="1" noChangeArrowheads="1"/>
          </p:cNvPicPr>
          <p:nvPr/>
        </p:nvPicPr>
        <p:blipFill>
          <a:blip r:embed="rId4" cstate="print"/>
          <a:srcRect l="30983" t="25188" r="29102" b="27007"/>
          <a:stretch>
            <a:fillRect/>
          </a:stretch>
        </p:blipFill>
        <p:spPr bwMode="auto">
          <a:xfrm>
            <a:off x="3222309" y="1927845"/>
            <a:ext cx="2809589" cy="2368262"/>
          </a:xfrm>
          <a:prstGeom prst="rect">
            <a:avLst/>
          </a:prstGeom>
          <a:noFill/>
          <a:effectLst>
            <a:softEdge rad="127000"/>
          </a:effectLst>
        </p:spPr>
      </p:pic>
      <p:grpSp>
        <p:nvGrpSpPr>
          <p:cNvPr id="27" name="群組 27"/>
          <p:cNvGrpSpPr/>
          <p:nvPr/>
        </p:nvGrpSpPr>
        <p:grpSpPr>
          <a:xfrm>
            <a:off x="2326105" y="11235439"/>
            <a:ext cx="4601496" cy="595098"/>
            <a:chOff x="7580670" y="2123768"/>
            <a:chExt cx="4601497" cy="595097"/>
          </a:xfrm>
          <a:solidFill>
            <a:schemeClr val="l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圓角矩形 4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grpFill/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TW" altLang="en-US" sz="29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馬達模組</a:t>
              </a:r>
              <a:endParaRPr lang="zh-TW" altLang="en-US" sz="2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pic>
        <p:nvPicPr>
          <p:cNvPr id="51" name="Picture 2" descr="C:\Users\user\Documents\Car render 171211_171211_0001.jpg"/>
          <p:cNvPicPr>
            <a:picLocks noChangeAspect="1" noChangeArrowheads="1"/>
          </p:cNvPicPr>
          <p:nvPr/>
        </p:nvPicPr>
        <p:blipFill>
          <a:blip r:embed="rId5" cstate="print"/>
          <a:srcRect l="5819"/>
          <a:stretch>
            <a:fillRect/>
          </a:stretch>
        </p:blipFill>
        <p:spPr bwMode="auto">
          <a:xfrm>
            <a:off x="2591583" y="8151197"/>
            <a:ext cx="4040899" cy="301969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098868" y="6871986"/>
            <a:ext cx="4991101" cy="387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群組 67"/>
          <p:cNvGrpSpPr/>
          <p:nvPr/>
        </p:nvGrpSpPr>
        <p:grpSpPr>
          <a:xfrm>
            <a:off x="17488465" y="10977709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圓角矩形 5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TW" altLang="en-US" sz="29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藍芽模組</a:t>
              </a:r>
              <a:endParaRPr lang="zh-TW" altLang="en-US" sz="2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cxnSp>
        <p:nvCxnSpPr>
          <p:cNvPr id="57" name="肘形接點 56"/>
          <p:cNvCxnSpPr/>
          <p:nvPr/>
        </p:nvCxnSpPr>
        <p:spPr bwMode="auto">
          <a:xfrm flipV="1">
            <a:off x="14261924" y="3299577"/>
            <a:ext cx="3712739" cy="2032530"/>
          </a:xfrm>
          <a:prstGeom prst="bentConnector3">
            <a:avLst>
              <a:gd name="adj1" fmla="val 50000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59" name="肘形接點 58"/>
          <p:cNvCxnSpPr/>
          <p:nvPr/>
        </p:nvCxnSpPr>
        <p:spPr bwMode="auto">
          <a:xfrm>
            <a:off x="13466403" y="5818929"/>
            <a:ext cx="4665909" cy="3716614"/>
          </a:xfrm>
          <a:prstGeom prst="bentConnector3">
            <a:avLst>
              <a:gd name="adj1" fmla="val 50000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9" name="肘形接點 68"/>
          <p:cNvCxnSpPr/>
          <p:nvPr/>
        </p:nvCxnSpPr>
        <p:spPr bwMode="auto">
          <a:xfrm rot="10800000" flipV="1">
            <a:off x="6441805" y="7570804"/>
            <a:ext cx="5162059" cy="2361472"/>
          </a:xfrm>
          <a:prstGeom prst="bentConnector3">
            <a:avLst>
              <a:gd name="adj1" fmla="val -8639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75" name="肘形接點 74"/>
          <p:cNvCxnSpPr/>
          <p:nvPr/>
        </p:nvCxnSpPr>
        <p:spPr bwMode="auto">
          <a:xfrm rot="10800000" flipV="1">
            <a:off x="6441808" y="7565550"/>
            <a:ext cx="3454128" cy="2366728"/>
          </a:xfrm>
          <a:prstGeom prst="bentConnector3">
            <a:avLst>
              <a:gd name="adj1" fmla="val -12074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0" name="肘形接點 79"/>
          <p:cNvCxnSpPr/>
          <p:nvPr/>
        </p:nvCxnSpPr>
        <p:spPr bwMode="auto">
          <a:xfrm rot="10800000">
            <a:off x="6594215" y="3299579"/>
            <a:ext cx="3301731" cy="1910174"/>
          </a:xfrm>
          <a:prstGeom prst="bentConnector3">
            <a:avLst>
              <a:gd name="adj1" fmla="val 24215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35249" y="999041"/>
            <a:ext cx="22445941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課程編排範例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Technology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Engineering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：軟體與產品包如何運用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92903" y="2743205"/>
            <a:ext cx="8034883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模組介紹</a:t>
            </a:r>
            <a:endParaRPr lang="zh-TW" altLang="en-US" sz="36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455041" y="2706419"/>
            <a:ext cx="8034883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軟體介紹</a:t>
            </a:r>
            <a:endParaRPr lang="zh-TW" altLang="en-US" sz="36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34"/>
          <p:cNvGrpSpPr/>
          <p:nvPr/>
        </p:nvGrpSpPr>
        <p:grpSpPr>
          <a:xfrm>
            <a:off x="4287491" y="9194543"/>
            <a:ext cx="5207728" cy="3097162"/>
            <a:chOff x="731554" y="2889453"/>
            <a:chExt cx="5207728" cy="3097162"/>
          </a:xfrm>
        </p:grpSpPr>
        <p:grpSp>
          <p:nvGrpSpPr>
            <p:cNvPr id="5" name="群組 40"/>
            <p:cNvGrpSpPr/>
            <p:nvPr/>
          </p:nvGrpSpPr>
          <p:grpSpPr>
            <a:xfrm>
              <a:off x="785909" y="2889453"/>
              <a:ext cx="5153373" cy="3097162"/>
              <a:chOff x="3893573" y="6400800"/>
              <a:chExt cx="5153373" cy="4159046"/>
            </a:xfrm>
          </p:grpSpPr>
          <p:sp>
            <p:nvSpPr>
              <p:cNvPr id="15" name="矩形 14"/>
              <p:cNvSpPr/>
              <p:nvPr/>
            </p:nvSpPr>
            <p:spPr bwMode="auto">
              <a:xfrm>
                <a:off x="3893573" y="6400800"/>
                <a:ext cx="5153373" cy="4159046"/>
              </a:xfrm>
              <a:prstGeom prst="rect">
                <a:avLst/>
              </a:prstGeom>
              <a:solidFill>
                <a:srgbClr val="92D050">
                  <a:alpha val="49000"/>
                </a:srgb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8082116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 bwMode="auto">
              <a:xfrm>
                <a:off x="8082116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 bwMode="auto">
              <a:xfrm>
                <a:off x="678424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 bwMode="auto">
              <a:xfrm>
                <a:off x="7433186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483745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 bwMode="auto">
              <a:xfrm>
                <a:off x="5486381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 bwMode="auto">
              <a:xfrm>
                <a:off x="613531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6784241" y="855407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7433186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 bwMode="auto">
              <a:xfrm>
                <a:off x="4837451" y="6754761"/>
                <a:ext cx="471948" cy="1651819"/>
              </a:xfrm>
              <a:prstGeom prst="rect">
                <a:avLst/>
              </a:prstGeom>
              <a:solidFill>
                <a:srgbClr val="3366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 bwMode="auto">
              <a:xfrm>
                <a:off x="548638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 bwMode="auto">
              <a:xfrm>
                <a:off x="613531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7" name="群組 432"/>
            <p:cNvGrpSpPr/>
            <p:nvPr/>
          </p:nvGrpSpPr>
          <p:grpSpPr>
            <a:xfrm>
              <a:off x="731554" y="3371800"/>
              <a:ext cx="298481" cy="526609"/>
              <a:chOff x="11490322" y="2836524"/>
              <a:chExt cx="781702" cy="1554957"/>
            </a:xfrm>
          </p:grpSpPr>
          <p:sp>
            <p:nvSpPr>
              <p:cNvPr id="13" name="圓角矩形 12"/>
              <p:cNvSpPr/>
              <p:nvPr/>
            </p:nvSpPr>
            <p:spPr bwMode="auto">
              <a:xfrm>
                <a:off x="11490322" y="3313764"/>
                <a:ext cx="367016" cy="619702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 bwMode="auto">
              <a:xfrm>
                <a:off x="11657788" y="2836524"/>
                <a:ext cx="614236" cy="1554957"/>
              </a:xfrm>
              <a:prstGeom prst="rect">
                <a:avLst/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12" name="矩形 11"/>
            <p:cNvSpPr/>
            <p:nvPr/>
          </p:nvSpPr>
          <p:spPr bwMode="auto">
            <a:xfrm>
              <a:off x="743506" y="4425758"/>
              <a:ext cx="430751" cy="36102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pic>
        <p:nvPicPr>
          <p:cNvPr id="112646" name="Picture 6" descr="C:\Users\user\Documents\Car render 171211_171211_0002.jpg"/>
          <p:cNvPicPr>
            <a:picLocks noChangeAspect="1" noChangeArrowheads="1"/>
          </p:cNvPicPr>
          <p:nvPr/>
        </p:nvPicPr>
        <p:blipFill>
          <a:blip r:embed="rId3" cstate="print"/>
          <a:srcRect l="30983" t="25188" r="29102" b="27007"/>
          <a:stretch>
            <a:fillRect/>
          </a:stretch>
        </p:blipFill>
        <p:spPr bwMode="auto">
          <a:xfrm>
            <a:off x="2426134" y="4702364"/>
            <a:ext cx="3808163" cy="3209980"/>
          </a:xfrm>
          <a:prstGeom prst="rect">
            <a:avLst/>
          </a:prstGeom>
          <a:noFill/>
        </p:spPr>
      </p:pic>
      <p:sp>
        <p:nvSpPr>
          <p:cNvPr id="219" name="向下箭號 218"/>
          <p:cNvSpPr/>
          <p:nvPr/>
        </p:nvSpPr>
        <p:spPr bwMode="auto">
          <a:xfrm>
            <a:off x="4925661" y="7747274"/>
            <a:ext cx="1008992" cy="1710852"/>
          </a:xfrm>
          <a:prstGeom prst="downArrow">
            <a:avLst/>
          </a:prstGeom>
          <a:solidFill>
            <a:srgbClr val="336600">
              <a:alpha val="69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2944035" y="6243145"/>
            <a:ext cx="11061861" cy="2800763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 defTabSz="914342" eaLnBrk="0"/>
            <a:r>
              <a:rPr kumimoji="1" lang="en-US" altLang="zh-TW" sz="31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LED</a:t>
            </a:r>
            <a:r>
              <a:rPr kumimoji="1" lang="zh-TW" altLang="en-US" sz="31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指示燈模組</a:t>
            </a:r>
            <a:endParaRPr kumimoji="1" lang="en-US" altLang="zh-TW" sz="3100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作用：可選擇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LED</a:t>
            </a:r>
            <a:r>
              <a:rPr kumimoji="1" lang="zh-TW" altLang="en-US" sz="2900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模式</a:t>
            </a:r>
            <a:endParaRPr kumimoji="1" lang="en-US" altLang="zh-TW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514315" indent="-514315" algn="l" defTabSz="914342" eaLnBrk="0">
              <a:buAutoNum type="arabicPeriod"/>
            </a:pP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開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/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關模式：四顆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LED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燈數位式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On/Off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燈號設定</a:t>
            </a:r>
            <a:endParaRPr kumimoji="1" lang="en-US" altLang="zh-TW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514315" indent="-514315" algn="l" defTabSz="914342" eaLnBrk="0">
              <a:buAutoNum type="arabicPeriod"/>
            </a:pP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調光器：四顆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LED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燈模擬式明亮度設定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設定值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0~100</a:t>
            </a:r>
            <a:endParaRPr kumimoji="1" lang="en-US" altLang="zh-TW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514315" indent="-514315" algn="l" defTabSz="914342" eaLnBrk="0">
              <a:buAutoNum type="arabicPeriod"/>
            </a:pP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燈號左右移動：調光器的一種模式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設定值為速度</a:t>
            </a:r>
            <a:endParaRPr kumimoji="1" lang="zh-TW" altLang="en-US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下一步：接延遲設定方塊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設定狀態顯示時間</a:t>
            </a:r>
            <a:endParaRPr kumimoji="1" lang="zh-TW" altLang="en-US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2938782" y="11440506"/>
            <a:ext cx="11061861" cy="1908211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 defTabSz="914342" eaLnBrk="0"/>
            <a:r>
              <a:rPr kumimoji="1" lang="zh-TW" altLang="en-US" sz="3100" b="1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迴圈</a:t>
            </a:r>
            <a:endParaRPr kumimoji="1" lang="en-US" altLang="zh-TW" sz="31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作用：設定執行迴圈的重複次數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然後下一次</a:t>
            </a:r>
            <a:endParaRPr kumimoji="1" lang="zh-TW" altLang="en-US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提示：可以設定重複次數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並會自動新增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LOP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變數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可用做反覆運算</a:t>
            </a:r>
            <a:endParaRPr kumimoji="1" lang="en-US" altLang="zh-TW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動作：執行迴圈中模組動作所設定的次數</a:t>
            </a:r>
            <a:r>
              <a:rPr kumimoji="1" lang="en-US" altLang="zh-TW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完成以後下一步</a:t>
            </a:r>
            <a:endParaRPr kumimoji="1" lang="zh-TW" altLang="en-US" sz="2900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23476" y="8954485"/>
            <a:ext cx="6029325" cy="248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28877" y="3404038"/>
            <a:ext cx="8229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92903" y="2743205"/>
            <a:ext cx="14429875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實驗設計</a:t>
            </a:r>
            <a:endParaRPr lang="zh-TW" altLang="en-US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87497" y="3823432"/>
            <a:ext cx="19985144" cy="569383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燈號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試試看設定四種不同的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燈號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並且用迴圈自動迴圈輪流播放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仔細看看這樣會有什麼變化</a:t>
            </a: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6291" y="4521589"/>
            <a:ext cx="15223957" cy="903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1235242" y="1030573"/>
            <a:ext cx="18731398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課程編排範例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Design phase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：設計小實驗驗證所學知識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92903" y="2743205"/>
            <a:ext cx="8034883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模組介紹</a:t>
            </a:r>
            <a:endParaRPr lang="zh-TW" altLang="en-US" sz="36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455041" y="2706419"/>
            <a:ext cx="8034883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軟體介紹</a:t>
            </a:r>
            <a:endParaRPr lang="zh-TW" altLang="en-US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2643" name="Picture 3" descr="C:\Users\user\Documents\Car render 171211_171211_0003.jpg"/>
          <p:cNvPicPr>
            <a:picLocks noChangeAspect="1" noChangeArrowheads="1"/>
          </p:cNvPicPr>
          <p:nvPr/>
        </p:nvPicPr>
        <p:blipFill>
          <a:blip r:embed="rId3" cstate="print"/>
          <a:srcRect l="30983" t="29195" r="33007" b="27037"/>
          <a:stretch>
            <a:fillRect/>
          </a:stretch>
        </p:blipFill>
        <p:spPr bwMode="auto">
          <a:xfrm>
            <a:off x="7881459" y="4702366"/>
            <a:ext cx="3840507" cy="3285252"/>
          </a:xfrm>
          <a:prstGeom prst="rect">
            <a:avLst/>
          </a:prstGeom>
          <a:noFill/>
        </p:spPr>
      </p:pic>
      <p:grpSp>
        <p:nvGrpSpPr>
          <p:cNvPr id="2" name="群組 434"/>
          <p:cNvGrpSpPr/>
          <p:nvPr/>
        </p:nvGrpSpPr>
        <p:grpSpPr>
          <a:xfrm>
            <a:off x="4287491" y="9194543"/>
            <a:ext cx="5207728" cy="3097162"/>
            <a:chOff x="731554" y="2889453"/>
            <a:chExt cx="5207728" cy="3097162"/>
          </a:xfrm>
        </p:grpSpPr>
        <p:grpSp>
          <p:nvGrpSpPr>
            <p:cNvPr id="4" name="群組 40"/>
            <p:cNvGrpSpPr/>
            <p:nvPr/>
          </p:nvGrpSpPr>
          <p:grpSpPr>
            <a:xfrm>
              <a:off x="785909" y="2889453"/>
              <a:ext cx="5153373" cy="3097162"/>
              <a:chOff x="3893573" y="6400800"/>
              <a:chExt cx="5153373" cy="4159046"/>
            </a:xfrm>
          </p:grpSpPr>
          <p:sp>
            <p:nvSpPr>
              <p:cNvPr id="15" name="矩形 14"/>
              <p:cNvSpPr/>
              <p:nvPr/>
            </p:nvSpPr>
            <p:spPr bwMode="auto">
              <a:xfrm>
                <a:off x="3893573" y="6400800"/>
                <a:ext cx="5153373" cy="4159046"/>
              </a:xfrm>
              <a:prstGeom prst="rect">
                <a:avLst/>
              </a:prstGeom>
              <a:solidFill>
                <a:srgbClr val="92D050">
                  <a:alpha val="49000"/>
                </a:srgb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8082116" y="6754761"/>
                <a:ext cx="471948" cy="1651819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 bwMode="auto">
              <a:xfrm>
                <a:off x="8082116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 bwMode="auto">
              <a:xfrm>
                <a:off x="678424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 bwMode="auto">
              <a:xfrm>
                <a:off x="7433186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483745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 bwMode="auto">
              <a:xfrm>
                <a:off x="5486381" y="8558980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 bwMode="auto">
              <a:xfrm>
                <a:off x="6135311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6784241" y="855407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7433186" y="8554064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 bwMode="auto">
              <a:xfrm>
                <a:off x="4837451" y="6754761"/>
                <a:ext cx="471948" cy="1651819"/>
              </a:xfrm>
              <a:prstGeom prst="rect">
                <a:avLst/>
              </a:prstGeom>
              <a:solidFill>
                <a:srgbClr val="3366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 bwMode="auto">
              <a:xfrm>
                <a:off x="548638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 bwMode="auto">
              <a:xfrm>
                <a:off x="6135311" y="6754761"/>
                <a:ext cx="471948" cy="1651819"/>
              </a:xfrm>
              <a:prstGeom prst="rect">
                <a:avLst/>
              </a:prstGeom>
              <a:solidFill>
                <a:schemeClr val="bg1">
                  <a:lumMod val="25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grpSp>
          <p:nvGrpSpPr>
            <p:cNvPr id="5" name="群組 432"/>
            <p:cNvGrpSpPr/>
            <p:nvPr/>
          </p:nvGrpSpPr>
          <p:grpSpPr>
            <a:xfrm>
              <a:off x="731554" y="3371800"/>
              <a:ext cx="298481" cy="526609"/>
              <a:chOff x="11490322" y="2836524"/>
              <a:chExt cx="781702" cy="1554957"/>
            </a:xfrm>
          </p:grpSpPr>
          <p:sp>
            <p:nvSpPr>
              <p:cNvPr id="13" name="圓角矩形 12"/>
              <p:cNvSpPr/>
              <p:nvPr/>
            </p:nvSpPr>
            <p:spPr bwMode="auto">
              <a:xfrm>
                <a:off x="11490322" y="3313764"/>
                <a:ext cx="367016" cy="619702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 bwMode="auto">
              <a:xfrm>
                <a:off x="11657788" y="2836524"/>
                <a:ext cx="614236" cy="1554957"/>
              </a:xfrm>
              <a:prstGeom prst="rect">
                <a:avLst/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12" name="矩形 11"/>
            <p:cNvSpPr/>
            <p:nvPr/>
          </p:nvSpPr>
          <p:spPr bwMode="auto">
            <a:xfrm>
              <a:off x="743506" y="4425758"/>
              <a:ext cx="430751" cy="36102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16" name="向下箭號 215"/>
          <p:cNvSpPr/>
          <p:nvPr/>
        </p:nvSpPr>
        <p:spPr bwMode="auto">
          <a:xfrm>
            <a:off x="8164221" y="7710438"/>
            <a:ext cx="1008992" cy="1710852"/>
          </a:xfrm>
          <a:prstGeom prst="downArrow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646" name="Picture 6" descr="C:\Users\user\Documents\Car render 171211_171211_0002.jpg"/>
          <p:cNvPicPr>
            <a:picLocks noChangeAspect="1" noChangeArrowheads="1"/>
          </p:cNvPicPr>
          <p:nvPr/>
        </p:nvPicPr>
        <p:blipFill>
          <a:blip r:embed="rId4" cstate="print"/>
          <a:srcRect l="30983" t="25188" r="29102" b="27007"/>
          <a:stretch>
            <a:fillRect/>
          </a:stretch>
        </p:blipFill>
        <p:spPr bwMode="auto">
          <a:xfrm>
            <a:off x="2426134" y="4702364"/>
            <a:ext cx="3808163" cy="3209980"/>
          </a:xfrm>
          <a:prstGeom prst="rect">
            <a:avLst/>
          </a:prstGeom>
          <a:noFill/>
        </p:spPr>
      </p:pic>
      <p:sp>
        <p:nvSpPr>
          <p:cNvPr id="219" name="向下箭號 218"/>
          <p:cNvSpPr/>
          <p:nvPr/>
        </p:nvSpPr>
        <p:spPr bwMode="auto">
          <a:xfrm>
            <a:off x="4925661" y="7747274"/>
            <a:ext cx="1008992" cy="1710852"/>
          </a:xfrm>
          <a:prstGeom prst="downArrow">
            <a:avLst/>
          </a:prstGeom>
          <a:solidFill>
            <a:srgbClr val="336600">
              <a:alpha val="69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2944035" y="6085490"/>
            <a:ext cx="11061861" cy="1908211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 defTabSz="914342" eaLnBrk="0"/>
            <a:r>
              <a:rPr kumimoji="1" lang="zh-TW" altLang="en-US" sz="31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距離感測器</a:t>
            </a:r>
            <a:endParaRPr kumimoji="1" lang="en-US" altLang="zh-TW" sz="3100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作用：讀取距離測器數值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存到電腦中以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S_DISTANCE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顯示</a:t>
            </a:r>
            <a:endParaRPr kumimoji="1" lang="zh-TW" altLang="en-US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提示：距離已換算以公分作為單位</a:t>
            </a:r>
            <a:endParaRPr kumimoji="1" lang="en-US" altLang="zh-TW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下一步：接比較條件模組方塊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比較數值條件做不同動作</a:t>
            </a:r>
            <a:endParaRPr kumimoji="1" lang="zh-TW" altLang="en-US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2938782" y="10936010"/>
            <a:ext cx="11061861" cy="1908211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 defTabSz="914342" eaLnBrk="0"/>
            <a:r>
              <a:rPr kumimoji="1" lang="zh-TW" altLang="en-US" sz="3100" b="1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比較條件</a:t>
            </a:r>
            <a:endParaRPr kumimoji="1" lang="en-US" altLang="zh-TW" sz="31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作用：將左方變數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/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常數數值與右方變數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/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常數數值進行比較</a:t>
            </a:r>
            <a:endParaRPr kumimoji="1" lang="zh-TW" altLang="en-US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提示：可按加號增加比較條件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,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並選擇條件為交集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/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聯集關係</a:t>
            </a:r>
            <a:endParaRPr kumimoji="1" lang="en-US" altLang="zh-TW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l" defTabSz="914342" eaLnBrk="0"/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動作：設定條件成立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/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條件不成立的動作</a:t>
            </a:r>
            <a:r>
              <a:rPr kumimoji="1" lang="en-US" altLang="zh-TW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/</a:t>
            </a:r>
            <a:r>
              <a:rPr kumimoji="1" lang="zh-TW" altLang="en-US" sz="29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動作完以後下一步</a:t>
            </a:r>
            <a:endParaRPr kumimoji="1" lang="zh-TW" altLang="en-US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17913" y="3837232"/>
            <a:ext cx="5133976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628844" y="7911170"/>
            <a:ext cx="7829549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矩形 35"/>
          <p:cNvSpPr/>
          <p:nvPr/>
        </p:nvSpPr>
        <p:spPr>
          <a:xfrm>
            <a:off x="1235249" y="999041"/>
            <a:ext cx="22445941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課程編排範例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Technology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Engineering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：軟體與產品包如何運用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Innovations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150885" y="3282129"/>
            <a:ext cx="3543296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>
              <a:defRPr/>
            </a:pPr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品牌的源起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135118" y="4039359"/>
            <a:ext cx="2024292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為何取名為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拓可思在愛沙尼亞文為智慧的意思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拓可斯的成立就是希望能效仿愛沙尼亞的教學結晶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愛沙尼亞在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2012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9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月推動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虎躍計畫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成為全世界第一個從小學一年級開始教程式的國家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在次年普及到所有公立學校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進而成為義務教育的一環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然而拓可思希望藉由簡單方式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也讓孩子能在年幼時也能了解程式語言這有趣的領域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公司擁有簡單好操作的介面以及生動活潑的硬體主件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讓孩子能在遊玩中了解科技的偉大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835040" y="4603530"/>
            <a:ext cx="9854088" cy="4892509"/>
          </a:xfrm>
          <a:prstGeom prst="rect">
            <a:avLst/>
          </a:prstGeom>
          <a:noFill/>
          <a:ln>
            <a:noFill/>
          </a:ln>
          <a:effectLst>
            <a:innerShdw blurRad="38100" dist="50800" dir="13500000">
              <a:schemeClr val="bg1">
                <a:lumMod val="10000"/>
                <a:alpha val="5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35242" y="1030573"/>
            <a:ext cx="18731398" cy="969492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課程編排範例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–</a:t>
            </a:r>
            <a:r>
              <a:rPr lang="en-US" altLang="zh-TW" smtClean="0">
                <a:latin typeface="微軟正黑體" pitchFamily="34" charset="-120"/>
                <a:ea typeface="微軟正黑體" pitchFamily="34" charset="-120"/>
              </a:rPr>
              <a:t>Design phase</a:t>
            </a: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：設計小實驗驗證所學知識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92903" y="2743205"/>
            <a:ext cx="14429875" cy="646327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914342" indent="-914342" algn="l">
              <a:buFont typeface="Arial" pitchFamily="34" charset="0"/>
              <a:buChar char="•"/>
            </a:pPr>
            <a:r>
              <a:rPr lang="zh-TW" altLang="en-US" sz="36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實驗設計</a:t>
            </a:r>
            <a:endParaRPr lang="zh-TW" altLang="en-US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87491" y="3823437"/>
            <a:ext cx="17052757" cy="167737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>
              <a:spcBef>
                <a:spcPts val="600"/>
              </a:spcBef>
            </a:pP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承接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燈號教學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試試用距離感測模組來做不一樣的燈號變化</a:t>
            </a: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當距離感測小於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10cm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LED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燈號顯示閃爍燈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endParaRPr lang="en-US" altLang="zh-TW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當距離感測大於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10cm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時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LED</a:t>
            </a:r>
            <a:r>
              <a:rPr lang="zh-TW" altLang="en-US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燈號顯示跑馬燈</a:t>
            </a:r>
            <a:r>
              <a:rPr lang="en-US" altLang="zh-TW" sz="31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endParaRPr lang="zh-TW" altLang="en-US" sz="31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7497" y="5546980"/>
            <a:ext cx="12152851" cy="750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24592" y="3697307"/>
            <a:ext cx="8780915" cy="935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0212" y="999036"/>
            <a:ext cx="6955702" cy="1446524"/>
          </a:xfrm>
          <a:prstGeom prst="rect">
            <a:avLst/>
          </a:prstGeom>
        </p:spPr>
        <p:txBody>
          <a:bodyPr wrap="none" lIns="91416" tIns="45707" rIns="91416" bIns="45707">
            <a:spAutoFit/>
          </a:bodyPr>
          <a:lstStyle/>
          <a:p>
            <a:pPr algn="l" defTabSz="457171" hangingPunct="1">
              <a:buClr>
                <a:srgbClr val="646464"/>
              </a:buClr>
            </a:pPr>
            <a:r>
              <a:rPr lang="zh-TW" altLang="en-US" sz="8600" b="1" smtClean="0">
                <a:solidFill>
                  <a:srgbClr val="646464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教學影片示範</a:t>
            </a:r>
            <a:endParaRPr lang="zh-TW" altLang="en-US" sz="8600" b="1" dirty="0" smtClean="0">
              <a:solidFill>
                <a:srgbClr val="646464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pic>
        <p:nvPicPr>
          <p:cNvPr id="7" name="圖片 6" descr="09.PNG"/>
          <p:cNvPicPr>
            <a:picLocks noChangeAspect="1"/>
          </p:cNvPicPr>
          <p:nvPr/>
        </p:nvPicPr>
        <p:blipFill>
          <a:blip r:embed="rId3" cstate="print"/>
          <a:srcRect r="13884" b="14496"/>
          <a:stretch>
            <a:fillRect/>
          </a:stretch>
        </p:blipFill>
        <p:spPr>
          <a:xfrm>
            <a:off x="9887743" y="5572265"/>
            <a:ext cx="14519359" cy="814298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542026" y="3339480"/>
            <a:ext cx="21523182" cy="830987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l"/>
            <a:r>
              <a:rPr lang="en-US" altLang="zh-TW" sz="4800" dirty="0" smtClean="0"/>
              <a:t>https://drive.google.com/open?id=1YoBPu2c_dVFrKiWy1nlPIDao0JdGVm0W</a:t>
            </a:r>
            <a:endParaRPr lang="zh-TW" altLang="en-US" sz="48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470592" y="2623380"/>
            <a:ext cx="14156494" cy="75404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l"/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距離感測器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–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運算方塊教學、與</a:t>
            </a:r>
            <a:r>
              <a:rPr lang="en-US" altLang="zh-TW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LED</a:t>
            </a:r>
            <a:r>
              <a:rPr lang="zh-TW" altLang="en-US" sz="4300" smtClean="0">
                <a:solidFill>
                  <a:schemeClr val="dk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Rambla"/>
                <a:sym typeface="Rambla"/>
              </a:rPr>
              <a:t>應用</a:t>
            </a:r>
            <a:endParaRPr lang="zh-TW" altLang="en-US" sz="4300" dirty="0">
              <a:solidFill>
                <a:schemeClr val="dk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cs typeface="Rambla"/>
              <a:sym typeface="Rambl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542026" y="4909130"/>
            <a:ext cx="13286603" cy="64286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l"/>
            <a:r>
              <a:rPr lang="zh-TW" altLang="en-US" sz="3600" smtClean="0">
                <a:latin typeface="Microsoft YaHei" pitchFamily="34" charset="-122"/>
                <a:ea typeface="Microsoft YaHei" pitchFamily="34" charset="-122"/>
              </a:rPr>
              <a:t>變數的理解及運用，利用簡單的呼吸燈，學習運算方塊的功能</a:t>
            </a:r>
            <a:endParaRPr lang="zh-TW" altLang="en-US" sz="3600" dirty="0"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34098" y="12004880"/>
            <a:ext cx="10715002" cy="107709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algn="l"/>
            <a:r>
              <a:rPr lang="zh-TW" altLang="en-US" sz="3200" smtClean="0">
                <a:latin typeface="+mj-ea"/>
                <a:ea typeface="+mj-ea"/>
              </a:rPr>
              <a:t>官網上有一系列的視頻可以供老師學習、教學使用</a:t>
            </a:r>
            <a:endParaRPr lang="en-US" altLang="zh-TW" sz="3200" dirty="0">
              <a:latin typeface="+mj-ea"/>
              <a:ea typeface="+mj-ea"/>
            </a:endParaRPr>
          </a:p>
          <a:p>
            <a:pPr algn="l"/>
            <a:r>
              <a:rPr lang="en-US" altLang="zh-TW" sz="3200" dirty="0" smtClean="0">
                <a:latin typeface="+mj-ea"/>
                <a:ea typeface="+mj-ea"/>
              </a:rPr>
              <a:t>— www.tarkus.co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6910" y="4039358"/>
            <a:ext cx="10868797" cy="6089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Innovations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15" name="內容版面配置區 2"/>
          <p:cNvSpPr txBox="1">
            <a:spLocks/>
          </p:cNvSpPr>
          <p:nvPr/>
        </p:nvSpPr>
        <p:spPr>
          <a:xfrm>
            <a:off x="1150885" y="4039359"/>
            <a:ext cx="2024292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拓可思的成立是由數十位台灣工程師所一起討論協作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且進而做出實體的產品內容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主要的創辦成員們是希望藉由自己的專長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打造出能回饋給孩子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在幼小時培養出好的邏輯思考能力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也堅信在未來的指標教育會是社會上一直不斷領先的潮流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公司的目標也希望在未來的三年能把這項技術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帶領至東南亞其他正在開發中的國家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達到國際化的教學水準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1150885" y="3282129"/>
            <a:ext cx="3543296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/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拓可思的</a:t>
            </a:r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Helvetica" panose="020B0604020202020204" pitchFamily="34" charset="0"/>
              </a:rPr>
              <a:t>成立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Innovations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150885" y="4039359"/>
            <a:ext cx="2024292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現今社會且競爭的時代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拓可思希望藉由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的基礎上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寓教於樂的方式帶入到孩子的生活裡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讓學習不再是個壓力而是個興趣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讓孩子從小就培養了邏輯思考的能力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當然愛沙尼亞跟台灣一樣是個資源缺乏的國家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然而我們最大翻身的機會就是人才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然而我們的下一代就是現在培育的好時機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拓可思出現一定能讓孩子在世界競爭之下展現出非凡耀眼的成績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150884" y="3282129"/>
            <a:ext cx="4744589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>
              <a:defRPr/>
            </a:pPr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願景與核心價值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5380" y="3301376"/>
            <a:ext cx="10683274" cy="5987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B1E4F41-EC7D-4254-B987-2A004F3F5A3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8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4578" name="Picture 2" descr="pasted-image-filtered.jpeg"/>
          <p:cNvPicPr>
            <a:picLocks noChangeAspect="1"/>
          </p:cNvPicPr>
          <p:nvPr/>
        </p:nvPicPr>
        <p:blipFill>
          <a:blip r:embed="rId3" cstate="print"/>
          <a:srcRect t="7318" b="7318"/>
          <a:stretch>
            <a:fillRect/>
          </a:stretch>
        </p:blipFill>
        <p:spPr bwMode="auto">
          <a:xfrm>
            <a:off x="-161925" y="-46038"/>
            <a:ext cx="24542750" cy="138080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4579" name="Oval 3"/>
          <p:cNvSpPr>
            <a:spLocks/>
          </p:cNvSpPr>
          <p:nvPr/>
        </p:nvSpPr>
        <p:spPr bwMode="auto">
          <a:xfrm>
            <a:off x="8478838" y="2774950"/>
            <a:ext cx="7424737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10771258" y="6843713"/>
            <a:ext cx="3170099" cy="10156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en-US" sz="6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Brandon Text Bold" pitchFamily="34" charset="0"/>
              </a:rPr>
              <a:t>課程特色</a:t>
            </a:r>
            <a:endParaRPr lang="zh-TW" sz="6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Brandon Text Bold" pitchFamily="34" charset="0"/>
            </a:endParaRP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9169400" y="4870450"/>
            <a:ext cx="6246813" cy="2046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1100">
                <a:solidFill>
                  <a:srgbClr val="FFFFFF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TarkusVP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7770234" y="11898313"/>
            <a:ext cx="6480300" cy="72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823913"/>
            <a:r>
              <a:rPr lang="zh-TW" altLang="zh-TW" sz="4100" dirty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STEAM</a:t>
            </a:r>
            <a:r>
              <a:rPr lang="zh-TW" sz="410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教育</a:t>
            </a:r>
            <a:r>
              <a:rPr lang="zh-TW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由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Brandon Text Regular" pitchFamily="34" charset="0"/>
                <a:cs typeface="Brandon Text Regular" pitchFamily="34" charset="0"/>
                <a:sym typeface="Brandon Text Regular" pitchFamily="34" charset="0"/>
              </a:rPr>
              <a:t>程式設計</a:t>
            </a:r>
            <a:r>
              <a:rPr lang="zh-TW" altLang="en-US" sz="4100" smtClean="0">
                <a:solidFill>
                  <a:srgbClr val="FFFFFF"/>
                </a:solidFill>
                <a:latin typeface="Brandon Text Regular" pitchFamily="34" charset="0"/>
                <a:ea typeface="新細明體" pitchFamily="18" charset="-120"/>
                <a:sym typeface="Brandon Text Regular" pitchFamily="34" charset="0"/>
              </a:rPr>
              <a:t>出發</a:t>
            </a:r>
            <a:endParaRPr lang="zh-TW" sz="4100" dirty="0">
              <a:solidFill>
                <a:srgbClr val="FFFFFF"/>
              </a:solidFill>
              <a:latin typeface="Brandon Text Regular" pitchFamily="34" charset="0"/>
              <a:ea typeface="新細明體" pitchFamily="18" charset="-120"/>
              <a:sym typeface="Brandon Text Regular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 bwMode="auto">
          <a:xfrm>
            <a:off x="0" y="3282129"/>
            <a:ext cx="24384000" cy="88110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92718" y="2129796"/>
            <a:ext cx="10310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dirty="0" err="1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Tarkustech</a:t>
            </a:r>
            <a:r>
              <a:rPr lang="en-US" altLang="zh-TW" sz="4000" dirty="0" smtClean="0"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  <a:sym typeface="Gill Sans" charset="0"/>
              </a:rPr>
              <a:t> Co.</a:t>
            </a:r>
            <a:endParaRPr lang="zh-TW" altLang="en-US" sz="4000" dirty="0" smtClean="0"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103587" y="1603102"/>
            <a:ext cx="8229600" cy="114300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r>
              <a:rPr lang="zh-TW" altLang="en-US" sz="9200" b="1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拓可思</a:t>
            </a:r>
            <a:endParaRPr lang="zh-TW" altLang="en-US" sz="9200" b="1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6851363" y="4890696"/>
            <a:ext cx="11337895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用直覺式流程圖來表達軟體設計的概念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以易學易懂的特色引發學習程式的樂趣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 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並且在每一個模組中加入即時演示程式設計效果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在編輯較複雜的主題時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可以階段試產生目前程序設定的結果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所見即所得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!</a:t>
            </a: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CN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r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了解更多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&gt;&gt;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請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見 </a:t>
            </a:r>
            <a:r>
              <a:rPr lang="en-US" altLang="zh-TW" sz="3600" u="sng" dirty="0" err="1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TarkusVP</a:t>
            </a:r>
            <a:r>
              <a:rPr lang="zh-TW" altLang="en-US" sz="3600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課程介紹</a:t>
            </a:r>
            <a:endParaRPr lang="zh-CN" altLang="en-US" sz="3600" u="sng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6851362" y="4133466"/>
            <a:ext cx="7457087" cy="757230"/>
          </a:xfrm>
          <a:prstGeom prst="rect">
            <a:avLst/>
          </a:prstGeom>
        </p:spPr>
        <p:txBody>
          <a:bodyPr/>
          <a:lstStyle/>
          <a:p>
            <a:pPr algn="l" defTabSz="457200" hangingPunct="1">
              <a:defRPr/>
            </a:pPr>
            <a:endParaRPr lang="en-US" altLang="zh-TW" sz="4000" b="1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  <a:p>
            <a:pPr algn="l" defTabSz="457200" hangingPunct="1"/>
            <a:r>
              <a:rPr lang="zh-TW" altLang="en-US" sz="4000" b="1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圖形化編程與主題式課程</a:t>
            </a:r>
            <a:endParaRPr lang="zh-TW" altLang="en-US" sz="4000" b="1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4384903" y="4133466"/>
            <a:ext cx="2197067" cy="2288380"/>
            <a:chOff x="19683413" y="8418513"/>
            <a:chExt cx="1741487" cy="1741487"/>
          </a:xfrm>
        </p:grpSpPr>
        <p:sp>
          <p:nvSpPr>
            <p:cNvPr id="19" name="AutoShape 31"/>
            <p:cNvSpPr>
              <a:spLocks/>
            </p:cNvSpPr>
            <p:nvPr/>
          </p:nvSpPr>
          <p:spPr bwMode="auto">
            <a:xfrm>
              <a:off x="19683413" y="8418513"/>
              <a:ext cx="1741487" cy="17414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20" name="AutoShape 33"/>
            <p:cNvSpPr>
              <a:spLocks/>
            </p:cNvSpPr>
            <p:nvPr/>
          </p:nvSpPr>
          <p:spPr bwMode="auto">
            <a:xfrm>
              <a:off x="20408900" y="8864600"/>
              <a:ext cx="1008063" cy="1247775"/>
            </a:xfrm>
            <a:custGeom>
              <a:avLst/>
              <a:gdLst>
                <a:gd name="T0" fmla="*/ 10048 w 20096"/>
                <a:gd name="T1" fmla="*/ 10800 h 21600"/>
                <a:gd name="T2" fmla="*/ 10048 w 20096"/>
                <a:gd name="T3" fmla="*/ 10800 h 21600"/>
                <a:gd name="T4" fmla="*/ 10048 w 20096"/>
                <a:gd name="T5" fmla="*/ 10800 h 21600"/>
                <a:gd name="T6" fmla="*/ 10048 w 20096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96" h="21600">
                  <a:moveTo>
                    <a:pt x="0" y="16694"/>
                  </a:moveTo>
                  <a:lnTo>
                    <a:pt x="7171" y="21600"/>
                  </a:lnTo>
                  <a:cubicBezTo>
                    <a:pt x="7171" y="21600"/>
                    <a:pt x="12181" y="21515"/>
                    <a:pt x="16790" y="16181"/>
                  </a:cubicBezTo>
                  <a:cubicBezTo>
                    <a:pt x="21600" y="10617"/>
                    <a:pt x="19743" y="4539"/>
                    <a:pt x="19743" y="4539"/>
                  </a:cubicBezTo>
                  <a:lnTo>
                    <a:pt x="9365" y="0"/>
                  </a:lnTo>
                  <a:cubicBezTo>
                    <a:pt x="9365" y="0"/>
                    <a:pt x="16452" y="6663"/>
                    <a:pt x="11643" y="12593"/>
                  </a:cubicBezTo>
                  <a:cubicBezTo>
                    <a:pt x="6987" y="18335"/>
                    <a:pt x="0" y="16694"/>
                    <a:pt x="0" y="1669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/>
            <a:p>
              <a:endParaRPr lang="en-US" dirty="0">
                <a:solidFill>
                  <a:srgbClr val="000000"/>
                </a:solidFill>
                <a:sym typeface="Gill Sans" charset="0"/>
              </a:endParaRPr>
            </a:p>
          </p:txBody>
        </p:sp>
        <p:sp>
          <p:nvSpPr>
            <p:cNvPr id="21" name="AutoShape 32"/>
            <p:cNvSpPr>
              <a:spLocks/>
            </p:cNvSpPr>
            <p:nvPr/>
          </p:nvSpPr>
          <p:spPr bwMode="auto">
            <a:xfrm>
              <a:off x="20013613" y="8748713"/>
              <a:ext cx="1093787" cy="1093787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sp>
        <p:nvSpPr>
          <p:cNvPr id="22" name="AutoShape 34"/>
          <p:cNvSpPr>
            <a:spLocks/>
          </p:cNvSpPr>
          <p:nvPr/>
        </p:nvSpPr>
        <p:spPr bwMode="auto">
          <a:xfrm>
            <a:off x="4753985" y="4630423"/>
            <a:ext cx="1395895" cy="13067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020" y="8155"/>
                </a:moveTo>
                <a:lnTo>
                  <a:pt x="0" y="8155"/>
                </a:lnTo>
                <a:lnTo>
                  <a:pt x="0" y="9469"/>
                </a:lnTo>
                <a:lnTo>
                  <a:pt x="3020" y="9469"/>
                </a:lnTo>
                <a:cubicBezTo>
                  <a:pt x="3020" y="9469"/>
                  <a:pt x="3020" y="8155"/>
                  <a:pt x="3020" y="8155"/>
                </a:cubicBezTo>
                <a:close/>
                <a:moveTo>
                  <a:pt x="4133" y="12944"/>
                </a:moveTo>
                <a:lnTo>
                  <a:pt x="3526" y="11746"/>
                </a:lnTo>
                <a:lnTo>
                  <a:pt x="861" y="12809"/>
                </a:lnTo>
                <a:lnTo>
                  <a:pt x="1468" y="14007"/>
                </a:lnTo>
                <a:cubicBezTo>
                  <a:pt x="1468" y="14007"/>
                  <a:pt x="4133" y="12944"/>
                  <a:pt x="4133" y="12944"/>
                </a:cubicBezTo>
                <a:close/>
                <a:moveTo>
                  <a:pt x="4380" y="4949"/>
                </a:moveTo>
                <a:lnTo>
                  <a:pt x="2011" y="3442"/>
                </a:lnTo>
                <a:lnTo>
                  <a:pt x="1148" y="4510"/>
                </a:lnTo>
                <a:lnTo>
                  <a:pt x="3517" y="6017"/>
                </a:lnTo>
                <a:cubicBezTo>
                  <a:pt x="3517" y="6017"/>
                  <a:pt x="4380" y="4949"/>
                  <a:pt x="4380" y="4949"/>
                </a:cubicBezTo>
                <a:close/>
                <a:moveTo>
                  <a:pt x="7543" y="2790"/>
                </a:moveTo>
                <a:lnTo>
                  <a:pt x="6240" y="635"/>
                </a:lnTo>
                <a:lnTo>
                  <a:pt x="4935" y="1256"/>
                </a:lnTo>
                <a:lnTo>
                  <a:pt x="6238" y="3411"/>
                </a:lnTo>
                <a:cubicBezTo>
                  <a:pt x="6238" y="3411"/>
                  <a:pt x="7543" y="2790"/>
                  <a:pt x="7543" y="2790"/>
                </a:cubicBezTo>
                <a:close/>
                <a:moveTo>
                  <a:pt x="21599" y="8155"/>
                </a:moveTo>
                <a:lnTo>
                  <a:pt x="18579" y="8155"/>
                </a:lnTo>
                <a:lnTo>
                  <a:pt x="18579" y="9469"/>
                </a:lnTo>
                <a:lnTo>
                  <a:pt x="21599" y="9469"/>
                </a:lnTo>
                <a:cubicBezTo>
                  <a:pt x="21599" y="9469"/>
                  <a:pt x="21599" y="8155"/>
                  <a:pt x="21599" y="8155"/>
                </a:cubicBezTo>
                <a:close/>
                <a:moveTo>
                  <a:pt x="20713" y="12799"/>
                </a:moveTo>
                <a:lnTo>
                  <a:pt x="18047" y="11841"/>
                </a:lnTo>
                <a:lnTo>
                  <a:pt x="17491" y="13059"/>
                </a:lnTo>
                <a:lnTo>
                  <a:pt x="20157" y="14017"/>
                </a:lnTo>
                <a:cubicBezTo>
                  <a:pt x="20157" y="14017"/>
                  <a:pt x="20713" y="12799"/>
                  <a:pt x="20713" y="12799"/>
                </a:cubicBezTo>
                <a:close/>
                <a:moveTo>
                  <a:pt x="20451" y="4510"/>
                </a:moveTo>
                <a:lnTo>
                  <a:pt x="19588" y="3442"/>
                </a:lnTo>
                <a:lnTo>
                  <a:pt x="17219" y="4949"/>
                </a:lnTo>
                <a:lnTo>
                  <a:pt x="18082" y="6017"/>
                </a:lnTo>
                <a:cubicBezTo>
                  <a:pt x="18082" y="6017"/>
                  <a:pt x="20451" y="4510"/>
                  <a:pt x="20451" y="4510"/>
                </a:cubicBezTo>
                <a:close/>
                <a:moveTo>
                  <a:pt x="16664" y="1256"/>
                </a:moveTo>
                <a:lnTo>
                  <a:pt x="15359" y="635"/>
                </a:lnTo>
                <a:lnTo>
                  <a:pt x="14056" y="2790"/>
                </a:lnTo>
                <a:lnTo>
                  <a:pt x="15361" y="3411"/>
                </a:lnTo>
                <a:cubicBezTo>
                  <a:pt x="15361" y="3411"/>
                  <a:pt x="16664" y="1256"/>
                  <a:pt x="16664" y="1256"/>
                </a:cubicBezTo>
                <a:close/>
                <a:moveTo>
                  <a:pt x="11579" y="2364"/>
                </a:moveTo>
                <a:lnTo>
                  <a:pt x="10099" y="2364"/>
                </a:lnTo>
                <a:lnTo>
                  <a:pt x="10099" y="0"/>
                </a:lnTo>
                <a:lnTo>
                  <a:pt x="11579" y="0"/>
                </a:lnTo>
                <a:cubicBezTo>
                  <a:pt x="11579" y="0"/>
                  <a:pt x="11579" y="2364"/>
                  <a:pt x="11579" y="2364"/>
                </a:cubicBezTo>
                <a:close/>
                <a:moveTo>
                  <a:pt x="16986" y="8997"/>
                </a:moveTo>
                <a:cubicBezTo>
                  <a:pt x="16986" y="12264"/>
                  <a:pt x="13820" y="14094"/>
                  <a:pt x="13820" y="16672"/>
                </a:cubicBezTo>
                <a:lnTo>
                  <a:pt x="12378" y="16672"/>
                </a:lnTo>
                <a:cubicBezTo>
                  <a:pt x="12379" y="13495"/>
                  <a:pt x="15518" y="11822"/>
                  <a:pt x="15518" y="8997"/>
                </a:cubicBezTo>
                <a:cubicBezTo>
                  <a:pt x="15518" y="3711"/>
                  <a:pt x="6075" y="3703"/>
                  <a:pt x="6075" y="8997"/>
                </a:cubicBezTo>
                <a:cubicBezTo>
                  <a:pt x="6075" y="11819"/>
                  <a:pt x="9159" y="13421"/>
                  <a:pt x="9230" y="16672"/>
                </a:cubicBezTo>
                <a:lnTo>
                  <a:pt x="7773" y="16672"/>
                </a:lnTo>
                <a:cubicBezTo>
                  <a:pt x="7773" y="14094"/>
                  <a:pt x="4607" y="12264"/>
                  <a:pt x="4607" y="8997"/>
                </a:cubicBezTo>
                <a:cubicBezTo>
                  <a:pt x="4607" y="1977"/>
                  <a:pt x="16986" y="1970"/>
                  <a:pt x="16986" y="8997"/>
                </a:cubicBezTo>
                <a:close/>
                <a:moveTo>
                  <a:pt x="8780" y="20557"/>
                </a:moveTo>
                <a:cubicBezTo>
                  <a:pt x="9839" y="21425"/>
                  <a:pt x="9947" y="21600"/>
                  <a:pt x="10370" y="21600"/>
                </a:cubicBezTo>
                <a:lnTo>
                  <a:pt x="11184" y="21600"/>
                </a:lnTo>
                <a:cubicBezTo>
                  <a:pt x="11597" y="21600"/>
                  <a:pt x="11698" y="21438"/>
                  <a:pt x="12813" y="20557"/>
                </a:cubicBezTo>
                <a:cubicBezTo>
                  <a:pt x="12813" y="20557"/>
                  <a:pt x="8780" y="20557"/>
                  <a:pt x="8780" y="20557"/>
                </a:cubicBezTo>
                <a:close/>
                <a:moveTo>
                  <a:pt x="12841" y="18973"/>
                </a:moveTo>
                <a:lnTo>
                  <a:pt x="8752" y="18973"/>
                </a:lnTo>
                <a:cubicBezTo>
                  <a:pt x="8451" y="18973"/>
                  <a:pt x="8208" y="19189"/>
                  <a:pt x="8208" y="19455"/>
                </a:cubicBezTo>
                <a:cubicBezTo>
                  <a:pt x="8208" y="19722"/>
                  <a:pt x="8451" y="19938"/>
                  <a:pt x="8752" y="19938"/>
                </a:cubicBezTo>
                <a:lnTo>
                  <a:pt x="12841" y="19938"/>
                </a:lnTo>
                <a:cubicBezTo>
                  <a:pt x="13141" y="19938"/>
                  <a:pt x="13384" y="19722"/>
                  <a:pt x="13384" y="19455"/>
                </a:cubicBezTo>
                <a:cubicBezTo>
                  <a:pt x="13384" y="19189"/>
                  <a:pt x="13141" y="18973"/>
                  <a:pt x="12841" y="18973"/>
                </a:cubicBezTo>
                <a:close/>
                <a:moveTo>
                  <a:pt x="12939" y="17367"/>
                </a:moveTo>
                <a:lnTo>
                  <a:pt x="8654" y="17367"/>
                </a:lnTo>
                <a:cubicBezTo>
                  <a:pt x="8354" y="17367"/>
                  <a:pt x="8110" y="17583"/>
                  <a:pt x="8110" y="17849"/>
                </a:cubicBezTo>
                <a:cubicBezTo>
                  <a:pt x="8110" y="18116"/>
                  <a:pt x="8354" y="18332"/>
                  <a:pt x="8654" y="18332"/>
                </a:cubicBezTo>
                <a:lnTo>
                  <a:pt x="12939" y="18332"/>
                </a:lnTo>
                <a:cubicBezTo>
                  <a:pt x="13239" y="18332"/>
                  <a:pt x="13483" y="18116"/>
                  <a:pt x="13483" y="17849"/>
                </a:cubicBezTo>
                <a:cubicBezTo>
                  <a:pt x="13483" y="17583"/>
                  <a:pt x="13239" y="17367"/>
                  <a:pt x="12939" y="17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41771</TotalTime>
  <Words>4053</Words>
  <Application>Microsoft Office PowerPoint</Application>
  <PresentationFormat>自訂</PresentationFormat>
  <Paragraphs>636</Paragraphs>
  <Slides>52</Slides>
  <Notes>39</Notes>
  <HiddenSlides>0</HiddenSlides>
  <MMClips>0</MMClips>
  <ScaleCrop>false</ScaleCrop>
  <HeadingPairs>
    <vt:vector size="4" baseType="variant">
      <vt:variant>
        <vt:lpstr>佈景主題</vt:lpstr>
      </vt:variant>
      <vt:variant>
        <vt:i4>8</vt:i4>
      </vt:variant>
      <vt:variant>
        <vt:lpstr>投影片標題</vt:lpstr>
      </vt:variant>
      <vt:variant>
        <vt:i4>52</vt:i4>
      </vt:variant>
    </vt:vector>
  </HeadingPairs>
  <TitlesOfParts>
    <vt:vector size="60" baseType="lpstr">
      <vt:lpstr>Regular Theme</vt:lpstr>
      <vt:lpstr>Regular Theme - 1_Empty 拷貝</vt:lpstr>
      <vt:lpstr>Regular Theme - 空白 拷貝</vt:lpstr>
      <vt:lpstr>1_Regular Theme</vt:lpstr>
      <vt:lpstr>2_Regular Theme</vt:lpstr>
      <vt:lpstr>3_Regular Theme</vt:lpstr>
      <vt:lpstr>4_Regular Theme</vt:lpstr>
      <vt:lpstr>5_Regular Theme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市面上A.I.人工智慧教育課程痛點</vt:lpstr>
      <vt:lpstr>TarkusVP 台灣/香港合作夥伴:</vt:lpstr>
      <vt:lpstr>投影片 16</vt:lpstr>
      <vt:lpstr>Stage by stage 階段性學習</vt:lpstr>
      <vt:lpstr>Blockly VP流程圖描述邏輯(Scratch Flow Chart)</vt:lpstr>
      <vt:lpstr>Flow-based VP描述邏輯(FBP Flow Chart)</vt:lpstr>
      <vt:lpstr>A.I.人工智慧教育程式設計教學工具比較</vt:lpstr>
      <vt:lpstr>DesignThinkingProcess</vt:lpstr>
      <vt:lpstr>用流程圖來描述程式設計專案: 未來應用領域</vt:lpstr>
      <vt:lpstr>用流程圖來描述程式設計專案–物聯網工具篇</vt:lpstr>
      <vt:lpstr>目前教育市場基於流程概念開發的產品</vt:lpstr>
      <vt:lpstr>流程圖式圖形化程式設計學習亮點總結</vt:lpstr>
      <vt:lpstr>投影片 26</vt:lpstr>
      <vt:lpstr>               Coding課程內容</vt:lpstr>
      <vt:lpstr>與AI 及 IoT聯結的學習地圖發展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For迴圈解說-手臂模組演示</vt:lpstr>
      <vt:lpstr>While迴圈= 無窮迴圈+達到一定的條件中止迴圈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47</cp:revision>
  <dcterms:modified xsi:type="dcterms:W3CDTF">2019-08-15T23:50:15Z</dcterms:modified>
</cp:coreProperties>
</file>