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179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50" r:id="rId3"/>
    <p:sldMasterId id="2147483691" r:id="rId4"/>
    <p:sldMasterId id="2147483727" r:id="rId5"/>
    <p:sldMasterId id="2147483765" r:id="rId6"/>
    <p:sldMasterId id="2147483791" r:id="rId7"/>
    <p:sldMasterId id="2147483821" r:id="rId8"/>
    <p:sldMasterId id="2147483847" r:id="rId9"/>
    <p:sldMasterId id="2147483875" r:id="rId10"/>
    <p:sldMasterId id="2147483910" r:id="rId11"/>
  </p:sldMasterIdLst>
  <p:notesMasterIdLst>
    <p:notesMasterId r:id="rId33"/>
  </p:notesMasterIdLst>
  <p:handoutMasterIdLst>
    <p:handoutMasterId r:id="rId34"/>
  </p:handoutMasterIdLst>
  <p:sldIdLst>
    <p:sldId id="498" r:id="rId12"/>
    <p:sldId id="257" r:id="rId13"/>
    <p:sldId id="479" r:id="rId14"/>
    <p:sldId id="480" r:id="rId15"/>
    <p:sldId id="481" r:id="rId16"/>
    <p:sldId id="452" r:id="rId17"/>
    <p:sldId id="258" r:id="rId18"/>
    <p:sldId id="484" r:id="rId19"/>
    <p:sldId id="485" r:id="rId20"/>
    <p:sldId id="486" r:id="rId21"/>
    <p:sldId id="487" r:id="rId22"/>
    <p:sldId id="488" r:id="rId23"/>
    <p:sldId id="491" r:id="rId24"/>
    <p:sldId id="492" r:id="rId25"/>
    <p:sldId id="489" r:id="rId26"/>
    <p:sldId id="483" r:id="rId27"/>
    <p:sldId id="495" r:id="rId28"/>
    <p:sldId id="482" r:id="rId29"/>
    <p:sldId id="496" r:id="rId30"/>
    <p:sldId id="497" r:id="rId31"/>
    <p:sldId id="318" r:id="rId32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60066"/>
    <a:srgbClr val="FFCC00"/>
    <a:srgbClr val="FFFFFF"/>
    <a:srgbClr val="FFFFCC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6" autoAdjust="0"/>
    <p:restoredTop sz="94687" autoAdjust="0"/>
  </p:normalViewPr>
  <p:slideViewPr>
    <p:cSldViewPr>
      <p:cViewPr>
        <p:scale>
          <a:sx n="30" d="100"/>
          <a:sy n="30" d="100"/>
        </p:scale>
        <p:origin x="-42" y="342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16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270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2019/8/27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slideLayout" Target="../slideLayouts/slideLayout205.xml"/><Relationship Id="rId18" Type="http://schemas.openxmlformats.org/officeDocument/2006/relationships/slideLayout" Target="../slideLayouts/slideLayout210.xml"/><Relationship Id="rId26" Type="http://schemas.openxmlformats.org/officeDocument/2006/relationships/slideLayout" Target="../slideLayouts/slideLayout218.xml"/><Relationship Id="rId3" Type="http://schemas.openxmlformats.org/officeDocument/2006/relationships/slideLayout" Target="../slideLayouts/slideLayout195.xml"/><Relationship Id="rId21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17" Type="http://schemas.openxmlformats.org/officeDocument/2006/relationships/slideLayout" Target="../slideLayouts/slideLayout209.xml"/><Relationship Id="rId25" Type="http://schemas.openxmlformats.org/officeDocument/2006/relationships/slideLayout" Target="../slideLayouts/slideLayout217.xml"/><Relationship Id="rId2" Type="http://schemas.openxmlformats.org/officeDocument/2006/relationships/slideLayout" Target="../slideLayouts/slideLayout194.xml"/><Relationship Id="rId16" Type="http://schemas.openxmlformats.org/officeDocument/2006/relationships/slideLayout" Target="../slideLayouts/slideLayout208.xml"/><Relationship Id="rId20" Type="http://schemas.openxmlformats.org/officeDocument/2006/relationships/slideLayout" Target="../slideLayouts/slideLayout212.xml"/><Relationship Id="rId29" Type="http://schemas.openxmlformats.org/officeDocument/2006/relationships/slideLayout" Target="../slideLayouts/slideLayout221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24" Type="http://schemas.openxmlformats.org/officeDocument/2006/relationships/slideLayout" Target="../slideLayouts/slideLayout216.xml"/><Relationship Id="rId32" Type="http://schemas.openxmlformats.org/officeDocument/2006/relationships/theme" Target="../theme/theme10.xml"/><Relationship Id="rId5" Type="http://schemas.openxmlformats.org/officeDocument/2006/relationships/slideLayout" Target="../slideLayouts/slideLayout197.xml"/><Relationship Id="rId15" Type="http://schemas.openxmlformats.org/officeDocument/2006/relationships/slideLayout" Target="../slideLayouts/slideLayout207.xml"/><Relationship Id="rId23" Type="http://schemas.openxmlformats.org/officeDocument/2006/relationships/slideLayout" Target="../slideLayouts/slideLayout215.xml"/><Relationship Id="rId28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02.xml"/><Relationship Id="rId19" Type="http://schemas.openxmlformats.org/officeDocument/2006/relationships/slideLayout" Target="../slideLayouts/slideLayout211.xml"/><Relationship Id="rId31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206.xml"/><Relationship Id="rId22" Type="http://schemas.openxmlformats.org/officeDocument/2006/relationships/slideLayout" Target="../slideLayouts/slideLayout214.xml"/><Relationship Id="rId27" Type="http://schemas.openxmlformats.org/officeDocument/2006/relationships/slideLayout" Target="../slideLayouts/slideLayout219.xml"/><Relationship Id="rId30" Type="http://schemas.openxmlformats.org/officeDocument/2006/relationships/slideLayout" Target="../slideLayouts/slideLayout22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slideLayout" Target="../slideLayouts/slideLayout236.xml"/><Relationship Id="rId18" Type="http://schemas.openxmlformats.org/officeDocument/2006/relationships/slideLayout" Target="../slideLayouts/slideLayout241.xml"/><Relationship Id="rId26" Type="http://schemas.openxmlformats.org/officeDocument/2006/relationships/theme" Target="../theme/theme11.xml"/><Relationship Id="rId3" Type="http://schemas.openxmlformats.org/officeDocument/2006/relationships/slideLayout" Target="../slideLayouts/slideLayout226.xml"/><Relationship Id="rId21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17" Type="http://schemas.openxmlformats.org/officeDocument/2006/relationships/slideLayout" Target="../slideLayouts/slideLayout240.xml"/><Relationship Id="rId25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25.xml"/><Relationship Id="rId16" Type="http://schemas.openxmlformats.org/officeDocument/2006/relationships/slideLayout" Target="../slideLayouts/slideLayout239.xml"/><Relationship Id="rId20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24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28.xml"/><Relationship Id="rId15" Type="http://schemas.openxmlformats.org/officeDocument/2006/relationships/slideLayout" Target="../slideLayouts/slideLayout238.xml"/><Relationship Id="rId23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33.xml"/><Relationship Id="rId19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slideLayout" Target="../slideLayouts/slideLayout237.xml"/><Relationship Id="rId22" Type="http://schemas.openxmlformats.org/officeDocument/2006/relationships/slideLayout" Target="../slideLayouts/slideLayout24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5" Type="http://schemas.openxmlformats.org/officeDocument/2006/relationships/theme" Target="../theme/theme6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24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Relationship Id="rId22" Type="http://schemas.openxmlformats.org/officeDocument/2006/relationships/slideLayout" Target="../slideLayouts/slideLayout11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theme" Target="../theme/theme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1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47.xml"/><Relationship Id="rId21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20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24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23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54.xml"/><Relationship Id="rId19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Relationship Id="rId22" Type="http://schemas.openxmlformats.org/officeDocument/2006/relationships/slideLayout" Target="../slideLayouts/slideLayout16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slideLayout" Target="../slideLayouts/slideLayout181.xml"/><Relationship Id="rId1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1.xml"/><Relationship Id="rId21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185.xml"/><Relationship Id="rId25" Type="http://schemas.openxmlformats.org/officeDocument/2006/relationships/theme" Target="../theme/theme9.xml"/><Relationship Id="rId2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84.xml"/><Relationship Id="rId20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24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73.xml"/><Relationship Id="rId15" Type="http://schemas.openxmlformats.org/officeDocument/2006/relationships/slideLayout" Target="../slideLayouts/slideLayout183.xml"/><Relationship Id="rId23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slideLayout" Target="../slideLayouts/slideLayout182.xml"/><Relationship Id="rId22" Type="http://schemas.openxmlformats.org/officeDocument/2006/relationships/slideLayout" Target="../slideLayouts/slideLayout1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  <p:sldLayoutId id="2147483893" r:id="rId18"/>
    <p:sldLayoutId id="2147483894" r:id="rId19"/>
    <p:sldLayoutId id="2147483895" r:id="rId20"/>
    <p:sldLayoutId id="2147483896" r:id="rId21"/>
    <p:sldLayoutId id="2147483897" r:id="rId22"/>
    <p:sldLayoutId id="2147483898" r:id="rId23"/>
    <p:sldLayoutId id="2147483899" r:id="rId24"/>
    <p:sldLayoutId id="2147483900" r:id="rId25"/>
    <p:sldLayoutId id="2147483901" r:id="rId26"/>
    <p:sldLayoutId id="2147483902" r:id="rId27"/>
    <p:sldLayoutId id="2147483903" r:id="rId28"/>
    <p:sldLayoutId id="2147483904" r:id="rId29"/>
    <p:sldLayoutId id="2147483905" r:id="rId30"/>
    <p:sldLayoutId id="2147483906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  <p:sldLayoutId id="2147483928" r:id="rId18"/>
    <p:sldLayoutId id="2147483929" r:id="rId19"/>
    <p:sldLayoutId id="2147483930" r:id="rId20"/>
    <p:sldLayoutId id="2147483931" r:id="rId21"/>
    <p:sldLayoutId id="2147483932" r:id="rId22"/>
    <p:sldLayoutId id="2147483933" r:id="rId23"/>
    <p:sldLayoutId id="2147483934" r:id="rId24"/>
    <p:sldLayoutId id="2147483935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762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60" r:id="rId12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  <p:sldLayoutId id="2147483788" r:id="rId23"/>
    <p:sldLayoutId id="2147483789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  <p:sldLayoutId id="2147483812" r:id="rId21"/>
    <p:sldLayoutId id="2147483813" r:id="rId22"/>
    <p:sldLayoutId id="2147483814" r:id="rId23"/>
    <p:sldLayoutId id="2147483815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  <p:sldLayoutId id="2147483840" r:id="rId19"/>
    <p:sldLayoutId id="2147483841" r:id="rId20"/>
    <p:sldLayoutId id="2147483842" r:id="rId21"/>
    <p:sldLayoutId id="2147483843" r:id="rId22"/>
    <p:sldLayoutId id="2147483844" r:id="rId23"/>
    <p:sldLayoutId id="2147483845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0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view/hthou" TargetMode="External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homepage.ntust.edu.tw/hthou/" TargetMode="External"/><Relationship Id="rId5" Type="http://schemas.openxmlformats.org/officeDocument/2006/relationships/hyperlink" Target="mailto:hthou@mail.ntust.edu.tw" TargetMode="External"/><Relationship Id="rId4" Type="http://schemas.openxmlformats.org/officeDocument/2006/relationships/hyperlink" Target="http://www.ntustmeg.ne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elt.web.nthu.edu.tw/files/11-1990-115-1.php?Lang=zh-t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234386" y="5777880"/>
            <a:ext cx="22165351" cy="2032604"/>
          </a:xfrm>
        </p:spPr>
        <p:txBody>
          <a:bodyPr/>
          <a:lstStyle/>
          <a:p>
            <a:pPr marL="742950" marR="713105" algn="ctr">
              <a:lnSpc>
                <a:spcPct val="150000"/>
              </a:lnSpc>
              <a:spcAft>
                <a:spcPts val="0"/>
              </a:spcAft>
            </a:pPr>
            <a:r>
              <a:rPr lang="zh-HK" altLang="zh-TW" sz="9600" dirty="0" smtClean="0">
                <a:solidFill>
                  <a:srgbClr val="933634"/>
                </a:solidFill>
                <a:latin typeface="微軟正黑體" pitchFamily="34" charset="-120"/>
                <a:ea typeface="微軟正黑體" pitchFamily="34" charset="-120"/>
                <a:cs typeface="Noto Sans CJK JP Regular"/>
              </a:rPr>
              <a:t>2019 香港-</a:t>
            </a:r>
            <a:r>
              <a:rPr lang="zh-HK" altLang="zh-TW" sz="9600" dirty="0" smtClean="0">
                <a:solidFill>
                  <a:srgbClr val="933634"/>
                </a:solidFill>
                <a:latin typeface="微軟正黑體" pitchFamily="34" charset="-120"/>
                <a:ea typeface="微軟正黑體" pitchFamily="34" charset="-120"/>
                <a:cs typeface="Noto Sans CJK JP Regular"/>
              </a:rPr>
              <a:t>深圳</a:t>
            </a:r>
            <a:r>
              <a:rPr lang="zh-TW" altLang="en-US" sz="9600" dirty="0" smtClean="0">
                <a:latin typeface="微軟正黑體" pitchFamily="34" charset="-120"/>
                <a:ea typeface="微軟正黑體" pitchFamily="34" charset="-120"/>
                <a:cs typeface="Noto Sans CJK JP Regular"/>
              </a:rPr>
              <a:t> </a:t>
            </a:r>
            <a:r>
              <a:rPr lang="zh-HK" altLang="zh-TW" sz="9600" dirty="0" smtClean="0">
                <a:solidFill>
                  <a:srgbClr val="933634"/>
                </a:solidFill>
                <a:latin typeface="微軟正黑體" pitchFamily="34" charset="-120"/>
                <a:ea typeface="微軟正黑體" pitchFamily="34" charset="-120"/>
                <a:cs typeface="Noto Sans CJK JP Regular"/>
              </a:rPr>
              <a:t>STEM </a:t>
            </a:r>
            <a:r>
              <a:rPr lang="zh-HK" altLang="zh-TW" sz="9600" dirty="0" smtClean="0">
                <a:solidFill>
                  <a:srgbClr val="933634"/>
                </a:solidFill>
                <a:latin typeface="微軟正黑體" pitchFamily="34" charset="-120"/>
                <a:ea typeface="微軟正黑體" pitchFamily="34" charset="-120"/>
                <a:cs typeface="Noto Sans CJK JP Regular"/>
              </a:rPr>
              <a:t>智能車友誼賽</a:t>
            </a:r>
            <a:endParaRPr lang="zh-TW" altLang="en-US" sz="9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1102768" y="737320"/>
            <a:ext cx="22322480" cy="2304256"/>
            <a:chOff x="0" y="0"/>
            <a:chExt cx="11219" cy="1456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600" cy="1425"/>
            </a:xfrm>
            <a:prstGeom prst="rect">
              <a:avLst/>
            </a:prstGeom>
            <a:noFill/>
          </p:spPr>
        </p:pic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56" y="0"/>
              <a:ext cx="5663" cy="1455"/>
            </a:xfrm>
            <a:prstGeom prst="rect">
              <a:avLst/>
            </a:prstGeom>
            <a:noFill/>
          </p:spPr>
        </p:pic>
      </p:grpSp>
      <p:pic>
        <p:nvPicPr>
          <p:cNvPr id="9" name="圖片 8" descr="D:\下載資料\明愛屯門馬登基金中學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0" y="3041576"/>
            <a:ext cx="110892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3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10880" y="3473624"/>
            <a:ext cx="6624736" cy="1656184"/>
          </a:xfrm>
          <a:prstGeom prst="rect">
            <a:avLst/>
          </a:prstGeom>
        </p:spPr>
      </p:pic>
      <p:pic>
        <p:nvPicPr>
          <p:cNvPr id="11" name="image5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2768" y="8874224"/>
            <a:ext cx="22610512" cy="46561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模式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293" y="2428844"/>
            <a:ext cx="11058525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1822848" y="9594304"/>
            <a:ext cx="11305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(MODE=0):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-part1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連續兩次右轉都偵測到懸崖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則模式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+1</a:t>
            </a:r>
            <a:endParaRPr lang="zh-TW" altLang="en-US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此時模式由原本的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變為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進入模式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 descr="C:\Users\user\Downloads\1566269357605.jpg"/>
          <p:cNvPicPr>
            <a:picLocks noChangeAspect="1" noChangeArrowheads="1"/>
          </p:cNvPicPr>
          <p:nvPr/>
        </p:nvPicPr>
        <p:blipFill>
          <a:blip r:embed="rId3" cstate="print"/>
          <a:srcRect l="14858" r="12791"/>
          <a:stretch>
            <a:fillRect/>
          </a:stretch>
        </p:blipFill>
        <p:spPr bwMode="auto">
          <a:xfrm>
            <a:off x="13849878" y="2428844"/>
            <a:ext cx="9772202" cy="7143799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 bwMode="auto">
          <a:xfrm>
            <a:off x="14061594" y="3143224"/>
            <a:ext cx="5500726" cy="4214842"/>
          </a:xfrm>
          <a:prstGeom prst="rect">
            <a:avLst/>
          </a:prstGeom>
          <a:noFill/>
          <a:ln w="63500" cap="flat" cmpd="sng" algn="ctr">
            <a:solidFill>
              <a:srgbClr val="66006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990156" y="2143092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dirty="0">
              <a:solidFill>
                <a:srgbClr val="66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圓形箭號 10"/>
          <p:cNvSpPr/>
          <p:nvPr/>
        </p:nvSpPr>
        <p:spPr bwMode="auto">
          <a:xfrm rot="9665988">
            <a:off x="16155908" y="6299007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318379"/>
              <a:gd name="adj5" fmla="val 12500"/>
            </a:avLst>
          </a:prstGeom>
          <a:solidFill>
            <a:srgbClr val="660066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2" name="向右箭號 11"/>
          <p:cNvSpPr/>
          <p:nvPr/>
        </p:nvSpPr>
        <p:spPr bwMode="auto">
          <a:xfrm rot="6795718">
            <a:off x="17353314" y="6956940"/>
            <a:ext cx="1800200" cy="978218"/>
          </a:xfrm>
          <a:prstGeom prst="rightArrow">
            <a:avLst/>
          </a:prstGeom>
          <a:solidFill>
            <a:srgbClr val="660066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32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模式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28" y="2428844"/>
            <a:ext cx="1107757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1822848" y="9594304"/>
            <a:ext cx="11305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2(MODE=1):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先左轉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150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度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繼續直線向前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直到偵測到下一次懸崖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再次左轉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120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度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第二次左轉時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+1,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進入模式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3</a:t>
            </a:r>
          </a:p>
        </p:txBody>
      </p:sp>
      <p:pic>
        <p:nvPicPr>
          <p:cNvPr id="5" name="Picture 2" descr="C:\Users\user\Downloads\1566269357605.jpg"/>
          <p:cNvPicPr>
            <a:picLocks noChangeAspect="1" noChangeArrowheads="1"/>
          </p:cNvPicPr>
          <p:nvPr/>
        </p:nvPicPr>
        <p:blipFill>
          <a:blip r:embed="rId3" cstate="print"/>
          <a:srcRect l="14858" r="12791"/>
          <a:stretch>
            <a:fillRect/>
          </a:stretch>
        </p:blipFill>
        <p:spPr bwMode="auto">
          <a:xfrm>
            <a:off x="13849878" y="2428844"/>
            <a:ext cx="9772202" cy="7143799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 bwMode="auto">
          <a:xfrm>
            <a:off x="16633362" y="6643686"/>
            <a:ext cx="4786346" cy="2585323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1478940" y="8286760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圓形箭號 11"/>
          <p:cNvSpPr/>
          <p:nvPr/>
        </p:nvSpPr>
        <p:spPr bwMode="auto">
          <a:xfrm rot="14417192" flipH="1">
            <a:off x="16473836" y="6174789"/>
            <a:ext cx="2978040" cy="335595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452725"/>
              <a:gd name="adj5" fmla="val 12500"/>
            </a:avLst>
          </a:prstGeom>
          <a:solidFill>
            <a:srgbClr val="00B050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38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3" name="圓形箭號 12"/>
          <p:cNvSpPr/>
          <p:nvPr/>
        </p:nvSpPr>
        <p:spPr bwMode="auto">
          <a:xfrm rot="7342621" flipH="1">
            <a:off x="18246049" y="5175860"/>
            <a:ext cx="2978040" cy="335595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452725"/>
              <a:gd name="adj5" fmla="val 12500"/>
            </a:avLst>
          </a:prstGeom>
          <a:solidFill>
            <a:srgbClr val="00B050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38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模式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0718" y="2428844"/>
            <a:ext cx="110871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1822848" y="9594304"/>
            <a:ext cx="11305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3(MODE=2):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偵測道跑到左側懸崖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向右修正</a:t>
            </a:r>
            <a:endParaRPr lang="zh-TW" altLang="en-US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直到偵測下一次地面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再次向右修正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次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沿著跑道左側走向終點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 descr="C:\Users\user\Downloads\1566269357605.jpg"/>
          <p:cNvPicPr>
            <a:picLocks noChangeAspect="1" noChangeArrowheads="1"/>
          </p:cNvPicPr>
          <p:nvPr/>
        </p:nvPicPr>
        <p:blipFill>
          <a:blip r:embed="rId3" cstate="print"/>
          <a:srcRect l="14858" r="12791"/>
          <a:stretch>
            <a:fillRect/>
          </a:stretch>
        </p:blipFill>
        <p:spPr bwMode="auto">
          <a:xfrm>
            <a:off x="13849878" y="2428844"/>
            <a:ext cx="9772202" cy="7143799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 bwMode="auto">
          <a:xfrm>
            <a:off x="19276568" y="2643158"/>
            <a:ext cx="4214842" cy="5170646"/>
          </a:xfrm>
          <a:prstGeom prst="rect">
            <a:avLst/>
          </a:prstGeom>
          <a:noFill/>
          <a:ln w="63500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0776766" y="1714464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endParaRPr lang="zh-TW" altLang="en-US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圓形箭號 9"/>
          <p:cNvSpPr/>
          <p:nvPr/>
        </p:nvSpPr>
        <p:spPr bwMode="auto">
          <a:xfrm rot="16557126">
            <a:off x="19015746" y="5324891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318379"/>
              <a:gd name="adj5" fmla="val 12500"/>
            </a:avLst>
          </a:prstGeom>
          <a:solidFill>
            <a:srgbClr val="FF9900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1" name="圓形箭號 10"/>
          <p:cNvSpPr/>
          <p:nvPr/>
        </p:nvSpPr>
        <p:spPr bwMode="auto">
          <a:xfrm rot="15961492">
            <a:off x="20385781" y="3452485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318379"/>
              <a:gd name="adj5" fmla="val 12500"/>
            </a:avLst>
          </a:prstGeom>
          <a:solidFill>
            <a:srgbClr val="FF9900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>
            <a:lum bright="-20000" contrast="-40000"/>
          </a:blip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22848" y="2609528"/>
            <a:ext cx="20726400" cy="1296144"/>
          </a:xfrm>
        </p:spPr>
        <p:txBody>
          <a:bodyPr/>
          <a:lstStyle/>
          <a:p>
            <a:pPr marL="1071563" indent="-1071563"/>
            <a:r>
              <a:rPr lang="zh-TW" altLang="en-US" sz="7200" dirty="0" smtClean="0">
                <a:solidFill>
                  <a:schemeClr val="bg1"/>
                </a:solidFill>
              </a:rPr>
              <a:t>回合 </a:t>
            </a:r>
            <a:r>
              <a:rPr lang="en-US" altLang="zh-TW" sz="7200" dirty="0" smtClean="0">
                <a:solidFill>
                  <a:schemeClr val="bg1"/>
                </a:solidFill>
              </a:rPr>
              <a:t>A: GOOD luck!!</a:t>
            </a:r>
            <a:r>
              <a:rPr lang="zh-TW" altLang="zh-TW" dirty="0" smtClean="0">
                <a:solidFill>
                  <a:schemeClr val="bg1"/>
                </a:solidFill>
              </a:rPr>
              <a:t/>
            </a:r>
            <a:br>
              <a:rPr lang="zh-TW" altLang="zh-TW" dirty="0" smtClean="0">
                <a:solidFill>
                  <a:schemeClr val="bg1"/>
                </a:solidFill>
              </a:rPr>
            </a:b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14936" y="4481736"/>
            <a:ext cx="20882320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比賽時間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全程計時不暫停，時限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8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endParaRPr lang="zh-TW" altLang="en-US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規則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賽前有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30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分鐘為自走車調教時間，比賽前每個隊伍需要將調整完並參賽的車子交由大會工作人員保管，到該隊伍上場前由工作人員交回給該隊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隊長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以踩點得分制，踩一點可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獲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分，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終點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分，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完成共得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100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於時限內利用最短時間完賽隊伍獲得第一名，取前五名 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比賽期間任一部件掉落則扣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</a:p>
          <a:p>
            <a:pPr marL="914400" indent="-31750" algn="l"/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>
            <a:lum bright="-20000" contrast="-40000"/>
          </a:blip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22848" y="2609528"/>
            <a:ext cx="20726400" cy="1296144"/>
          </a:xfrm>
        </p:spPr>
        <p:txBody>
          <a:bodyPr/>
          <a:lstStyle/>
          <a:p>
            <a:pPr marL="1071563" indent="-1071563"/>
            <a:r>
              <a:rPr lang="zh-TW" altLang="en-US" sz="7200" dirty="0" smtClean="0">
                <a:solidFill>
                  <a:schemeClr val="bg1"/>
                </a:solidFill>
              </a:rPr>
              <a:t>回合 </a:t>
            </a:r>
            <a:r>
              <a:rPr lang="en-US" altLang="zh-TW" sz="7200" dirty="0" smtClean="0">
                <a:solidFill>
                  <a:schemeClr val="bg1"/>
                </a:solidFill>
              </a:rPr>
              <a:t>B:</a:t>
            </a:r>
            <a:r>
              <a:rPr lang="zh-TW" altLang="en-US" sz="7200" dirty="0" smtClean="0">
                <a:solidFill>
                  <a:schemeClr val="bg1"/>
                </a:solidFill>
              </a:rPr>
              <a:t> 足球大賽</a:t>
            </a:r>
            <a:r>
              <a:rPr lang="zh-TW" altLang="zh-TW" dirty="0" smtClean="0">
                <a:solidFill>
                  <a:schemeClr val="bg1"/>
                </a:solidFill>
              </a:rPr>
              <a:t/>
            </a:r>
            <a:br>
              <a:rPr lang="zh-TW" altLang="zh-TW" dirty="0" smtClean="0">
                <a:solidFill>
                  <a:schemeClr val="bg1"/>
                </a:solidFill>
              </a:rPr>
            </a:b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14936" y="4481736"/>
            <a:ext cx="2088232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※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每隊的兩台自走車在遙控的方式下進對抗，於時間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內由得分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數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進球數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最高的隊伍獲勝</a:t>
            </a:r>
            <a:endParaRPr lang="zh-TW" altLang="en-US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indent="-914400" algn="l">
              <a:lnSpc>
                <a:spcPct val="150000"/>
              </a:lnSpc>
              <a:buFontTx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足球賽場地：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lvl="2" indent="-31750" algn="l">
              <a:lnSpc>
                <a:spcPct val="150000"/>
              </a:lnSpc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場地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為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1.8m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長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1.5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m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寬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，比賽開始前各隊伍自走車應擺放至準備線後方，車頭應對齊準備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線，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足球放置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於球場正中間</a:t>
            </a:r>
            <a:endParaRPr lang="zh-TW" altLang="en-US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自走車設備：</a:t>
            </a:r>
          </a:p>
          <a:p>
            <a:pPr marL="1797050" lvl="1" indent="-914400" algn="l">
              <a:lnSpc>
                <a:spcPct val="150000"/>
              </a:lnSpc>
              <a:buFont typeface="+mj-lt"/>
              <a:buAutoNum type="alphaUcPeriod"/>
            </a:pPr>
            <a:r>
              <a:rPr lang="en-US" altLang="zh-TW" sz="4800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基礎套件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6589225" cy="1536700"/>
          </a:xfrm>
        </p:spPr>
        <p:txBody>
          <a:bodyPr/>
          <a:lstStyle/>
          <a:p>
            <a:pPr lvl="0" hangingPunct="1">
              <a:defRPr/>
            </a:pPr>
            <a:r>
              <a:rPr lang="en-US" altLang="zh-TW" kern="1200" dirty="0" smtClean="0">
                <a:solidFill>
                  <a:schemeClr val="bg1">
                    <a:lumMod val="10000"/>
                  </a:schemeClr>
                </a:solidFill>
                <a:sym typeface="Helvetica" panose="020B0604020202020204" pitchFamily="34" charset="0"/>
              </a:rPr>
              <a:t>Brainstorming</a:t>
            </a:r>
            <a:endParaRPr lang="zh-TW" altLang="en-US" kern="1200" dirty="0">
              <a:solidFill>
                <a:schemeClr val="bg1">
                  <a:lumMod val="10000"/>
                </a:schemeClr>
              </a:solidFill>
              <a:sym typeface="Helvetica" panose="020B0604020202020204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15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7174" name="Picture 6" descr="pasted-image.tiff"/>
            <p:cNvPicPr>
              <a:picLocks noChangeAspect="1"/>
            </p:cNvPicPr>
            <p:nvPr/>
          </p:nvPicPr>
          <p:blipFill>
            <a:blip r:embed="rId2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5" name="Picture 7" descr="pasted-image.tiff"/>
            <p:cNvPicPr>
              <a:picLocks noChangeAspect="1"/>
            </p:cNvPicPr>
            <p:nvPr/>
          </p:nvPicPr>
          <p:blipFill>
            <a:blip r:embed="rId3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6" name="Picture 8" descr="pasted-image.tiff"/>
            <p:cNvPicPr>
              <a:picLocks noChangeAspect="1"/>
            </p:cNvPicPr>
            <p:nvPr/>
          </p:nvPicPr>
          <p:blipFill>
            <a:blip r:embed="rId4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7" name="Picture 9" descr="pasted-image.tiff"/>
            <p:cNvPicPr>
              <a:picLocks noChangeAspect="1"/>
            </p:cNvPicPr>
            <p:nvPr/>
          </p:nvPicPr>
          <p:blipFill>
            <a:blip r:embed="rId5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7178" name="Rectangle 10"/>
          <p:cNvSpPr>
            <a:spLocks/>
          </p:cNvSpPr>
          <p:nvPr/>
        </p:nvSpPr>
        <p:spPr bwMode="auto">
          <a:xfrm>
            <a:off x="19243675" y="1493838"/>
            <a:ext cx="1620838" cy="24272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19307175" y="5062538"/>
            <a:ext cx="1590675" cy="24288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7180" name="Rectangle 12"/>
          <p:cNvSpPr>
            <a:spLocks/>
          </p:cNvSpPr>
          <p:nvPr/>
        </p:nvSpPr>
        <p:spPr bwMode="auto">
          <a:xfrm>
            <a:off x="19227800" y="8475663"/>
            <a:ext cx="1673225" cy="24288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7181" name="Rectangle 13"/>
          <p:cNvSpPr>
            <a:spLocks/>
          </p:cNvSpPr>
          <p:nvPr/>
        </p:nvSpPr>
        <p:spPr bwMode="auto">
          <a:xfrm>
            <a:off x="19116675" y="11890375"/>
            <a:ext cx="1571625" cy="2427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  <p:pic>
        <p:nvPicPr>
          <p:cNvPr id="2050" name="Picture 2" descr="C:\Users\user\Downloads\1566265465394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040" y="2033464"/>
            <a:ext cx="18456696" cy="9761862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1534816" y="10818440"/>
            <a:ext cx="1749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足球需完全進入球門才算得分，壓到線不算分，進一球得一分</a:t>
            </a:r>
          </a:p>
          <a:p>
            <a:pPr marL="536575" indent="-536575"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足球出界後裁判會吹哨音並將球放回原始點，待哨音再次響起後繼續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比賽</a:t>
            </a:r>
            <a:endParaRPr lang="zh-TW" altLang="en-US" sz="48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28" y="2428844"/>
            <a:ext cx="1108710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Option1: Differential </a:t>
            </a:r>
            <a:r>
              <a:rPr lang="en-US" altLang="zh-TW" dirty="0" smtClean="0"/>
              <a:t>speed turning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2848" y="9018240"/>
            <a:ext cx="5400600" cy="430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5496" y="9090248"/>
            <a:ext cx="10729192" cy="434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user\Downloads\1566269357717.jpg"/>
          <p:cNvPicPr>
            <a:picLocks noChangeAspect="1" noChangeArrowheads="1"/>
          </p:cNvPicPr>
          <p:nvPr/>
        </p:nvPicPr>
        <p:blipFill>
          <a:blip r:embed="rId5" cstate="print"/>
          <a:srcRect l="10603" t="4009" r="11466" b="5781"/>
          <a:stretch>
            <a:fillRect/>
          </a:stretch>
        </p:blipFill>
        <p:spPr bwMode="auto">
          <a:xfrm>
            <a:off x="13135305" y="2393504"/>
            <a:ext cx="10938015" cy="6696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Option1: Differential speed turning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0983" y="2609528"/>
            <a:ext cx="8846841" cy="545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52041" y="2609528"/>
            <a:ext cx="8784975" cy="5407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5882" y="8154144"/>
            <a:ext cx="8871942" cy="54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52040" y="8136904"/>
            <a:ext cx="8767264" cy="54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3490" y="2428844"/>
            <a:ext cx="11115675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Option2: Spin </a:t>
            </a:r>
            <a:r>
              <a:rPr lang="en-US" altLang="zh-TW" dirty="0" smtClean="0"/>
              <a:t>turning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2848" y="9018240"/>
            <a:ext cx="5400600" cy="430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5496" y="9090248"/>
            <a:ext cx="10729192" cy="434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C:\Users\user\Downloads\1566269357717.jpg"/>
          <p:cNvPicPr>
            <a:picLocks noChangeAspect="1" noChangeArrowheads="1"/>
          </p:cNvPicPr>
          <p:nvPr/>
        </p:nvPicPr>
        <p:blipFill>
          <a:blip r:embed="rId5" cstate="print"/>
          <a:srcRect l="10603" t="4009" r="11466" b="5781"/>
          <a:stretch>
            <a:fillRect/>
          </a:stretch>
        </p:blipFill>
        <p:spPr bwMode="auto">
          <a:xfrm>
            <a:off x="13135305" y="2393504"/>
            <a:ext cx="10938015" cy="6696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52039" y="2681536"/>
            <a:ext cx="881152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8832" y="2590148"/>
            <a:ext cx="8928993" cy="534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Option2: Spin turning</a:t>
            </a:r>
            <a:endParaRPr lang="zh-TW" altLang="en-US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5882" y="8154144"/>
            <a:ext cx="8871942" cy="54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52040" y="8136904"/>
            <a:ext cx="8767264" cy="54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9632" y="7506072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1" name="Rectangle 2" descr="Food Security"/>
          <p:cNvSpPr>
            <a:spLocks/>
          </p:cNvSpPr>
          <p:nvPr/>
        </p:nvSpPr>
        <p:spPr bwMode="auto">
          <a:xfrm>
            <a:off x="5324601" y="5417840"/>
            <a:ext cx="13971587" cy="1266309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  <a:endParaRPr lang="zh-TW" altLang="zh-TW" sz="6100" dirty="0">
              <a:solidFill>
                <a:srgbClr val="535353"/>
              </a:solidFill>
              <a:latin typeface="Brown-Regular" charset="0"/>
              <a:ea typeface="Brown-Regular" charset="0"/>
              <a:cs typeface="Brown-Regular" charset="0"/>
              <a:sym typeface="Brown-Regular" charset="0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>
            <a:lum bright="-20000" contrast="-40000"/>
          </a:blip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22848" y="2609528"/>
            <a:ext cx="20726400" cy="1296144"/>
          </a:xfrm>
        </p:spPr>
        <p:txBody>
          <a:bodyPr/>
          <a:lstStyle/>
          <a:p>
            <a:pPr marL="1071563" indent="-1071563"/>
            <a:r>
              <a:rPr lang="zh-TW" altLang="en-US" sz="7200" dirty="0" smtClean="0">
                <a:solidFill>
                  <a:schemeClr val="bg1"/>
                </a:solidFill>
              </a:rPr>
              <a:t>回合 </a:t>
            </a:r>
            <a:r>
              <a:rPr lang="en-US" altLang="zh-TW" sz="7200" dirty="0" smtClean="0">
                <a:solidFill>
                  <a:schemeClr val="bg1"/>
                </a:solidFill>
              </a:rPr>
              <a:t>B: </a:t>
            </a:r>
            <a:r>
              <a:rPr lang="en-US" altLang="zh-TW" sz="7200" dirty="0" smtClean="0">
                <a:solidFill>
                  <a:schemeClr val="bg1"/>
                </a:solidFill>
              </a:rPr>
              <a:t>GOOD luck!!</a:t>
            </a:r>
            <a:r>
              <a:rPr lang="zh-TW" altLang="zh-TW" dirty="0" smtClean="0">
                <a:solidFill>
                  <a:schemeClr val="bg1"/>
                </a:solidFill>
              </a:rPr>
              <a:t/>
            </a:r>
            <a:br>
              <a:rPr lang="zh-TW" altLang="zh-TW" dirty="0" smtClean="0">
                <a:solidFill>
                  <a:schemeClr val="bg1"/>
                </a:solidFill>
              </a:rPr>
            </a:b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14936" y="4481736"/>
            <a:ext cx="2088232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比賽時間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全程計時不暫停，時限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10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分鐘</a:t>
            </a:r>
            <a:endParaRPr lang="zh-TW" altLang="en-US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規則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比賽前有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15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分鐘為自走車調教時間，比賽前每個隊伍需要將調整完並參賽的車子交由大會工作人員保管，到該隊伍上場前由工作人員交回給該隊隊長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比賽為得分制，進一球得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5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分，完全進球門才算得分，壓到線不算分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足球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出界後裁判會吹哨音並將球放回原始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點，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車子則原地開始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繼續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比賽</a:t>
            </a:r>
          </a:p>
          <a:p>
            <a:pPr marL="1797050" indent="-914400" algn="l">
              <a:lnSpc>
                <a:spcPct val="150000"/>
              </a:lnSpc>
              <a:buFont typeface="+mj-lt"/>
              <a:buAutoNum type="arabi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任一方進球後，雙方車子由裁判放回到準備線，球回到原始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點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7200" dirty="0" err="1" smtClean="0"/>
              <a:t>TarkusVP</a:t>
            </a:r>
            <a:r>
              <a:rPr lang="zh-TW" altLang="en-US" sz="7200" dirty="0" smtClean="0"/>
              <a:t> 臺灣</a:t>
            </a:r>
            <a:r>
              <a:rPr lang="en-US" altLang="zh-TW" sz="7200" dirty="0" smtClean="0"/>
              <a:t>/</a:t>
            </a:r>
            <a:r>
              <a:rPr lang="zh-TW" altLang="en-US" sz="7200" dirty="0" smtClean="0"/>
              <a:t>香港</a:t>
            </a:r>
            <a:r>
              <a:rPr lang="en-US" altLang="zh-TW" sz="7200" dirty="0" smtClean="0"/>
              <a:t>Partners:</a:t>
            </a:r>
            <a:endParaRPr lang="zh-TW" altLang="en-US" sz="7200" dirty="0" smtClean="0"/>
          </a:p>
        </p:txBody>
      </p:sp>
      <p:sp>
        <p:nvSpPr>
          <p:cNvPr id="5" name="矩形 4"/>
          <p:cNvSpPr/>
          <p:nvPr/>
        </p:nvSpPr>
        <p:spPr>
          <a:xfrm>
            <a:off x="1030760" y="2158309"/>
            <a:ext cx="22417661" cy="8156075"/>
          </a:xfrm>
          <a:prstGeom prst="rect">
            <a:avLst/>
          </a:prstGeom>
        </p:spPr>
        <p:txBody>
          <a:bodyPr wrap="square" lIns="91434" tIns="45718" rIns="91434" bIns="45718" numCol="2">
            <a:spAutoFit/>
          </a:bodyPr>
          <a:lstStyle/>
          <a:p>
            <a:pPr algn="l"/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A.</a:t>
            </a:r>
            <a:r>
              <a:rPr lang="zh-TW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臺灣學術界產學合作</a:t>
            </a: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臺灣科技大學應用科技研究所侯惠澤教授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5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臺灣科技大學網路學習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研究中心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914400" algn="l"/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迷你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教育遊戲設計團隊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(NTUST MEG)</a:t>
            </a: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交通大學產學運籌中心 溫宏斌教授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清華大學教育與學習科技學系 邱富源教授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77900" lvl="2" indent="-536575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臺灣科技大學工業設計系 陳健雄教授 施皇旭講師</a:t>
            </a:r>
          </a:p>
          <a:p>
            <a:pPr marL="630238" lvl="2" indent="-188913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聖約翰科技大學工業工程與管理系 黃國男教授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188913" algn="l">
              <a:buFont typeface="微軟正黑體" pitchFamily="34" charset="-120"/>
              <a:buChar char="─"/>
            </a:pPr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B.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臺灣教育界合作單位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endParaRPr lang="zh-TW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中華創新洪流協會 廖國鼎 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中華創新設計管理協會 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林逸泓 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中華海峽兩岸教育聯合會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CCEA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伍必中會長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CN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中華海峽兩岸教育裝備協</a:t>
            </a:r>
            <a:r>
              <a:rPr lang="zh-CN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會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伍必中會長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600" dirty="0" err="1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MakerPro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自造者協會 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歐敏銓 總執筆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1071563" algn="l"/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C.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臺灣教育機構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臺灣科技大學教育推廣中心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營隊課程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優達創意教育中心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 維創教育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 範式文教機構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/>
            <a:endParaRPr lang="en-US" altLang="zh-TW" sz="20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630238" lvl="2" indent="-630238" algn="l"/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D.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香港機構及協會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HKEDA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香港教師發展協會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HKATP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香港教師專業發展協會</a:t>
            </a:r>
            <a:endParaRPr lang="en-US" altLang="zh-CN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粵港澳大灣區教育發展協會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環球一帶一路教育發展協會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071563" lvl="2" indent="-630238" algn="l">
              <a:buFont typeface="微軟正黑體" pitchFamily="34" charset="-120"/>
              <a:buChar char="─"/>
            </a:pP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Pi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創意學院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HKTERA</a:t>
            </a:r>
            <a:r>
              <a:rPr lang="zh-TW" altLang="en-US" sz="3600" dirty="0" smtClean="0">
                <a:solidFill>
                  <a:srgbClr val="FFFFFF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</a:rPr>
              <a:t>香港教科研協會</a:t>
            </a:r>
            <a:endParaRPr lang="en-US" altLang="zh-TW" sz="3600" dirty="0" smtClean="0">
              <a:solidFill>
                <a:srgbClr val="FFFFFF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16944528" y="9738320"/>
            <a:ext cx="5262952" cy="391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lum bright="20000" contrast="10000"/>
          </a:blip>
          <a:srcRect t="20550"/>
          <a:stretch>
            <a:fillRect/>
          </a:stretch>
        </p:blipFill>
        <p:spPr bwMode="auto">
          <a:xfrm>
            <a:off x="10175776" y="9906895"/>
            <a:ext cx="6522720" cy="374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tarkus.co/uploads/editor/images/201902-5c73765518822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 l="15368" t="28199" r="14652" b="25543"/>
          <a:stretch>
            <a:fillRect/>
          </a:stretch>
        </p:blipFill>
        <p:spPr bwMode="auto">
          <a:xfrm>
            <a:off x="2974976" y="10259602"/>
            <a:ext cx="6840760" cy="3392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9600" smtClean="0">
                <a:solidFill>
                  <a:schemeClr val="bg1">
                    <a:lumMod val="10000"/>
                  </a:schemeClr>
                </a:solidFill>
              </a:rPr>
              <a:t>臺灣科技大學應用科技研究所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83288" y="3200400"/>
            <a:ext cx="17381512" cy="9051925"/>
          </a:xfrm>
        </p:spPr>
        <p:txBody>
          <a:bodyPr/>
          <a:lstStyle/>
          <a:p>
            <a:r>
              <a:rPr lang="zh-TW" altLang="en-US" smtClean="0"/>
              <a:t>姓名：侯惠澤 </a:t>
            </a:r>
            <a:r>
              <a:rPr lang="en-US" altLang="zh-TW" smtClean="0"/>
              <a:t>(</a:t>
            </a:r>
            <a:r>
              <a:rPr lang="en-US" altLang="zh-TW" dirty="0" err="1" smtClean="0"/>
              <a:t>Huei-Tse</a:t>
            </a:r>
            <a:r>
              <a:rPr lang="en-US" altLang="zh-TW" dirty="0" smtClean="0"/>
              <a:t> Hou)</a:t>
            </a:r>
            <a:r>
              <a:rPr lang="en-US" altLang="zh-TW" smtClean="0"/>
              <a:t> 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系所：應用科技研究所 科學教育與數字學習組</a:t>
            </a:r>
            <a:br>
              <a:rPr lang="zh-TW" altLang="en-US" smtClean="0"/>
            </a:br>
            <a:r>
              <a:rPr lang="zh-TW" altLang="en-US" smtClean="0"/>
              <a:t>職稱：教授</a:t>
            </a:r>
            <a:r>
              <a:rPr lang="en-US" altLang="zh-TW" smtClean="0"/>
              <a:t>(</a:t>
            </a:r>
            <a:r>
              <a:rPr lang="zh-TW" altLang="en-US" dirty="0" smtClean="0"/>
              <a:t>特聘</a:t>
            </a:r>
            <a:r>
              <a:rPr lang="zh-TW" altLang="en-US" smtClean="0"/>
              <a:t>教授</a:t>
            </a:r>
            <a:r>
              <a:rPr lang="en-US" altLang="zh-TW" smtClean="0"/>
              <a:t>)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個人辦公室：</a:t>
            </a:r>
            <a:r>
              <a:rPr lang="en-US" altLang="zh-TW" smtClean="0"/>
              <a:t>TR-1023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個人網頁：</a:t>
            </a:r>
            <a:r>
              <a:rPr lang="en-US" altLang="zh-TW" smtClean="0">
                <a:hlinkClick r:id="rId3"/>
              </a:rPr>
              <a:t>https://sites.google.com/view/hthou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研究實驗室：</a:t>
            </a:r>
            <a:r>
              <a:rPr lang="en-US" altLang="zh-TW" smtClean="0">
                <a:hlinkClick r:id="rId4"/>
              </a:rPr>
              <a:t>NTUST </a:t>
            </a:r>
            <a:r>
              <a:rPr lang="en-US" altLang="zh-TW" dirty="0" smtClean="0">
                <a:hlinkClick r:id="rId4"/>
              </a:rPr>
              <a:t>MEG </a:t>
            </a:r>
            <a:r>
              <a:rPr lang="en-US" altLang="zh-TW" smtClean="0">
                <a:hlinkClick r:id="rId4"/>
              </a:rPr>
              <a:t>GROUP (</a:t>
            </a:r>
            <a:r>
              <a:rPr lang="zh-TW" altLang="en-US" smtClean="0">
                <a:hlinkClick r:id="rId4"/>
              </a:rPr>
              <a:t>迷你教育遊戲設計研究團隊</a:t>
            </a:r>
            <a:r>
              <a:rPr lang="en-US" altLang="zh-TW" smtClean="0">
                <a:hlinkClick r:id="rId4"/>
              </a:rPr>
              <a:t>)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電子信箱：</a:t>
            </a:r>
            <a:r>
              <a:rPr lang="en-US" altLang="zh-TW" smtClean="0">
                <a:hlinkClick r:id="rId5"/>
              </a:rPr>
              <a:t>hthou@mail.ntust.edu.tw</a:t>
            </a: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mtClean="0"/>
              <a:t>聯絡電話：</a:t>
            </a:r>
            <a:r>
              <a:rPr lang="en-US" altLang="zh-TW" smtClean="0"/>
              <a:t>02-27333141-3769</a:t>
            </a:r>
            <a:r>
              <a:rPr lang="zh-TW" altLang="en-US" dirty="0" smtClean="0"/>
              <a:t> 、</a:t>
            </a:r>
            <a:r>
              <a:rPr lang="en-US" altLang="zh-TW" dirty="0" smtClean="0"/>
              <a:t>02-27303776</a:t>
            </a:r>
          </a:p>
          <a:p>
            <a:pPr algn="r"/>
            <a:r>
              <a:rPr lang="en-US" altLang="zh-TW" dirty="0" smtClean="0">
                <a:hlinkClick r:id="rId6"/>
              </a:rPr>
              <a:t>https://homepage.ntust.edu.tw/hthou/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mtClean="0"/>
              <a:t>指導內容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smtClean="0"/>
              <a:t>臺灣科技大學遊戲教育產學合作合約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smtClean="0"/>
              <a:t>產品遊戲學習內容顧問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smtClean="0"/>
              <a:t>BeeCar</a:t>
            </a:r>
            <a:r>
              <a:rPr lang="zh-TW" altLang="en-US" smtClean="0"/>
              <a:t>比賽賽程內容及賽制顧問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endParaRPr lang="zh-TW" altLang="en-US" dirty="0"/>
          </a:p>
        </p:txBody>
      </p:sp>
      <p:pic>
        <p:nvPicPr>
          <p:cNvPr id="172034" name="Picture 2" descr="æä¸ä¸æ¾å¤§ç§çï¼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90800" y="3113584"/>
            <a:ext cx="4062901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62808" y="760413"/>
            <a:ext cx="22012275" cy="1536700"/>
          </a:xfrm>
        </p:spPr>
        <p:txBody>
          <a:bodyPr/>
          <a:lstStyle/>
          <a:p>
            <a:r>
              <a:rPr lang="zh-TW" altLang="en-US" sz="9600" dirty="0" smtClean="0">
                <a:solidFill>
                  <a:schemeClr val="bg1">
                    <a:lumMod val="10000"/>
                  </a:schemeClr>
                </a:solidFill>
              </a:rPr>
              <a:t> 清華大學教育與學習科技學系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927304" y="3200400"/>
            <a:ext cx="17237496" cy="9051925"/>
          </a:xfrm>
        </p:spPr>
        <p:txBody>
          <a:bodyPr/>
          <a:lstStyle/>
          <a:p>
            <a:r>
              <a:rPr lang="zh-TW" altLang="en-US" b="1" dirty="0" smtClean="0"/>
              <a:t>邱富源 副教授</a:t>
            </a:r>
            <a:r>
              <a:rPr lang="en-US" altLang="zh-TW" b="1" dirty="0" smtClean="0"/>
              <a:t>(Dr. Chiu, Fu-Yuan)</a:t>
            </a:r>
          </a:p>
          <a:p>
            <a:r>
              <a:rPr lang="zh-TW" altLang="en-US" b="1" smtClean="0"/>
              <a:t>研究室          綜合教學大樓</a:t>
            </a:r>
            <a:r>
              <a:rPr lang="en-US" altLang="zh-TW" b="1" smtClean="0"/>
              <a:t>7</a:t>
            </a:r>
            <a:r>
              <a:rPr lang="zh-TW" altLang="en-US" b="1" smtClean="0"/>
              <a:t>樓</a:t>
            </a:r>
            <a:r>
              <a:rPr lang="en-US" altLang="zh-TW" b="1" smtClean="0"/>
              <a:t>714</a:t>
            </a:r>
            <a:r>
              <a:rPr lang="zh-TW" altLang="en-US" b="1" dirty="0" smtClean="0"/>
              <a:t>室</a:t>
            </a:r>
            <a:endParaRPr lang="zh-TW" altLang="en-US" dirty="0" smtClean="0"/>
          </a:p>
          <a:p>
            <a:r>
              <a:rPr lang="zh-TW" altLang="en-US" b="1" smtClean="0"/>
              <a:t>分機             </a:t>
            </a:r>
            <a:r>
              <a:rPr lang="en-US" altLang="zh-TW" b="1" smtClean="0"/>
              <a:t>73034 </a:t>
            </a:r>
            <a:r>
              <a:rPr lang="en-US" altLang="zh-TW" b="1" dirty="0" smtClean="0"/>
              <a:t>/ 76253</a:t>
            </a:r>
            <a:endParaRPr lang="zh-TW" altLang="en-US" dirty="0" smtClean="0"/>
          </a:p>
          <a:p>
            <a:r>
              <a:rPr lang="en-US" altLang="zh-TW" b="1" dirty="0" smtClean="0"/>
              <a:t>E-mail          chiu.fy@mx.nthu.edu.tw</a:t>
            </a:r>
            <a:endParaRPr lang="zh-TW" altLang="en-US" dirty="0" smtClean="0"/>
          </a:p>
          <a:p>
            <a:r>
              <a:rPr lang="zh-TW" altLang="en-US" b="1" smtClean="0"/>
              <a:t>最高學歷　   國立成功大學工業設計系博士</a:t>
            </a:r>
            <a:endParaRPr lang="zh-TW" altLang="en-US" dirty="0" smtClean="0"/>
          </a:p>
          <a:p>
            <a:r>
              <a:rPr lang="zh-TW" altLang="en-US" b="1" smtClean="0"/>
              <a:t>研究專長　   </a:t>
            </a:r>
            <a:r>
              <a:rPr lang="en-US" altLang="zh-TW" b="1" smtClean="0"/>
              <a:t>VR/AR</a:t>
            </a:r>
            <a:r>
              <a:rPr lang="zh-TW" altLang="en-US" b="1" smtClean="0"/>
              <a:t>教育遊戲設計、</a:t>
            </a:r>
            <a:r>
              <a:rPr lang="en-US" altLang="zh-TW" b="1" smtClean="0"/>
              <a:t>STEAM</a:t>
            </a:r>
            <a:r>
              <a:rPr lang="zh-TW" altLang="en-US" b="1" smtClean="0"/>
              <a:t>機器人程式教育、</a:t>
            </a:r>
            <a:r>
              <a:rPr lang="en-US" altLang="zh-TW" b="1" smtClean="0"/>
              <a:t>3D</a:t>
            </a:r>
            <a:r>
              <a:rPr lang="zh-TW" altLang="en-US" b="1" smtClean="0"/>
              <a:t>列印</a:t>
            </a:r>
            <a:endParaRPr lang="zh-TW" altLang="en-US" dirty="0" smtClean="0"/>
          </a:p>
          <a:p>
            <a:pPr algn="r"/>
            <a:r>
              <a:rPr lang="en-US" altLang="zh-TW" dirty="0" smtClean="0">
                <a:hlinkClick r:id="rId3"/>
              </a:rPr>
              <a:t>http://delt.web.nthu.edu.tw/files/11-1990-115-1.php?Lang=zh-tw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smtClean="0"/>
              <a:t>指導內容</a:t>
            </a:r>
            <a:r>
              <a:rPr lang="en-US" altLang="zh-TW" smtClean="0"/>
              <a:t>: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smtClean="0"/>
              <a:t>新竹市光武國中場域對接</a:t>
            </a:r>
            <a:r>
              <a:rPr lang="en-US" altLang="zh-TW" smtClean="0"/>
              <a:t>:</a:t>
            </a:r>
            <a:r>
              <a:rPr lang="zh-TW" altLang="en-US" smtClean="0"/>
              <a:t> 梁宏鳴主任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smtClean="0"/>
              <a:t>產品定位建議與顧問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zh-TW" altLang="en-US" smtClean="0"/>
              <a:t>產品開發顧問</a:t>
            </a:r>
            <a:endParaRPr lang="en-US" altLang="zh-TW" dirty="0" smtClean="0"/>
          </a:p>
          <a:p>
            <a:pPr marL="742950" indent="-742950">
              <a:buAutoNum type="arabicPeriod"/>
            </a:pPr>
            <a:r>
              <a:rPr lang="en-US" altLang="zh-TW" smtClean="0"/>
              <a:t>Arduino</a:t>
            </a:r>
            <a:r>
              <a:rPr lang="zh-TW" altLang="en-US" smtClean="0"/>
              <a:t>教學內容建議</a:t>
            </a:r>
            <a:endParaRPr lang="zh-TW" altLang="en-US" dirty="0"/>
          </a:p>
        </p:txBody>
      </p:sp>
      <p:pic>
        <p:nvPicPr>
          <p:cNvPr id="171010" name="Picture 2" descr="http://delt.web.nthu.edu.tw/ezfiles/990/1990/img/728/FuYuanChiu2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8792" y="3617640"/>
            <a:ext cx="4104456" cy="5222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pasted-image-filtered.png"/>
          <p:cNvPicPr>
            <a:picLocks noChangeAspect="1"/>
          </p:cNvPicPr>
          <p:nvPr/>
        </p:nvPicPr>
        <p:blipFill>
          <a:blip r:embed="rId2" cstate="print">
            <a:lum bright="-20000" contrast="-40000"/>
          </a:blip>
          <a:srcRect l="4501" t="16891" r="9868" b="11725"/>
          <a:stretch>
            <a:fillRect/>
          </a:stretch>
        </p:blipFill>
        <p:spPr bwMode="auto">
          <a:xfrm>
            <a:off x="-52388" y="-38101"/>
            <a:ext cx="24436388" cy="1376840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22848" y="2609528"/>
            <a:ext cx="20726400" cy="1296144"/>
          </a:xfrm>
        </p:spPr>
        <p:txBody>
          <a:bodyPr/>
          <a:lstStyle/>
          <a:p>
            <a:pPr marL="1071563" indent="-1071563"/>
            <a:r>
              <a:rPr lang="zh-TW" altLang="en-US" sz="7200" dirty="0" smtClean="0">
                <a:solidFill>
                  <a:schemeClr val="bg1"/>
                </a:solidFill>
              </a:rPr>
              <a:t>回合 </a:t>
            </a:r>
            <a:r>
              <a:rPr lang="en-US" altLang="zh-TW" sz="7200" dirty="0" smtClean="0">
                <a:solidFill>
                  <a:schemeClr val="bg1"/>
                </a:solidFill>
              </a:rPr>
              <a:t>A: </a:t>
            </a:r>
            <a:r>
              <a:rPr lang="zh-TW" altLang="en-US" sz="7200" dirty="0" smtClean="0">
                <a:solidFill>
                  <a:schemeClr val="bg1"/>
                </a:solidFill>
              </a:rPr>
              <a:t>潛入基地任務</a:t>
            </a:r>
            <a:r>
              <a:rPr lang="zh-TW" altLang="zh-TW" dirty="0" smtClean="0">
                <a:solidFill>
                  <a:schemeClr val="bg1"/>
                </a:solidFill>
              </a:rPr>
              <a:t/>
            </a:r>
            <a:br>
              <a:rPr lang="zh-TW" altLang="zh-TW" dirty="0" smtClean="0">
                <a:solidFill>
                  <a:schemeClr val="bg1"/>
                </a:solidFill>
              </a:rPr>
            </a:b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14936" y="4481736"/>
            <a:ext cx="20882320" cy="6609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※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於比賽前可以設計自走車外觀，以不影響比賽進行為主</a:t>
            </a:r>
          </a:p>
          <a:p>
            <a:pPr marL="914400" indent="-914400" algn="l">
              <a:lnSpc>
                <a:spcPct val="150000"/>
              </a:lnSpc>
              <a:buFontTx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潛入路徑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場地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914400" lvl="2" indent="-31750" algn="l">
              <a:lnSpc>
                <a:spcPct val="150000"/>
              </a:lnSpc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一般路徑為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40cm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寬，窄道路徑將由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40cm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縮短至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25cm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寬全場地架高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20cm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，終點區架高至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25cm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，窄道路徑為緩上坡</a:t>
            </a:r>
          </a:p>
          <a:p>
            <a:pPr marL="914400" indent="-914400" algn="l">
              <a:lnSpc>
                <a:spcPct val="150000"/>
              </a:lnSpc>
              <a:buFont typeface="+mj-lt"/>
              <a:buAutoNum type="alphaUcPeriod"/>
            </a:pP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自走車設備：</a:t>
            </a:r>
          </a:p>
          <a:p>
            <a:pPr marL="1797050" lvl="1" indent="-914400" algn="l">
              <a:lnSpc>
                <a:spcPct val="150000"/>
              </a:lnSpc>
              <a:buFont typeface="+mj-lt"/>
              <a:buAutoNum type="alphaUcPeriod"/>
            </a:pPr>
            <a:r>
              <a:rPr lang="en-US" altLang="zh-TW" sz="4800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BeeCar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基礎套件</a:t>
            </a:r>
            <a:endParaRPr lang="en-US" altLang="zh-TW" sz="4800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19092863" y="0"/>
            <a:ext cx="6248400" cy="13714413"/>
          </a:xfrm>
          <a:prstGeom prst="rect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463" y="760413"/>
            <a:ext cx="16589225" cy="1536700"/>
          </a:xfrm>
        </p:spPr>
        <p:txBody>
          <a:bodyPr/>
          <a:lstStyle/>
          <a:p>
            <a:pPr lvl="0" hangingPunct="1">
              <a:defRPr/>
            </a:pPr>
            <a:r>
              <a:rPr lang="en-US" altLang="zh-TW" kern="1200" dirty="0" smtClean="0">
                <a:solidFill>
                  <a:schemeClr val="bg1">
                    <a:lumMod val="10000"/>
                  </a:schemeClr>
                </a:solidFill>
                <a:sym typeface="Helvetica" panose="020B0604020202020204" pitchFamily="34" charset="0"/>
              </a:rPr>
              <a:t>Brainstorming</a:t>
            </a:r>
            <a:endParaRPr lang="zh-TW" altLang="en-US" kern="1200" dirty="0">
              <a:solidFill>
                <a:schemeClr val="bg1">
                  <a:lumMod val="10000"/>
                </a:schemeClr>
              </a:solidFill>
              <a:sym typeface="Helvetica" panose="020B0604020202020204" pitchFamily="34" charset="0"/>
            </a:endParaRP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191DA219-2A10-4557-A380-B0ADC9BFA757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7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grpSp>
        <p:nvGrpSpPr>
          <p:cNvPr id="7173" name="Group 5"/>
          <p:cNvGrpSpPr>
            <a:grpSpLocks/>
          </p:cNvGrpSpPr>
          <p:nvPr/>
        </p:nvGrpSpPr>
        <p:grpSpPr bwMode="auto">
          <a:xfrm>
            <a:off x="19262725" y="-25400"/>
            <a:ext cx="5284788" cy="13766800"/>
            <a:chOff x="0" y="0"/>
            <a:chExt cx="5285108" cy="13768234"/>
          </a:xfrm>
        </p:grpSpPr>
        <p:pic>
          <p:nvPicPr>
            <p:cNvPr id="7174" name="Picture 6" descr="pasted-image.tiff"/>
            <p:cNvPicPr>
              <a:picLocks noChangeAspect="1"/>
            </p:cNvPicPr>
            <p:nvPr/>
          </p:nvPicPr>
          <p:blipFill>
            <a:blip r:embed="rId2" cstate="print"/>
            <a:srcRect l="25224" t="24908" r="6958" b="9206"/>
            <a:stretch>
              <a:fillRect/>
            </a:stretch>
          </p:blipFill>
          <p:spPr bwMode="auto">
            <a:xfrm>
              <a:off x="0" y="3372043"/>
              <a:ext cx="5269377" cy="3539198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5" name="Picture 7" descr="pasted-image.tiff"/>
            <p:cNvPicPr>
              <a:picLocks noChangeAspect="1"/>
            </p:cNvPicPr>
            <p:nvPr/>
          </p:nvPicPr>
          <p:blipFill>
            <a:blip r:embed="rId3" cstate="print"/>
            <a:srcRect l="2226" t="15123" r="6354" b="6610"/>
            <a:stretch>
              <a:fillRect/>
            </a:stretch>
          </p:blipFill>
          <p:spPr bwMode="auto">
            <a:xfrm>
              <a:off x="10106" y="6915065"/>
              <a:ext cx="5249052" cy="3431761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6" name="Picture 8" descr="pasted-image.tiff"/>
            <p:cNvPicPr>
              <a:picLocks noChangeAspect="1"/>
            </p:cNvPicPr>
            <p:nvPr/>
          </p:nvPicPr>
          <p:blipFill>
            <a:blip r:embed="rId4" cstate="print"/>
            <a:srcRect l="29037" t="17719" r="3279" b="24388"/>
            <a:stretch>
              <a:fillRect/>
            </a:stretch>
          </p:blipFill>
          <p:spPr bwMode="auto">
            <a:xfrm>
              <a:off x="0" y="0"/>
              <a:ext cx="5269525" cy="33675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pic>
          <p:nvPicPr>
            <p:cNvPr id="7177" name="Picture 9" descr="pasted-image.tiff"/>
            <p:cNvPicPr>
              <a:picLocks noChangeAspect="1"/>
            </p:cNvPicPr>
            <p:nvPr/>
          </p:nvPicPr>
          <p:blipFill>
            <a:blip r:embed="rId5" cstate="print"/>
            <a:srcRect l="3568" t="14139" r="13515" b="6912"/>
            <a:stretch>
              <a:fillRect/>
            </a:stretch>
          </p:blipFill>
          <p:spPr bwMode="auto">
            <a:xfrm>
              <a:off x="15620" y="10332011"/>
              <a:ext cx="5269488" cy="3436223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</p:grpSp>
      <p:sp>
        <p:nvSpPr>
          <p:cNvPr id="7178" name="Rectangle 10"/>
          <p:cNvSpPr>
            <a:spLocks/>
          </p:cNvSpPr>
          <p:nvPr/>
        </p:nvSpPr>
        <p:spPr bwMode="auto">
          <a:xfrm>
            <a:off x="19243675" y="1493838"/>
            <a:ext cx="1620838" cy="24272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S</a:t>
            </a:r>
          </a:p>
        </p:txBody>
      </p:sp>
      <p:sp>
        <p:nvSpPr>
          <p:cNvPr id="7179" name="Rectangle 11"/>
          <p:cNvSpPr>
            <a:spLocks/>
          </p:cNvSpPr>
          <p:nvPr/>
        </p:nvSpPr>
        <p:spPr bwMode="auto">
          <a:xfrm>
            <a:off x="19307175" y="5062538"/>
            <a:ext cx="1590675" cy="24288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T</a:t>
            </a:r>
          </a:p>
        </p:txBody>
      </p:sp>
      <p:sp>
        <p:nvSpPr>
          <p:cNvPr id="7180" name="Rectangle 12"/>
          <p:cNvSpPr>
            <a:spLocks/>
          </p:cNvSpPr>
          <p:nvPr/>
        </p:nvSpPr>
        <p:spPr bwMode="auto">
          <a:xfrm>
            <a:off x="19227800" y="8475663"/>
            <a:ext cx="1673225" cy="24288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E</a:t>
            </a:r>
          </a:p>
        </p:txBody>
      </p:sp>
      <p:sp>
        <p:nvSpPr>
          <p:cNvPr id="7181" name="Rectangle 13"/>
          <p:cNvSpPr>
            <a:spLocks/>
          </p:cNvSpPr>
          <p:nvPr/>
        </p:nvSpPr>
        <p:spPr bwMode="auto">
          <a:xfrm>
            <a:off x="19116675" y="11890375"/>
            <a:ext cx="1571625" cy="2427288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algn="l" defTabSz="823913"/>
            <a:r>
              <a:rPr lang="zh-TW" altLang="zh-TW" sz="13200">
                <a:solidFill>
                  <a:srgbClr val="FFD801"/>
                </a:solidFill>
                <a:latin typeface="Brandon Text Bold" pitchFamily="34" charset="0"/>
                <a:ea typeface="Brandon Text Bold" pitchFamily="34" charset="0"/>
                <a:cs typeface="Brandon Text Bold" pitchFamily="34" charset="0"/>
                <a:sym typeface="Brandon Text Bold" pitchFamily="34" charset="0"/>
              </a:rPr>
              <a:t>M</a:t>
            </a:r>
          </a:p>
        </p:txBody>
      </p:sp>
      <p:pic>
        <p:nvPicPr>
          <p:cNvPr id="2" name="Picture 2" descr="C:\Users\user\Downloads\156620981697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781" y="2033464"/>
            <a:ext cx="18726963" cy="9904808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1534816" y="10818440"/>
            <a:ext cx="1749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先比得分最多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 同分比完成時間最短</a:t>
            </a:r>
            <a:endParaRPr lang="en-US" altLang="zh-TW" sz="4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踩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點得分制，踩一點可獲 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10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分，終點 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20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，完成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共得 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100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分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於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時限內利用最短時間完賽隊伍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回合</a:t>
            </a:r>
            <a:r>
              <a:rPr lang="en-US" altLang="zh-TW" dirty="0" smtClean="0"/>
              <a:t>A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28" y="2428844"/>
            <a:ext cx="11106150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36416" y="10026352"/>
            <a:ext cx="7686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user\Downloads\1566269357605.jpg"/>
          <p:cNvPicPr>
            <a:picLocks noChangeAspect="1" noChangeArrowheads="1"/>
          </p:cNvPicPr>
          <p:nvPr/>
        </p:nvPicPr>
        <p:blipFill>
          <a:blip r:embed="rId4" cstate="print"/>
          <a:srcRect l="14858" r="12791"/>
          <a:stretch>
            <a:fillRect/>
          </a:stretch>
        </p:blipFill>
        <p:spPr bwMode="auto">
          <a:xfrm>
            <a:off x="13849878" y="2428844"/>
            <a:ext cx="9772202" cy="7143799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 bwMode="auto">
          <a:xfrm>
            <a:off x="14061594" y="3143224"/>
            <a:ext cx="5500726" cy="4214842"/>
          </a:xfrm>
          <a:prstGeom prst="rect">
            <a:avLst/>
          </a:prstGeom>
          <a:noFill/>
          <a:ln w="63500" cap="flat" cmpd="sng" algn="ctr">
            <a:solidFill>
              <a:srgbClr val="66006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990156" y="2143092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dirty="0">
              <a:solidFill>
                <a:srgbClr val="66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6633362" y="6643686"/>
            <a:ext cx="4786346" cy="2585323"/>
          </a:xfrm>
          <a:prstGeom prst="rect">
            <a:avLst/>
          </a:prstGeom>
          <a:noFill/>
          <a:ln w="635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19276568" y="2643158"/>
            <a:ext cx="4214842" cy="5170646"/>
          </a:xfrm>
          <a:prstGeom prst="rect">
            <a:avLst/>
          </a:prstGeom>
          <a:noFill/>
          <a:ln w="63500" cap="flat" cmpd="sng" algn="ctr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dirty="0" smtClean="0"/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1478940" y="8286760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0776766" y="1714464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endParaRPr lang="zh-TW" altLang="en-US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22848" y="9594304"/>
            <a:ext cx="1440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場地可分為三種模式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(MODE=0):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距離感測器言左側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邊緣向右修正</a:t>
            </a:r>
            <a:endParaRPr lang="zh-TW" altLang="en-US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(MODE=1):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做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次超過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120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度左轉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3(MODE=2):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找到跑道左側邊緣向右修正</a:t>
            </a:r>
            <a:endParaRPr lang="zh-TW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模式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28" y="2428844"/>
            <a:ext cx="1105852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1822848" y="9594304"/>
            <a:ext cx="11305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(MODE=0):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-part1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連續兩次無窮迴圈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進行右轉</a:t>
            </a:r>
          </a:p>
          <a:p>
            <a:pPr algn="l">
              <a:buFont typeface="Arial" pitchFamily="34" charset="0"/>
              <a:buChar char="•"/>
            </a:pP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若回到地面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則迴圈中止</a:t>
            </a:r>
            <a:r>
              <a:rPr lang="en-US" altLang="zh-TW" sz="4800" dirty="0" smtClean="0">
                <a:latin typeface="微軟正黑體" pitchFamily="34" charset="-120"/>
                <a:ea typeface="微軟正黑體" pitchFamily="34" charset="-120"/>
              </a:rPr>
              <a:t>,</a:t>
            </a:r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 繼續前進</a:t>
            </a:r>
            <a:endParaRPr lang="en-US" altLang="zh-TW" sz="48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 descr="C:\Users\user\Downloads\1566269357605.jpg"/>
          <p:cNvPicPr>
            <a:picLocks noChangeAspect="1" noChangeArrowheads="1"/>
          </p:cNvPicPr>
          <p:nvPr/>
        </p:nvPicPr>
        <p:blipFill>
          <a:blip r:embed="rId3" cstate="print"/>
          <a:srcRect l="14858" r="12791"/>
          <a:stretch>
            <a:fillRect/>
          </a:stretch>
        </p:blipFill>
        <p:spPr bwMode="auto">
          <a:xfrm>
            <a:off x="13849878" y="2428844"/>
            <a:ext cx="9772202" cy="7143799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 bwMode="auto">
          <a:xfrm>
            <a:off x="14061594" y="3143224"/>
            <a:ext cx="5500726" cy="4214842"/>
          </a:xfrm>
          <a:prstGeom prst="rect">
            <a:avLst/>
          </a:prstGeom>
          <a:noFill/>
          <a:ln w="63500" cap="flat" cmpd="sng" algn="ctr">
            <a:solidFill>
              <a:srgbClr val="66006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3990156" y="2143092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模式</a:t>
            </a:r>
            <a:r>
              <a:rPr lang="en-US" altLang="zh-TW" dirty="0" smtClean="0">
                <a:solidFill>
                  <a:srgbClr val="660066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dirty="0">
              <a:solidFill>
                <a:srgbClr val="66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圓形箭號 11"/>
          <p:cNvSpPr/>
          <p:nvPr/>
        </p:nvSpPr>
        <p:spPr bwMode="auto">
          <a:xfrm rot="16823309">
            <a:off x="14372299" y="3270577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752764"/>
              <a:gd name="adj5" fmla="val 12500"/>
            </a:avLst>
          </a:prstGeom>
          <a:solidFill>
            <a:srgbClr val="660066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3" name="圓形箭號 12"/>
          <p:cNvSpPr/>
          <p:nvPr/>
        </p:nvSpPr>
        <p:spPr bwMode="auto">
          <a:xfrm rot="20884394">
            <a:off x="16235491" y="2988829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752764"/>
              <a:gd name="adj5" fmla="val 12500"/>
            </a:avLst>
          </a:prstGeom>
          <a:solidFill>
            <a:srgbClr val="660066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  <p:sp>
        <p:nvSpPr>
          <p:cNvPr id="14" name="圓形箭號 13"/>
          <p:cNvSpPr/>
          <p:nvPr/>
        </p:nvSpPr>
        <p:spPr bwMode="auto">
          <a:xfrm rot="3953031">
            <a:off x="16939754" y="3667019"/>
            <a:ext cx="3312368" cy="324036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5752764"/>
              <a:gd name="adj5" fmla="val 12500"/>
            </a:avLst>
          </a:prstGeom>
          <a:solidFill>
            <a:srgbClr val="660066">
              <a:alpha val="69000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255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5600" b="0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Lato" pitchFamily="34" charset="0"/>
              <a:ea typeface="Lato" pitchFamily="34" charset="0"/>
              <a:cs typeface="Lato" pitchFamily="34" charset="0"/>
              <a:sym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7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1.xml><?xml version="1.0" encoding="utf-8"?>
<a:theme xmlns:a="http://schemas.openxmlformats.org/drawingml/2006/main" name="8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5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9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59650</TotalTime>
  <Words>941</Words>
  <Application>Microsoft Office PowerPoint</Application>
  <PresentationFormat>自訂</PresentationFormat>
  <Paragraphs>141</Paragraphs>
  <Slides>21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11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Regular Theme</vt:lpstr>
      <vt:lpstr>Regular Theme - 1_Empty 拷貝</vt:lpstr>
      <vt:lpstr>Regular Theme - 空白 拷貝</vt:lpstr>
      <vt:lpstr>1_Regular Theme</vt:lpstr>
      <vt:lpstr>2_Regular Theme</vt:lpstr>
      <vt:lpstr>3_Regular Theme</vt:lpstr>
      <vt:lpstr>4_Regular Theme</vt:lpstr>
      <vt:lpstr>5_Regular Theme</vt:lpstr>
      <vt:lpstr>6_Regular Theme</vt:lpstr>
      <vt:lpstr>7_Regular Theme</vt:lpstr>
      <vt:lpstr>8_Regular Theme</vt:lpstr>
      <vt:lpstr>2019 香港-深圳 STEM 智能車友誼賽</vt:lpstr>
      <vt:lpstr>投影片 2</vt:lpstr>
      <vt:lpstr>TarkusVP 臺灣/香港Partners:</vt:lpstr>
      <vt:lpstr>臺灣科技大學應用科技研究所</vt:lpstr>
      <vt:lpstr> 清華大學教育與學習科技學系</vt:lpstr>
      <vt:lpstr>回合 A: 潛入基地任務 </vt:lpstr>
      <vt:lpstr>Brainstorming</vt:lpstr>
      <vt:lpstr>回合A</vt:lpstr>
      <vt:lpstr>模式1</vt:lpstr>
      <vt:lpstr>模式1</vt:lpstr>
      <vt:lpstr>模式2</vt:lpstr>
      <vt:lpstr>模式3</vt:lpstr>
      <vt:lpstr>回合 A: GOOD luck!! </vt:lpstr>
      <vt:lpstr>回合 B: 足球大賽 </vt:lpstr>
      <vt:lpstr>Brainstorming</vt:lpstr>
      <vt:lpstr>Option1: Differential speed turning</vt:lpstr>
      <vt:lpstr>Option1: Differential speed turning</vt:lpstr>
      <vt:lpstr>Option2: Spin turning</vt:lpstr>
      <vt:lpstr>Option2: Spin turning</vt:lpstr>
      <vt:lpstr>回合 B: GOOD luck!! </vt:lpstr>
      <vt:lpstr>投影片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69</cp:revision>
  <dcterms:modified xsi:type="dcterms:W3CDTF">2019-08-26T23:04:21Z</dcterms:modified>
</cp:coreProperties>
</file>