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notesSlides/notesSlide4.xml" ContentType="application/vnd.openxmlformats-officedocument.presentationml.notesSlide+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diagrams/colors1.xml" ContentType="application/vnd.openxmlformats-officedocument.drawingml.diagramColors+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theme/theme12.xml" ContentType="application/vnd.openxmlformats-officedocument.theme+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Layouts/slideLayout317.xml" ContentType="application/vnd.openxmlformats-officedocument.presentationml.slideLayout+xml"/>
  <Override PartName="/ppt/slideLayouts/slideLayout328.xml" ContentType="application/vnd.openxmlformats-officedocument.presentationml.slideLayout+xml"/>
  <Override PartName="/ppt/slideLayouts/slideLayout364.xml" ContentType="application/vnd.openxmlformats-officedocument.presentationml.slideLayout+xml"/>
  <Override PartName="/ppt/slideLayouts/slideLayout375.xml" ContentType="application/vnd.openxmlformats-officedocument.presentationml.slideLayout+xml"/>
  <Override PartName="/ppt/slideMasters/slideMaster2.xml" ContentType="application/vnd.openxmlformats-officedocument.presentationml.slideMaster+xml"/>
  <Override PartName="/ppt/slideLayouts/slideLayout67.xml" ContentType="application/vnd.openxmlformats-officedocument.presentationml.slideLayout+xml"/>
  <Override PartName="/ppt/theme/theme4.xml" ContentType="application/vnd.openxmlformats-officedocument.theme+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Layouts/slideLayout320.xml" ContentType="application/vnd.openxmlformats-officedocument.presentationml.slideLayout+xml"/>
  <Override PartName="/ppt/slideLayouts/slideLayout33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theme/theme17.xml" ContentType="application/vnd.openxmlformats-officedocument.theme+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Layouts/slideLayout369.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213.xml" ContentType="application/vnd.openxmlformats-officedocument.presentationml.slideLayout+xml"/>
  <Override PartName="/ppt/theme/theme9.xml" ContentType="application/vnd.openxmlformats-officedocument.theme+xml"/>
  <Override PartName="/ppt/slideLayouts/slideLayout260.xml" ContentType="application/vnd.openxmlformats-officedocument.presentationml.slideLayout+xml"/>
  <Override PartName="/ppt/slideLayouts/slideLayout347.xml" ContentType="application/vnd.openxmlformats-officedocument.presentationml.slideLayout+xml"/>
  <Override PartName="/ppt/slideLayouts/slideLayout358.xml" ContentType="application/vnd.openxmlformats-officedocument.presentationml.slideLayout+xml"/>
  <Override PartName="/ppt/slideLayouts/slideLayout394.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theme/theme20.xml" ContentType="application/vnd.openxmlformats-officedocument.theme+xml"/>
  <Override PartName="/ppt/charts/chart2.xml" ContentType="application/vnd.openxmlformats-officedocument.drawingml.chart+xml"/>
  <Override PartName="/ppt/diagrams/data1.xml" ContentType="application/vnd.openxmlformats-officedocument.drawingml.diagramData+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Layouts/slideLayout350.xml" ContentType="application/vnd.openxmlformats-officedocument.presentationml.slideLayout+xml"/>
  <Override PartName="/ppt/slideLayouts/slideLayout361.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399.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14.xml" ContentType="application/vnd.openxmlformats-officedocument.theme+xml"/>
  <Override PartName="/ppt/slideLayouts/slideLayout388.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theme/theme19.xml" ContentType="application/vnd.openxmlformats-officedocument.them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charts/chart4.xml" ContentType="application/vnd.openxmlformats-officedocument.drawingml.char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charts/chart1.xml" ContentType="application/vnd.openxmlformats-officedocument.drawingml.char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diagrams/drawing1.xml" ContentType="application/vnd.ms-office.drawingml.diagramDrawing+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diagrams/quickStyle1.xml" ContentType="application/vnd.openxmlformats-officedocument.drawingml.diagramStyl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charts/chart6.xml" ContentType="application/vnd.openxmlformats-officedocument.drawingml.char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theme/theme13.xml" ContentType="application/vnd.openxmlformats-officedocument.theme+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359.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378.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91" r:id="rId1"/>
    <p:sldMasterId id="2147483768" r:id="rId2"/>
    <p:sldMasterId id="2147483796" r:id="rId3"/>
    <p:sldMasterId id="2147483897" r:id="rId4"/>
    <p:sldMasterId id="2147483963" r:id="rId5"/>
    <p:sldMasterId id="2147484018" r:id="rId6"/>
    <p:sldMasterId id="2147484045" r:id="rId7"/>
    <p:sldMasterId id="2147484120" r:id="rId8"/>
    <p:sldMasterId id="2147484175" r:id="rId9"/>
    <p:sldMasterId id="2147484207" r:id="rId10"/>
    <p:sldMasterId id="2147484234" r:id="rId11"/>
    <p:sldMasterId id="2147484287" r:id="rId12"/>
    <p:sldMasterId id="2147484326" r:id="rId13"/>
    <p:sldMasterId id="2147484340" r:id="rId14"/>
    <p:sldMasterId id="2147484366" r:id="rId15"/>
    <p:sldMasterId id="2147484382" r:id="rId16"/>
    <p:sldMasterId id="2147484395" r:id="rId17"/>
    <p:sldMasterId id="2147484407" r:id="rId18"/>
  </p:sldMasterIdLst>
  <p:notesMasterIdLst>
    <p:notesMasterId r:id="rId46"/>
  </p:notesMasterIdLst>
  <p:handoutMasterIdLst>
    <p:handoutMasterId r:id="rId47"/>
  </p:handoutMasterIdLst>
  <p:sldIdLst>
    <p:sldId id="619" r:id="rId19"/>
    <p:sldId id="622" r:id="rId20"/>
    <p:sldId id="592" r:id="rId21"/>
    <p:sldId id="606" r:id="rId22"/>
    <p:sldId id="492" r:id="rId23"/>
    <p:sldId id="624" r:id="rId24"/>
    <p:sldId id="623" r:id="rId25"/>
    <p:sldId id="604" r:id="rId26"/>
    <p:sldId id="616" r:id="rId27"/>
    <p:sldId id="621" r:id="rId28"/>
    <p:sldId id="602" r:id="rId29"/>
    <p:sldId id="605" r:id="rId30"/>
    <p:sldId id="620" r:id="rId31"/>
    <p:sldId id="609" r:id="rId32"/>
    <p:sldId id="618" r:id="rId33"/>
    <p:sldId id="586" r:id="rId34"/>
    <p:sldId id="600" r:id="rId35"/>
    <p:sldId id="599" r:id="rId36"/>
    <p:sldId id="613" r:id="rId37"/>
    <p:sldId id="614" r:id="rId38"/>
    <p:sldId id="617" r:id="rId39"/>
    <p:sldId id="610" r:id="rId40"/>
    <p:sldId id="607" r:id="rId41"/>
    <p:sldId id="611" r:id="rId42"/>
    <p:sldId id="612" r:id="rId43"/>
    <p:sldId id="608" r:id="rId44"/>
    <p:sldId id="591" r:id="rId45"/>
  </p:sldIdLst>
  <p:sldSz cx="24384000" cy="13716000"/>
  <p:notesSz cx="6858000" cy="9144000"/>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extLst>
    <p:ext uri="{EFAFB233-063F-42B5-8137-9DF3F51BA10A}">
      <p15:sldGuideLst xmlns="" xmlns:p15="http://schemas.microsoft.com/office/powerpoint/2012/main">
        <p15:guide id="1" orient="horz" pos="4320">
          <p15:clr>
            <a:srgbClr val="A4A3A4"/>
          </p15:clr>
        </p15:guide>
        <p15:guide id="2" pos="76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4F"/>
    <a:srgbClr val="66FF66"/>
    <a:srgbClr val="D4E7B3"/>
    <a:srgbClr val="9A57CD"/>
    <a:srgbClr val="CCCCFF"/>
    <a:srgbClr val="FFFFCC"/>
    <a:srgbClr val="FFCC29"/>
    <a:srgbClr val="FFCC00"/>
    <a:srgbClr val="F4F4F4"/>
    <a:srgbClr val="CC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9651" autoAdjust="0"/>
  </p:normalViewPr>
  <p:slideViewPr>
    <p:cSldViewPr>
      <p:cViewPr>
        <p:scale>
          <a:sx n="40" d="100"/>
          <a:sy n="40" d="100"/>
        </p:scale>
        <p:origin x="-2226" y="-894"/>
      </p:cViewPr>
      <p:guideLst>
        <p:guide orient="horz" pos="4320"/>
        <p:guide pos="7680"/>
      </p:guideLst>
    </p:cSldViewPr>
  </p:slideViewPr>
  <p:notesTextViewPr>
    <p:cViewPr>
      <p:scale>
        <a:sx n="100" d="100"/>
        <a:sy n="100" d="100"/>
      </p:scale>
      <p:origin x="0" y="0"/>
    </p:cViewPr>
  </p:notesTextViewPr>
  <p:notesViewPr>
    <p:cSldViewPr>
      <p:cViewPr varScale="1">
        <p:scale>
          <a:sx n="51" d="100"/>
          <a:sy n="51" d="100"/>
        </p:scale>
        <p:origin x="-289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___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___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___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___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2019 Q3</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dLbls>
          <c:cat>
            <c:strRef>
              <c:f>Sheet1!$A$2:$A$3</c:f>
              <c:strCache>
                <c:ptCount val="2"/>
                <c:pt idx="0">
                  <c:v>Sales</c:v>
                </c:pt>
                <c:pt idx="1">
                  <c:v>Service</c:v>
                </c:pt>
              </c:strCache>
            </c:strRef>
          </c:cat>
          <c:val>
            <c:numRef>
              <c:f>Sheet1!$B$2:$B$3</c:f>
              <c:numCache>
                <c:formatCode>General</c:formatCode>
                <c:ptCount val="2"/>
                <c:pt idx="0">
                  <c:v>0.69094451512619282</c:v>
                </c:pt>
                <c:pt idx="1">
                  <c:v>0.30905548487381268</c:v>
                </c:pt>
              </c:numCache>
            </c:numRef>
          </c:val>
        </c:ser>
        <c:ser>
          <c:idx val="1"/>
          <c:order val="1"/>
          <c:tx>
            <c:strRef>
              <c:f>Sheet1!$C$1</c:f>
              <c:strCache>
                <c:ptCount val="1"/>
                <c:pt idx="0">
                  <c:v>2019 Q4</c:v>
                </c:pt>
              </c:strCache>
            </c:strRef>
          </c:tx>
          <c:cat>
            <c:strRef>
              <c:f>Sheet1!$A$2:$A$3</c:f>
              <c:strCache>
                <c:ptCount val="2"/>
                <c:pt idx="0">
                  <c:v>Sales</c:v>
                </c:pt>
                <c:pt idx="1">
                  <c:v>Service</c:v>
                </c:pt>
              </c:strCache>
            </c:strRef>
          </c:cat>
          <c:val>
            <c:numRef>
              <c:f>Sheet1!$C$2:$C$3</c:f>
              <c:numCache>
                <c:formatCode>0.00%</c:formatCode>
                <c:ptCount val="2"/>
                <c:pt idx="0">
                  <c:v>0.81693643117572579</c:v>
                </c:pt>
                <c:pt idx="1">
                  <c:v>0.22408545125207746</c:v>
                </c:pt>
              </c:numCache>
            </c:numRef>
          </c:val>
        </c:ser>
        <c:ser>
          <c:idx val="2"/>
          <c:order val="2"/>
          <c:tx>
            <c:strRef>
              <c:f>Sheet1!$D$1</c:f>
              <c:strCache>
                <c:ptCount val="1"/>
                <c:pt idx="0">
                  <c:v>2020 Q1*</c:v>
                </c:pt>
              </c:strCache>
            </c:strRef>
          </c:tx>
          <c:cat>
            <c:strRef>
              <c:f>Sheet1!$A$2:$A$3</c:f>
              <c:strCache>
                <c:ptCount val="2"/>
                <c:pt idx="0">
                  <c:v>Sales</c:v>
                </c:pt>
                <c:pt idx="1">
                  <c:v>Service</c:v>
                </c:pt>
              </c:strCache>
            </c:strRef>
          </c:cat>
          <c:val>
            <c:numRef>
              <c:f>Sheet1!$D$2:$D$3</c:f>
              <c:numCache>
                <c:formatCode>0.00%</c:formatCode>
                <c:ptCount val="2"/>
                <c:pt idx="0">
                  <c:v>0.98950023863094017</c:v>
                </c:pt>
                <c:pt idx="1">
                  <c:v>1.0611176186866947E-2</c:v>
                </c:pt>
              </c:numCache>
            </c:numRef>
          </c:val>
        </c:ser>
        <c:dLbls>
          <c:showPercent val="1"/>
        </c:dLbls>
        <c:firstSliceAng val="0"/>
      </c:pieChart>
    </c:plotArea>
    <c:legend>
      <c:legendPos val="r"/>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2019 Q4</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showLeaderLines val="1"/>
          </c:dLbls>
          <c:cat>
            <c:strRef>
              <c:f>Sheet1!$A$2:$A$3</c:f>
              <c:strCache>
                <c:ptCount val="2"/>
                <c:pt idx="0">
                  <c:v>Sales</c:v>
                </c:pt>
                <c:pt idx="1">
                  <c:v>Service</c:v>
                </c:pt>
              </c:strCache>
            </c:strRef>
          </c:cat>
          <c:val>
            <c:numRef>
              <c:f>Sheet1!$B$2:$B$3</c:f>
              <c:numCache>
                <c:formatCode>0.00%</c:formatCode>
                <c:ptCount val="2"/>
                <c:pt idx="0">
                  <c:v>0.69794511143994764</c:v>
                </c:pt>
                <c:pt idx="1">
                  <c:v>0.30205488856005447</c:v>
                </c:pt>
              </c:numCache>
            </c:numRef>
          </c:val>
        </c:ser>
        <c:dLbls>
          <c:showPercent val="1"/>
        </c:dLbls>
        <c:firstSliceAng val="0"/>
      </c:pieChart>
    </c:plotArea>
    <c:legend>
      <c:legendPos val="r"/>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2020 Q1*</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showLeaderLines val="1"/>
          </c:dLbls>
          <c:cat>
            <c:strRef>
              <c:f>Sheet1!$A$2:$A$3</c:f>
              <c:strCache>
                <c:ptCount val="2"/>
                <c:pt idx="0">
                  <c:v>Sales</c:v>
                </c:pt>
                <c:pt idx="1">
                  <c:v>Service</c:v>
                </c:pt>
              </c:strCache>
            </c:strRef>
          </c:cat>
          <c:val>
            <c:numRef>
              <c:f>Sheet1!$B$2:$B$3</c:f>
              <c:numCache>
                <c:formatCode>0.00%</c:formatCode>
                <c:ptCount val="2"/>
                <c:pt idx="0">
                  <c:v>0.72000000000000064</c:v>
                </c:pt>
                <c:pt idx="1">
                  <c:v>0.28000000000000008</c:v>
                </c:pt>
              </c:numCache>
            </c:numRef>
          </c:val>
        </c:ser>
        <c:dLbls>
          <c:showPercent val="1"/>
        </c:dLbls>
        <c:firstSliceAng val="0"/>
      </c:pieChart>
    </c:plotArea>
    <c:legend>
      <c:legendPos val="r"/>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2019 Q3</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showLeaderLines val="1"/>
          </c:dLbls>
          <c:cat>
            <c:strRef>
              <c:f>Sheet1!$A$2:$A$3</c:f>
              <c:strCache>
                <c:ptCount val="2"/>
                <c:pt idx="0">
                  <c:v>To B</c:v>
                </c:pt>
                <c:pt idx="1">
                  <c:v>To C</c:v>
                </c:pt>
              </c:strCache>
            </c:strRef>
          </c:cat>
          <c:val>
            <c:numRef>
              <c:f>Sheet1!$B$2:$B$3</c:f>
              <c:numCache>
                <c:formatCode>General</c:formatCode>
                <c:ptCount val="2"/>
                <c:pt idx="0">
                  <c:v>0.79574454493673241</c:v>
                </c:pt>
                <c:pt idx="1">
                  <c:v>0.20425545506326845</c:v>
                </c:pt>
              </c:numCache>
            </c:numRef>
          </c:val>
        </c:ser>
        <c:dLbls>
          <c:showPercent val="1"/>
        </c:dLbls>
        <c:firstSliceAng val="0"/>
      </c:pieChart>
    </c:plotArea>
    <c:legend>
      <c:legendPos val="r"/>
      <c:layout>
        <c:manualLayout>
          <c:xMode val="edge"/>
          <c:yMode val="edge"/>
          <c:x val="0.71051880311470361"/>
          <c:y val="0.33911923497862101"/>
          <c:w val="0.21580794820266141"/>
          <c:h val="0.32176153004276131"/>
        </c:manualLayout>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2019 Q4</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showLeaderLines val="1"/>
          </c:dLbls>
          <c:cat>
            <c:strRef>
              <c:f>Sheet1!$A$2:$A$3</c:f>
              <c:strCache>
                <c:ptCount val="2"/>
                <c:pt idx="0">
                  <c:v>To B</c:v>
                </c:pt>
                <c:pt idx="1">
                  <c:v>To C</c:v>
                </c:pt>
              </c:strCache>
            </c:strRef>
          </c:cat>
          <c:val>
            <c:numRef>
              <c:f>Sheet1!$B$2:$B$3</c:f>
              <c:numCache>
                <c:formatCode>0.00%</c:formatCode>
                <c:ptCount val="2"/>
                <c:pt idx="0">
                  <c:v>0.69794511143994764</c:v>
                </c:pt>
                <c:pt idx="1">
                  <c:v>0.30205488856005447</c:v>
                </c:pt>
              </c:numCache>
            </c:numRef>
          </c:val>
        </c:ser>
        <c:dLbls>
          <c:showPercent val="1"/>
        </c:dLbls>
        <c:firstSliceAng val="0"/>
      </c:pieChart>
    </c:plotArea>
    <c:legend>
      <c:legendPos val="r"/>
      <c:layout>
        <c:manualLayout>
          <c:xMode val="edge"/>
          <c:yMode val="edge"/>
          <c:x val="0.72168141655147344"/>
          <c:y val="0.32035654430831723"/>
          <c:w val="0.21580794820266141"/>
          <c:h val="0.32176153004276131"/>
        </c:manualLayout>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pieChart>
        <c:varyColors val="1"/>
        <c:ser>
          <c:idx val="0"/>
          <c:order val="0"/>
          <c:tx>
            <c:strRef>
              <c:f>Sheet1!$B$1</c:f>
              <c:strCache>
                <c:ptCount val="1"/>
                <c:pt idx="0">
                  <c:v>2020 Q1*</c:v>
                </c:pt>
              </c:strCache>
            </c:strRef>
          </c:tx>
          <c:dPt>
            <c:idx val="0"/>
            <c:spPr>
              <a:solidFill>
                <a:srgbClr val="FFC000">
                  <a:alpha val="60000"/>
                </a:srgbClr>
              </a:solidFill>
            </c:spPr>
          </c:dPt>
          <c:dPt>
            <c:idx val="1"/>
            <c:spPr>
              <a:solidFill>
                <a:srgbClr val="92D050">
                  <a:alpha val="80000"/>
                </a:srgbClr>
              </a:solidFill>
            </c:spPr>
          </c:dPt>
          <c:dLbls>
            <c:dLbl>
              <c:idx val="1"/>
              <c:layout>
                <c:manualLayout>
                  <c:x val="5.7004681472173933E-2"/>
                  <c:y val="0.12703429411414799"/>
                </c:manualLayout>
              </c:layout>
              <c:showPercent val="1"/>
            </c:dLbl>
            <c:txPr>
              <a:bodyPr/>
              <a:lstStyle/>
              <a:p>
                <a:pPr>
                  <a:defRPr lang="zh-TW"/>
                </a:pPr>
                <a:endParaRPr lang="zh-TW"/>
              </a:p>
            </c:txPr>
            <c:showPercent val="1"/>
            <c:showLeaderLines val="1"/>
          </c:dLbls>
          <c:cat>
            <c:strRef>
              <c:f>Sheet1!$A$2:$A$3</c:f>
              <c:strCache>
                <c:ptCount val="2"/>
                <c:pt idx="0">
                  <c:v>To B</c:v>
                </c:pt>
                <c:pt idx="1">
                  <c:v>To C</c:v>
                </c:pt>
              </c:strCache>
            </c:strRef>
          </c:cat>
          <c:val>
            <c:numRef>
              <c:f>Sheet1!$B$2:$B$3</c:f>
              <c:numCache>
                <c:formatCode>0.00%</c:formatCode>
                <c:ptCount val="2"/>
                <c:pt idx="0">
                  <c:v>0.74000000000000132</c:v>
                </c:pt>
                <c:pt idx="1">
                  <c:v>0.26</c:v>
                </c:pt>
              </c:numCache>
            </c:numRef>
          </c:val>
        </c:ser>
        <c:dLbls>
          <c:showPercent val="1"/>
        </c:dLbls>
        <c:firstSliceAng val="0"/>
      </c:pieChart>
    </c:plotArea>
    <c:legend>
      <c:legendPos val="r"/>
      <c:layout>
        <c:manualLayout>
          <c:xMode val="edge"/>
          <c:yMode val="edge"/>
          <c:x val="0.73507655267558825"/>
          <c:y val="0.33911923497862101"/>
          <c:w val="0.21580794820266141"/>
          <c:h val="0.32176153004276131"/>
        </c:manualLayout>
      </c:layout>
      <c:txPr>
        <a:bodyPr/>
        <a:lstStyle/>
        <a:p>
          <a:pPr>
            <a:defRPr lang="zh-TW"/>
          </a:pPr>
          <a:endParaRPr lang="zh-TW"/>
        </a:p>
      </c:txPr>
    </c:legend>
    <c:plotVisOnly val="1"/>
  </c:chart>
  <c:txPr>
    <a:bodyPr/>
    <a:lstStyle/>
    <a:p>
      <a:pPr>
        <a:defRPr sz="2800" b="1">
          <a:latin typeface="微軟正黑體" pitchFamily="34" charset="-120"/>
          <a:ea typeface="微軟正黑體" pitchFamily="34" charset="-120"/>
        </a:defRPr>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zh-TW" altLang="en-US" sz="3600" b="1" dirty="0" smtClean="0">
              <a:latin typeface="+mn-lt"/>
              <a:ea typeface="微軟正黑體" pitchFamily="34" charset="-120"/>
            </a:rPr>
            <a:t>程式語法</a:t>
          </a:r>
          <a:endParaRPr lang="en-US" altLang="zh-TW" sz="3600" b="1" dirty="0">
            <a:latin typeface="+mn-lt"/>
            <a:ea typeface="微軟正黑體" pitchFamily="34" charset="-120"/>
          </a:endParaRPr>
        </a:p>
      </dgm:t>
    </dgm:pt>
    <dgm:pt modelId="{2B76543C-FF40-4B79-9C45-526C2097AE9C}" type="parTrans" cxnId="{05B57A8B-D81A-4CAA-B6AF-D7B46F16F3EC}">
      <dgm:prSet/>
      <dgm:spPr/>
      <dgm:t>
        <a:bodyPr/>
        <a:lstStyle/>
        <a:p>
          <a:endParaRPr lang="zh-TW" altLang="en-US" sz="1400"/>
        </a:p>
      </dgm:t>
    </dgm:pt>
    <dgm:pt modelId="{4BD46C41-C62D-4B04-A761-4F77570A134F}" type="sibTrans" cxnId="{05B57A8B-D81A-4CAA-B6AF-D7B46F16F3EC}">
      <dgm:prSet/>
      <dgm:spPr/>
      <dgm:t>
        <a:bodyPr/>
        <a:lstStyle/>
        <a:p>
          <a:endParaRPr lang="zh-TW" altLang="en-US" sz="1400"/>
        </a:p>
      </dgm:t>
    </dgm:pt>
    <dgm:pt modelId="{0838A61D-99A8-49F8-992C-7D9186FE77A3}">
      <dgm:prSet phldrT="[文字]" custT="1"/>
      <dgm:spPr/>
      <dgm:t>
        <a:bodyPr/>
        <a:lstStyle/>
        <a:p>
          <a:pPr algn="l">
            <a:spcAft>
              <a:spcPts val="0"/>
            </a:spcAft>
          </a:pPr>
          <a:r>
            <a:rPr lang="zh-TW" altLang="en-US" sz="3600" b="1" dirty="0" smtClean="0">
              <a:latin typeface="+mn-lt"/>
              <a:ea typeface="微軟正黑體" pitchFamily="34" charset="-120"/>
            </a:rPr>
            <a:t>流程邏輯與運算思維</a:t>
          </a:r>
          <a:endParaRPr lang="en-US" altLang="zh-TW" sz="3600" b="1" dirty="0" smtClean="0">
            <a:latin typeface="+mn-lt"/>
            <a:ea typeface="微軟正黑體" pitchFamily="34" charset="-120"/>
          </a:endParaRPr>
        </a:p>
        <a:p>
          <a:pPr algn="l">
            <a:spcAft>
              <a:spcPts val="0"/>
            </a:spcAft>
          </a:pPr>
          <a:r>
            <a:rPr lang="en-US" altLang="zh-TW" sz="3600" b="1" dirty="0" smtClean="0">
              <a:latin typeface="+mn-lt"/>
              <a:ea typeface="微軟正黑體" pitchFamily="34" charset="-120"/>
            </a:rPr>
            <a:t>(</a:t>
          </a:r>
          <a:r>
            <a:rPr lang="zh-TW" altLang="en-US" sz="3600" b="1" dirty="0" smtClean="0">
              <a:latin typeface="+mn-lt"/>
              <a:ea typeface="微軟正黑體" pitchFamily="34" charset="-120"/>
            </a:rPr>
            <a:t>演算法資料結構</a:t>
          </a:r>
          <a:r>
            <a:rPr lang="en-US" altLang="zh-TW" sz="3600" b="1" dirty="0" smtClean="0">
              <a:latin typeface="+mn-lt"/>
              <a:ea typeface="微軟正黑體" pitchFamily="34" charset="-120"/>
            </a:rPr>
            <a:t>)</a:t>
          </a:r>
          <a:endParaRPr lang="en-US" altLang="zh-TW" sz="3600" b="1" dirty="0">
            <a:latin typeface="+mn-lt"/>
            <a:ea typeface="微軟正黑體" pitchFamily="34" charset="-120"/>
          </a:endParaRPr>
        </a:p>
      </dgm:t>
    </dgm:pt>
    <dgm:pt modelId="{92235E7B-7301-4931-855C-741B84E31811}" type="parTrans" cxnId="{FD9F0CD6-8095-4832-A42C-6149C8294071}">
      <dgm:prSet/>
      <dgm:spPr/>
      <dgm:t>
        <a:bodyPr/>
        <a:lstStyle/>
        <a:p>
          <a:endParaRPr lang="zh-TW" altLang="en-US" sz="1400"/>
        </a:p>
      </dgm:t>
    </dgm:pt>
    <dgm:pt modelId="{F07F346E-B5A0-4891-88B6-810E1A37204C}" type="sibTrans" cxnId="{FD9F0CD6-8095-4832-A42C-6149C8294071}">
      <dgm:prSet/>
      <dgm:spPr/>
      <dgm:t>
        <a:bodyPr/>
        <a:lstStyle/>
        <a:p>
          <a:endParaRPr lang="zh-TW" altLang="en-US" sz="1400"/>
        </a:p>
      </dgm:t>
    </dgm:pt>
    <dgm:pt modelId="{59A6C158-BF1D-4DA0-BBAB-A3E942470AAE}">
      <dgm:prSet phldrT="[文字]" custT="1"/>
      <dgm:spPr/>
      <dgm:t>
        <a:bodyPr/>
        <a:lstStyle/>
        <a:p>
          <a:pPr>
            <a:spcAft>
              <a:spcPts val="0"/>
            </a:spcAft>
          </a:pPr>
          <a:r>
            <a:rPr lang="zh-TW" altLang="en-US" sz="3600" b="1" dirty="0" smtClean="0">
              <a:latin typeface="+mn-lt"/>
              <a:ea typeface="微軟正黑體" pitchFamily="34" charset="-120"/>
            </a:rPr>
            <a:t>程式專案</a:t>
          </a:r>
          <a:endParaRPr lang="en-US" altLang="zh-TW" sz="3600" b="1" dirty="0">
            <a:latin typeface="+mn-lt"/>
            <a:ea typeface="微軟正黑體" pitchFamily="34" charset="-120"/>
          </a:endParaRPr>
        </a:p>
      </dgm:t>
    </dgm:pt>
    <dgm:pt modelId="{557844DF-1849-4AE6-89CA-8E72637FF6EC}" type="parTrans" cxnId="{1CD53547-2305-4113-96F2-8469A6FC57D6}">
      <dgm:prSet/>
      <dgm:spPr/>
      <dgm:t>
        <a:bodyPr/>
        <a:lstStyle/>
        <a:p>
          <a:endParaRPr lang="zh-TW" altLang="en-US" sz="1400"/>
        </a:p>
      </dgm:t>
    </dgm:pt>
    <dgm:pt modelId="{4440B276-5377-4D18-A857-BF1EC4783C0A}" type="sibTrans" cxnId="{1CD53547-2305-4113-96F2-8469A6FC57D6}">
      <dgm:prSet/>
      <dgm:spPr/>
      <dgm:t>
        <a:bodyPr/>
        <a:lstStyle/>
        <a:p>
          <a:endParaRPr lang="zh-TW" altLang="en-US" sz="1400"/>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custAng="207499"/>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custLinFactY="-1680" custLinFactNeighborX="-6833" custLinFactNeighborY="-100000"/>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4348" custScaleY="66640" custLinFactNeighborX="-89960" custLinFactNeighborY="-59429">
        <dgm:presLayoutVars>
          <dgm:bulletEnabled val="1"/>
        </dgm:presLayoutVars>
      </dgm:prSet>
      <dgm:spPr/>
      <dgm:t>
        <a:bodyPr/>
        <a:lstStyle/>
        <a:p>
          <a:endParaRPr lang="zh-TW" altLang="en-US"/>
        </a:p>
      </dgm:t>
    </dgm:pt>
    <dgm:pt modelId="{1FE3573F-2BAF-4769-A2B9-0955ECC466BD}" type="pres">
      <dgm:prSet presAssocID="{0838A61D-99A8-49F8-992C-7D9186FE77A3}" presName="bullet3b" presStyleLbl="node1" presStyleIdx="1" presStyleCnt="3" custScaleX="63035" custScaleY="63035" custLinFactNeighborX="-96388" custLinFactNeighborY="-14767"/>
      <dgm:spPr>
        <a:solidFill>
          <a:srgbClr val="C00000">
            <a:alpha val="99000"/>
          </a:srgbClr>
        </a:solidFill>
      </dgm:spPr>
    </dgm:pt>
    <dgm:pt modelId="{07F24503-9761-4D8B-88BF-70AF293F7F4F}" type="pres">
      <dgm:prSet presAssocID="{0838A61D-99A8-49F8-992C-7D9186FE77A3}" presName="textBox3b" presStyleLbl="revTx" presStyleIdx="1" presStyleCnt="3" custScaleX="176462" custScaleY="51280" custLinFactNeighborX="27615" custLinFactNeighborY="-45021">
        <dgm:presLayoutVars>
          <dgm:bulletEnabled val="1"/>
        </dgm:presLayoutVars>
      </dgm:prSet>
      <dgm:spPr/>
      <dgm:t>
        <a:bodyPr/>
        <a:lstStyle/>
        <a:p>
          <a:endParaRPr lang="zh-TW" altLang="en-US"/>
        </a:p>
      </dgm:t>
    </dgm:pt>
    <dgm:pt modelId="{5FCAEE05-9233-4835-9F04-863588ED3D90}" type="pres">
      <dgm:prSet presAssocID="{59A6C158-BF1D-4DA0-BBAB-A3E942470AAE}" presName="bullet3c" presStyleLbl="node1" presStyleIdx="2" presStyleCnt="3" custScaleX="49070" custScaleY="49069" custLinFactX="146207" custLinFactNeighborX="200000" custLinFactNeighborY="-34264"/>
      <dgm:spPr>
        <a:solidFill>
          <a:srgbClr val="4F749A"/>
        </a:solidFill>
      </dgm:spPr>
    </dgm:pt>
    <dgm:pt modelId="{B6D64586-17E1-4D07-BFE8-8C24C4CE249B}" type="pres">
      <dgm:prSet presAssocID="{59A6C158-BF1D-4DA0-BBAB-A3E942470AAE}" presName="textBox3c" presStyleLbl="revTx" presStyleIdx="2" presStyleCnt="3" custScaleX="123548" custScaleY="25289" custLinFactX="7553" custLinFactNeighborX="100000" custLinFactNeighborY="-50939">
        <dgm:presLayoutVars>
          <dgm:bulletEnabled val="1"/>
        </dgm:presLayoutVars>
      </dgm:prSet>
      <dgm:spPr/>
      <dgm:t>
        <a:bodyPr/>
        <a:lstStyle/>
        <a:p>
          <a:endParaRPr lang="zh-TW" altLang="en-US"/>
        </a:p>
      </dgm:t>
    </dgm:pt>
  </dgm:ptLst>
  <dgm:cxnLst>
    <dgm:cxn modelId="{FD9F0CD6-8095-4832-A42C-6149C8294071}" srcId="{0624E7D7-2FD6-4107-A67D-02F665275A4C}" destId="{0838A61D-99A8-49F8-992C-7D9186FE77A3}" srcOrd="1" destOrd="0" parTransId="{92235E7B-7301-4931-855C-741B84E31811}" sibTransId="{F07F346E-B5A0-4891-88B6-810E1A37204C}"/>
    <dgm:cxn modelId="{1CD53547-2305-4113-96F2-8469A6FC57D6}" srcId="{0624E7D7-2FD6-4107-A67D-02F665275A4C}" destId="{59A6C158-BF1D-4DA0-BBAB-A3E942470AAE}" srcOrd="2" destOrd="0" parTransId="{557844DF-1849-4AE6-89CA-8E72637FF6EC}" sibTransId="{4440B276-5377-4D18-A857-BF1EC4783C0A}"/>
    <dgm:cxn modelId="{20A2F677-8A4A-4B53-85D4-90DB64B6B89D}" type="presOf" srcId="{71A7C4A7-14C1-49FE-8288-6BB65D707095}" destId="{690B806B-670C-4E4C-A5AB-A30DB5CD57D2}" srcOrd="0" destOrd="0" presId="urn:microsoft.com/office/officeart/2005/8/layout/arrow2"/>
    <dgm:cxn modelId="{3B5538F0-7EA3-421C-ADC0-0396D4DF8796}" type="presOf" srcId="{0624E7D7-2FD6-4107-A67D-02F665275A4C}" destId="{9571B817-79C0-4427-B325-76E1B5032DB4}" srcOrd="0" destOrd="0" presId="urn:microsoft.com/office/officeart/2005/8/layout/arrow2"/>
    <dgm:cxn modelId="{05B57A8B-D81A-4CAA-B6AF-D7B46F16F3EC}" srcId="{0624E7D7-2FD6-4107-A67D-02F665275A4C}" destId="{71A7C4A7-14C1-49FE-8288-6BB65D707095}" srcOrd="0" destOrd="0" parTransId="{2B76543C-FF40-4B79-9C45-526C2097AE9C}" sibTransId="{4BD46C41-C62D-4B04-A761-4F77570A134F}"/>
    <dgm:cxn modelId="{6EB18B1B-3335-4FB7-A790-D8564C9F324E}" type="presOf" srcId="{0838A61D-99A8-49F8-992C-7D9186FE77A3}" destId="{07F24503-9761-4D8B-88BF-70AF293F7F4F}" srcOrd="0" destOrd="0" presId="urn:microsoft.com/office/officeart/2005/8/layout/arrow2"/>
    <dgm:cxn modelId="{06CB4986-4D8D-4CC3-800F-371662F40B16}" type="presOf" srcId="{59A6C158-BF1D-4DA0-BBAB-A3E942470AAE}" destId="{B6D64586-17E1-4D07-BFE8-8C24C4CE249B}" srcOrd="0" destOrd="0" presId="urn:microsoft.com/office/officeart/2005/8/layout/arrow2"/>
    <dgm:cxn modelId="{0F9BA195-05D0-4574-841B-270544882B43}" type="presParOf" srcId="{9571B817-79C0-4427-B325-76E1B5032DB4}" destId="{80F869FA-310F-49DB-83A5-1119247D1913}" srcOrd="0" destOrd="0" presId="urn:microsoft.com/office/officeart/2005/8/layout/arrow2"/>
    <dgm:cxn modelId="{98FF3FE5-2847-4CA0-9BB3-63B7F4C18FAF}" type="presParOf" srcId="{9571B817-79C0-4427-B325-76E1B5032DB4}" destId="{0C1CFD9A-90F1-40A0-89A9-041A14AF31D3}" srcOrd="1" destOrd="0" presId="urn:microsoft.com/office/officeart/2005/8/layout/arrow2"/>
    <dgm:cxn modelId="{BBEA7AA2-FF0E-4D50-808A-6974A128E020}" type="presParOf" srcId="{0C1CFD9A-90F1-40A0-89A9-041A14AF31D3}" destId="{A34AEE01-80F8-4A82-9395-92D684162FE4}" srcOrd="0" destOrd="0" presId="urn:microsoft.com/office/officeart/2005/8/layout/arrow2"/>
    <dgm:cxn modelId="{2DE0A32C-8229-47D5-8ED3-E6650171F6C5}" type="presParOf" srcId="{0C1CFD9A-90F1-40A0-89A9-041A14AF31D3}" destId="{690B806B-670C-4E4C-A5AB-A30DB5CD57D2}" srcOrd="1" destOrd="0" presId="urn:microsoft.com/office/officeart/2005/8/layout/arrow2"/>
    <dgm:cxn modelId="{AD1EE0AC-BEE2-4469-B59D-26F2C2DDA1C3}" type="presParOf" srcId="{0C1CFD9A-90F1-40A0-89A9-041A14AF31D3}" destId="{1FE3573F-2BAF-4769-A2B9-0955ECC466BD}" srcOrd="2" destOrd="0" presId="urn:microsoft.com/office/officeart/2005/8/layout/arrow2"/>
    <dgm:cxn modelId="{64E6A9CE-1BB1-43CE-9BF6-55FC8492B189}" type="presParOf" srcId="{0C1CFD9A-90F1-40A0-89A9-041A14AF31D3}" destId="{07F24503-9761-4D8B-88BF-70AF293F7F4F}" srcOrd="3" destOrd="0" presId="urn:microsoft.com/office/officeart/2005/8/layout/arrow2"/>
    <dgm:cxn modelId="{CBCE0363-ADE2-45F0-AACE-9FF462776357}" type="presParOf" srcId="{0C1CFD9A-90F1-40A0-89A9-041A14AF31D3}" destId="{5FCAEE05-9233-4835-9F04-863588ED3D90}" srcOrd="4" destOrd="0" presId="urn:microsoft.com/office/officeart/2005/8/layout/arrow2"/>
    <dgm:cxn modelId="{31F7D5F1-8449-4E75-90C1-1D612D3BA6FA}" type="presParOf" srcId="{0C1CFD9A-90F1-40A0-89A9-041A14AF31D3}" destId="{B6D64586-17E1-4D07-BFE8-8C24C4CE249B}" srcOrd="5" destOrd="0" presId="urn:microsoft.com/office/officeart/2005/8/layout/arrow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F869FA-310F-49DB-83A5-1119247D1913}">
      <dsp:nvSpPr>
        <dsp:cNvPr id="0" name=""/>
        <dsp:cNvSpPr/>
      </dsp:nvSpPr>
      <dsp:spPr>
        <a:xfrm rot="207499">
          <a:off x="2219587" y="0"/>
          <a:ext cx="10394472" cy="6496545"/>
        </a:xfrm>
        <a:prstGeom prst="swooshArrow">
          <a:avLst>
            <a:gd name="adj1" fmla="val 25000"/>
            <a:gd name="adj2" fmla="val 25000"/>
          </a:avLst>
        </a:prstGeom>
        <a:solidFill>
          <a:srgbClr val="FFC000">
            <a:alpha val="52000"/>
          </a:srgbClr>
        </a:solidFill>
        <a:ln>
          <a:noFill/>
        </a:ln>
        <a:effectLst/>
      </dsp:spPr>
      <dsp:style>
        <a:lnRef idx="0">
          <a:scrgbClr r="0" g="0" b="0"/>
        </a:lnRef>
        <a:fillRef idx="1">
          <a:scrgbClr r="0" g="0" b="0"/>
        </a:fillRef>
        <a:effectRef idx="0">
          <a:scrgbClr r="0" g="0" b="0"/>
        </a:effectRef>
        <a:fontRef idx="minor"/>
      </dsp:style>
    </dsp:sp>
    <dsp:sp modelId="{A34AEE01-80F8-4A82-9395-92D684162FE4}">
      <dsp:nvSpPr>
        <dsp:cNvPr id="0" name=""/>
        <dsp:cNvSpPr/>
      </dsp:nvSpPr>
      <dsp:spPr>
        <a:xfrm>
          <a:off x="3521219" y="4209118"/>
          <a:ext cx="270256" cy="270256"/>
        </a:xfrm>
        <a:prstGeom prst="ellips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B806B-670C-4E4C-A5AB-A30DB5CD57D2}">
      <dsp:nvSpPr>
        <dsp:cNvPr id="0" name=""/>
        <dsp:cNvSpPr/>
      </dsp:nvSpPr>
      <dsp:spPr>
        <a:xfrm>
          <a:off x="1080122" y="3816430"/>
          <a:ext cx="3253790" cy="125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203"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程式語法</a:t>
          </a:r>
          <a:endParaRPr lang="en-US" altLang="zh-TW" sz="3600" b="1" kern="1200" dirty="0">
            <a:latin typeface="+mn-lt"/>
            <a:ea typeface="微軟正黑體" pitchFamily="34" charset="-120"/>
          </a:endParaRPr>
        </a:p>
      </dsp:txBody>
      <dsp:txXfrm>
        <a:off x="1080122" y="3816430"/>
        <a:ext cx="3253790" cy="1251167"/>
      </dsp:txXfrm>
    </dsp:sp>
    <dsp:sp modelId="{1FE3573F-2BAF-4769-A2B9-0955ECC466BD}">
      <dsp:nvSpPr>
        <dsp:cNvPr id="0" name=""/>
        <dsp:cNvSpPr/>
      </dsp:nvSpPr>
      <dsp:spPr>
        <a:xfrm>
          <a:off x="5544617" y="2736306"/>
          <a:ext cx="307951" cy="307951"/>
        </a:xfrm>
        <a:prstGeom prst="ellipse">
          <a:avLst/>
        </a:prstGeom>
        <a:solidFill>
          <a:srgbClr val="C00000">
            <a:alpha val="9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24503-9761-4D8B-88BF-70AF293F7F4F}">
      <dsp:nvSpPr>
        <dsp:cNvPr id="0" name=""/>
        <dsp:cNvSpPr/>
      </dsp:nvSpPr>
      <dsp:spPr>
        <a:xfrm>
          <a:off x="5904652" y="2232239"/>
          <a:ext cx="4402150" cy="1812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67"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流程邏輯與運算思維</a:t>
          </a:r>
          <a:endParaRPr lang="en-US" altLang="zh-TW" sz="3600" b="1" kern="1200" dirty="0" smtClean="0">
            <a:latin typeface="+mn-lt"/>
            <a:ea typeface="微軟正黑體" pitchFamily="34" charset="-120"/>
          </a:endParaRPr>
        </a:p>
        <a:p>
          <a:pPr lvl="0" algn="l" defTabSz="1600200">
            <a:lnSpc>
              <a:spcPct val="90000"/>
            </a:lnSpc>
            <a:spcBef>
              <a:spcPct val="0"/>
            </a:spcBef>
            <a:spcAft>
              <a:spcPts val="0"/>
            </a:spcAft>
          </a:pPr>
          <a:r>
            <a:rPr lang="en-US" altLang="zh-TW" sz="3600" b="1" kern="1200" dirty="0" smtClean="0">
              <a:latin typeface="+mn-lt"/>
              <a:ea typeface="微軟正黑體" pitchFamily="34" charset="-120"/>
            </a:rPr>
            <a:t>(</a:t>
          </a:r>
          <a:r>
            <a:rPr lang="zh-TW" altLang="en-US" sz="3600" b="1" kern="1200" dirty="0" smtClean="0">
              <a:latin typeface="+mn-lt"/>
              <a:ea typeface="微軟正黑體" pitchFamily="34" charset="-120"/>
            </a:rPr>
            <a:t>演算法資料結構</a:t>
          </a:r>
          <a:r>
            <a:rPr lang="en-US" altLang="zh-TW" sz="3600" b="1" kern="1200" dirty="0" smtClean="0">
              <a:latin typeface="+mn-lt"/>
              <a:ea typeface="微軟正黑體" pitchFamily="34" charset="-120"/>
            </a:rPr>
            <a:t>)</a:t>
          </a:r>
          <a:endParaRPr lang="en-US" altLang="zh-TW" sz="3600" b="1" kern="1200" dirty="0">
            <a:latin typeface="+mn-lt"/>
            <a:ea typeface="微軟正黑體" pitchFamily="34" charset="-120"/>
          </a:endParaRPr>
        </a:p>
      </dsp:txBody>
      <dsp:txXfrm>
        <a:off x="5904652" y="2232239"/>
        <a:ext cx="4402150" cy="1812296"/>
      </dsp:txXfrm>
    </dsp:sp>
    <dsp:sp modelId="{5FCAEE05-9233-4835-9F04-863588ED3D90}">
      <dsp:nvSpPr>
        <dsp:cNvPr id="0" name=""/>
        <dsp:cNvSpPr/>
      </dsp:nvSpPr>
      <dsp:spPr>
        <a:xfrm>
          <a:off x="11305258" y="1584179"/>
          <a:ext cx="331536" cy="331530"/>
        </a:xfrm>
        <a:prstGeom prst="ellipse">
          <a:avLst/>
        </a:prstGeom>
        <a:solidFill>
          <a:srgbClr val="4F74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64586-17E1-4D07-BFE8-8C24C4CE249B}">
      <dsp:nvSpPr>
        <dsp:cNvPr id="0" name=""/>
        <dsp:cNvSpPr/>
      </dsp:nvSpPr>
      <dsp:spPr>
        <a:xfrm>
          <a:off x="11521285" y="1368137"/>
          <a:ext cx="3082118" cy="1141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008"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程式專案</a:t>
          </a:r>
          <a:endParaRPr lang="en-US" altLang="zh-TW" sz="3600" b="1" kern="1200" dirty="0">
            <a:latin typeface="+mn-lt"/>
            <a:ea typeface="微軟正黑體" pitchFamily="34" charset="-120"/>
          </a:endParaRPr>
        </a:p>
      </dsp:txBody>
      <dsp:txXfrm>
        <a:off x="11521285" y="1368137"/>
        <a:ext cx="3082118" cy="114182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F2611D-691D-4310-945B-8140EA1A752A}" type="datetimeFigureOut">
              <a:rPr lang="zh-TW" altLang="en-US" smtClean="0"/>
              <a:pPr/>
              <a:t>2022/11/7</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E9168C-CAF3-4DD6-8BE3-0B1126AEB46A}" type="slidenum">
              <a:rPr lang="zh-TW" altLang="en-US" smtClean="0"/>
              <a:pPr/>
              <a:t>‹#›</a:t>
            </a:fld>
            <a:endParaRPr lang="zh-TW" altLang="en-US"/>
          </a:p>
        </p:txBody>
      </p:sp>
    </p:spTree>
    <p:extLst>
      <p:ext uri="{BB962C8B-B14F-4D97-AF65-F5344CB8AC3E}">
        <p14:creationId xmlns=""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14400" y="4343400"/>
            <a:ext cx="5029200" cy="4114800"/>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zh-TW" altLang="zh-TW">
                <a:sym typeface="Calibri" pitchFamily="34" charset="0"/>
              </a:rPr>
              <a:t>Click to edit Master text styles</a:t>
            </a:r>
          </a:p>
          <a:p>
            <a:pPr lvl="1"/>
            <a:r>
              <a:rPr lang="zh-TW" altLang="zh-TW">
                <a:sym typeface="Calibri" pitchFamily="34" charset="0"/>
              </a:rPr>
              <a:t>Second level</a:t>
            </a:r>
          </a:p>
          <a:p>
            <a:pPr lvl="2"/>
            <a:r>
              <a:rPr lang="zh-TW" altLang="zh-TW">
                <a:sym typeface="Calibri" pitchFamily="34" charset="0"/>
              </a:rPr>
              <a:t>Third level</a:t>
            </a:r>
          </a:p>
          <a:p>
            <a:pPr lvl="3"/>
            <a:r>
              <a:rPr lang="zh-TW" altLang="zh-TW">
                <a:sym typeface="Calibri" pitchFamily="34" charset="0"/>
              </a:rPr>
              <a:t>Fourth level</a:t>
            </a:r>
          </a:p>
          <a:p>
            <a:pPr lvl="4"/>
            <a:r>
              <a:rPr lang="zh-TW" altLang="zh-TW">
                <a:sym typeface="Calibri"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ltLang="en-US" dirty="0"/>
              <a:t>與高中大學的連結</a:t>
            </a:r>
            <a:r>
              <a:rPr lang="en-US" altLang="zh-TW" dirty="0"/>
              <a:t>-</a:t>
            </a:r>
            <a:r>
              <a:rPr lang="zh-TW" altLang="en-US" dirty="0"/>
              <a:t>語法</a:t>
            </a:r>
          </a:p>
        </p:txBody>
      </p:sp>
    </p:spTree>
    <p:extLst>
      <p:ext uri="{BB962C8B-B14F-4D97-AF65-F5344CB8AC3E}">
        <p14:creationId xmlns="" xmlns:p14="http://schemas.microsoft.com/office/powerpoint/2010/main" val="51529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defTabSz="457183">
              <a:defRPr/>
            </a:pPr>
            <a:r>
              <a:rPr lang="zh-TW" altLang="en-US" b="1" kern="0" dirty="0">
                <a:solidFill>
                  <a:prstClr val="black">
                    <a:lumMod val="65000"/>
                    <a:lumOff val="35000"/>
                  </a:prstClr>
                </a:solidFill>
                <a:latin typeface="微軟正黑體" pitchFamily="34" charset="-120"/>
                <a:ea typeface="微軟正黑體" pitchFamily="34" charset="-120"/>
              </a:rPr>
              <a:t>教學設計顧問及</a:t>
            </a:r>
            <a:r>
              <a:rPr lang="en-US" altLang="zh-TW" b="1" kern="0" dirty="0">
                <a:solidFill>
                  <a:prstClr val="black">
                    <a:lumMod val="65000"/>
                    <a:lumOff val="35000"/>
                  </a:prstClr>
                </a:solidFill>
                <a:latin typeface="微軟正黑體" pitchFamily="34" charset="-120"/>
                <a:ea typeface="微軟正黑體" pitchFamily="34" charset="-120"/>
              </a:rPr>
              <a:t>KOL</a:t>
            </a:r>
            <a:endParaRPr lang="zh-TW" altLang="en-US" dirty="0">
              <a:solidFill>
                <a:prstClr val="black">
                  <a:lumMod val="65000"/>
                  <a:lumOff val="35000"/>
                </a:prstClr>
              </a:solidFill>
              <a:latin typeface="Calibri"/>
              <a:ea typeface="新細明體" panose="02020500000000000000" pitchFamily="18" charset="-120"/>
            </a:endParaRPr>
          </a:p>
          <a:p>
            <a:endParaRPr kumimoji="1" lang="zh-TW" altLang="en-US" dirty="0"/>
          </a:p>
        </p:txBody>
      </p:sp>
    </p:spTree>
    <p:extLst>
      <p:ext uri="{BB962C8B-B14F-4D97-AF65-F5344CB8AC3E}">
        <p14:creationId xmlns:p14="http://schemas.microsoft.com/office/powerpoint/2010/main" xmlns="" val="364664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a:t> </a:t>
            </a:r>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a:t> </a:t>
            </a:r>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6DD26-32A4-2A43-990A-6F7E5E73786E}" type="datetimeFigureOut">
              <a:rPr lang="en-US" smtClean="0"/>
              <a:pPr/>
              <a:t>11/7/2022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a:t> </a:t>
            </a:r>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a:t> </a:t>
            </a:r>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indent="0" algn="ctr" defTabSz="825444" rtl="0" eaLnBrk="1" fontAlgn="base" latinLnBrk="0" hangingPunct="0">
              <a:lnSpc>
                <a:spcPct val="100000"/>
              </a:lnSpc>
              <a:spcBef>
                <a:spcPct val="0"/>
              </a:spcBef>
              <a:spcAft>
                <a:spcPct val="0"/>
              </a:spcAft>
              <a:buClrTx/>
              <a:buSzTx/>
              <a:buFontTx/>
              <a:buNone/>
              <a:tabLst/>
            </a:pPr>
            <a:endParaRPr kumimoji="0" lang="pl-PL" sz="57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fld id="{5E1A81CC-DFBB-4961-BCC0-86355A0A2863}" type="datetime1">
              <a:rPr lang="zh-TW" altLang="en-US" smtClean="0">
                <a:solidFill>
                  <a:prstClr val="black">
                    <a:tint val="75000"/>
                  </a:prstClr>
                </a:solidFill>
              </a:rPr>
              <a:pPr/>
              <a:t>2022/11/7</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a:latin typeface="Lato Regular" panose="020F0502020204030203" pitchFamily="34" charset="0"/>
              </a:rPr>
              <a:t>Pitch Deck Edition</a:t>
            </a:r>
            <a:endParaRPr lang="en-US" sz="43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xmlns="" val="47557821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latin typeface="Lato"/>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
        <p:nvSpPr>
          <p:cNvPr id="5" name="矩形 4">
            <a:extLst>
              <a:ext uri="{FF2B5EF4-FFF2-40B4-BE49-F238E27FC236}">
                <a16:creationId xmlns="" xmlns:a16="http://schemas.microsoft.com/office/drawing/2014/main" id="{58D6ADE8-AEB7-9C4A-9CC6-113EEA590C5A}"/>
              </a:ext>
            </a:extLst>
          </p:cNvPr>
          <p:cNvSpPr/>
          <p:nvPr userDrawn="1"/>
        </p:nvSpPr>
        <p:spPr bwMode="auto">
          <a:xfrm>
            <a:off x="1390800" y="4193704"/>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內頁樣板">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a:extLst>
              <a:ext uri="{FF2B5EF4-FFF2-40B4-BE49-F238E27FC236}">
                <a16:creationId xmlns="" xmlns:a16="http://schemas.microsoft.com/office/drawing/2014/main" id="{D5606EC3-BE90-D447-AF10-1514A3A54DFF}"/>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FAD6BE54-112B-B942-AC77-8607367F7F36}"/>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
        <p:nvSpPr>
          <p:cNvPr id="6" name="Oval 3">
            <a:extLst>
              <a:ext uri="{FF2B5EF4-FFF2-40B4-BE49-F238E27FC236}">
                <a16:creationId xmlns="" xmlns:a16="http://schemas.microsoft.com/office/drawing/2014/main" id="{86B0666A-F018-3548-94C5-D9EF6076CF2E}"/>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7" name="標題 1">
            <a:extLst>
              <a:ext uri="{FF2B5EF4-FFF2-40B4-BE49-F238E27FC236}">
                <a16:creationId xmlns="" xmlns:a16="http://schemas.microsoft.com/office/drawing/2014/main" id="{EAEA4817-E9CF-E54E-828F-137AEBBF6FD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userDrawn="1">
  <p:cSld name="區段標題_1">
    <p:bg>
      <p:bgRef idx="1001">
        <a:schemeClr val="bg1"/>
      </p:bgRef>
    </p:bg>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413A813-3BB4-BD46-B5DF-98898112E435}"/>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pic>
        <p:nvPicPr>
          <p:cNvPr id="4" name="Picture 2" descr="pasted-image-filtered.jpeg">
            <a:extLst>
              <a:ext uri="{FF2B5EF4-FFF2-40B4-BE49-F238E27FC236}">
                <a16:creationId xmlns="" xmlns:a16="http://schemas.microsoft.com/office/drawing/2014/main" id="{574DA2D2-2E57-F24B-8362-1DDE09F49FB6}"/>
              </a:ext>
            </a:extLst>
          </p:cNvPr>
          <p:cNvPicPr>
            <a:picLocks noChangeAspect="1"/>
          </p:cNvPicPr>
          <p:nvPr userDrawn="1"/>
        </p:nvPicPr>
        <p:blipFill>
          <a:blip r:embed="rId2" cstate="print"/>
          <a:srcRect t="7318" b="7318"/>
          <a:stretch>
            <a:fillRect/>
          </a:stretch>
        </p:blipFill>
        <p:spPr bwMode="auto">
          <a:xfrm>
            <a:off x="0" y="0"/>
            <a:ext cx="24542750" cy="13808076"/>
          </a:xfrm>
          <a:prstGeom prst="rect">
            <a:avLst/>
          </a:prstGeom>
          <a:noFill/>
          <a:ln w="12700" cap="flat" cmpd="sng">
            <a:noFill/>
            <a:prstDash val="solid"/>
            <a:miter lim="400000"/>
            <a:headEnd type="none" w="med" len="med"/>
            <a:tailEnd type="none" w="med" len="med"/>
          </a:ln>
          <a:effectLst/>
        </p:spPr>
      </p:pic>
      <p:sp>
        <p:nvSpPr>
          <p:cNvPr id="5" name="Oval 2">
            <a:extLst>
              <a:ext uri="{FF2B5EF4-FFF2-40B4-BE49-F238E27FC236}">
                <a16:creationId xmlns="" xmlns:a16="http://schemas.microsoft.com/office/drawing/2014/main" id="{A28D239B-33C1-C943-BBA9-015216FE3F83}"/>
              </a:ext>
            </a:extLst>
          </p:cNvPr>
          <p:cNvSpPr>
            <a:spLocks/>
          </p:cNvSpPr>
          <p:nvPr userDrawn="1"/>
        </p:nvSpPr>
        <p:spPr bwMode="auto">
          <a:xfrm>
            <a:off x="8492849" y="3284166"/>
            <a:ext cx="7398303" cy="7147668"/>
          </a:xfrm>
          <a:prstGeom prst="ellipse">
            <a:avLst/>
          </a:prstGeom>
          <a:solidFill>
            <a:srgbClr val="EDC003">
              <a:alpha val="70000"/>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7" name="內容版面配置區 6">
            <a:extLst>
              <a:ext uri="{FF2B5EF4-FFF2-40B4-BE49-F238E27FC236}">
                <a16:creationId xmlns="" xmlns:a16="http://schemas.microsoft.com/office/drawing/2014/main" id="{CF9AAA0C-DCAA-7E48-B8FA-E65B13DC5713}"/>
              </a:ext>
            </a:extLst>
          </p:cNvPr>
          <p:cNvSpPr>
            <a:spLocks noGrp="1"/>
          </p:cNvSpPr>
          <p:nvPr>
            <p:ph sz="quarter" idx="11"/>
          </p:nvPr>
        </p:nvSpPr>
        <p:spPr>
          <a:xfrm>
            <a:off x="4595156" y="5202238"/>
            <a:ext cx="15193688" cy="3600450"/>
          </a:xfrm>
          <a:prstGeom prst="rect">
            <a:avLst/>
          </a:prstGeom>
        </p:spPr>
        <p:txBody>
          <a:bodyPr anchor="ctr"/>
          <a:lstStyle>
            <a:lvl1pPr algn="ctr">
              <a:defRPr sz="7200">
                <a:solidFill>
                  <a:schemeClr val="bg1"/>
                </a:solidFill>
              </a:defRPr>
            </a:lvl1pPr>
          </a:lstStyle>
          <a:p>
            <a:pPr lvl="0"/>
            <a:r>
              <a:rPr kumimoji="1" lang="zh-TW" altLang="en-US" dirty="0"/>
              <a:t>按一下以編輯母片文字樣式</a:t>
            </a:r>
          </a:p>
        </p:txBody>
      </p:sp>
    </p:spTree>
    <p:extLst>
      <p:ext uri="{BB962C8B-B14F-4D97-AF65-F5344CB8AC3E}">
        <p14:creationId xmlns="" xmlns:p14="http://schemas.microsoft.com/office/powerpoint/2010/main" val="1350012343"/>
      </p:ext>
    </p:extLst>
  </p:cSld>
  <p:clrMapOvr>
    <a:overrideClrMapping bg1="lt1" tx1="dk1" bg2="lt2" tx2="dk2" accent1="accent1" accent2="accent2" accent3="accent3" accent4="accent4" accent5="accent5" accent6="accent6" hlink="hlink" folHlink="folHlink"/>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區段標題_2">
    <p:spTree>
      <p:nvGrpSpPr>
        <p:cNvPr id="1" name=""/>
        <p:cNvGrpSpPr/>
        <p:nvPr/>
      </p:nvGrpSpPr>
      <p:grpSpPr>
        <a:xfrm>
          <a:off x="0" y="0"/>
          <a:ext cx="0" cy="0"/>
          <a:chOff x="0" y="0"/>
          <a:chExt cx="0" cy="0"/>
        </a:xfrm>
      </p:grpSpPr>
      <p:sp>
        <p:nvSpPr>
          <p:cNvPr id="2" name="標題 1"/>
          <p:cNvSpPr>
            <a:spLocks noGrp="1"/>
          </p:cNvSpPr>
          <p:nvPr>
            <p:ph type="title"/>
          </p:nvPr>
        </p:nvSpPr>
        <p:spPr>
          <a:xfrm>
            <a:off x="1828800" y="6858000"/>
            <a:ext cx="20726400" cy="2724150"/>
          </a:xfrm>
        </p:spPr>
        <p:txBody>
          <a:bodyPr/>
          <a:lstStyle>
            <a:lvl1pPr algn="l">
              <a:defRPr sz="7200" b="1" cap="all"/>
            </a:lvl1pPr>
          </a:lstStyle>
          <a:p>
            <a:r>
              <a:rPr lang="zh-TW" altLang="en-US" dirty="0"/>
              <a:t>按一下以編輯母片標題樣式</a:t>
            </a:r>
          </a:p>
        </p:txBody>
      </p:sp>
      <p:sp>
        <p:nvSpPr>
          <p:cNvPr id="3" name="文字版面配置區 2"/>
          <p:cNvSpPr>
            <a:spLocks noGrp="1"/>
          </p:cNvSpPr>
          <p:nvPr>
            <p:ph type="body" idx="1"/>
          </p:nvPr>
        </p:nvSpPr>
        <p:spPr>
          <a:xfrm>
            <a:off x="1828800" y="3857625"/>
            <a:ext cx="20726400" cy="3000375"/>
          </a:xfrm>
          <a:prstGeom prst="rect">
            <a:avLst/>
          </a:prstGeom>
        </p:spPr>
        <p:txBody>
          <a:bodyPr anchor="b"/>
          <a:lstStyle>
            <a:lvl1pPr marL="0" indent="0">
              <a:buNone/>
              <a:defRPr sz="36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
        <p:nvSpPr>
          <p:cNvPr id="5" name="矩形 4">
            <a:extLst>
              <a:ext uri="{FF2B5EF4-FFF2-40B4-BE49-F238E27FC236}">
                <a16:creationId xmlns="" xmlns:a16="http://schemas.microsoft.com/office/drawing/2014/main" id="{AF117FDB-C504-0445-9857-7FB60C1333C1}"/>
              </a:ext>
            </a:extLst>
          </p:cNvPr>
          <p:cNvSpPr/>
          <p:nvPr userDrawn="1"/>
        </p:nvSpPr>
        <p:spPr bwMode="auto">
          <a:xfrm>
            <a:off x="1462808" y="6641976"/>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區段標題_3">
    <p:spTree>
      <p:nvGrpSpPr>
        <p:cNvPr id="1" name=""/>
        <p:cNvGrpSpPr/>
        <p:nvPr/>
      </p:nvGrpSpPr>
      <p:grpSpPr>
        <a:xfrm>
          <a:off x="0" y="0"/>
          <a:ext cx="0" cy="0"/>
          <a:chOff x="0" y="0"/>
          <a:chExt cx="0" cy="0"/>
        </a:xfrm>
      </p:grpSpPr>
      <p:pic>
        <p:nvPicPr>
          <p:cNvPr id="4" name="Picture 2">
            <a:extLst>
              <a:ext uri="{FF2B5EF4-FFF2-40B4-BE49-F238E27FC236}">
                <a16:creationId xmlns="" xmlns:a16="http://schemas.microsoft.com/office/drawing/2014/main" id="{555CF354-84C2-C046-8505-176393D6A3BB}"/>
              </a:ext>
            </a:extLst>
          </p:cNvPr>
          <p:cNvPicPr>
            <a:picLocks noChangeAspect="1" noChangeArrowheads="1"/>
          </p:cNvPicPr>
          <p:nvPr userDrawn="1"/>
        </p:nvPicPr>
        <p:blipFill>
          <a:blip r:embed="rId2" cstate="print">
            <a:lum bright="-30000" contrast="-40000"/>
          </a:blip>
          <a:srcRect l="3103" t="4176" r="225"/>
          <a:stretch>
            <a:fillRect/>
          </a:stretch>
        </p:blipFill>
        <p:spPr bwMode="auto">
          <a:xfrm flipH="1">
            <a:off x="-177985" y="1"/>
            <a:ext cx="24561984" cy="13716000"/>
          </a:xfrm>
          <a:prstGeom prst="rect">
            <a:avLst/>
          </a:prstGeom>
          <a:noFill/>
          <a:ln w="9525">
            <a:noFill/>
            <a:miter lim="800000"/>
            <a:headEnd/>
            <a:tailEnd/>
          </a:ln>
        </p:spPr>
      </p:pic>
      <p:sp>
        <p:nvSpPr>
          <p:cNvPr id="10" name="標題 1">
            <a:extLst>
              <a:ext uri="{FF2B5EF4-FFF2-40B4-BE49-F238E27FC236}">
                <a16:creationId xmlns="" xmlns:a16="http://schemas.microsoft.com/office/drawing/2014/main" id="{DFCF4E79-8A51-D948-8CE8-041E74E9131B}"/>
              </a:ext>
            </a:extLst>
          </p:cNvPr>
          <p:cNvSpPr>
            <a:spLocks noGrp="1"/>
          </p:cNvSpPr>
          <p:nvPr>
            <p:ph type="ctrTitle"/>
          </p:nvPr>
        </p:nvSpPr>
        <p:spPr>
          <a:xfrm>
            <a:off x="1828800" y="4260850"/>
            <a:ext cx="20726400" cy="2940050"/>
          </a:xfrm>
        </p:spPr>
        <p:txBody>
          <a:bodyPr/>
          <a:lstStyle>
            <a:lvl1pPr algn="ctr">
              <a:defRPr sz="7200">
                <a:solidFill>
                  <a:schemeClr val="bg1"/>
                </a:solidFill>
                <a:latin typeface="微軟正黑體" pitchFamily="34" charset="-120"/>
                <a:ea typeface="微軟正黑體" pitchFamily="34" charset="-120"/>
              </a:defRPr>
            </a:lvl1pPr>
          </a:lstStyle>
          <a:p>
            <a:r>
              <a:rPr lang="zh-TW" altLang="en-US" dirty="0"/>
              <a:t>按一下以編輯母片標題樣式</a:t>
            </a:r>
          </a:p>
        </p:txBody>
      </p:sp>
      <p:sp>
        <p:nvSpPr>
          <p:cNvPr id="12" name="內容版面配置區 11">
            <a:extLst>
              <a:ext uri="{FF2B5EF4-FFF2-40B4-BE49-F238E27FC236}">
                <a16:creationId xmlns="" xmlns:a16="http://schemas.microsoft.com/office/drawing/2014/main" id="{A45D0D68-ACCA-E949-BE72-64CD0CF760BD}"/>
              </a:ext>
            </a:extLst>
          </p:cNvPr>
          <p:cNvSpPr>
            <a:spLocks noGrp="1"/>
          </p:cNvSpPr>
          <p:nvPr>
            <p:ph sz="quarter" idx="10" hasCustomPrompt="1"/>
          </p:nvPr>
        </p:nvSpPr>
        <p:spPr>
          <a:xfrm>
            <a:off x="6683028" y="12330608"/>
            <a:ext cx="11017944" cy="720451"/>
          </a:xfrm>
          <a:prstGeom prst="rect">
            <a:avLst/>
          </a:prstGeom>
        </p:spPr>
        <p:txBody>
          <a:bodyPr/>
          <a:lstStyle>
            <a:lvl1pPr algn="ctr">
              <a:defRPr/>
            </a:lvl1pPr>
          </a:lstStyle>
          <a:p>
            <a:r>
              <a:rPr lang="en-US" altLang="zh-TW" dirty="0" err="1">
                <a:solidFill>
                  <a:schemeClr val="bg1"/>
                </a:solidFill>
                <a:effectLst>
                  <a:outerShdw blurRad="38100" dist="38100" dir="2700000" algn="tl">
                    <a:srgbClr val="000000">
                      <a:alpha val="43137"/>
                    </a:srgbClr>
                  </a:outerShdw>
                </a:effectLst>
              </a:rPr>
              <a:t>Tarkustech</a:t>
            </a:r>
            <a:r>
              <a:rPr lang="en-US" altLang="zh-TW" dirty="0">
                <a:solidFill>
                  <a:schemeClr val="bg1"/>
                </a:solidFill>
                <a:effectLst>
                  <a:outerShdw blurRad="38100" dist="38100" dir="2700000" algn="tl">
                    <a:srgbClr val="000000">
                      <a:alpha val="43137"/>
                    </a:srgbClr>
                  </a:outerShdw>
                </a:effectLst>
              </a:rPr>
              <a:t> Innovations Co. Ltd. Copyright from 2017</a:t>
            </a:r>
            <a:endParaRPr lang="zh-TW" altLang="en-US" dirty="0"/>
          </a:p>
        </p:txBody>
      </p:sp>
    </p:spTree>
    <p:extLst>
      <p:ext uri="{BB962C8B-B14F-4D97-AF65-F5344CB8AC3E}">
        <p14:creationId xmlns="" xmlns:p14="http://schemas.microsoft.com/office/powerpoint/2010/main" val="148214969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219200" y="2753544"/>
            <a:ext cx="10774363" cy="1279525"/>
          </a:xfrm>
          <a:prstGeom prst="rect">
            <a:avLst/>
          </a:prstGeom>
        </p:spPr>
        <p:txBody>
          <a:bodyPr anchor="b"/>
          <a:lstStyle>
            <a:lvl1pPr marL="0" indent="0">
              <a:buNone/>
              <a:defRPr sz="36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1219200" y="4033069"/>
            <a:ext cx="10774363"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12387263" y="2753544"/>
            <a:ext cx="10777537" cy="1279525"/>
          </a:xfrm>
          <a:prstGeom prst="rect">
            <a:avLst/>
          </a:prstGeom>
        </p:spPr>
        <p:txBody>
          <a:bodyPr anchor="b"/>
          <a:lstStyle>
            <a:lvl1pPr marL="0" indent="0">
              <a:buNone/>
              <a:defRPr lang="zh-TW" altLang="en-US" sz="3600" b="1" dirty="0">
                <a:solidFill>
                  <a:srgbClr val="4D4D4D"/>
                </a:solidFill>
                <a:latin typeface="微軟正黑體" pitchFamily="34" charset="-120"/>
                <a:ea typeface="微軟正黑體" pitchFamily="34" charset="-120"/>
                <a:cs typeface="+mn-cs"/>
                <a:sym typeface="Lat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fontAlgn="base" hangingPunct="0">
              <a:spcBef>
                <a:spcPct val="0"/>
              </a:spcBef>
              <a:spcAft>
                <a:spcPct val="0"/>
              </a:spcAft>
              <a:buNone/>
            </a:pPr>
            <a:r>
              <a:rPr lang="zh-TW" altLang="en-US" dirty="0"/>
              <a:t>按一下以編輯母片文字樣式</a:t>
            </a:r>
          </a:p>
        </p:txBody>
      </p:sp>
      <p:sp>
        <p:nvSpPr>
          <p:cNvPr id="6" name="內容版面配置區 5"/>
          <p:cNvSpPr>
            <a:spLocks noGrp="1"/>
          </p:cNvSpPr>
          <p:nvPr>
            <p:ph sz="quarter" idx="4"/>
          </p:nvPr>
        </p:nvSpPr>
        <p:spPr>
          <a:xfrm>
            <a:off x="12387263" y="4033069"/>
            <a:ext cx="10777537"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
        <p:nvSpPr>
          <p:cNvPr id="9" name="Oval 3">
            <a:extLst>
              <a:ext uri="{FF2B5EF4-FFF2-40B4-BE49-F238E27FC236}">
                <a16:creationId xmlns="" xmlns:a16="http://schemas.microsoft.com/office/drawing/2014/main" id="{9CA75F09-C80B-B645-8298-ED5EFE835BBA}"/>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10" name="標題 1">
            <a:extLst>
              <a:ext uri="{FF2B5EF4-FFF2-40B4-BE49-F238E27FC236}">
                <a16:creationId xmlns="" xmlns:a16="http://schemas.microsoft.com/office/drawing/2014/main" id="{FD039AD5-F11E-024E-85D2-F124592CECE9}"/>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表格">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5301552-F97F-9145-B62C-79EF5A28E72C}"/>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7A5A1AEB-D56F-8F42-95E9-41302B7131EB}"/>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6" name="標題 1">
            <a:extLst>
              <a:ext uri="{FF2B5EF4-FFF2-40B4-BE49-F238E27FC236}">
                <a16:creationId xmlns="" xmlns:a16="http://schemas.microsoft.com/office/drawing/2014/main" id="{43391704-2B92-284B-9FC6-55F35C8E16F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extLst>
      <p:ext uri="{BB962C8B-B14F-4D97-AF65-F5344CB8AC3E}">
        <p14:creationId xmlns="" xmlns:p14="http://schemas.microsoft.com/office/powerpoint/2010/main" val="179754264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標題only">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
        <p:nvSpPr>
          <p:cNvPr id="4" name="Oval 3">
            <a:extLst>
              <a:ext uri="{FF2B5EF4-FFF2-40B4-BE49-F238E27FC236}">
                <a16:creationId xmlns="" xmlns:a16="http://schemas.microsoft.com/office/drawing/2014/main" id="{51B11386-55EE-8848-954B-AAB98C2130F7}"/>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5" name="標題 1">
            <a:extLst>
              <a:ext uri="{FF2B5EF4-FFF2-40B4-BE49-F238E27FC236}">
                <a16:creationId xmlns="" xmlns:a16="http://schemas.microsoft.com/office/drawing/2014/main" id="{5E0B7151-2718-4647-906A-498631BBE4BA}"/>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ctr"/>
          <a:lstStyle>
            <a:lvl1pPr algn="l">
              <a:defRPr sz="3600" b="1">
                <a:latin typeface="微軟正黑體" pitchFamily="34" charset="-120"/>
                <a:ea typeface="微軟正黑體" pitchFamily="34" charset="-120"/>
              </a:defRPr>
            </a:lvl1pPr>
          </a:lstStyle>
          <a:p>
            <a:r>
              <a:rPr lang="zh-TW" altLang="en-US" dirty="0"/>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dirty="0"/>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28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
        <p:nvSpPr>
          <p:cNvPr id="5" name="Oval 3">
            <a:extLst>
              <a:ext uri="{FF2B5EF4-FFF2-40B4-BE49-F238E27FC236}">
                <a16:creationId xmlns="" xmlns:a16="http://schemas.microsoft.com/office/drawing/2014/main" id="{EF0EBD3F-3CD7-954A-A66F-FF920DBC077C}"/>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pic>
        <p:nvPicPr>
          <p:cNvPr id="5" name="Picture 2" descr="pasted-image.pdf">
            <a:extLst>
              <a:ext uri="{FF2B5EF4-FFF2-40B4-BE49-F238E27FC236}">
                <a16:creationId xmlns="" xmlns:a16="http://schemas.microsoft.com/office/drawing/2014/main" id="{3F511E61-D623-DB4F-8AD2-0A28C02335FB}"/>
              </a:ext>
            </a:extLst>
          </p:cNvPr>
          <p:cNvPicPr>
            <a:picLocks noChangeAspect="1"/>
          </p:cNvPicPr>
          <p:nvPr userDrawn="1"/>
        </p:nvPicPr>
        <p:blipFill>
          <a:blip r:embed="rId2"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Tree>
    <p:extLst>
      <p:ext uri="{BB962C8B-B14F-4D97-AF65-F5344CB8AC3E}">
        <p14:creationId xmlns="" xmlns:p14="http://schemas.microsoft.com/office/powerpoint/2010/main" val="96304814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extLst>
      <p:ext uri="{BB962C8B-B14F-4D97-AF65-F5344CB8AC3E}">
        <p14:creationId xmlns="" xmlns:p14="http://schemas.microsoft.com/office/powerpoint/2010/main" val="375216692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18" Type="http://schemas.openxmlformats.org/officeDocument/2006/relationships/slideLayout" Target="../slideLayouts/slideLayout253.xml"/><Relationship Id="rId26" Type="http://schemas.openxmlformats.org/officeDocument/2006/relationships/slideLayout" Target="../slideLayouts/slideLayout261.xml"/><Relationship Id="rId3" Type="http://schemas.openxmlformats.org/officeDocument/2006/relationships/slideLayout" Target="../slideLayouts/slideLayout238.xml"/><Relationship Id="rId21" Type="http://schemas.openxmlformats.org/officeDocument/2006/relationships/slideLayout" Target="../slideLayouts/slideLayout256.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5" Type="http://schemas.openxmlformats.org/officeDocument/2006/relationships/slideLayout" Target="../slideLayouts/slideLayout260.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20" Type="http://schemas.openxmlformats.org/officeDocument/2006/relationships/slideLayout" Target="../slideLayouts/slideLayout255.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24" Type="http://schemas.openxmlformats.org/officeDocument/2006/relationships/slideLayout" Target="../slideLayouts/slideLayout259.xml"/><Relationship Id="rId5" Type="http://schemas.openxmlformats.org/officeDocument/2006/relationships/slideLayout" Target="../slideLayouts/slideLayout240.xml"/><Relationship Id="rId15" Type="http://schemas.openxmlformats.org/officeDocument/2006/relationships/slideLayout" Target="../slideLayouts/slideLayout250.xml"/><Relationship Id="rId23" Type="http://schemas.openxmlformats.org/officeDocument/2006/relationships/slideLayout" Target="../slideLayouts/slideLayout258.xml"/><Relationship Id="rId10" Type="http://schemas.openxmlformats.org/officeDocument/2006/relationships/slideLayout" Target="../slideLayouts/slideLayout245.xml"/><Relationship Id="rId19" Type="http://schemas.openxmlformats.org/officeDocument/2006/relationships/slideLayout" Target="../slideLayouts/slideLayout254.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 Id="rId22" Type="http://schemas.openxmlformats.org/officeDocument/2006/relationships/slideLayout" Target="../slideLayouts/slideLayout257.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69.xml"/><Relationship Id="rId13" Type="http://schemas.openxmlformats.org/officeDocument/2006/relationships/slideLayout" Target="../slideLayouts/slideLayout274.xml"/><Relationship Id="rId18" Type="http://schemas.openxmlformats.org/officeDocument/2006/relationships/slideLayout" Target="../slideLayouts/slideLayout279.xml"/><Relationship Id="rId26" Type="http://schemas.openxmlformats.org/officeDocument/2006/relationships/theme" Target="../theme/theme11.xml"/><Relationship Id="rId3" Type="http://schemas.openxmlformats.org/officeDocument/2006/relationships/slideLayout" Target="../slideLayouts/slideLayout264.xml"/><Relationship Id="rId21" Type="http://schemas.openxmlformats.org/officeDocument/2006/relationships/slideLayout" Target="../slideLayouts/slideLayout282.xml"/><Relationship Id="rId7" Type="http://schemas.openxmlformats.org/officeDocument/2006/relationships/slideLayout" Target="../slideLayouts/slideLayout268.xml"/><Relationship Id="rId12" Type="http://schemas.openxmlformats.org/officeDocument/2006/relationships/slideLayout" Target="../slideLayouts/slideLayout273.xml"/><Relationship Id="rId17" Type="http://schemas.openxmlformats.org/officeDocument/2006/relationships/slideLayout" Target="../slideLayouts/slideLayout278.xml"/><Relationship Id="rId25" Type="http://schemas.openxmlformats.org/officeDocument/2006/relationships/slideLayout" Target="../slideLayouts/slideLayout286.xml"/><Relationship Id="rId2" Type="http://schemas.openxmlformats.org/officeDocument/2006/relationships/slideLayout" Target="../slideLayouts/slideLayout263.xml"/><Relationship Id="rId16" Type="http://schemas.openxmlformats.org/officeDocument/2006/relationships/slideLayout" Target="../slideLayouts/slideLayout277.xml"/><Relationship Id="rId20" Type="http://schemas.openxmlformats.org/officeDocument/2006/relationships/slideLayout" Target="../slideLayouts/slideLayout281.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24" Type="http://schemas.openxmlformats.org/officeDocument/2006/relationships/slideLayout" Target="../slideLayouts/slideLayout285.xml"/><Relationship Id="rId5" Type="http://schemas.openxmlformats.org/officeDocument/2006/relationships/slideLayout" Target="../slideLayouts/slideLayout266.xml"/><Relationship Id="rId15" Type="http://schemas.openxmlformats.org/officeDocument/2006/relationships/slideLayout" Target="../slideLayouts/slideLayout276.xml"/><Relationship Id="rId23" Type="http://schemas.openxmlformats.org/officeDocument/2006/relationships/slideLayout" Target="../slideLayouts/slideLayout284.xml"/><Relationship Id="rId10" Type="http://schemas.openxmlformats.org/officeDocument/2006/relationships/slideLayout" Target="../slideLayouts/slideLayout271.xml"/><Relationship Id="rId19" Type="http://schemas.openxmlformats.org/officeDocument/2006/relationships/slideLayout" Target="../slideLayouts/slideLayout280.xml"/><Relationship Id="rId4" Type="http://schemas.openxmlformats.org/officeDocument/2006/relationships/slideLayout" Target="../slideLayouts/slideLayout265.xml"/><Relationship Id="rId9" Type="http://schemas.openxmlformats.org/officeDocument/2006/relationships/slideLayout" Target="../slideLayouts/slideLayout270.xml"/><Relationship Id="rId14" Type="http://schemas.openxmlformats.org/officeDocument/2006/relationships/slideLayout" Target="../slideLayouts/slideLayout275.xml"/><Relationship Id="rId22" Type="http://schemas.openxmlformats.org/officeDocument/2006/relationships/slideLayout" Target="../slideLayouts/slideLayout2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slideLayout" Target="../slideLayouts/slideLayout299.xml"/><Relationship Id="rId18" Type="http://schemas.openxmlformats.org/officeDocument/2006/relationships/slideLayout" Target="../slideLayouts/slideLayout304.xml"/><Relationship Id="rId26" Type="http://schemas.openxmlformats.org/officeDocument/2006/relationships/slideLayout" Target="../slideLayouts/slideLayout312.xml"/><Relationship Id="rId3" Type="http://schemas.openxmlformats.org/officeDocument/2006/relationships/slideLayout" Target="../slideLayouts/slideLayout289.xml"/><Relationship Id="rId21" Type="http://schemas.openxmlformats.org/officeDocument/2006/relationships/slideLayout" Target="../slideLayouts/slideLayout307.xml"/><Relationship Id="rId7" Type="http://schemas.openxmlformats.org/officeDocument/2006/relationships/slideLayout" Target="../slideLayouts/slideLayout293.xml"/><Relationship Id="rId12" Type="http://schemas.openxmlformats.org/officeDocument/2006/relationships/slideLayout" Target="../slideLayouts/slideLayout298.xml"/><Relationship Id="rId17" Type="http://schemas.openxmlformats.org/officeDocument/2006/relationships/slideLayout" Target="../slideLayouts/slideLayout303.xml"/><Relationship Id="rId25" Type="http://schemas.openxmlformats.org/officeDocument/2006/relationships/slideLayout" Target="../slideLayouts/slideLayout311.xml"/><Relationship Id="rId2" Type="http://schemas.openxmlformats.org/officeDocument/2006/relationships/slideLayout" Target="../slideLayouts/slideLayout288.xml"/><Relationship Id="rId16" Type="http://schemas.openxmlformats.org/officeDocument/2006/relationships/slideLayout" Target="../slideLayouts/slideLayout302.xml"/><Relationship Id="rId20" Type="http://schemas.openxmlformats.org/officeDocument/2006/relationships/slideLayout" Target="../slideLayouts/slideLayout306.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24" Type="http://schemas.openxmlformats.org/officeDocument/2006/relationships/slideLayout" Target="../slideLayouts/slideLayout310.xml"/><Relationship Id="rId5" Type="http://schemas.openxmlformats.org/officeDocument/2006/relationships/slideLayout" Target="../slideLayouts/slideLayout291.xml"/><Relationship Id="rId15" Type="http://schemas.openxmlformats.org/officeDocument/2006/relationships/slideLayout" Target="../slideLayouts/slideLayout301.xml"/><Relationship Id="rId23" Type="http://schemas.openxmlformats.org/officeDocument/2006/relationships/slideLayout" Target="../slideLayouts/slideLayout309.xml"/><Relationship Id="rId10" Type="http://schemas.openxmlformats.org/officeDocument/2006/relationships/slideLayout" Target="../slideLayouts/slideLayout296.xml"/><Relationship Id="rId19" Type="http://schemas.openxmlformats.org/officeDocument/2006/relationships/slideLayout" Target="../slideLayouts/slideLayout305.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slideLayout" Target="../slideLayouts/slideLayout300.xml"/><Relationship Id="rId22" Type="http://schemas.openxmlformats.org/officeDocument/2006/relationships/slideLayout" Target="../slideLayouts/slideLayout308.xml"/><Relationship Id="rId27"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slideLayout" Target="../slideLayouts/slideLayout325.xml"/><Relationship Id="rId3" Type="http://schemas.openxmlformats.org/officeDocument/2006/relationships/slideLayout" Target="../slideLayouts/slideLayout315.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2" Type="http://schemas.openxmlformats.org/officeDocument/2006/relationships/slideLayout" Target="../slideLayouts/slideLayout314.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5" Type="http://schemas.openxmlformats.org/officeDocument/2006/relationships/slideLayout" Target="../slideLayouts/slideLayout317.xml"/><Relationship Id="rId15" Type="http://schemas.openxmlformats.org/officeDocument/2006/relationships/image" Target="../media/image7.png"/><Relationship Id="rId10" Type="http://schemas.openxmlformats.org/officeDocument/2006/relationships/slideLayout" Target="../slideLayouts/slideLayout322.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slideLayout" Target="../slideLayouts/slideLayout338.xml"/><Relationship Id="rId18" Type="http://schemas.openxmlformats.org/officeDocument/2006/relationships/slideLayout" Target="../slideLayouts/slideLayout343.xml"/><Relationship Id="rId26" Type="http://schemas.openxmlformats.org/officeDocument/2006/relationships/theme" Target="../theme/theme14.xml"/><Relationship Id="rId3" Type="http://schemas.openxmlformats.org/officeDocument/2006/relationships/slideLayout" Target="../slideLayouts/slideLayout328.xml"/><Relationship Id="rId21" Type="http://schemas.openxmlformats.org/officeDocument/2006/relationships/slideLayout" Target="../slideLayouts/slideLayout346.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17" Type="http://schemas.openxmlformats.org/officeDocument/2006/relationships/slideLayout" Target="../slideLayouts/slideLayout342.xml"/><Relationship Id="rId25" Type="http://schemas.openxmlformats.org/officeDocument/2006/relationships/slideLayout" Target="../slideLayouts/slideLayout350.xml"/><Relationship Id="rId2" Type="http://schemas.openxmlformats.org/officeDocument/2006/relationships/slideLayout" Target="../slideLayouts/slideLayout327.xml"/><Relationship Id="rId16" Type="http://schemas.openxmlformats.org/officeDocument/2006/relationships/slideLayout" Target="../slideLayouts/slideLayout341.xml"/><Relationship Id="rId20" Type="http://schemas.openxmlformats.org/officeDocument/2006/relationships/slideLayout" Target="../slideLayouts/slideLayout345.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24" Type="http://schemas.openxmlformats.org/officeDocument/2006/relationships/slideLayout" Target="../slideLayouts/slideLayout349.xml"/><Relationship Id="rId5" Type="http://schemas.openxmlformats.org/officeDocument/2006/relationships/slideLayout" Target="../slideLayouts/slideLayout330.xml"/><Relationship Id="rId15" Type="http://schemas.openxmlformats.org/officeDocument/2006/relationships/slideLayout" Target="../slideLayouts/slideLayout340.xml"/><Relationship Id="rId23" Type="http://schemas.openxmlformats.org/officeDocument/2006/relationships/slideLayout" Target="../slideLayouts/slideLayout348.xml"/><Relationship Id="rId10" Type="http://schemas.openxmlformats.org/officeDocument/2006/relationships/slideLayout" Target="../slideLayouts/slideLayout335.xml"/><Relationship Id="rId19" Type="http://schemas.openxmlformats.org/officeDocument/2006/relationships/slideLayout" Target="../slideLayouts/slideLayout344.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slideLayout" Target="../slideLayouts/slideLayout339.xml"/><Relationship Id="rId22" Type="http://schemas.openxmlformats.org/officeDocument/2006/relationships/slideLayout" Target="../slideLayouts/slideLayout34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58.xml"/><Relationship Id="rId13" Type="http://schemas.openxmlformats.org/officeDocument/2006/relationships/slideLayout" Target="../slideLayouts/slideLayout363.xml"/><Relationship Id="rId3" Type="http://schemas.openxmlformats.org/officeDocument/2006/relationships/slideLayout" Target="../slideLayouts/slideLayout353.xml"/><Relationship Id="rId7" Type="http://schemas.openxmlformats.org/officeDocument/2006/relationships/slideLayout" Target="../slideLayouts/slideLayout357.xml"/><Relationship Id="rId12" Type="http://schemas.openxmlformats.org/officeDocument/2006/relationships/slideLayout" Target="../slideLayouts/slideLayout362.xml"/><Relationship Id="rId17" Type="http://schemas.openxmlformats.org/officeDocument/2006/relationships/image" Target="../media/image7.png"/><Relationship Id="rId2" Type="http://schemas.openxmlformats.org/officeDocument/2006/relationships/slideLayout" Target="../slideLayouts/slideLayout352.xml"/><Relationship Id="rId16" Type="http://schemas.openxmlformats.org/officeDocument/2006/relationships/theme" Target="../theme/theme15.xml"/><Relationship Id="rId1" Type="http://schemas.openxmlformats.org/officeDocument/2006/relationships/slideLayout" Target="../slideLayouts/slideLayout351.xml"/><Relationship Id="rId6" Type="http://schemas.openxmlformats.org/officeDocument/2006/relationships/slideLayout" Target="../slideLayouts/slideLayout356.xml"/><Relationship Id="rId11" Type="http://schemas.openxmlformats.org/officeDocument/2006/relationships/slideLayout" Target="../slideLayouts/slideLayout361.xml"/><Relationship Id="rId5" Type="http://schemas.openxmlformats.org/officeDocument/2006/relationships/slideLayout" Target="../slideLayouts/slideLayout355.xml"/><Relationship Id="rId15" Type="http://schemas.openxmlformats.org/officeDocument/2006/relationships/slideLayout" Target="../slideLayouts/slideLayout365.xml"/><Relationship Id="rId10" Type="http://schemas.openxmlformats.org/officeDocument/2006/relationships/slideLayout" Target="../slideLayouts/slideLayout360.xml"/><Relationship Id="rId4" Type="http://schemas.openxmlformats.org/officeDocument/2006/relationships/slideLayout" Target="../slideLayouts/slideLayout354.xml"/><Relationship Id="rId9" Type="http://schemas.openxmlformats.org/officeDocument/2006/relationships/slideLayout" Target="../slideLayouts/slideLayout359.xml"/><Relationship Id="rId14" Type="http://schemas.openxmlformats.org/officeDocument/2006/relationships/slideLayout" Target="../slideLayouts/slideLayout3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73.xml"/><Relationship Id="rId3" Type="http://schemas.openxmlformats.org/officeDocument/2006/relationships/slideLayout" Target="../slideLayouts/slideLayout368.xml"/><Relationship Id="rId7" Type="http://schemas.openxmlformats.org/officeDocument/2006/relationships/slideLayout" Target="../slideLayouts/slideLayout372.xml"/><Relationship Id="rId12" Type="http://schemas.openxmlformats.org/officeDocument/2006/relationships/theme" Target="../theme/theme16.xml"/><Relationship Id="rId2" Type="http://schemas.openxmlformats.org/officeDocument/2006/relationships/slideLayout" Target="../slideLayouts/slideLayout367.xml"/><Relationship Id="rId1" Type="http://schemas.openxmlformats.org/officeDocument/2006/relationships/slideLayout" Target="../slideLayouts/slideLayout366.xml"/><Relationship Id="rId6" Type="http://schemas.openxmlformats.org/officeDocument/2006/relationships/slideLayout" Target="../slideLayouts/slideLayout371.xml"/><Relationship Id="rId11" Type="http://schemas.openxmlformats.org/officeDocument/2006/relationships/slideLayout" Target="../slideLayouts/slideLayout376.xml"/><Relationship Id="rId5" Type="http://schemas.openxmlformats.org/officeDocument/2006/relationships/slideLayout" Target="../slideLayouts/slideLayout370.xml"/><Relationship Id="rId10" Type="http://schemas.openxmlformats.org/officeDocument/2006/relationships/slideLayout" Target="../slideLayouts/slideLayout375.xml"/><Relationship Id="rId4" Type="http://schemas.openxmlformats.org/officeDocument/2006/relationships/slideLayout" Target="../slideLayouts/slideLayout369.xml"/><Relationship Id="rId9" Type="http://schemas.openxmlformats.org/officeDocument/2006/relationships/slideLayout" Target="../slideLayouts/slideLayout3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84.xml"/><Relationship Id="rId3" Type="http://schemas.openxmlformats.org/officeDocument/2006/relationships/slideLayout" Target="../slideLayouts/slideLayout379.xml"/><Relationship Id="rId7" Type="http://schemas.openxmlformats.org/officeDocument/2006/relationships/slideLayout" Target="../slideLayouts/slideLayout383.xml"/><Relationship Id="rId12" Type="http://schemas.openxmlformats.org/officeDocument/2006/relationships/theme" Target="../theme/theme17.xml"/><Relationship Id="rId2" Type="http://schemas.openxmlformats.org/officeDocument/2006/relationships/slideLayout" Target="../slideLayouts/slideLayout378.xml"/><Relationship Id="rId1" Type="http://schemas.openxmlformats.org/officeDocument/2006/relationships/slideLayout" Target="../slideLayouts/slideLayout377.xml"/><Relationship Id="rId6" Type="http://schemas.openxmlformats.org/officeDocument/2006/relationships/slideLayout" Target="../slideLayouts/slideLayout382.xml"/><Relationship Id="rId11" Type="http://schemas.openxmlformats.org/officeDocument/2006/relationships/slideLayout" Target="../slideLayouts/slideLayout387.xml"/><Relationship Id="rId5" Type="http://schemas.openxmlformats.org/officeDocument/2006/relationships/slideLayout" Target="../slideLayouts/slideLayout381.xml"/><Relationship Id="rId10" Type="http://schemas.openxmlformats.org/officeDocument/2006/relationships/slideLayout" Target="../slideLayouts/slideLayout386.xml"/><Relationship Id="rId4" Type="http://schemas.openxmlformats.org/officeDocument/2006/relationships/slideLayout" Target="../slideLayouts/slideLayout380.xml"/><Relationship Id="rId9" Type="http://schemas.openxmlformats.org/officeDocument/2006/relationships/slideLayout" Target="../slideLayouts/slideLayout3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95.xml"/><Relationship Id="rId13" Type="http://schemas.openxmlformats.org/officeDocument/2006/relationships/slideLayout" Target="../slideLayouts/slideLayout400.xml"/><Relationship Id="rId3" Type="http://schemas.openxmlformats.org/officeDocument/2006/relationships/slideLayout" Target="../slideLayouts/slideLayout390.xml"/><Relationship Id="rId7" Type="http://schemas.openxmlformats.org/officeDocument/2006/relationships/slideLayout" Target="../slideLayouts/slideLayout394.xml"/><Relationship Id="rId12" Type="http://schemas.openxmlformats.org/officeDocument/2006/relationships/slideLayout" Target="../slideLayouts/slideLayout399.xml"/><Relationship Id="rId2" Type="http://schemas.openxmlformats.org/officeDocument/2006/relationships/slideLayout" Target="../slideLayouts/slideLayout389.xml"/><Relationship Id="rId16" Type="http://schemas.openxmlformats.org/officeDocument/2006/relationships/image" Target="../media/image7.png"/><Relationship Id="rId1" Type="http://schemas.openxmlformats.org/officeDocument/2006/relationships/slideLayout" Target="../slideLayouts/slideLayout388.xml"/><Relationship Id="rId6" Type="http://schemas.openxmlformats.org/officeDocument/2006/relationships/slideLayout" Target="../slideLayouts/slideLayout393.xml"/><Relationship Id="rId11" Type="http://schemas.openxmlformats.org/officeDocument/2006/relationships/slideLayout" Target="../slideLayouts/slideLayout398.xml"/><Relationship Id="rId5" Type="http://schemas.openxmlformats.org/officeDocument/2006/relationships/slideLayout" Target="../slideLayouts/slideLayout392.xml"/><Relationship Id="rId15" Type="http://schemas.openxmlformats.org/officeDocument/2006/relationships/theme" Target="../theme/theme18.xml"/><Relationship Id="rId10" Type="http://schemas.openxmlformats.org/officeDocument/2006/relationships/slideLayout" Target="../slideLayouts/slideLayout397.xml"/><Relationship Id="rId4" Type="http://schemas.openxmlformats.org/officeDocument/2006/relationships/slideLayout" Target="../slideLayouts/slideLayout391.xml"/><Relationship Id="rId9" Type="http://schemas.openxmlformats.org/officeDocument/2006/relationships/slideLayout" Target="../slideLayouts/slideLayout396.xml"/><Relationship Id="rId14" Type="http://schemas.openxmlformats.org/officeDocument/2006/relationships/slideLayout" Target="../slideLayouts/slideLayout40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2.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theme" Target="../theme/theme4.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6" Type="http://schemas.openxmlformats.org/officeDocument/2006/relationships/image" Target="../media/image7.png"/><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theme" Target="../theme/theme5.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theme" Target="../theme/theme7.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slideLayout" Target="../slideLayouts/slideLayout174.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slideLayout" Target="../slideLayouts/slideLayout203.xml"/><Relationship Id="rId3" Type="http://schemas.openxmlformats.org/officeDocument/2006/relationships/slideLayout" Target="../slideLayouts/slideLayout180.xml"/><Relationship Id="rId21" Type="http://schemas.openxmlformats.org/officeDocument/2006/relationships/slideLayout" Target="../slideLayouts/slideLayout198.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slideLayout" Target="../slideLayouts/slideLayout202.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slideLayout" Target="../slideLayouts/slideLayout197.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24" Type="http://schemas.openxmlformats.org/officeDocument/2006/relationships/slideLayout" Target="../slideLayouts/slideLayout201.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slideLayout" Target="../slideLayouts/slideLayout200.xml"/><Relationship Id="rId28" Type="http://schemas.openxmlformats.org/officeDocument/2006/relationships/theme" Target="../theme/theme8.xml"/><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slideLayout" Target="../slideLayouts/slideLayout199.xml"/><Relationship Id="rId27" Type="http://schemas.openxmlformats.org/officeDocument/2006/relationships/slideLayout" Target="../slideLayouts/slideLayout2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18" Type="http://schemas.openxmlformats.org/officeDocument/2006/relationships/slideLayout" Target="../slideLayouts/slideLayout222.xml"/><Relationship Id="rId26" Type="http://schemas.openxmlformats.org/officeDocument/2006/relationships/slideLayout" Target="../slideLayouts/slideLayout230.xml"/><Relationship Id="rId3" Type="http://schemas.openxmlformats.org/officeDocument/2006/relationships/slideLayout" Target="../slideLayouts/slideLayout207.xml"/><Relationship Id="rId21" Type="http://schemas.openxmlformats.org/officeDocument/2006/relationships/slideLayout" Target="../slideLayouts/slideLayout225.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17" Type="http://schemas.openxmlformats.org/officeDocument/2006/relationships/slideLayout" Target="../slideLayouts/slideLayout221.xml"/><Relationship Id="rId25" Type="http://schemas.openxmlformats.org/officeDocument/2006/relationships/slideLayout" Target="../slideLayouts/slideLayout229.xml"/><Relationship Id="rId2" Type="http://schemas.openxmlformats.org/officeDocument/2006/relationships/slideLayout" Target="../slideLayouts/slideLayout206.xml"/><Relationship Id="rId16" Type="http://schemas.openxmlformats.org/officeDocument/2006/relationships/slideLayout" Target="../slideLayouts/slideLayout220.xml"/><Relationship Id="rId20" Type="http://schemas.openxmlformats.org/officeDocument/2006/relationships/slideLayout" Target="../slideLayouts/slideLayout224.xml"/><Relationship Id="rId29" Type="http://schemas.openxmlformats.org/officeDocument/2006/relationships/slideLayout" Target="../slideLayouts/slideLayout233.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24" Type="http://schemas.openxmlformats.org/officeDocument/2006/relationships/slideLayout" Target="../slideLayouts/slideLayout228.xml"/><Relationship Id="rId32" Type="http://schemas.openxmlformats.org/officeDocument/2006/relationships/theme" Target="../theme/theme9.xml"/><Relationship Id="rId5" Type="http://schemas.openxmlformats.org/officeDocument/2006/relationships/slideLayout" Target="../slideLayouts/slideLayout209.xml"/><Relationship Id="rId15" Type="http://schemas.openxmlformats.org/officeDocument/2006/relationships/slideLayout" Target="../slideLayouts/slideLayout219.xml"/><Relationship Id="rId23" Type="http://schemas.openxmlformats.org/officeDocument/2006/relationships/slideLayout" Target="../slideLayouts/slideLayout227.xml"/><Relationship Id="rId28" Type="http://schemas.openxmlformats.org/officeDocument/2006/relationships/slideLayout" Target="../slideLayouts/slideLayout232.xml"/><Relationship Id="rId10" Type="http://schemas.openxmlformats.org/officeDocument/2006/relationships/slideLayout" Target="../slideLayouts/slideLayout214.xml"/><Relationship Id="rId19" Type="http://schemas.openxmlformats.org/officeDocument/2006/relationships/slideLayout" Target="../slideLayouts/slideLayout223.xml"/><Relationship Id="rId31" Type="http://schemas.openxmlformats.org/officeDocument/2006/relationships/slideLayout" Target="../slideLayouts/slideLayout235.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slideLayout" Target="../slideLayouts/slideLayout218.xml"/><Relationship Id="rId22" Type="http://schemas.openxmlformats.org/officeDocument/2006/relationships/slideLayout" Target="../slideLayouts/slideLayout226.xml"/><Relationship Id="rId27" Type="http://schemas.openxmlformats.org/officeDocument/2006/relationships/slideLayout" Target="../slideLayouts/slideLayout231.xml"/><Relationship Id="rId30" Type="http://schemas.openxmlformats.org/officeDocument/2006/relationships/slideLayout" Target="../slideLayouts/slideLayout2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Lst>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 id="2147484222" r:id="rId15"/>
    <p:sldLayoutId id="2147484223" r:id="rId16"/>
    <p:sldLayoutId id="2147484224" r:id="rId17"/>
    <p:sldLayoutId id="2147484225" r:id="rId18"/>
    <p:sldLayoutId id="2147484226" r:id="rId19"/>
    <p:sldLayoutId id="2147484227" r:id="rId20"/>
    <p:sldLayoutId id="2147484228" r:id="rId21"/>
    <p:sldLayoutId id="2147484229" r:id="rId22"/>
    <p:sldLayoutId id="2147484230" r:id="rId23"/>
    <p:sldLayoutId id="2147484231" r:id="rId24"/>
    <p:sldLayoutId id="2147484232" r:id="rId25"/>
    <p:sldLayoutId id="2147484233"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 id="2147484246" r:id="rId12"/>
    <p:sldLayoutId id="2147484247" r:id="rId13"/>
    <p:sldLayoutId id="2147484248" r:id="rId14"/>
    <p:sldLayoutId id="2147484249" r:id="rId15"/>
    <p:sldLayoutId id="2147484250" r:id="rId16"/>
    <p:sldLayoutId id="2147484251" r:id="rId17"/>
    <p:sldLayoutId id="2147484252" r:id="rId18"/>
    <p:sldLayoutId id="2147484253" r:id="rId19"/>
    <p:sldLayoutId id="2147484254" r:id="rId20"/>
    <p:sldLayoutId id="2147484255" r:id="rId21"/>
    <p:sldLayoutId id="2147484256" r:id="rId22"/>
    <p:sldLayoutId id="2147484257" r:id="rId23"/>
    <p:sldLayoutId id="2147484258" r:id="rId24"/>
    <p:sldLayoutId id="2147484259"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 id="2147484299" r:id="rId12"/>
    <p:sldLayoutId id="2147484300" r:id="rId13"/>
    <p:sldLayoutId id="2147484301" r:id="rId14"/>
    <p:sldLayoutId id="2147484302" r:id="rId15"/>
    <p:sldLayoutId id="2147484303" r:id="rId16"/>
    <p:sldLayoutId id="2147484304" r:id="rId17"/>
    <p:sldLayoutId id="2147484305" r:id="rId18"/>
    <p:sldLayoutId id="2147484306" r:id="rId19"/>
    <p:sldLayoutId id="2147484307" r:id="rId20"/>
    <p:sldLayoutId id="2147484308" r:id="rId21"/>
    <p:sldLayoutId id="2147484309" r:id="rId22"/>
    <p:sldLayoutId id="2147484310" r:id="rId23"/>
    <p:sldLayoutId id="2147484311" r:id="rId24"/>
    <p:sldLayoutId id="2147484312" r:id="rId25"/>
    <p:sldLayoutId id="2147484313"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 id="2147484338" r:id="rId12"/>
    <p:sldLayoutId id="214748433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latin typeface="Lato"/>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ctr"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7"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8" r:id="rId12"/>
    <p:sldLayoutId id="2147484379" r:id="rId13"/>
    <p:sldLayoutId id="2147484380" r:id="rId14"/>
    <p:sldLayoutId id="2147484381" r:id="rId15"/>
  </p:sldLayoutIdLst>
  <p:txStyles>
    <p:titleStyle>
      <a:lvl1pPr algn="l" defTabSz="457200" rtl="0" fontAlgn="base" hangingPunct="0">
        <a:spcBef>
          <a:spcPct val="0"/>
        </a:spcBef>
        <a:spcAft>
          <a:spcPct val="0"/>
        </a:spcAft>
        <a:defRPr sz="7200" b="0" i="0">
          <a:solidFill>
            <a:srgbClr val="4D4D4D"/>
          </a:solidFill>
          <a:latin typeface="+mn-ea"/>
          <a:ea typeface="+mn-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387" r:id="rId5"/>
    <p:sldLayoutId id="2147484388" r:id="rId6"/>
    <p:sldLayoutId id="2147484389" r:id="rId7"/>
    <p:sldLayoutId id="2147484390" r:id="rId8"/>
    <p:sldLayoutId id="2147484391" r:id="rId9"/>
    <p:sldLayoutId id="2147484392" r:id="rId10"/>
    <p:sldLayoutId id="214748439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hangingPunct="1">
              <a:spcBef>
                <a:spcPts val="0"/>
              </a:spcBef>
              <a:spcAft>
                <a:spcPts val="0"/>
              </a:spcAft>
            </a:pPr>
            <a:fld id="{7A56DD26-32A4-2A43-990A-6F7E5E73786E}" type="datetimeFigureOut">
              <a:rPr lang="en-US" smtClean="0">
                <a:solidFill>
                  <a:prstClr val="black">
                    <a:tint val="75000"/>
                  </a:prstClr>
                </a:solidFill>
                <a:latin typeface="Calibri"/>
                <a:ea typeface="+mn-ea"/>
                <a:cs typeface="+mn-cs"/>
              </a:rPr>
              <a:pPr defTabSz="914400" fontAlgn="auto" hangingPunct="1">
                <a:spcBef>
                  <a:spcPts val="0"/>
                </a:spcBef>
                <a:spcAft>
                  <a:spcPts val="0"/>
                </a:spcAft>
              </a:pPr>
              <a:t>11/7/2022</a:t>
            </a:fld>
            <a:endParaRPr lang="en-US"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hangingPunct="1">
              <a:spcBef>
                <a:spcPts val="0"/>
              </a:spcBef>
              <a:spcAft>
                <a:spcPts val="0"/>
              </a:spcAft>
            </a:pPr>
            <a:endParaRPr lang="en-US"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hangingPunct="1">
              <a:spcBef>
                <a:spcPts val="0"/>
              </a:spcBef>
              <a:spcAft>
                <a:spcPts val="0"/>
              </a:spcAft>
            </a:pPr>
            <a:fld id="{186AF604-6CBA-6F4A-A6F6-26E48A4D0EE4}" type="slidenum">
              <a:rPr lang="en-US" smtClean="0">
                <a:solidFill>
                  <a:prstClr val="black">
                    <a:tint val="75000"/>
                  </a:prstClr>
                </a:solidFill>
                <a:latin typeface="Calibri"/>
                <a:ea typeface="+mn-ea"/>
                <a:cs typeface="+mn-cs"/>
              </a:rPr>
              <a:pPr defTabSz="914400" fontAlgn="auto" hangingPunct="1">
                <a:spcBef>
                  <a:spcPts val="0"/>
                </a:spcBef>
                <a:spcAft>
                  <a:spcPts val="0"/>
                </a:spcAft>
              </a:pPr>
              <a:t>‹#›</a:t>
            </a:fld>
            <a:endParaRPr lang="en-US" dirty="0">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4396" r:id="rId1"/>
    <p:sldLayoutId id="2147484397" r:id="rId2"/>
    <p:sldLayoutId id="2147484398" r:id="rId3"/>
    <p:sldLayoutId id="2147484399" r:id="rId4"/>
    <p:sldLayoutId id="2147484400" r:id="rId5"/>
    <p:sldLayoutId id="2147484401" r:id="rId6"/>
    <p:sldLayoutId id="2147484402" r:id="rId7"/>
    <p:sldLayoutId id="2147484403" r:id="rId8"/>
    <p:sldLayoutId id="2147484404" r:id="rId9"/>
    <p:sldLayoutId id="2147484405" r:id="rId10"/>
    <p:sldLayoutId id="214748440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408" r:id="rId1"/>
    <p:sldLayoutId id="2147484409" r:id="rId2"/>
    <p:sldLayoutId id="2147484410" r:id="rId3"/>
    <p:sldLayoutId id="2147484411" r:id="rId4"/>
    <p:sldLayoutId id="2147484412" r:id="rId5"/>
    <p:sldLayoutId id="2147484413" r:id="rId6"/>
    <p:sldLayoutId id="2147484414" r:id="rId7"/>
    <p:sldLayoutId id="2147484415" r:id="rId8"/>
    <p:sldLayoutId id="2147484416" r:id="rId9"/>
    <p:sldLayoutId id="2147484417" r:id="rId10"/>
    <p:sldLayoutId id="2147484418" r:id="rId11"/>
    <p:sldLayoutId id="2147484419" r:id="rId12"/>
    <p:sldLayoutId id="2147484420" r:id="rId13"/>
    <p:sldLayoutId id="2147484421"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4"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 id="2147483822" r:id="rId26"/>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 id="2147483915" r:id="rId18"/>
    <p:sldLayoutId id="2147483916" r:id="rId19"/>
    <p:sldLayoutId id="2147483917" r:id="rId20"/>
    <p:sldLayoutId id="2147483918" r:id="rId21"/>
    <p:sldLayoutId id="2147483919" r:id="rId22"/>
    <p:sldLayoutId id="2147483920" r:id="rId23"/>
    <p:sldLayoutId id="2147483921" r:id="rId24"/>
    <p:sldLayoutId id="2147483922"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7" r:id="rId13"/>
    <p:sldLayoutId id="2147484394"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 id="2147484032" r:id="rId14"/>
    <p:sldLayoutId id="2147484033" r:id="rId15"/>
    <p:sldLayoutId id="2147484034" r:id="rId16"/>
    <p:sldLayoutId id="2147484035" r:id="rId17"/>
    <p:sldLayoutId id="2147484036" r:id="rId18"/>
    <p:sldLayoutId id="2147484037" r:id="rId19"/>
    <p:sldLayoutId id="2147484038" r:id="rId20"/>
    <p:sldLayoutId id="2147484039" r:id="rId21"/>
    <p:sldLayoutId id="2147484040" r:id="rId22"/>
    <p:sldLayoutId id="2147484041" r:id="rId23"/>
    <p:sldLayoutId id="2147484042" r:id="rId24"/>
    <p:sldLayoutId id="2147484043" r:id="rId25"/>
    <p:sldLayoutId id="2147484044"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 id="2147484062" r:id="rId17"/>
    <p:sldLayoutId id="2147484063" r:id="rId18"/>
    <p:sldLayoutId id="2147484064" r:id="rId19"/>
    <p:sldLayoutId id="2147484065" r:id="rId20"/>
    <p:sldLayoutId id="2147484066" r:id="rId21"/>
    <p:sldLayoutId id="2147484067" r:id="rId22"/>
    <p:sldLayoutId id="2147484068" r:id="rId23"/>
    <p:sldLayoutId id="2147484069" r:id="rId24"/>
    <p:sldLayoutId id="2147484070" r:id="rId25"/>
    <p:sldLayoutId id="2147484071" r:id="rId26"/>
    <p:sldLayoutId id="2147484072" r:id="rId27"/>
    <p:sldLayoutId id="2147484073" r:id="rId28"/>
    <p:sldLayoutId id="2147484074" r:id="rId29"/>
    <p:sldLayoutId id="2147484075" r:id="rId30"/>
    <p:sldLayoutId id="2147484076" r:id="rId31"/>
    <p:sldLayoutId id="2147484077"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 id="2147484133" r:id="rId13"/>
    <p:sldLayoutId id="2147484134" r:id="rId14"/>
    <p:sldLayoutId id="2147484135" r:id="rId15"/>
    <p:sldLayoutId id="2147484136" r:id="rId16"/>
    <p:sldLayoutId id="2147484137" r:id="rId17"/>
    <p:sldLayoutId id="2147484138" r:id="rId18"/>
    <p:sldLayoutId id="2147484139" r:id="rId19"/>
    <p:sldLayoutId id="2147484140" r:id="rId20"/>
    <p:sldLayoutId id="2147484141" r:id="rId21"/>
    <p:sldLayoutId id="2147484142" r:id="rId22"/>
    <p:sldLayoutId id="2147484143" r:id="rId23"/>
    <p:sldLayoutId id="2147484144" r:id="rId24"/>
    <p:sldLayoutId id="2147484145" r:id="rId25"/>
    <p:sldLayoutId id="2147484146" r:id="rId26"/>
    <p:sldLayoutId id="2147484148" r:id="rId27"/>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 id="2147484187" r:id="rId12"/>
    <p:sldLayoutId id="2147484188" r:id="rId13"/>
    <p:sldLayoutId id="2147484189" r:id="rId14"/>
    <p:sldLayoutId id="2147484190" r:id="rId15"/>
    <p:sldLayoutId id="2147484191" r:id="rId16"/>
    <p:sldLayoutId id="2147484192" r:id="rId17"/>
    <p:sldLayoutId id="2147484193" r:id="rId18"/>
    <p:sldLayoutId id="2147484194" r:id="rId19"/>
    <p:sldLayoutId id="2147484195" r:id="rId20"/>
    <p:sldLayoutId id="2147484196" r:id="rId21"/>
    <p:sldLayoutId id="2147484197" r:id="rId22"/>
    <p:sldLayoutId id="2147484198" r:id="rId23"/>
    <p:sldLayoutId id="2147484199" r:id="rId24"/>
    <p:sldLayoutId id="2147484200" r:id="rId25"/>
    <p:sldLayoutId id="2147484201" r:id="rId26"/>
    <p:sldLayoutId id="2147484202" r:id="rId27"/>
    <p:sldLayoutId id="2147484203" r:id="rId28"/>
    <p:sldLayoutId id="2147484204" r:id="rId29"/>
    <p:sldLayoutId id="2147484205" r:id="rId30"/>
    <p:sldLayoutId id="2147484206" r:id="rId31"/>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377.xml"/><Relationship Id="rId6" Type="http://schemas.openxmlformats.org/officeDocument/2006/relationships/image" Target="../media/image12.jpeg"/><Relationship Id="rId5" Type="http://schemas.openxmlformats.org/officeDocument/2006/relationships/hyperlink" Target="https://tarkustech.com/zh_tw/" TargetMode="External"/><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jpeg"/><Relationship Id="rId7" Type="http://schemas.openxmlformats.org/officeDocument/2006/relationships/image" Target="../media/image40.jpeg"/><Relationship Id="rId12" Type="http://schemas.openxmlformats.org/officeDocument/2006/relationships/image" Target="../media/image45.png"/><Relationship Id="rId2" Type="http://schemas.openxmlformats.org/officeDocument/2006/relationships/image" Target="../media/image35.jpeg"/><Relationship Id="rId1" Type="http://schemas.openxmlformats.org/officeDocument/2006/relationships/slideLayout" Target="../slideLayouts/slideLayout107.xml"/><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jpeg"/></Relationships>
</file>

<file path=ppt/slides/_rels/slide1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jpeg"/><Relationship Id="rId12"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313.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png"/><Relationship Id="rId9" Type="http://schemas.openxmlformats.org/officeDocument/2006/relationships/image" Target="../media/image53.jpe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378.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367.xml"/><Relationship Id="rId6" Type="http://schemas.openxmlformats.org/officeDocument/2006/relationships/image" Target="../media/image66.jpe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1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111.xml"/><Relationship Id="rId4" Type="http://schemas.openxmlformats.org/officeDocument/2006/relationships/image" Target="../media/image73.jpeg"/></Relationships>
</file>

<file path=ppt/slides/_rels/slide17.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84.png"/><Relationship Id="rId3" Type="http://schemas.openxmlformats.org/officeDocument/2006/relationships/image" Target="../media/image75.jpeg"/><Relationship Id="rId7" Type="http://schemas.openxmlformats.org/officeDocument/2006/relationships/image" Target="../media/image79.png"/><Relationship Id="rId12" Type="http://schemas.openxmlformats.org/officeDocument/2006/relationships/image" Target="../media/image83.png"/><Relationship Id="rId2" Type="http://schemas.openxmlformats.org/officeDocument/2006/relationships/image" Target="../media/image74.jpeg"/><Relationship Id="rId1" Type="http://schemas.openxmlformats.org/officeDocument/2006/relationships/slideLayout" Target="../slideLayouts/slideLayout111.xml"/><Relationship Id="rId6" Type="http://schemas.openxmlformats.org/officeDocument/2006/relationships/image" Target="../media/image78.jpeg"/><Relationship Id="rId11" Type="http://schemas.openxmlformats.org/officeDocument/2006/relationships/image" Target="../media/image1.png"/><Relationship Id="rId5" Type="http://schemas.openxmlformats.org/officeDocument/2006/relationships/image" Target="../media/image77.jpeg"/><Relationship Id="rId15" Type="http://schemas.openxmlformats.org/officeDocument/2006/relationships/image" Target="../media/image86.png"/><Relationship Id="rId10" Type="http://schemas.openxmlformats.org/officeDocument/2006/relationships/image" Target="../media/image82.jpeg"/><Relationship Id="rId4" Type="http://schemas.openxmlformats.org/officeDocument/2006/relationships/image" Target="../media/image76.jpeg"/><Relationship Id="rId9" Type="http://schemas.openxmlformats.org/officeDocument/2006/relationships/image" Target="../media/image81.jpeg"/><Relationship Id="rId14" Type="http://schemas.openxmlformats.org/officeDocument/2006/relationships/image" Target="../media/image85.png"/></Relationships>
</file>

<file path=ppt/slides/_rels/slide1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11.xml"/></Relationships>
</file>

<file path=ppt/slides/_rels/slide19.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88.jpeg"/><Relationship Id="rId7" Type="http://schemas.openxmlformats.org/officeDocument/2006/relationships/image" Target="../media/image80.jpeg"/><Relationship Id="rId2" Type="http://schemas.openxmlformats.org/officeDocument/2006/relationships/notesSlide" Target="../notesSlides/notesSlide3.xml"/><Relationship Id="rId1" Type="http://schemas.openxmlformats.org/officeDocument/2006/relationships/slideLayout" Target="../slideLayouts/slideLayout119.xml"/><Relationship Id="rId6" Type="http://schemas.openxmlformats.org/officeDocument/2006/relationships/image" Target="../media/image91.png"/><Relationship Id="rId11" Type="http://schemas.openxmlformats.org/officeDocument/2006/relationships/image" Target="../media/image1.png"/><Relationship Id="rId5" Type="http://schemas.openxmlformats.org/officeDocument/2006/relationships/image" Target="../media/image90.jpeg"/><Relationship Id="rId10" Type="http://schemas.openxmlformats.org/officeDocument/2006/relationships/image" Target="../media/image92.png"/><Relationship Id="rId4" Type="http://schemas.openxmlformats.org/officeDocument/2006/relationships/image" Target="../media/image89.jpeg"/><Relationship Id="rId9" Type="http://schemas.openxmlformats.org/officeDocument/2006/relationships/image" Target="../media/image8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2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2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11.xml"/><Relationship Id="rId6" Type="http://schemas.openxmlformats.org/officeDocument/2006/relationships/image" Target="../media/image97.jpeg"/><Relationship Id="rId5" Type="http://schemas.openxmlformats.org/officeDocument/2006/relationships/image" Target="../media/image96.png"/><Relationship Id="rId4" Type="http://schemas.openxmlformats.org/officeDocument/2006/relationships/image" Target="../media/image95.jpeg"/></Relationships>
</file>

<file path=ppt/slides/_rels/slide23.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jpeg"/><Relationship Id="rId2" Type="http://schemas.openxmlformats.org/officeDocument/2006/relationships/image" Target="../media/image98.jpeg"/><Relationship Id="rId1" Type="http://schemas.openxmlformats.org/officeDocument/2006/relationships/slideLayout" Target="../slideLayouts/slideLayout111.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99.png"/><Relationship Id="rId2" Type="http://schemas.openxmlformats.org/officeDocument/2006/relationships/image" Target="../media/image83.png"/><Relationship Id="rId1" Type="http://schemas.openxmlformats.org/officeDocument/2006/relationships/slideLayout" Target="../slideLayouts/slideLayout111.xml"/><Relationship Id="rId6" Type="http://schemas.openxmlformats.org/officeDocument/2006/relationships/image" Target="../media/image98.jpeg"/><Relationship Id="rId5" Type="http://schemas.openxmlformats.org/officeDocument/2006/relationships/image" Target="../media/image86.png"/><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11.xml"/></Relationships>
</file>

<file path=ppt/slides/_rels/slide2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98.jpeg"/><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xml"/><Relationship Id="rId1" Type="http://schemas.openxmlformats.org/officeDocument/2006/relationships/slideLayout" Target="../slideLayouts/slideLayout107.xml"/><Relationship Id="rId5" Type="http://schemas.openxmlformats.org/officeDocument/2006/relationships/image" Target="../media/image108.png"/><Relationship Id="rId4" Type="http://schemas.openxmlformats.org/officeDocument/2006/relationships/image" Target="../media/image107.pn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6.jpeg"/><Relationship Id="rId7" Type="http://schemas.openxmlformats.org/officeDocument/2006/relationships/hyperlink" Target="https://twpat-simple.tipo.gov.tw/tipotwoc/tipotwkm?.f6a621A200010100000000100001000000%5e10000000200000108B403f12" TargetMode="External"/><Relationship Id="rId2" Type="http://schemas.openxmlformats.org/officeDocument/2006/relationships/notesSlide" Target="../notesSlides/notesSlide1.xml"/><Relationship Id="rId1" Type="http://schemas.openxmlformats.org/officeDocument/2006/relationships/slideLayout" Target="../slideLayouts/slideLayout107.xml"/><Relationship Id="rId6" Type="http://schemas.openxmlformats.org/officeDocument/2006/relationships/hyperlink" Target="https://twpat-simple.tipo.gov.tw/tipotwoc/tipotwkm?.03d41B82000000000001001%5e000000000000100100000101010A4203fd5" TargetMode="External"/><Relationship Id="rId11" Type="http://schemas.openxmlformats.org/officeDocument/2006/relationships/image" Target="../media/image21.jpeg"/><Relationship Id="rId5" Type="http://schemas.openxmlformats.org/officeDocument/2006/relationships/image" Target="../media/image10.jpeg"/><Relationship Id="rId10" Type="http://schemas.openxmlformats.org/officeDocument/2006/relationships/image" Target="../media/image20.jpeg"/><Relationship Id="rId4" Type="http://schemas.openxmlformats.org/officeDocument/2006/relationships/image" Target="../media/image17.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65.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hyperlink" Target="https://bit.ly/2BkaDdD" TargetMode="External"/><Relationship Id="rId2" Type="http://schemas.openxmlformats.org/officeDocument/2006/relationships/image" Target="../media/image26.png"/><Relationship Id="rId1" Type="http://schemas.openxmlformats.org/officeDocument/2006/relationships/slideLayout" Target="../slideLayouts/slideLayout111.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389.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9.png"/><Relationship Id="rId7" Type="http://schemas.openxmlformats.org/officeDocument/2006/relationships/diagramQuickStyle" Target="../diagrams/quickStyle1.xml"/><Relationship Id="rId12"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13.xml"/><Relationship Id="rId6" Type="http://schemas.openxmlformats.org/officeDocument/2006/relationships/diagramLayout" Target="../diagrams/layout1.xml"/><Relationship Id="rId11" Type="http://schemas.openxmlformats.org/officeDocument/2006/relationships/image" Target="../media/image32.png"/><Relationship Id="rId5" Type="http://schemas.openxmlformats.org/officeDocument/2006/relationships/diagramData" Target="../diagrams/data1.xml"/><Relationship Id="rId10" Type="http://schemas.openxmlformats.org/officeDocument/2006/relationships/image" Target="../media/image31.png"/><Relationship Id="rId4" Type="http://schemas.openxmlformats.org/officeDocument/2006/relationships/image" Target="../media/image30.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eg"/><Relationship Id="rId1" Type="http://schemas.openxmlformats.org/officeDocument/2006/relationships/slideLayout" Target="../slideLayouts/slideLayout3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dirty="0">
              <a:solidFill>
                <a:prstClr val="black"/>
              </a:solidFill>
            </a:endParaRPr>
          </a:p>
        </p:txBody>
      </p:sp>
      <p:pic>
        <p:nvPicPr>
          <p:cNvPr id="5" name="Picture 5"/>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13977480" y="9641916"/>
            <a:ext cx="2254468" cy="2286000"/>
          </a:xfrm>
          <a:prstGeom prst="rect">
            <a:avLst/>
          </a:prstGeom>
        </p:spPr>
      </p:pic>
      <p:sp>
        <p:nvSpPr>
          <p:cNvPr id="10" name="TextBox 5"/>
          <p:cNvSpPr txBox="1"/>
          <p:nvPr/>
        </p:nvSpPr>
        <p:spPr>
          <a:xfrm>
            <a:off x="15443674" y="10311798"/>
            <a:ext cx="8484920" cy="1134349"/>
          </a:xfrm>
          <a:prstGeom prst="rect">
            <a:avLst/>
          </a:prstGeom>
          <a:noFill/>
        </p:spPr>
        <p:txBody>
          <a:bodyPr wrap="square" lIns="0" tIns="0" rIns="0" bIns="0" rtlCol="0">
            <a:spAutoFit/>
          </a:bodyPr>
          <a:lstStyle/>
          <a:p>
            <a:pPr defTabSz="914400" fontAlgn="auto" hangingPunct="1">
              <a:lnSpc>
                <a:spcPct val="110833"/>
              </a:lnSpc>
              <a:spcBef>
                <a:spcPts val="0"/>
              </a:spcBef>
              <a:spcAft>
                <a:spcPts val="0"/>
              </a:spcAft>
            </a:pPr>
            <a:r>
              <a:rPr lang="zh-TW" altLang="en-US" sz="7200" b="1" dirty="0">
                <a:solidFill>
                  <a:srgbClr val="515151"/>
                </a:solidFill>
                <a:latin typeface="Microsoft JhengHei"/>
                <a:ea typeface="Microsoft JhengHei"/>
                <a:cs typeface="+mn-cs"/>
              </a:rPr>
              <a:t>拓可</a:t>
            </a:r>
            <a:r>
              <a:rPr lang="zh-TW" altLang="en-US" sz="7200" b="1" dirty="0" smtClean="0">
                <a:solidFill>
                  <a:srgbClr val="515151"/>
                </a:solidFill>
                <a:latin typeface="Microsoft JhengHei"/>
                <a:ea typeface="Microsoft JhengHei"/>
                <a:cs typeface="+mn-cs"/>
              </a:rPr>
              <a:t>思科創</a:t>
            </a:r>
            <a:r>
              <a:rPr lang="zh-TW" altLang="en-US" sz="7200" b="1" dirty="0" smtClean="0">
                <a:solidFill>
                  <a:srgbClr val="515151"/>
                </a:solidFill>
                <a:latin typeface="Microsoft JhengHei"/>
                <a:ea typeface="Microsoft JhengHei"/>
                <a:cs typeface="+mn-cs"/>
              </a:rPr>
              <a:t>研發</a:t>
            </a:r>
            <a:endParaRPr lang="en-US" altLang="zh-TW" sz="7200" b="1" dirty="0" smtClean="0">
              <a:solidFill>
                <a:srgbClr val="515151"/>
              </a:solidFill>
              <a:latin typeface="Microsoft JhengHei"/>
              <a:ea typeface="Microsoft JhengHei"/>
              <a:cs typeface="+mn-cs"/>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pPr algn="l" defTabSz="914400" fontAlgn="auto" hangingPunct="1">
              <a:spcBef>
                <a:spcPts val="0"/>
              </a:spcBef>
              <a:spcAft>
                <a:spcPts val="0"/>
              </a:spcAft>
            </a:pPr>
            <a:r>
              <a:rPr lang="en-US" altLang="zh-CN" sz="2000" dirty="0">
                <a:solidFill>
                  <a:srgbClr val="A6A6A6"/>
                </a:solidFill>
                <a:latin typeface="Arial"/>
                <a:ea typeface="Arial"/>
                <a:cs typeface="+mn-cs"/>
              </a:rPr>
              <a:t>Tarkustech</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Studio</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Limited</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Copyright</a:t>
            </a:r>
            <a:r>
              <a:rPr lang="en-US" altLang="zh-CN" sz="2000" spc="-126" dirty="0">
                <a:solidFill>
                  <a:srgbClr val="A6A6A6"/>
                </a:solidFill>
                <a:latin typeface="Arial"/>
                <a:ea typeface="宋体"/>
                <a:cs typeface="Arial"/>
              </a:rPr>
              <a:t> </a:t>
            </a:r>
            <a:r>
              <a:rPr lang="en-US" altLang="zh-CN" sz="2000" dirty="0">
                <a:solidFill>
                  <a:srgbClr val="A6A6A6"/>
                </a:solidFill>
                <a:latin typeface="Arial"/>
                <a:ea typeface="Arial"/>
                <a:cs typeface="+mn-cs"/>
              </a:rPr>
              <a:t>2020</a:t>
            </a:r>
          </a:p>
        </p:txBody>
      </p:sp>
      <p:grpSp>
        <p:nvGrpSpPr>
          <p:cNvPr id="2" name="群組 24">
            <a:extLst>
              <a:ext uri="{FF2B5EF4-FFF2-40B4-BE49-F238E27FC236}">
                <a16:creationId xmlns:a16="http://schemas.microsoft.com/office/drawing/2014/main" xmlns=""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a16="http://schemas.microsoft.com/office/drawing/2014/main" xmlns=""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defTabSz="914400" fontAlgn="auto" hangingPunct="1">
                <a:spcBef>
                  <a:spcPts val="0"/>
                </a:spcBef>
                <a:spcAft>
                  <a:spcPts val="0"/>
                </a:spcAft>
              </a:pPr>
              <a:endParaRPr lang="zh-TW" altLang="en-US" sz="1800">
                <a:solidFill>
                  <a:prstClr val="white"/>
                </a:solidFill>
              </a:endParaRPr>
            </a:p>
          </p:txBody>
        </p:sp>
        <p:pic>
          <p:nvPicPr>
            <p:cNvPr id="21" name="Picture 2" descr="C:\Users\user\Downloads\P22.JPG">
              <a:extLst>
                <a:ext uri="{FF2B5EF4-FFF2-40B4-BE49-F238E27FC236}">
                  <a16:creationId xmlns:a16="http://schemas.microsoft.com/office/drawing/2014/main" xmlns=""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a16="http://schemas.microsoft.com/office/drawing/2014/main" xmlns="" id="{0CED53EB-E840-480F-A25C-8DF53527BB18}"/>
              </a:ext>
            </a:extLst>
          </p:cNvPr>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a16="http://schemas.microsoft.com/office/drawing/2014/main" xmlns=""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pPr algn="l" defTabSz="914400" fontAlgn="auto" hangingPunct="1">
              <a:spcBef>
                <a:spcPts val="0"/>
              </a:spcBef>
              <a:spcAft>
                <a:spcPts val="0"/>
              </a:spcAft>
            </a:pPr>
            <a:r>
              <a:rPr lang="en-US" altLang="zh-TW" sz="2800" u="sng" dirty="0">
                <a:solidFill>
                  <a:prstClr val="black"/>
                </a:solidFill>
                <a:latin typeface="Calibri"/>
                <a:ea typeface="新細明體"/>
                <a:cs typeface="+mn-cs"/>
              </a:rPr>
              <a:t>www.tarkustech.com</a:t>
            </a:r>
            <a:endParaRPr lang="zh-TW" altLang="en-US" sz="2800" u="sng" dirty="0">
              <a:solidFill>
                <a:prstClr val="black"/>
              </a:solidFill>
              <a:latin typeface="Calibri"/>
              <a:ea typeface="新細明體"/>
              <a:cs typeface="+mn-cs"/>
            </a:endParaRPr>
          </a:p>
        </p:txBody>
      </p:sp>
      <p:pic>
        <p:nvPicPr>
          <p:cNvPr id="16" name="Picture 340"/>
          <p:cNvPicPr>
            <a:picLocks noChangeAspect="1"/>
          </p:cNvPicPr>
          <p:nvPr/>
        </p:nvPicPr>
        <p:blipFill>
          <a:blip r:embed="rId6" cstate="print"/>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 xmlns:a14="http://schemas.microsoft.com/office/drawing/2010/main"/>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4"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cstate="print"/>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cstate="print"/>
            <a:stretch>
              <a:fillRect/>
            </a:stretch>
          </p:blipFill>
          <p:spPr>
            <a:xfrm>
              <a:off x="10733074" y="3195024"/>
              <a:ext cx="1955935" cy="201111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II</a:t>
            </a:r>
            <a:endParaRPr lang="en-US" altLang="zh-TW" dirty="0"/>
          </a:p>
          <a:p>
            <a:r>
              <a:rPr lang="zh-TW" altLang="en-US" b="1" dirty="0" smtClean="0">
                <a:latin typeface="微軟正黑體" pitchFamily="34" charset="-120"/>
                <a:ea typeface="微軟正黑體" pitchFamily="34" charset="-120"/>
              </a:rPr>
              <a:t>商模與合作夥伴</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資訊科技教育的夥伴連結</a:t>
            </a:r>
            <a:endParaRPr lang="en-US" altLang="zh-CN" sz="4000" dirty="0">
              <a:solidFill>
                <a:srgbClr val="4C4C4C"/>
              </a:solidFill>
              <a:latin typeface="Microsoft JhengHei"/>
              <a:ea typeface="Microsoft JhengHei"/>
            </a:endParaRPr>
          </a:p>
          <a:p>
            <a:pPr algn="l"/>
            <a:r>
              <a:rPr lang="zh-TW" altLang="en-US" sz="9600" b="1" dirty="0" smtClean="0">
                <a:solidFill>
                  <a:srgbClr val="4C4C4C"/>
                </a:solidFill>
                <a:latin typeface="Microsoft JhengHei"/>
                <a:ea typeface="Microsoft JhengHei"/>
              </a:rPr>
              <a:t>合作夥伴與</a:t>
            </a:r>
            <a:r>
              <a:rPr lang="en-US" altLang="zh-TW" sz="9600" b="1" dirty="0" smtClean="0">
                <a:solidFill>
                  <a:srgbClr val="4C4C4C"/>
                </a:solidFill>
                <a:latin typeface="Microsoft JhengHei"/>
                <a:ea typeface="Microsoft JhengHei"/>
              </a:rPr>
              <a:t>KOL</a:t>
            </a:r>
            <a:r>
              <a:rPr lang="zh-TW" altLang="en-US" sz="9600" b="1" dirty="0" smtClean="0">
                <a:solidFill>
                  <a:srgbClr val="4C4C4C"/>
                </a:solidFill>
                <a:latin typeface="Microsoft JhengHei"/>
                <a:ea typeface="Microsoft JhengHei"/>
              </a:rPr>
              <a:t>顧問</a:t>
            </a:r>
            <a:endParaRPr lang="en-US" altLang="zh-CN" sz="9600" b="1" dirty="0">
              <a:solidFill>
                <a:srgbClr val="4C4C4C"/>
              </a:solidFill>
              <a:latin typeface="Microsoft JhengHei"/>
              <a:ea typeface="Microsoft JhengHei"/>
            </a:endParaRPr>
          </a:p>
        </p:txBody>
      </p:sp>
      <p:sp>
        <p:nvSpPr>
          <p:cNvPr id="7"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團隊介紹</a:t>
            </a:r>
            <a:endParaRPr lang="en-US" altLang="zh-CN" sz="6600" b="1" spc="420" dirty="0">
              <a:solidFill>
                <a:schemeClr val="bg1"/>
              </a:solidFill>
              <a:latin typeface="Microsoft JhengHei" pitchFamily="34" charset="-120"/>
              <a:ea typeface="Microsoft JhengHei" pitchFamily="34" charset="-120"/>
            </a:endParaRPr>
          </a:p>
        </p:txBody>
      </p:sp>
      <p:sp>
        <p:nvSpPr>
          <p:cNvPr id="17" name="內容版面配置區 2"/>
          <p:cNvSpPr>
            <a:spLocks noGrp="1"/>
          </p:cNvSpPr>
          <p:nvPr>
            <p:ph idx="1"/>
          </p:nvPr>
        </p:nvSpPr>
        <p:spPr>
          <a:xfrm>
            <a:off x="16192528" y="11538520"/>
            <a:ext cx="8168824" cy="1944216"/>
          </a:xfrm>
          <a:noFill/>
        </p:spPr>
        <p:txBody>
          <a:bodyPr/>
          <a:lstStyle/>
          <a:p>
            <a:pPr>
              <a:buNone/>
            </a:pPr>
            <a:r>
              <a:rPr lang="zh-TW" altLang="en-US" sz="3200" dirty="0">
                <a:latin typeface="微軟正黑體" pitchFamily="34" charset="-120"/>
                <a:ea typeface="微軟正黑體" pitchFamily="34" charset="-120"/>
              </a:rPr>
              <a:t>最高學歷：台灣師範大學資訊教育所博士</a:t>
            </a:r>
            <a:endParaRPr lang="en-US" altLang="zh-TW" sz="3200" dirty="0">
              <a:latin typeface="微軟正黑體" pitchFamily="34" charset="-120"/>
              <a:ea typeface="微軟正黑體" pitchFamily="34" charset="-120"/>
            </a:endParaRPr>
          </a:p>
          <a:p>
            <a:pPr>
              <a:buNone/>
            </a:pPr>
            <a:r>
              <a:rPr lang="zh-TW" altLang="en-US" sz="3200" dirty="0">
                <a:latin typeface="微軟正黑體" pitchFamily="34" charset="-120"/>
                <a:ea typeface="微軟正黑體" pitchFamily="34" charset="-120"/>
              </a:rPr>
              <a:t>研究專長：遊戲式學習、學習行為模式分析</a:t>
            </a:r>
          </a:p>
        </p:txBody>
      </p:sp>
      <p:pic>
        <p:nvPicPr>
          <p:cNvPr id="18" name="Picture 2" descr="æä¸ä¸æ¾å¤§ç§çï¼"/>
          <p:cNvPicPr>
            <a:picLocks noChangeAspect="1" noChangeArrowheads="1"/>
          </p:cNvPicPr>
          <p:nvPr/>
        </p:nvPicPr>
        <p:blipFill>
          <a:blip r:embed="rId2"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9"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20" name="Picture 2" descr="http://delt.web.nthu.edu.tw/ezfiles/990/1990/img/728/FuYuanChiu2016.jpg"/>
          <p:cNvPicPr>
            <a:picLocks noChangeAspect="1" noChangeArrowheads="1"/>
          </p:cNvPicPr>
          <p:nvPr/>
        </p:nvPicPr>
        <p:blipFill>
          <a:blip r:embed="rId3" cstate="print"/>
          <a:srcRect l="-15790" r="-23687"/>
          <a:stretch>
            <a:fillRect/>
          </a:stretch>
        </p:blipFill>
        <p:spPr bwMode="auto">
          <a:xfrm>
            <a:off x="16022434" y="4049688"/>
            <a:ext cx="3096344" cy="2736304"/>
          </a:xfrm>
          <a:prstGeom prst="ellipse">
            <a:avLst/>
          </a:prstGeom>
          <a:ln>
            <a:noFill/>
          </a:ln>
          <a:effectLst>
            <a:softEdge rad="112500"/>
          </a:effectLst>
        </p:spPr>
      </p:pic>
      <p:sp>
        <p:nvSpPr>
          <p:cNvPr id="21" name="矩形 20"/>
          <p:cNvSpPr/>
          <p:nvPr/>
        </p:nvSpPr>
        <p:spPr>
          <a:xfrm>
            <a:off x="18725293" y="4193704"/>
            <a:ext cx="5780075" cy="2062103"/>
          </a:xfrm>
          <a:prstGeom prst="rect">
            <a:avLst/>
          </a:prstGeom>
        </p:spPr>
        <p:txBody>
          <a:bodyPr wrap="square">
            <a:spAutoFit/>
          </a:bodyPr>
          <a:lstStyle/>
          <a:p>
            <a:pPr algn="l"/>
            <a:r>
              <a:rPr lang="zh-TW" altLang="en-US" sz="3200" b="1" kern="0" dirty="0">
                <a:latin typeface="微軟正黑體" pitchFamily="34" charset="-120"/>
                <a:ea typeface="微軟正黑體" pitchFamily="34" charset="-120"/>
              </a:rPr>
              <a:t>國立清華大學</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教育與學習科技學系</a:t>
            </a:r>
          </a:p>
          <a:p>
            <a:pPr algn="l"/>
            <a:r>
              <a:rPr lang="zh-TW" altLang="en-US" sz="3200" b="1" kern="0" dirty="0">
                <a:latin typeface="微軟正黑體" pitchFamily="34" charset="-120"/>
                <a:ea typeface="微軟正黑體" pitchFamily="34" charset="-120"/>
              </a:rPr>
              <a:t>邱富源 副教授</a:t>
            </a:r>
            <a:endParaRPr lang="en-US" altLang="zh-TW" sz="3200" b="1" kern="0" dirty="0">
              <a:latin typeface="微軟正黑體" pitchFamily="34" charset="-120"/>
              <a:ea typeface="微軟正黑體" pitchFamily="34" charset="-120"/>
            </a:endParaRPr>
          </a:p>
          <a:p>
            <a:pPr algn="l"/>
            <a:r>
              <a:rPr lang="en-US" altLang="zh-TW" sz="3200" b="1" kern="0" dirty="0">
                <a:latin typeface="微軟正黑體" pitchFamily="34" charset="-120"/>
                <a:ea typeface="微軟正黑體" pitchFamily="34" charset="-120"/>
              </a:rPr>
              <a:t>(Dr. Chiu, Fu-Yuan)</a:t>
            </a:r>
          </a:p>
        </p:txBody>
      </p:sp>
      <p:sp>
        <p:nvSpPr>
          <p:cNvPr id="22" name="矩形 21"/>
          <p:cNvSpPr/>
          <p:nvPr/>
        </p:nvSpPr>
        <p:spPr>
          <a:xfrm>
            <a:off x="18816736" y="9044369"/>
            <a:ext cx="4269117" cy="2062103"/>
          </a:xfrm>
          <a:prstGeom prst="rect">
            <a:avLst/>
          </a:prstGeom>
        </p:spPr>
        <p:txBody>
          <a:bodyPr wrap="none">
            <a:spAutoFit/>
          </a:bodyPr>
          <a:lstStyle/>
          <a:p>
            <a:pPr algn="l"/>
            <a:r>
              <a:rPr lang="zh-TW" altLang="en-US" sz="3200" b="1" kern="0" dirty="0">
                <a:latin typeface="微軟正黑體" pitchFamily="34" charset="-120"/>
                <a:ea typeface="微軟正黑體" pitchFamily="34" charset="-12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algn="l"/>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侯惠澤 教授</a:t>
            </a:r>
            <a:r>
              <a:rPr lang="en-US" altLang="zh-TW" sz="3200" b="1" kern="0" dirty="0">
                <a:latin typeface="微軟正黑體" pitchFamily="34" charset="-120"/>
                <a:ea typeface="微軟正黑體" pitchFamily="34" charset="-120"/>
              </a:rPr>
              <a:t>(</a:t>
            </a:r>
            <a:r>
              <a:rPr lang="zh-TW" altLang="en-US" sz="3200" b="1" kern="0" dirty="0">
                <a:latin typeface="微軟正黑體" pitchFamily="34" charset="-120"/>
                <a:ea typeface="微軟正黑體" pitchFamily="34" charset="-120"/>
              </a:rPr>
              <a:t>特聘教授</a:t>
            </a:r>
            <a:r>
              <a:rPr lang="en-US" altLang="zh-TW" sz="3200" b="1" kern="0" dirty="0">
                <a:latin typeface="微軟正黑體" pitchFamily="34" charset="-120"/>
                <a:ea typeface="微軟正黑體" pitchFamily="34" charset="-120"/>
              </a:rPr>
              <a:t>)</a:t>
            </a:r>
          </a:p>
          <a:p>
            <a:pPr algn="l"/>
            <a:r>
              <a:rPr lang="en-US" altLang="zh-TW" sz="3200" b="1" kern="0" dirty="0">
                <a:latin typeface="微軟正黑體" pitchFamily="34" charset="-120"/>
                <a:ea typeface="微軟正黑體" pitchFamily="34" charset="-120"/>
              </a:rPr>
              <a:t>(</a:t>
            </a:r>
            <a:r>
              <a:rPr lang="en-US" altLang="zh-TW" sz="3200" b="1" kern="0" dirty="0" err="1">
                <a:latin typeface="微軟正黑體" pitchFamily="34" charset="-120"/>
                <a:ea typeface="微軟正黑體" pitchFamily="34" charset="-120"/>
              </a:rPr>
              <a:t>Huei-Tse</a:t>
            </a:r>
            <a:r>
              <a:rPr lang="en-US" altLang="zh-TW" sz="3200" b="1" kern="0" dirty="0">
                <a:latin typeface="微軟正黑體" pitchFamily="34" charset="-120"/>
                <a:ea typeface="微軟正黑體" pitchFamily="34" charset="-120"/>
              </a:rPr>
              <a:t> Hou) </a:t>
            </a:r>
          </a:p>
        </p:txBody>
      </p:sp>
      <p:sp>
        <p:nvSpPr>
          <p:cNvPr id="23" name="矩形 22"/>
          <p:cNvSpPr/>
          <p:nvPr/>
        </p:nvSpPr>
        <p:spPr>
          <a:xfrm>
            <a:off x="15864408" y="3041576"/>
            <a:ext cx="4968552" cy="707886"/>
          </a:xfrm>
          <a:prstGeom prst="rect">
            <a:avLst/>
          </a:prstGeom>
        </p:spPr>
        <p:txBody>
          <a:bodyPr wrap="square">
            <a:spAutoFit/>
          </a:bodyPr>
          <a:lstStyle/>
          <a:p>
            <a:r>
              <a:rPr lang="zh-TW" altLang="en-US" sz="4000" b="1" u="sng" kern="0" dirty="0">
                <a:latin typeface="微軟正黑體" pitchFamily="34" charset="-120"/>
                <a:ea typeface="微軟正黑體" pitchFamily="34" charset="-120"/>
              </a:rPr>
              <a:t>教學設計顧問及</a:t>
            </a:r>
            <a:r>
              <a:rPr lang="en-US" altLang="zh-TW" sz="4000" b="1" u="sng" kern="0" dirty="0">
                <a:latin typeface="微軟正黑體" pitchFamily="34" charset="-120"/>
                <a:ea typeface="微軟正黑體" pitchFamily="34" charset="-120"/>
              </a:rPr>
              <a:t>KOL</a:t>
            </a:r>
            <a:endParaRPr lang="zh-TW" altLang="en-US" sz="4000" u="sng" dirty="0"/>
          </a:p>
        </p:txBody>
      </p:sp>
      <p:grpSp>
        <p:nvGrpSpPr>
          <p:cNvPr id="2" name="群組 23"/>
          <p:cNvGrpSpPr/>
          <p:nvPr/>
        </p:nvGrpSpPr>
        <p:grpSpPr>
          <a:xfrm>
            <a:off x="404730" y="4357670"/>
            <a:ext cx="15787798" cy="6929486"/>
            <a:chOff x="1149351" y="3843466"/>
            <a:chExt cx="21629026" cy="9058239"/>
          </a:xfrm>
        </p:grpSpPr>
        <p:pic>
          <p:nvPicPr>
            <p:cNvPr id="27" name="Picture 14" descr="E:\下載資料\新北市政府教育局.png"/>
            <p:cNvPicPr>
              <a:picLocks noChangeAspect="1" noChangeArrowheads="1"/>
            </p:cNvPicPr>
            <p:nvPr/>
          </p:nvPicPr>
          <p:blipFill>
            <a:blip r:embed="rId4" cstate="print"/>
            <a:srcRect/>
            <a:stretch>
              <a:fillRect/>
            </a:stretch>
          </p:blipFill>
          <p:spPr bwMode="auto">
            <a:xfrm>
              <a:off x="2021307" y="4095565"/>
              <a:ext cx="9760117" cy="2022124"/>
            </a:xfrm>
            <a:prstGeom prst="rect">
              <a:avLst/>
            </a:prstGeom>
            <a:noFill/>
          </p:spPr>
        </p:pic>
        <p:pic>
          <p:nvPicPr>
            <p:cNvPr id="28" name="Picture 2" descr="未提供相片說明。"/>
            <p:cNvPicPr>
              <a:picLocks noChangeAspect="1" noChangeArrowheads="1"/>
            </p:cNvPicPr>
            <p:nvPr/>
          </p:nvPicPr>
          <p:blipFill>
            <a:blip r:embed="rId5" cstate="print"/>
            <a:srcRect t="16814" b="22621"/>
            <a:stretch>
              <a:fillRect/>
            </a:stretch>
          </p:blipFill>
          <p:spPr bwMode="auto">
            <a:xfrm>
              <a:off x="1597298" y="9429850"/>
              <a:ext cx="5090412" cy="3082987"/>
            </a:xfrm>
            <a:prstGeom prst="rect">
              <a:avLst/>
            </a:prstGeom>
            <a:noFill/>
          </p:spPr>
        </p:pic>
        <p:pic>
          <p:nvPicPr>
            <p:cNvPr id="29" name="Picture 2" descr="E:\下載資料\清大教育服務團.jpg"/>
            <p:cNvPicPr>
              <a:picLocks noChangeAspect="1" noChangeArrowheads="1"/>
            </p:cNvPicPr>
            <p:nvPr/>
          </p:nvPicPr>
          <p:blipFill>
            <a:blip r:embed="rId6" cstate="print"/>
            <a:srcRect/>
            <a:stretch>
              <a:fillRect/>
            </a:stretch>
          </p:blipFill>
          <p:spPr bwMode="auto">
            <a:xfrm>
              <a:off x="11628332" y="8852339"/>
              <a:ext cx="3564064" cy="4043441"/>
            </a:xfrm>
            <a:prstGeom prst="rect">
              <a:avLst/>
            </a:prstGeom>
            <a:noFill/>
          </p:spPr>
        </p:pic>
        <p:pic>
          <p:nvPicPr>
            <p:cNvPr id="30" name="Picture 3" descr="E:\下載資料\AWSJIC.jpg"/>
            <p:cNvPicPr>
              <a:picLocks noChangeAspect="1" noChangeArrowheads="1"/>
            </p:cNvPicPr>
            <p:nvPr/>
          </p:nvPicPr>
          <p:blipFill>
            <a:blip r:embed="rId7" cstate="print"/>
            <a:srcRect/>
            <a:stretch>
              <a:fillRect/>
            </a:stretch>
          </p:blipFill>
          <p:spPr bwMode="auto">
            <a:xfrm>
              <a:off x="1149351" y="6337738"/>
              <a:ext cx="5874538" cy="3139429"/>
            </a:xfrm>
            <a:prstGeom prst="rect">
              <a:avLst/>
            </a:prstGeom>
            <a:noFill/>
          </p:spPr>
        </p:pic>
        <p:pic>
          <p:nvPicPr>
            <p:cNvPr id="31" name="Picture 4" descr="E:\下載資料\NCTU_CAIC.png"/>
            <p:cNvPicPr>
              <a:picLocks noChangeAspect="1" noChangeArrowheads="1"/>
            </p:cNvPicPr>
            <p:nvPr/>
          </p:nvPicPr>
          <p:blipFill>
            <a:blip r:embed="rId8" cstate="print"/>
            <a:srcRect/>
            <a:stretch>
              <a:fillRect/>
            </a:stretch>
          </p:blipFill>
          <p:spPr bwMode="auto">
            <a:xfrm>
              <a:off x="7161878" y="6452108"/>
              <a:ext cx="7901657" cy="1942836"/>
            </a:xfrm>
            <a:prstGeom prst="rect">
              <a:avLst/>
            </a:prstGeom>
            <a:noFill/>
          </p:spPr>
        </p:pic>
        <p:pic>
          <p:nvPicPr>
            <p:cNvPr id="32" name="Picture 5" descr="E:\下載資料\tca-logo.jpg"/>
            <p:cNvPicPr>
              <a:picLocks noChangeAspect="1" noChangeArrowheads="1"/>
            </p:cNvPicPr>
            <p:nvPr/>
          </p:nvPicPr>
          <p:blipFill>
            <a:blip r:embed="rId9" cstate="print"/>
            <a:srcRect/>
            <a:stretch>
              <a:fillRect/>
            </a:stretch>
          </p:blipFill>
          <p:spPr bwMode="auto">
            <a:xfrm>
              <a:off x="12166432" y="3843466"/>
              <a:ext cx="10611945" cy="2827672"/>
            </a:xfrm>
            <a:prstGeom prst="rect">
              <a:avLst/>
            </a:prstGeom>
            <a:noFill/>
          </p:spPr>
        </p:pic>
        <p:pic>
          <p:nvPicPr>
            <p:cNvPr id="33" name="Picture 6" descr="E:\下載資料\台灣科技大學迷你教育研究團隊.png"/>
            <p:cNvPicPr>
              <a:picLocks noChangeAspect="1" noChangeArrowheads="1"/>
            </p:cNvPicPr>
            <p:nvPr/>
          </p:nvPicPr>
          <p:blipFill>
            <a:blip r:embed="rId10" cstate="print"/>
            <a:srcRect/>
            <a:stretch>
              <a:fillRect/>
            </a:stretch>
          </p:blipFill>
          <p:spPr bwMode="auto">
            <a:xfrm>
              <a:off x="7241079" y="8852339"/>
              <a:ext cx="3522161" cy="4043441"/>
            </a:xfrm>
            <a:prstGeom prst="rect">
              <a:avLst/>
            </a:prstGeom>
            <a:noFill/>
          </p:spPr>
        </p:pic>
        <p:pic>
          <p:nvPicPr>
            <p:cNvPr id="34" name="Picture 7" descr="E:\下載資料\致理科技大學推廣教育中心.jpg"/>
            <p:cNvPicPr>
              <a:picLocks noChangeAspect="1" noChangeArrowheads="1"/>
            </p:cNvPicPr>
            <p:nvPr/>
          </p:nvPicPr>
          <p:blipFill>
            <a:blip r:embed="rId11" cstate="print"/>
            <a:srcRect/>
            <a:stretch>
              <a:fillRect/>
            </a:stretch>
          </p:blipFill>
          <p:spPr bwMode="auto">
            <a:xfrm>
              <a:off x="15438884" y="6631533"/>
              <a:ext cx="7339493" cy="1477751"/>
            </a:xfrm>
            <a:prstGeom prst="rect">
              <a:avLst/>
            </a:prstGeom>
            <a:noFill/>
          </p:spPr>
        </p:pic>
        <p:pic>
          <p:nvPicPr>
            <p:cNvPr id="35" name="Picture 2" descr="E:\下載資料\MakerPRO-LOGO.png"/>
            <p:cNvPicPr>
              <a:picLocks noChangeAspect="1" noChangeArrowheads="1"/>
            </p:cNvPicPr>
            <p:nvPr/>
          </p:nvPicPr>
          <p:blipFill>
            <a:blip r:embed="rId12" cstate="print"/>
            <a:srcRect/>
            <a:stretch>
              <a:fillRect/>
            </a:stretch>
          </p:blipFill>
          <p:spPr bwMode="auto">
            <a:xfrm>
              <a:off x="15835338" y="8643950"/>
              <a:ext cx="6006150" cy="1357322"/>
            </a:xfrm>
            <a:prstGeom prst="rect">
              <a:avLst/>
            </a:prstGeom>
            <a:noFill/>
          </p:spPr>
        </p:pic>
        <p:pic>
          <p:nvPicPr>
            <p:cNvPr id="36" name="Picture 3" descr="C:\Users\user\Downloads\Edu Aequitas Logo_02.png"/>
            <p:cNvPicPr>
              <a:picLocks noChangeAspect="1" noChangeArrowheads="1"/>
            </p:cNvPicPr>
            <p:nvPr/>
          </p:nvPicPr>
          <p:blipFill>
            <a:blip r:embed="rId13" cstate="print"/>
            <a:srcRect/>
            <a:stretch>
              <a:fillRect/>
            </a:stretch>
          </p:blipFill>
          <p:spPr bwMode="auto">
            <a:xfrm>
              <a:off x="16031063" y="10106153"/>
              <a:ext cx="5590753" cy="2795552"/>
            </a:xfrm>
            <a:prstGeom prst="rect">
              <a:avLst/>
            </a:prstGeom>
            <a:noFill/>
          </p:spPr>
        </p:pic>
      </p:grpSp>
      <p:sp>
        <p:nvSpPr>
          <p:cNvPr id="24" name="文字方塊 23">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8</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1">
            <a:extLst>
              <a:ext uri="{FF2B5EF4-FFF2-40B4-BE49-F238E27FC236}">
                <a16:creationId xmlns:a16="http://schemas.microsoft.com/office/drawing/2014/main" xmlns="" id="{11743183-04AD-BE43-99BB-BF2711A923AA}"/>
              </a:ext>
            </a:extLst>
          </p:cNvPr>
          <p:cNvGrpSpPr/>
          <p:nvPr/>
        </p:nvGrpSpPr>
        <p:grpSpPr>
          <a:xfrm>
            <a:off x="1137819" y="7296538"/>
            <a:ext cx="22777425" cy="10746432"/>
            <a:chOff x="1324550" y="2976536"/>
            <a:chExt cx="22777425" cy="10746432"/>
          </a:xfrm>
        </p:grpSpPr>
        <p:grpSp>
          <p:nvGrpSpPr>
            <p:cNvPr id="5" name="群組 13">
              <a:extLst>
                <a:ext uri="{FF2B5EF4-FFF2-40B4-BE49-F238E27FC236}">
                  <a16:creationId xmlns:a16="http://schemas.microsoft.com/office/drawing/2014/main" xmlns="" id="{5DAFCB4B-F176-654A-BA25-79C8C2AED703}"/>
                </a:ext>
              </a:extLst>
            </p:cNvPr>
            <p:cNvGrpSpPr/>
            <p:nvPr/>
          </p:nvGrpSpPr>
          <p:grpSpPr>
            <a:xfrm>
              <a:off x="7867617" y="2976536"/>
              <a:ext cx="7657026" cy="10746432"/>
              <a:chOff x="7867617" y="2976536"/>
              <a:chExt cx="7657026" cy="10746432"/>
            </a:xfrm>
          </p:grpSpPr>
          <p:pic>
            <p:nvPicPr>
              <p:cNvPr id="42" name="圖片 41" descr="台灣一級行政區.png">
                <a:extLst>
                  <a:ext uri="{FF2B5EF4-FFF2-40B4-BE49-F238E27FC236}">
                    <a16:creationId xmlns:a16="http://schemas.microsoft.com/office/drawing/2014/main" xmlns="" id="{7F89567A-054A-1C41-B08B-A5FBBB2CFA59}"/>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lum contrast="10000"/>
                <a:extLst>
                  <a:ext uri="{28A0092B-C50C-407E-A947-70E740481C1C}">
                    <a14:useLocalDpi xmlns:a14="http://schemas.microsoft.com/office/drawing/2010/main" xmlns=""/>
                  </a:ext>
                </a:extLst>
              </a:blip>
              <a:srcRect l="-2" r="-317"/>
              <a:stretch/>
            </p:blipFill>
            <p:spPr>
              <a:xfrm>
                <a:off x="7867617" y="2976536"/>
                <a:ext cx="7657026" cy="10746432"/>
              </a:xfrm>
              <a:prstGeom prst="rect">
                <a:avLst/>
              </a:prstGeom>
            </p:spPr>
          </p:pic>
          <p:pic>
            <p:nvPicPr>
              <p:cNvPr id="70" name="圖片 69" descr="Lovepik_com-401342747-map-location-icon.png">
                <a:extLst>
                  <a:ext uri="{FF2B5EF4-FFF2-40B4-BE49-F238E27FC236}">
                    <a16:creationId xmlns:a16="http://schemas.microsoft.com/office/drawing/2014/main" xmlns="" id="{31BC83B8-4C8C-244D-B988-E37D01CDA8D1}"/>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628257" y="3768624"/>
                <a:ext cx="1021929" cy="1021929"/>
              </a:xfrm>
              <a:prstGeom prst="rect">
                <a:avLst/>
              </a:prstGeom>
            </p:spPr>
          </p:pic>
          <p:pic>
            <p:nvPicPr>
              <p:cNvPr id="71" name="圖片 70" descr="Lovepik_com-401342747-map-location-icon.png">
                <a:extLst>
                  <a:ext uri="{FF2B5EF4-FFF2-40B4-BE49-F238E27FC236}">
                    <a16:creationId xmlns:a16="http://schemas.microsoft.com/office/drawing/2014/main" xmlns="" id="{D984F2F8-3D94-8645-8D2F-5E3A9879871D}"/>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2332113" y="5568824"/>
                <a:ext cx="1021929" cy="1021929"/>
              </a:xfrm>
              <a:prstGeom prst="rect">
                <a:avLst/>
              </a:prstGeom>
            </p:spPr>
          </p:pic>
          <p:pic>
            <p:nvPicPr>
              <p:cNvPr id="72" name="圖片 71" descr="Lovepik_com-401342747-map-location-icon.png">
                <a:extLst>
                  <a:ext uri="{FF2B5EF4-FFF2-40B4-BE49-F238E27FC236}">
                    <a16:creationId xmlns:a16="http://schemas.microsoft.com/office/drawing/2014/main" xmlns="" id="{415D61D6-E5FE-D04D-B8FF-6DEDD65121B3}"/>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0819945" y="7513040"/>
                <a:ext cx="1021929" cy="1021929"/>
              </a:xfrm>
              <a:prstGeom prst="rect">
                <a:avLst/>
              </a:prstGeom>
            </p:spPr>
          </p:pic>
          <p:pic>
            <p:nvPicPr>
              <p:cNvPr id="73" name="圖片 72" descr="Lovepik_com-401342747-map-location-icon.png">
                <a:extLst>
                  <a:ext uri="{FF2B5EF4-FFF2-40B4-BE49-F238E27FC236}">
                    <a16:creationId xmlns:a16="http://schemas.microsoft.com/office/drawing/2014/main" xmlns="" id="{FD6D6BEA-8FB5-BB48-B57E-15B83464EA55}"/>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556249" y="4546895"/>
                <a:ext cx="1021929" cy="1021929"/>
              </a:xfrm>
              <a:prstGeom prst="rect">
                <a:avLst/>
              </a:prstGeom>
            </p:spPr>
          </p:pic>
          <p:pic>
            <p:nvPicPr>
              <p:cNvPr id="74" name="圖片 73" descr="Lovepik_com-401342747-map-location-icon.png">
                <a:extLst>
                  <a:ext uri="{FF2B5EF4-FFF2-40B4-BE49-F238E27FC236}">
                    <a16:creationId xmlns:a16="http://schemas.microsoft.com/office/drawing/2014/main" xmlns="" id="{8F80CC8E-D285-1945-88EE-3ABA2D0E23A9}"/>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4403415" y="5246249"/>
                <a:ext cx="1021929" cy="1021929"/>
              </a:xfrm>
              <a:prstGeom prst="rect">
                <a:avLst/>
              </a:prstGeom>
            </p:spPr>
          </p:pic>
        </p:grpSp>
        <p:pic>
          <p:nvPicPr>
            <p:cNvPr id="48" name="Picture 3">
              <a:extLst>
                <a:ext uri="{FF2B5EF4-FFF2-40B4-BE49-F238E27FC236}">
                  <a16:creationId xmlns:a16="http://schemas.microsoft.com/office/drawing/2014/main" xmlns="" id="{29D22E30-1FF8-A54A-ACFB-1775381A1275}"/>
                </a:ext>
              </a:extLst>
            </p:cNvPr>
            <p:cNvPicPr>
              <a:picLocks noChangeAspect="1" noChangeArrowheads="1"/>
            </p:cNvPicPr>
            <p:nvPr/>
          </p:nvPicPr>
          <p:blipFill>
            <a:blip r:embed="rId5" cstate="print"/>
            <a:srcRect/>
            <a:stretch>
              <a:fillRect/>
            </a:stretch>
          </p:blipFill>
          <p:spPr bwMode="auto">
            <a:xfrm>
              <a:off x="1384871" y="6268178"/>
              <a:ext cx="4018329" cy="2678887"/>
            </a:xfrm>
            <a:prstGeom prst="roundRect">
              <a:avLst>
                <a:gd name="adj" fmla="val 15697"/>
              </a:avLst>
            </a:prstGeom>
            <a:noFill/>
            <a:ln w="9525">
              <a:noFill/>
              <a:miter lim="800000"/>
              <a:headEnd/>
              <a:tailEnd/>
            </a:ln>
            <a:effectLst/>
          </p:spPr>
        </p:pic>
        <p:pic>
          <p:nvPicPr>
            <p:cNvPr id="52" name="Picture 7">
              <a:extLst>
                <a:ext uri="{FF2B5EF4-FFF2-40B4-BE49-F238E27FC236}">
                  <a16:creationId xmlns:a16="http://schemas.microsoft.com/office/drawing/2014/main" xmlns="" id="{799AD910-ACDB-614C-B985-29B8CE15B887}"/>
                </a:ext>
              </a:extLst>
            </p:cNvPr>
            <p:cNvPicPr>
              <a:picLocks noChangeAspect="1" noChangeArrowheads="1"/>
            </p:cNvPicPr>
            <p:nvPr/>
          </p:nvPicPr>
          <p:blipFill>
            <a:blip r:embed="rId6" cstate="print">
              <a:extLst>
                <a:ext uri="{28A0092B-C50C-407E-A947-70E740481C1C}">
                  <a14:useLocalDpi xmlns:a14="http://schemas.microsoft.com/office/drawing/2010/main" xmlns=""/>
                </a:ext>
              </a:extLst>
            </a:blip>
            <a:srcRect/>
            <a:stretch>
              <a:fillRect/>
            </a:stretch>
          </p:blipFill>
          <p:spPr bwMode="auto">
            <a:xfrm>
              <a:off x="20282954" y="3220059"/>
              <a:ext cx="3819021" cy="2653671"/>
            </a:xfrm>
            <a:prstGeom prst="roundRect">
              <a:avLst>
                <a:gd name="adj" fmla="val 12929"/>
              </a:avLst>
            </a:prstGeom>
            <a:noFill/>
            <a:ln w="9525">
              <a:noFill/>
              <a:miter lim="800000"/>
              <a:headEnd/>
              <a:tailEnd/>
            </a:ln>
            <a:effectLst/>
          </p:spPr>
        </p:pic>
        <p:pic>
          <p:nvPicPr>
            <p:cNvPr id="53" name="Picture 9" descr="https://i0.wp.com/tarkustech.com/wp-content/uploads/2019/09/more_5d94b59fdadf7.jpg?fit=300%2C200&amp;ssl=1">
              <a:extLst>
                <a:ext uri="{FF2B5EF4-FFF2-40B4-BE49-F238E27FC236}">
                  <a16:creationId xmlns:a16="http://schemas.microsoft.com/office/drawing/2014/main" xmlns="" id="{13FC427E-B525-C644-946D-1C0FE54DAB28}"/>
                </a:ext>
              </a:extLst>
            </p:cNvPr>
            <p:cNvPicPr>
              <a:picLocks noChangeAspect="1" noChangeArrowheads="1"/>
            </p:cNvPicPr>
            <p:nvPr/>
          </p:nvPicPr>
          <p:blipFill>
            <a:blip r:embed="rId7" cstate="print"/>
            <a:srcRect/>
            <a:stretch>
              <a:fillRect/>
            </a:stretch>
          </p:blipFill>
          <p:spPr bwMode="auto">
            <a:xfrm>
              <a:off x="15864157" y="6369198"/>
              <a:ext cx="3833080" cy="2555386"/>
            </a:xfrm>
            <a:prstGeom prst="roundRect">
              <a:avLst>
                <a:gd name="adj" fmla="val 12929"/>
              </a:avLst>
            </a:prstGeom>
            <a:noFill/>
          </p:spPr>
        </p:pic>
        <p:pic>
          <p:nvPicPr>
            <p:cNvPr id="55" name="Picture 11" descr="https://i0.wp.com/tarkustech.com/wp-content/uploads/2019/06/201903-5c9b9a27edf9f.jpg?w=1140&amp;ssl=1">
              <a:extLst>
                <a:ext uri="{FF2B5EF4-FFF2-40B4-BE49-F238E27FC236}">
                  <a16:creationId xmlns:a16="http://schemas.microsoft.com/office/drawing/2014/main" xmlns="" id="{EB204BC2-BC48-4341-8FA5-FB32B2745A40}"/>
                </a:ext>
              </a:extLst>
            </p:cNvPr>
            <p:cNvPicPr>
              <a:picLocks noChangeAspect="1" noChangeArrowheads="1"/>
            </p:cNvPicPr>
            <p:nvPr/>
          </p:nvPicPr>
          <p:blipFill>
            <a:blip r:embed="rId8" cstate="print">
              <a:extLst>
                <a:ext uri="{28A0092B-C50C-407E-A947-70E740481C1C}">
                  <a14:useLocalDpi xmlns:a14="http://schemas.microsoft.com/office/drawing/2010/main" xmlns=""/>
                </a:ext>
              </a:extLst>
            </a:blip>
            <a:srcRect/>
            <a:stretch>
              <a:fillRect/>
            </a:stretch>
          </p:blipFill>
          <p:spPr bwMode="auto">
            <a:xfrm>
              <a:off x="15898287" y="3220059"/>
              <a:ext cx="3915435" cy="2653671"/>
            </a:xfrm>
            <a:prstGeom prst="roundRect">
              <a:avLst>
                <a:gd name="adj" fmla="val 12929"/>
              </a:avLst>
            </a:prstGeom>
            <a:noFill/>
          </p:spPr>
        </p:pic>
        <p:pic>
          <p:nvPicPr>
            <p:cNvPr id="68" name="Picture 2" descr="https://i2.wp.com/tarkustech.com/wp-content/uploads/2019/12/c1eb404f16bfa6e9a9ba3291f2577d895_49978304_191223_0010-1.jpg?fit=750%2C481&amp;ssl=1">
              <a:extLst>
                <a:ext uri="{FF2B5EF4-FFF2-40B4-BE49-F238E27FC236}">
                  <a16:creationId xmlns:a16="http://schemas.microsoft.com/office/drawing/2014/main" xmlns="" id="{04321E12-F953-AA48-878C-6C6876745201}"/>
                </a:ext>
              </a:extLst>
            </p:cNvPr>
            <p:cNvPicPr>
              <a:picLocks noChangeAspect="1" noChangeArrowheads="1"/>
            </p:cNvPicPr>
            <p:nvPr/>
          </p:nvPicPr>
          <p:blipFill>
            <a:blip r:embed="rId9" cstate="print"/>
            <a:srcRect/>
            <a:stretch>
              <a:fillRect/>
            </a:stretch>
          </p:blipFill>
          <p:spPr bwMode="auto">
            <a:xfrm>
              <a:off x="5789171" y="2976536"/>
              <a:ext cx="4156892" cy="2678887"/>
            </a:xfrm>
            <a:prstGeom prst="roundRect">
              <a:avLst>
                <a:gd name="adj" fmla="val 12775"/>
              </a:avLst>
            </a:prstGeom>
            <a:noFill/>
          </p:spPr>
        </p:pic>
        <p:pic>
          <p:nvPicPr>
            <p:cNvPr id="67" name="Picture 2" descr="https://i1.wp.com/tarkustech.com/wp-content/uploads/2019/12/WeChat-%E5%9C%96%E7%89%87_201912021510124.jpg?fit=1024%2C576&amp;ssl=1">
              <a:extLst>
                <a:ext uri="{FF2B5EF4-FFF2-40B4-BE49-F238E27FC236}">
                  <a16:creationId xmlns:a16="http://schemas.microsoft.com/office/drawing/2014/main" xmlns="" id="{5945C231-3E20-6C41-8F33-D6E0BB9D47D3}"/>
                </a:ext>
              </a:extLst>
            </p:cNvPr>
            <p:cNvPicPr>
              <a:picLocks noChangeAspect="1" noChangeArrowheads="1"/>
            </p:cNvPicPr>
            <p:nvPr/>
          </p:nvPicPr>
          <p:blipFill>
            <a:blip r:embed="rId10" cstate="print">
              <a:extLst>
                <a:ext uri="{28A0092B-C50C-407E-A947-70E740481C1C}">
                  <a14:useLocalDpi xmlns:a14="http://schemas.microsoft.com/office/drawing/2010/main" xmlns=""/>
                </a:ext>
              </a:extLst>
            </a:blip>
            <a:srcRect/>
            <a:stretch>
              <a:fillRect/>
            </a:stretch>
          </p:blipFill>
          <p:spPr bwMode="auto">
            <a:xfrm>
              <a:off x="1324550" y="2976536"/>
              <a:ext cx="3954682" cy="2640746"/>
            </a:xfrm>
            <a:prstGeom prst="roundRect">
              <a:avLst>
                <a:gd name="adj" fmla="val 14789"/>
              </a:avLst>
            </a:prstGeom>
            <a:noFill/>
          </p:spPr>
        </p:pic>
      </p:grpSp>
      <p:sp>
        <p:nvSpPr>
          <p:cNvPr id="4" name="標題 3">
            <a:extLst>
              <a:ext uri="{FF2B5EF4-FFF2-40B4-BE49-F238E27FC236}">
                <a16:creationId xmlns:a16="http://schemas.microsoft.com/office/drawing/2014/main" xmlns="" id="{21C850A0-4C0A-0042-AC30-DADAD8C04A8B}"/>
              </a:ext>
            </a:extLst>
          </p:cNvPr>
          <p:cNvSpPr>
            <a:spLocks noGrp="1"/>
          </p:cNvSpPr>
          <p:nvPr>
            <p:ph type="title"/>
          </p:nvPr>
        </p:nvSpPr>
        <p:spPr/>
        <p:txBody>
          <a:bodyPr/>
          <a:lstStyle/>
          <a:p>
            <a:r>
              <a:rPr lang="en-US" altLang="zh-TW" dirty="0" smtClean="0"/>
              <a:t>Marketing </a:t>
            </a:r>
            <a:r>
              <a:rPr lang="en-US" altLang="zh-TW" dirty="0"/>
              <a:t>Achievements</a:t>
            </a:r>
            <a:endParaRPr lang="zh-TW" altLang="en-US" dirty="0"/>
          </a:p>
        </p:txBody>
      </p:sp>
      <p:grpSp>
        <p:nvGrpSpPr>
          <p:cNvPr id="6" name="群組 11">
            <a:extLst>
              <a:ext uri="{FF2B5EF4-FFF2-40B4-BE49-F238E27FC236}">
                <a16:creationId xmlns:a16="http://schemas.microsoft.com/office/drawing/2014/main" xmlns="" id="{1F994E02-1B7A-F84C-BEE7-C3FAC78BDA44}"/>
              </a:ext>
            </a:extLst>
          </p:cNvPr>
          <p:cNvGrpSpPr/>
          <p:nvPr/>
        </p:nvGrpSpPr>
        <p:grpSpPr>
          <a:xfrm>
            <a:off x="4605684" y="2402480"/>
            <a:ext cx="16088631" cy="4589405"/>
            <a:chOff x="1288008" y="2537519"/>
            <a:chExt cx="16088631" cy="4589405"/>
          </a:xfrm>
        </p:grpSpPr>
        <p:grpSp>
          <p:nvGrpSpPr>
            <p:cNvPr id="7" name="群組 5">
              <a:extLst>
                <a:ext uri="{FF2B5EF4-FFF2-40B4-BE49-F238E27FC236}">
                  <a16:creationId xmlns:a16="http://schemas.microsoft.com/office/drawing/2014/main" xmlns="" id="{16C19F6F-1163-F749-B0AD-524E54C5A32B}"/>
                </a:ext>
              </a:extLst>
            </p:cNvPr>
            <p:cNvGrpSpPr/>
            <p:nvPr/>
          </p:nvGrpSpPr>
          <p:grpSpPr>
            <a:xfrm>
              <a:off x="1288008" y="2537520"/>
              <a:ext cx="4752527" cy="4589404"/>
              <a:chOff x="1288008" y="2537520"/>
              <a:chExt cx="4752527" cy="4589404"/>
            </a:xfrm>
          </p:grpSpPr>
          <p:grpSp>
            <p:nvGrpSpPr>
              <p:cNvPr id="8" name="群組 4">
                <a:extLst>
                  <a:ext uri="{FF2B5EF4-FFF2-40B4-BE49-F238E27FC236}">
                    <a16:creationId xmlns:a16="http://schemas.microsoft.com/office/drawing/2014/main" xmlns="" id="{29FFF3FE-C9D3-AD47-8543-BDC58ED46983}"/>
                  </a:ext>
                </a:extLst>
              </p:cNvPr>
              <p:cNvGrpSpPr/>
              <p:nvPr/>
            </p:nvGrpSpPr>
            <p:grpSpPr>
              <a:xfrm>
                <a:off x="1288008" y="2537520"/>
                <a:ext cx="4752527" cy="4589404"/>
                <a:chOff x="2924604" y="2634510"/>
                <a:chExt cx="4752527" cy="4589404"/>
              </a:xfrm>
            </p:grpSpPr>
            <p:grpSp>
              <p:nvGrpSpPr>
                <p:cNvPr id="9" name="群組 14">
                  <a:extLst>
                    <a:ext uri="{FF2B5EF4-FFF2-40B4-BE49-F238E27FC236}">
                      <a16:creationId xmlns:a16="http://schemas.microsoft.com/office/drawing/2014/main" xmlns="" id="{025EA061-62C3-6842-8047-186433E9522F}"/>
                    </a:ext>
                  </a:extLst>
                </p:cNvPr>
                <p:cNvGrpSpPr/>
                <p:nvPr/>
              </p:nvGrpSpPr>
              <p:grpSpPr>
                <a:xfrm>
                  <a:off x="2924604" y="2634510"/>
                  <a:ext cx="4752527" cy="4589404"/>
                  <a:chOff x="8504367" y="2490493"/>
                  <a:chExt cx="1484188" cy="1433245"/>
                </a:xfrm>
              </p:grpSpPr>
              <p:grpSp>
                <p:nvGrpSpPr>
                  <p:cNvPr id="10" name="群組 15">
                    <a:extLst>
                      <a:ext uri="{FF2B5EF4-FFF2-40B4-BE49-F238E27FC236}">
                        <a16:creationId xmlns:a16="http://schemas.microsoft.com/office/drawing/2014/main" xmlns="" id="{4A5C11EC-E01A-C340-BD9C-9A64D8BE7C00}"/>
                      </a:ext>
                    </a:extLst>
                  </p:cNvPr>
                  <p:cNvGrpSpPr/>
                  <p:nvPr/>
                </p:nvGrpSpPr>
                <p:grpSpPr>
                  <a:xfrm>
                    <a:off x="8504367" y="2490493"/>
                    <a:ext cx="1484188" cy="1433245"/>
                    <a:chOff x="8504367" y="2490493"/>
                    <a:chExt cx="1484188" cy="1433245"/>
                  </a:xfrm>
                </p:grpSpPr>
                <p:grpSp>
                  <p:nvGrpSpPr>
                    <p:cNvPr id="11" name="群組 19">
                      <a:extLst>
                        <a:ext uri="{FF2B5EF4-FFF2-40B4-BE49-F238E27FC236}">
                          <a16:creationId xmlns:a16="http://schemas.microsoft.com/office/drawing/2014/main" xmlns="" id="{DCFF62D8-0CFE-D54E-8316-D0754EB28DAD}"/>
                        </a:ext>
                      </a:extLst>
                    </p:cNvPr>
                    <p:cNvGrpSpPr/>
                    <p:nvPr/>
                  </p:nvGrpSpPr>
                  <p:grpSpPr>
                    <a:xfrm>
                      <a:off x="8504367" y="2490493"/>
                      <a:ext cx="1484188" cy="1433245"/>
                      <a:chOff x="8507692" y="2483843"/>
                      <a:chExt cx="1484188" cy="1433245"/>
                    </a:xfrm>
                  </p:grpSpPr>
                  <p:sp>
                    <p:nvSpPr>
                      <p:cNvPr id="24" name="橢圓 23">
                        <a:extLst>
                          <a:ext uri="{FF2B5EF4-FFF2-40B4-BE49-F238E27FC236}">
                            <a16:creationId xmlns:a16="http://schemas.microsoft.com/office/drawing/2014/main" xmlns="" id="{AB009811-2AFD-1444-9C8E-FCC40E6FA089}"/>
                          </a:ext>
                        </a:extLst>
                      </p:cNvPr>
                      <p:cNvSpPr/>
                      <p:nvPr/>
                    </p:nvSpPr>
                    <p:spPr>
                      <a:xfrm>
                        <a:off x="8558635" y="2483843"/>
                        <a:ext cx="1433245" cy="1433245"/>
                      </a:xfrm>
                      <a:prstGeom prst="ellipse">
                        <a:avLst/>
                      </a:prstGeom>
                      <a:solidFill>
                        <a:srgbClr val="E3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26" name="橢圓 25">
                        <a:extLst>
                          <a:ext uri="{FF2B5EF4-FFF2-40B4-BE49-F238E27FC236}">
                            <a16:creationId xmlns:a16="http://schemas.microsoft.com/office/drawing/2014/main" xmlns="" id="{B077E4EF-4C29-2247-AE0C-4771F923A311}"/>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27" name="橢圓 26">
                        <a:extLst>
                          <a:ext uri="{FF2B5EF4-FFF2-40B4-BE49-F238E27FC236}">
                            <a16:creationId xmlns:a16="http://schemas.microsoft.com/office/drawing/2014/main" xmlns="" id="{E72D4143-AD4B-3844-8B1C-3B977604E12E}"/>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19" name="橢圓 18">
                      <a:extLst>
                        <a:ext uri="{FF2B5EF4-FFF2-40B4-BE49-F238E27FC236}">
                          <a16:creationId xmlns:a16="http://schemas.microsoft.com/office/drawing/2014/main" xmlns="" id="{F6F2DFA3-F4FD-1C49-8E84-F13DFB9C3908}"/>
                        </a:ext>
                      </a:extLst>
                    </p:cNvPr>
                    <p:cNvSpPr/>
                    <p:nvPr/>
                  </p:nvSpPr>
                  <p:spPr>
                    <a:xfrm>
                      <a:off x="8525470" y="2819475"/>
                      <a:ext cx="73199" cy="73199"/>
                    </a:xfrm>
                    <a:prstGeom prst="ellipse">
                      <a:avLst/>
                    </a:prstGeom>
                    <a:solidFill>
                      <a:srgbClr val="888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17" name="橢圓 16">
                    <a:extLst>
                      <a:ext uri="{FF2B5EF4-FFF2-40B4-BE49-F238E27FC236}">
                        <a16:creationId xmlns:a16="http://schemas.microsoft.com/office/drawing/2014/main" xmlns="" id="{8085CA54-1100-1B46-9688-23948F2E6BF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58" name="文字方塊 57">
                  <a:extLst>
                    <a:ext uri="{FF2B5EF4-FFF2-40B4-BE49-F238E27FC236}">
                      <a16:creationId xmlns:a16="http://schemas.microsoft.com/office/drawing/2014/main" xmlns="" id="{915EDC2F-A64D-2C41-9596-BA846E06BEA6}"/>
                    </a:ext>
                  </a:extLst>
                </p:cNvPr>
                <p:cNvSpPr txBox="1"/>
                <p:nvPr/>
              </p:nvSpPr>
              <p:spPr>
                <a:xfrm>
                  <a:off x="4329596" y="3701032"/>
                  <a:ext cx="2101764" cy="1862048"/>
                </a:xfrm>
                <a:prstGeom prst="rect">
                  <a:avLst/>
                </a:prstGeom>
                <a:noFill/>
              </p:spPr>
              <p:txBody>
                <a:bodyPr wrap="square" rtlCol="0">
                  <a:spAutoFit/>
                </a:bodyPr>
                <a:lstStyle/>
                <a:p>
                  <a:r>
                    <a:rPr kumimoji="1" lang="en-US" altLang="zh-TW" sz="11500" dirty="0" smtClean="0">
                      <a:solidFill>
                        <a:srgbClr val="535354"/>
                      </a:solidFill>
                    </a:rPr>
                    <a:t>25</a:t>
                  </a:r>
                  <a:endParaRPr kumimoji="1" lang="zh-TW" altLang="en-US" sz="11500" dirty="0">
                    <a:solidFill>
                      <a:srgbClr val="535354"/>
                    </a:solidFill>
                  </a:endParaRPr>
                </a:p>
              </p:txBody>
            </p:sp>
          </p:grpSp>
          <p:sp>
            <p:nvSpPr>
              <p:cNvPr id="60" name="文字方塊 59">
                <a:extLst>
                  <a:ext uri="{FF2B5EF4-FFF2-40B4-BE49-F238E27FC236}">
                    <a16:creationId xmlns:a16="http://schemas.microsoft.com/office/drawing/2014/main" xmlns="" id="{921CF4E9-5A7E-8B49-98DF-42D8197CB9DF}"/>
                  </a:ext>
                </a:extLst>
              </p:cNvPr>
              <p:cNvSpPr txBox="1"/>
              <p:nvPr/>
            </p:nvSpPr>
            <p:spPr>
              <a:xfrm>
                <a:off x="1775525" y="5462553"/>
                <a:ext cx="3936714" cy="707886"/>
              </a:xfrm>
              <a:prstGeom prst="rect">
                <a:avLst/>
              </a:prstGeom>
              <a:noFill/>
            </p:spPr>
            <p:txBody>
              <a:bodyPr wrap="square" rtlCol="0">
                <a:spAutoFit/>
              </a:bodyPr>
              <a:lstStyle/>
              <a:p>
                <a:r>
                  <a:rPr kumimoji="1" lang="en-US" altLang="zh-TW" sz="4000" dirty="0" smtClean="0">
                    <a:solidFill>
                      <a:srgbClr val="535354"/>
                    </a:solidFill>
                  </a:rPr>
                  <a:t>Partners</a:t>
                </a:r>
                <a:endParaRPr kumimoji="1" lang="zh-TW" altLang="en-US" sz="4000" dirty="0">
                  <a:solidFill>
                    <a:srgbClr val="535354"/>
                  </a:solidFill>
                </a:endParaRPr>
              </a:p>
            </p:txBody>
          </p:sp>
        </p:grpSp>
        <p:grpSp>
          <p:nvGrpSpPr>
            <p:cNvPr id="12" name="群組 10">
              <a:extLst>
                <a:ext uri="{FF2B5EF4-FFF2-40B4-BE49-F238E27FC236}">
                  <a16:creationId xmlns:a16="http://schemas.microsoft.com/office/drawing/2014/main" xmlns="" id="{9148D16C-10F3-0E4A-B579-6033561A7829}"/>
                </a:ext>
              </a:extLst>
            </p:cNvPr>
            <p:cNvGrpSpPr/>
            <p:nvPr/>
          </p:nvGrpSpPr>
          <p:grpSpPr>
            <a:xfrm>
              <a:off x="6525882" y="2537519"/>
              <a:ext cx="4790118" cy="4455299"/>
              <a:chOff x="6525882" y="2537519"/>
              <a:chExt cx="4790118" cy="4455299"/>
            </a:xfrm>
          </p:grpSpPr>
          <p:grpSp>
            <p:nvGrpSpPr>
              <p:cNvPr id="13" name="群組 6">
                <a:extLst>
                  <a:ext uri="{FF2B5EF4-FFF2-40B4-BE49-F238E27FC236}">
                    <a16:creationId xmlns:a16="http://schemas.microsoft.com/office/drawing/2014/main" xmlns="" id="{B4588042-B403-8F41-BE70-2A4AB747DD54}"/>
                  </a:ext>
                </a:extLst>
              </p:cNvPr>
              <p:cNvGrpSpPr/>
              <p:nvPr/>
            </p:nvGrpSpPr>
            <p:grpSpPr>
              <a:xfrm>
                <a:off x="6525882" y="2537519"/>
                <a:ext cx="4790118" cy="4455299"/>
                <a:chOff x="6525882" y="2537519"/>
                <a:chExt cx="4790118" cy="4455299"/>
              </a:xfrm>
            </p:grpSpPr>
            <p:grpSp>
              <p:nvGrpSpPr>
                <p:cNvPr id="14" name="群組 30">
                  <a:extLst>
                    <a:ext uri="{FF2B5EF4-FFF2-40B4-BE49-F238E27FC236}">
                      <a16:creationId xmlns:a16="http://schemas.microsoft.com/office/drawing/2014/main" xmlns="" id="{DCD83135-E759-2B4F-B897-C64EA9C5683F}"/>
                    </a:ext>
                  </a:extLst>
                </p:cNvPr>
                <p:cNvGrpSpPr/>
                <p:nvPr/>
              </p:nvGrpSpPr>
              <p:grpSpPr>
                <a:xfrm>
                  <a:off x="6680051" y="2537519"/>
                  <a:ext cx="4455299" cy="4455299"/>
                  <a:chOff x="8555310" y="2490493"/>
                  <a:chExt cx="1433245" cy="1433245"/>
                </a:xfrm>
              </p:grpSpPr>
              <p:grpSp>
                <p:nvGrpSpPr>
                  <p:cNvPr id="15" name="群組 32">
                    <a:extLst>
                      <a:ext uri="{FF2B5EF4-FFF2-40B4-BE49-F238E27FC236}">
                        <a16:creationId xmlns:a16="http://schemas.microsoft.com/office/drawing/2014/main" xmlns="" id="{0FE6CDEF-4CEC-4C44-BCDB-B80CE7377A03}"/>
                      </a:ext>
                    </a:extLst>
                  </p:cNvPr>
                  <p:cNvGrpSpPr/>
                  <p:nvPr/>
                </p:nvGrpSpPr>
                <p:grpSpPr>
                  <a:xfrm>
                    <a:off x="8555310" y="2490493"/>
                    <a:ext cx="1433245" cy="1433245"/>
                    <a:chOff x="8555310" y="2490493"/>
                    <a:chExt cx="1433245" cy="1433245"/>
                  </a:xfrm>
                </p:grpSpPr>
                <p:sp>
                  <p:nvSpPr>
                    <p:cNvPr id="41" name="橢圓 40">
                      <a:extLst>
                        <a:ext uri="{FF2B5EF4-FFF2-40B4-BE49-F238E27FC236}">
                          <a16:creationId xmlns:a16="http://schemas.microsoft.com/office/drawing/2014/main" xmlns="" id="{FD3F6A3C-0887-2747-996F-6F25537F0A63}"/>
                        </a:ext>
                      </a:extLst>
                    </p:cNvPr>
                    <p:cNvSpPr/>
                    <p:nvPr/>
                  </p:nvSpPr>
                  <p:spPr>
                    <a:xfrm>
                      <a:off x="8555310" y="2490493"/>
                      <a:ext cx="1433245" cy="1433245"/>
                    </a:xfrm>
                    <a:prstGeom prst="ellipse">
                      <a:avLst/>
                    </a:prstGeom>
                    <a:solidFill>
                      <a:srgbClr val="FAE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36" name="橢圓 35">
                      <a:extLst>
                        <a:ext uri="{FF2B5EF4-FFF2-40B4-BE49-F238E27FC236}">
                          <a16:creationId xmlns:a16="http://schemas.microsoft.com/office/drawing/2014/main" xmlns="" id="{D6606DFF-EA05-B849-938E-887CEAAB0056}"/>
                        </a:ext>
                      </a:extLst>
                    </p:cNvPr>
                    <p:cNvSpPr/>
                    <p:nvPr/>
                  </p:nvSpPr>
                  <p:spPr>
                    <a:xfrm>
                      <a:off x="9731628" y="3795083"/>
                      <a:ext cx="73199" cy="73199"/>
                    </a:xfrm>
                    <a:prstGeom prst="ellipse">
                      <a:avLst/>
                    </a:prstGeom>
                    <a:solidFill>
                      <a:srgbClr val="EA4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34" name="橢圓 33">
                    <a:extLst>
                      <a:ext uri="{FF2B5EF4-FFF2-40B4-BE49-F238E27FC236}">
                        <a16:creationId xmlns:a16="http://schemas.microsoft.com/office/drawing/2014/main" xmlns="" id="{205AF495-F31B-724C-AA7B-DC2452634B9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61" name="文字方塊 60">
                  <a:extLst>
                    <a:ext uri="{FF2B5EF4-FFF2-40B4-BE49-F238E27FC236}">
                      <a16:creationId xmlns:a16="http://schemas.microsoft.com/office/drawing/2014/main" xmlns="" id="{A6343C21-FA33-7240-9C5D-92C284B02915}"/>
                    </a:ext>
                  </a:extLst>
                </p:cNvPr>
                <p:cNvSpPr txBox="1"/>
                <p:nvPr/>
              </p:nvSpPr>
              <p:spPr>
                <a:xfrm>
                  <a:off x="6525882" y="5462553"/>
                  <a:ext cx="4790118" cy="707886"/>
                </a:xfrm>
                <a:prstGeom prst="rect">
                  <a:avLst/>
                </a:prstGeom>
                <a:noFill/>
              </p:spPr>
              <p:txBody>
                <a:bodyPr wrap="square" rtlCol="0">
                  <a:spAutoFit/>
                </a:bodyPr>
                <a:lstStyle/>
                <a:p>
                  <a:r>
                    <a:rPr kumimoji="1" lang="en-US" altLang="zh-TW" sz="4000" dirty="0">
                      <a:solidFill>
                        <a:srgbClr val="535354"/>
                      </a:solidFill>
                    </a:rPr>
                    <a:t>MS &amp; ES </a:t>
                  </a:r>
                </a:p>
              </p:txBody>
            </p:sp>
          </p:grpSp>
          <p:sp>
            <p:nvSpPr>
              <p:cNvPr id="3" name="文字方塊 2">
                <a:extLst>
                  <a:ext uri="{FF2B5EF4-FFF2-40B4-BE49-F238E27FC236}">
                    <a16:creationId xmlns:a16="http://schemas.microsoft.com/office/drawing/2014/main" xmlns="" id="{28687133-3730-0F4B-981A-E5766BE4C075}"/>
                  </a:ext>
                </a:extLst>
              </p:cNvPr>
              <p:cNvSpPr txBox="1"/>
              <p:nvPr/>
            </p:nvSpPr>
            <p:spPr>
              <a:xfrm>
                <a:off x="7651926" y="3558792"/>
                <a:ext cx="2569691" cy="1866526"/>
              </a:xfrm>
              <a:prstGeom prst="rect">
                <a:avLst/>
              </a:prstGeom>
              <a:noFill/>
            </p:spPr>
            <p:txBody>
              <a:bodyPr wrap="square" rtlCol="0">
                <a:spAutoFit/>
              </a:bodyPr>
              <a:lstStyle/>
              <a:p>
                <a:r>
                  <a:rPr kumimoji="1" lang="en-US" altLang="zh-TW" sz="11500" dirty="0">
                    <a:solidFill>
                      <a:srgbClr val="535354"/>
                    </a:solidFill>
                  </a:rPr>
                  <a:t>31</a:t>
                </a:r>
                <a:endParaRPr kumimoji="1" lang="zh-TW" altLang="en-US" sz="11500" dirty="0">
                  <a:solidFill>
                    <a:srgbClr val="535354"/>
                  </a:solidFill>
                </a:endParaRPr>
              </a:p>
            </p:txBody>
          </p:sp>
        </p:grpSp>
        <p:grpSp>
          <p:nvGrpSpPr>
            <p:cNvPr id="16" name="群組 7">
              <a:extLst>
                <a:ext uri="{FF2B5EF4-FFF2-40B4-BE49-F238E27FC236}">
                  <a16:creationId xmlns:a16="http://schemas.microsoft.com/office/drawing/2014/main" xmlns="" id="{AFBF99C5-4420-EC49-891E-F3D0CF52FEB6}"/>
                </a:ext>
              </a:extLst>
            </p:cNvPr>
            <p:cNvGrpSpPr/>
            <p:nvPr/>
          </p:nvGrpSpPr>
          <p:grpSpPr>
            <a:xfrm>
              <a:off x="11981795" y="2537521"/>
              <a:ext cx="5394844" cy="4325112"/>
              <a:chOff x="11981795" y="2537521"/>
              <a:chExt cx="5394844" cy="4325112"/>
            </a:xfrm>
          </p:grpSpPr>
          <p:grpSp>
            <p:nvGrpSpPr>
              <p:cNvPr id="18" name="群組 63">
                <a:extLst>
                  <a:ext uri="{FF2B5EF4-FFF2-40B4-BE49-F238E27FC236}">
                    <a16:creationId xmlns:a16="http://schemas.microsoft.com/office/drawing/2014/main" xmlns="" id="{06941C61-1D73-8B40-9649-15152B703CFE}"/>
                  </a:ext>
                </a:extLst>
              </p:cNvPr>
              <p:cNvGrpSpPr/>
              <p:nvPr/>
            </p:nvGrpSpPr>
            <p:grpSpPr>
              <a:xfrm>
                <a:off x="11981795" y="2537521"/>
                <a:ext cx="5394844" cy="4325112"/>
                <a:chOff x="16444837" y="1864707"/>
                <a:chExt cx="8030074" cy="6437809"/>
              </a:xfrm>
            </p:grpSpPr>
            <p:grpSp>
              <p:nvGrpSpPr>
                <p:cNvPr id="20" name="群組 44">
                  <a:extLst>
                    <a:ext uri="{FF2B5EF4-FFF2-40B4-BE49-F238E27FC236}">
                      <a16:creationId xmlns:a16="http://schemas.microsoft.com/office/drawing/2014/main" xmlns="" id="{538F77D2-5A32-E747-8A99-5D3FECF5494E}"/>
                    </a:ext>
                  </a:extLst>
                </p:cNvPr>
                <p:cNvGrpSpPr/>
                <p:nvPr/>
              </p:nvGrpSpPr>
              <p:grpSpPr>
                <a:xfrm>
                  <a:off x="16444837" y="1864707"/>
                  <a:ext cx="6666634" cy="6437809"/>
                  <a:chOff x="8504367" y="2490493"/>
                  <a:chExt cx="1484188" cy="1433245"/>
                </a:xfrm>
              </p:grpSpPr>
              <p:grpSp>
                <p:nvGrpSpPr>
                  <p:cNvPr id="21" name="群組 45">
                    <a:extLst>
                      <a:ext uri="{FF2B5EF4-FFF2-40B4-BE49-F238E27FC236}">
                        <a16:creationId xmlns:a16="http://schemas.microsoft.com/office/drawing/2014/main" xmlns="" id="{F6446D1C-1639-7747-BBF7-FE6EA4CA69D0}"/>
                      </a:ext>
                    </a:extLst>
                  </p:cNvPr>
                  <p:cNvGrpSpPr/>
                  <p:nvPr/>
                </p:nvGrpSpPr>
                <p:grpSpPr>
                  <a:xfrm>
                    <a:off x="8504367" y="2490493"/>
                    <a:ext cx="1484188" cy="1433245"/>
                    <a:chOff x="8504367" y="2490493"/>
                    <a:chExt cx="1484188" cy="1433245"/>
                  </a:xfrm>
                </p:grpSpPr>
                <p:grpSp>
                  <p:nvGrpSpPr>
                    <p:cNvPr id="22" name="群組 49">
                      <a:extLst>
                        <a:ext uri="{FF2B5EF4-FFF2-40B4-BE49-F238E27FC236}">
                          <a16:creationId xmlns:a16="http://schemas.microsoft.com/office/drawing/2014/main" xmlns="" id="{A0604B6B-0A27-6B45-8BBA-774432D2C470}"/>
                        </a:ext>
                      </a:extLst>
                    </p:cNvPr>
                    <p:cNvGrpSpPr/>
                    <p:nvPr/>
                  </p:nvGrpSpPr>
                  <p:grpSpPr>
                    <a:xfrm>
                      <a:off x="8504367" y="2490493"/>
                      <a:ext cx="1484188" cy="1433245"/>
                      <a:chOff x="8507692" y="2483843"/>
                      <a:chExt cx="1484188" cy="1433245"/>
                    </a:xfrm>
                  </p:grpSpPr>
                  <p:sp>
                    <p:nvSpPr>
                      <p:cNvPr id="54" name="橢圓 53">
                        <a:extLst>
                          <a:ext uri="{FF2B5EF4-FFF2-40B4-BE49-F238E27FC236}">
                            <a16:creationId xmlns:a16="http://schemas.microsoft.com/office/drawing/2014/main" xmlns="" id="{CDF50CD4-D9B1-2042-B021-7B6F893CBE65}"/>
                          </a:ext>
                        </a:extLst>
                      </p:cNvPr>
                      <p:cNvSpPr/>
                      <p:nvPr/>
                    </p:nvSpPr>
                    <p:spPr>
                      <a:xfrm>
                        <a:off x="8558635" y="2483843"/>
                        <a:ext cx="1433245" cy="1433245"/>
                      </a:xfrm>
                      <a:prstGeom prst="ellipse">
                        <a:avLst/>
                      </a:prstGeom>
                      <a:solidFill>
                        <a:srgbClr val="E6E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56" name="橢圓 55">
                        <a:extLst>
                          <a:ext uri="{FF2B5EF4-FFF2-40B4-BE49-F238E27FC236}">
                            <a16:creationId xmlns:a16="http://schemas.microsoft.com/office/drawing/2014/main" xmlns="" id="{21A3DFC2-E37A-CC42-A997-4837EBA730DF}"/>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57" name="橢圓 56">
                        <a:extLst>
                          <a:ext uri="{FF2B5EF4-FFF2-40B4-BE49-F238E27FC236}">
                            <a16:creationId xmlns:a16="http://schemas.microsoft.com/office/drawing/2014/main" xmlns="" id="{752B4BE8-4A81-734F-8CA2-0427D4B93769}"/>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49" name="橢圓 48">
                      <a:extLst>
                        <a:ext uri="{FF2B5EF4-FFF2-40B4-BE49-F238E27FC236}">
                          <a16:creationId xmlns:a16="http://schemas.microsoft.com/office/drawing/2014/main" xmlns="" id="{30ED678F-A7CC-3546-AFD2-C3C1413A1C2B}"/>
                        </a:ext>
                      </a:extLst>
                    </p:cNvPr>
                    <p:cNvSpPr/>
                    <p:nvPr/>
                  </p:nvSpPr>
                  <p:spPr>
                    <a:xfrm>
                      <a:off x="9763804" y="2535183"/>
                      <a:ext cx="73199" cy="73199"/>
                    </a:xfrm>
                    <a:prstGeom prst="ellipse">
                      <a:avLst/>
                    </a:prstGeom>
                    <a:solidFill>
                      <a:srgbClr val="88A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47" name="橢圓 46">
                    <a:extLst>
                      <a:ext uri="{FF2B5EF4-FFF2-40B4-BE49-F238E27FC236}">
                        <a16:creationId xmlns:a16="http://schemas.microsoft.com/office/drawing/2014/main" xmlns="" id="{5E6ED50F-78E3-E843-A949-6CECB106E5C5}"/>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59" name="文字方塊 58">
                  <a:extLst>
                    <a:ext uri="{FF2B5EF4-FFF2-40B4-BE49-F238E27FC236}">
                      <a16:creationId xmlns:a16="http://schemas.microsoft.com/office/drawing/2014/main" xmlns="" id="{8391B23B-08F7-3443-9948-312467F450E5}"/>
                    </a:ext>
                  </a:extLst>
                </p:cNvPr>
                <p:cNvSpPr txBox="1"/>
                <p:nvPr/>
              </p:nvSpPr>
              <p:spPr>
                <a:xfrm>
                  <a:off x="17019127" y="3289580"/>
                  <a:ext cx="7455784" cy="2771607"/>
                </a:xfrm>
                <a:prstGeom prst="rect">
                  <a:avLst/>
                </a:prstGeom>
                <a:noFill/>
              </p:spPr>
              <p:txBody>
                <a:bodyPr wrap="square" rtlCol="0">
                  <a:spAutoFit/>
                </a:bodyPr>
                <a:lstStyle/>
                <a:p>
                  <a:r>
                    <a:rPr kumimoji="1" lang="en-US" altLang="zh-TW" sz="11500" dirty="0" smtClean="0">
                      <a:solidFill>
                        <a:srgbClr val="535354"/>
                      </a:solidFill>
                    </a:rPr>
                    <a:t>12000</a:t>
                  </a:r>
                  <a:r>
                    <a:rPr kumimoji="1" lang="en-US" altLang="zh-TW" sz="11500" baseline="30000" dirty="0">
                      <a:solidFill>
                        <a:srgbClr val="535354"/>
                      </a:solidFill>
                    </a:rPr>
                    <a:t>+</a:t>
                  </a:r>
                  <a:endParaRPr kumimoji="1" lang="zh-TW" altLang="en-US" sz="11500" baseline="30000" dirty="0">
                    <a:solidFill>
                      <a:srgbClr val="535354"/>
                    </a:solidFill>
                  </a:endParaRPr>
                </a:p>
              </p:txBody>
            </p:sp>
          </p:grpSp>
          <p:sp>
            <p:nvSpPr>
              <p:cNvPr id="62" name="文字方塊 61">
                <a:extLst>
                  <a:ext uri="{FF2B5EF4-FFF2-40B4-BE49-F238E27FC236}">
                    <a16:creationId xmlns:a16="http://schemas.microsoft.com/office/drawing/2014/main" xmlns="" id="{283A0274-78A0-7F4F-A234-8B23A76E7496}"/>
                  </a:ext>
                </a:extLst>
              </p:cNvPr>
              <p:cNvSpPr txBox="1"/>
              <p:nvPr/>
            </p:nvSpPr>
            <p:spPr>
              <a:xfrm>
                <a:off x="12367620" y="5462553"/>
                <a:ext cx="3820669" cy="707886"/>
              </a:xfrm>
              <a:prstGeom prst="rect">
                <a:avLst/>
              </a:prstGeom>
              <a:noFill/>
            </p:spPr>
            <p:txBody>
              <a:bodyPr wrap="square" rtlCol="0">
                <a:spAutoFit/>
              </a:bodyPr>
              <a:lstStyle/>
              <a:p>
                <a:r>
                  <a:rPr kumimoji="1" lang="en-US" altLang="zh-TW" sz="4000" dirty="0">
                    <a:solidFill>
                      <a:srgbClr val="535354"/>
                    </a:solidFill>
                  </a:rPr>
                  <a:t>students</a:t>
                </a:r>
                <a:endParaRPr kumimoji="1" lang="zh-TW" altLang="en-US" sz="4000" dirty="0">
                  <a:solidFill>
                    <a:srgbClr val="535354"/>
                  </a:solidFill>
                </a:endParaRPr>
              </a:p>
            </p:txBody>
          </p:sp>
        </p:grpSp>
      </p:grpSp>
      <p:sp>
        <p:nvSpPr>
          <p:cNvPr id="40" name="文字方塊 39">
            <a:extLst>
              <a:ext uri="{FF2B5EF4-FFF2-40B4-BE49-F238E27FC236}">
                <a16:creationId xmlns:a16="http://schemas.microsoft.com/office/drawing/2014/main" xmlns="" id="{8475FFF5-C28C-3945-A062-1F236B3AC65B}"/>
              </a:ext>
            </a:extLst>
          </p:cNvPr>
          <p:cNvSpPr txBox="1"/>
          <p:nvPr/>
        </p:nvSpPr>
        <p:spPr>
          <a:xfrm>
            <a:off x="10715836" y="12834664"/>
            <a:ext cx="2952328" cy="646331"/>
          </a:xfrm>
          <a:prstGeom prst="rect">
            <a:avLst/>
          </a:prstGeom>
          <a:noFill/>
        </p:spPr>
        <p:txBody>
          <a:bodyPr wrap="square" rtlCol="0">
            <a:spAutoFit/>
          </a:bodyPr>
          <a:lstStyle/>
          <a:p>
            <a:r>
              <a:rPr kumimoji="1" lang="en-US" altLang="zh-TW" sz="3600" dirty="0"/>
              <a:t>11</a:t>
            </a:r>
            <a:endParaRPr kumimoji="1" lang="zh-TW" altLang="en-US" sz="4400" dirty="0"/>
          </a:p>
        </p:txBody>
      </p:sp>
      <p:pic>
        <p:nvPicPr>
          <p:cNvPr id="51" name="Picture 6">
            <a:extLst>
              <a:ext uri="{FF2B5EF4-FFF2-40B4-BE49-F238E27FC236}">
                <a16:creationId xmlns:a16="http://schemas.microsoft.com/office/drawing/2014/main" xmlns="" id="{0E606824-F514-6742-A421-D3F94112AF39}"/>
              </a:ext>
            </a:extLst>
          </p:cNvPr>
          <p:cNvPicPr>
            <a:picLocks noChangeAspect="1" noChangeArrowheads="1"/>
          </p:cNvPicPr>
          <p:nvPr/>
        </p:nvPicPr>
        <p:blipFill>
          <a:blip r:embed="rId11" cstate="print">
            <a:extLst>
              <a:ext uri="{28A0092B-C50C-407E-A947-70E740481C1C}">
                <a14:useLocalDpi xmlns:a14="http://schemas.microsoft.com/office/drawing/2010/main" xmlns=""/>
              </a:ext>
            </a:extLst>
          </a:blip>
          <a:srcRect/>
          <a:stretch>
            <a:fillRect/>
          </a:stretch>
        </p:blipFill>
        <p:spPr bwMode="auto">
          <a:xfrm>
            <a:off x="20096223" y="10689200"/>
            <a:ext cx="3833080" cy="2676945"/>
          </a:xfrm>
          <a:prstGeom prst="roundRect">
            <a:avLst>
              <a:gd name="adj" fmla="val 12035"/>
            </a:avLst>
          </a:prstGeom>
          <a:noFill/>
          <a:ln w="9525">
            <a:noFill/>
            <a:miter lim="800000"/>
            <a:headEnd/>
            <a:tailEnd/>
          </a:ln>
          <a:effectLst/>
        </p:spPr>
      </p:pic>
      <p:pic>
        <p:nvPicPr>
          <p:cNvPr id="69" name="Picture 4" descr="https://i1.wp.com/tarkustech.com/wp-content/uploads/2019/07/more_5d370f5949c19-1.jpg?fit=300%2C200&amp;ssl=1">
            <a:extLst>
              <a:ext uri="{FF2B5EF4-FFF2-40B4-BE49-F238E27FC236}">
                <a16:creationId xmlns:a16="http://schemas.microsoft.com/office/drawing/2014/main" xmlns="" id="{C1711F40-3297-3242-B700-25B8C6A0D8C0}"/>
              </a:ext>
            </a:extLst>
          </p:cNvPr>
          <p:cNvPicPr>
            <a:picLocks noChangeAspect="1" noChangeArrowheads="1"/>
          </p:cNvPicPr>
          <p:nvPr/>
        </p:nvPicPr>
        <p:blipFill>
          <a:blip r:embed="rId12" cstate="print"/>
          <a:srcRect/>
          <a:stretch>
            <a:fillRect/>
          </a:stretch>
        </p:blipFill>
        <p:spPr bwMode="auto">
          <a:xfrm>
            <a:off x="5577487" y="10588180"/>
            <a:ext cx="4109656" cy="2678887"/>
          </a:xfrm>
          <a:prstGeom prst="roundRect">
            <a:avLst>
              <a:gd name="adj" fmla="val 12819"/>
            </a:avLst>
          </a:prstGeom>
          <a:noFill/>
        </p:spPr>
      </p:pic>
      <p:sp>
        <p:nvSpPr>
          <p:cNvPr id="63" name="文字方塊 6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9</a:t>
            </a:r>
            <a:endParaRPr kumimoji="1" lang="zh-TW" altLang="en-US" sz="4400" dirty="0">
              <a:solidFill>
                <a:schemeClr val="tx2">
                  <a:lumMod val="75000"/>
                </a:schemeClr>
              </a:solidFill>
            </a:endParaRPr>
          </a:p>
        </p:txBody>
      </p:sp>
    </p:spTree>
    <p:extLst>
      <p:ext uri="{BB962C8B-B14F-4D97-AF65-F5344CB8AC3E}">
        <p14:creationId xmlns:p14="http://schemas.microsoft.com/office/powerpoint/2010/main" xmlns="" val="1241417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b="1" dirty="0">
              <a:solidFill>
                <a:prstClr val="black"/>
              </a:solidFill>
              <a:latin typeface="Microsoft JhengHei" pitchFamily="34" charset="-120"/>
              <a:ea typeface="Microsoft JhengHei" pitchFamily="34" charset="-120"/>
            </a:endParaRPr>
          </a:p>
        </p:txBody>
      </p:sp>
      <p:sp>
        <p:nvSpPr>
          <p:cNvPr id="8"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dirty="0">
              <a:solidFill>
                <a:prstClr val="black"/>
              </a:solidFill>
            </a:endParaRPr>
          </a:p>
        </p:txBody>
      </p:sp>
      <p:sp>
        <p:nvSpPr>
          <p:cNvPr id="9" name="TextBox 42"/>
          <p:cNvSpPr txBox="1"/>
          <p:nvPr/>
        </p:nvSpPr>
        <p:spPr>
          <a:xfrm>
            <a:off x="5904852" y="776450"/>
            <a:ext cx="17747628" cy="2092881"/>
          </a:xfrm>
          <a:prstGeom prst="rect">
            <a:avLst/>
          </a:prstGeom>
          <a:noFill/>
        </p:spPr>
        <p:txBody>
          <a:bodyPr wrap="square" lIns="0" tIns="0" rIns="0" bIns="0" rtlCol="0">
            <a:spAutoFit/>
          </a:bodyPr>
          <a:lstStyle/>
          <a:p>
            <a:pPr algn="l" defTabSz="914400" fontAlgn="auto" hangingPunct="1">
              <a:spcBef>
                <a:spcPts val="0"/>
              </a:spcBef>
              <a:spcAft>
                <a:spcPts val="0"/>
              </a:spcAft>
            </a:pPr>
            <a:r>
              <a:rPr lang="zh-TW" altLang="en-US" sz="4000" dirty="0" smtClean="0">
                <a:solidFill>
                  <a:srgbClr val="4C4C4C"/>
                </a:solidFill>
                <a:latin typeface="Microsoft JhengHei"/>
                <a:ea typeface="Microsoft JhengHei"/>
                <a:cs typeface="+mn-cs"/>
              </a:rPr>
              <a:t>心智圖銜接至程式編寫技能與證照</a:t>
            </a:r>
            <a:endParaRPr lang="en-US" altLang="zh-CN" sz="4000" dirty="0">
              <a:solidFill>
                <a:srgbClr val="4C4C4C"/>
              </a:solidFill>
              <a:latin typeface="Microsoft JhengHei"/>
              <a:ea typeface="Microsoft JhengHei"/>
              <a:cs typeface="+mn-cs"/>
            </a:endParaRPr>
          </a:p>
          <a:p>
            <a:pPr algn="l" defTabSz="914400" fontAlgn="auto" hangingPunct="1">
              <a:spcBef>
                <a:spcPts val="0"/>
              </a:spcBef>
              <a:spcAft>
                <a:spcPts val="0"/>
              </a:spcAft>
            </a:pPr>
            <a:r>
              <a:rPr lang="en-US" altLang="zh-TW" sz="9600" b="1" dirty="0" smtClean="0">
                <a:solidFill>
                  <a:srgbClr val="4C4C4C"/>
                </a:solidFill>
                <a:latin typeface="Microsoft JhengHei"/>
                <a:ea typeface="Microsoft JhengHei"/>
                <a:cs typeface="+mn-cs"/>
              </a:rPr>
              <a:t>BeeCar</a:t>
            </a:r>
            <a:r>
              <a:rPr lang="zh-TW" altLang="en-US" sz="9600" b="1" dirty="0" smtClean="0">
                <a:solidFill>
                  <a:srgbClr val="4C4C4C"/>
                </a:solidFill>
                <a:latin typeface="Microsoft JhengHei"/>
                <a:ea typeface="Microsoft JhengHei"/>
                <a:cs typeface="+mn-cs"/>
              </a:rPr>
              <a:t>關聯</a:t>
            </a:r>
            <a:r>
              <a:rPr lang="en-US" altLang="zh-TW" sz="9600" b="1" dirty="0" smtClean="0">
                <a:solidFill>
                  <a:srgbClr val="4C4C4C"/>
                </a:solidFill>
                <a:latin typeface="Microsoft JhengHei"/>
                <a:ea typeface="Microsoft JhengHei"/>
                <a:cs typeface="+mn-cs"/>
              </a:rPr>
              <a:t>APCS</a:t>
            </a:r>
            <a:r>
              <a:rPr lang="zh-TW" altLang="en-US" sz="9600" b="1" dirty="0" smtClean="0">
                <a:solidFill>
                  <a:srgbClr val="4C4C4C"/>
                </a:solidFill>
                <a:latin typeface="Microsoft JhengHei"/>
                <a:ea typeface="Microsoft JhengHei"/>
                <a:cs typeface="+mn-cs"/>
              </a:rPr>
              <a:t>證照學習地圖</a:t>
            </a:r>
            <a:endParaRPr lang="en-US" altLang="zh-CN" sz="9600" b="1" dirty="0">
              <a:solidFill>
                <a:srgbClr val="4C4C4C"/>
              </a:solidFill>
              <a:latin typeface="Microsoft JhengHei"/>
              <a:ea typeface="Microsoft JhengHei"/>
              <a:cs typeface="+mn-cs"/>
            </a:endParaRPr>
          </a:p>
        </p:txBody>
      </p:sp>
      <p:sp>
        <p:nvSpPr>
          <p:cNvPr id="10" name="TextBox 41"/>
          <p:cNvSpPr txBox="1"/>
          <p:nvPr/>
        </p:nvSpPr>
        <p:spPr>
          <a:xfrm>
            <a:off x="1182240" y="676657"/>
            <a:ext cx="3042920" cy="1403461"/>
          </a:xfrm>
          <a:prstGeom prst="rect">
            <a:avLst/>
          </a:prstGeom>
          <a:noFill/>
        </p:spPr>
        <p:txBody>
          <a:bodyPr wrap="square" lIns="0" tIns="0" rIns="0" bIns="0" rtlCol="0">
            <a:spAutoFit/>
          </a:bodyPr>
          <a:lstStyle/>
          <a:p>
            <a:pPr algn="l" defTabSz="914400" fontAlgn="auto" hangingPunct="1">
              <a:lnSpc>
                <a:spcPct val="113750"/>
              </a:lnSpc>
              <a:spcBef>
                <a:spcPts val="0"/>
              </a:spcBef>
              <a:spcAft>
                <a:spcPts val="0"/>
              </a:spcAft>
            </a:pPr>
            <a:r>
              <a:rPr lang="zh-TW" altLang="en-US" sz="8000" b="1" spc="420" dirty="0" smtClean="0">
                <a:solidFill>
                  <a:srgbClr val="FEFEFE"/>
                </a:solidFill>
                <a:latin typeface="Microsoft JhengHei" pitchFamily="34" charset="-120"/>
                <a:ea typeface="Microsoft JhengHei" pitchFamily="34" charset="-120"/>
                <a:cs typeface="+mn-cs"/>
              </a:rPr>
              <a:t>規劃</a:t>
            </a:r>
            <a:endParaRPr lang="en-US" altLang="zh-CN" sz="8000" b="1" spc="420" dirty="0">
              <a:solidFill>
                <a:srgbClr val="FEFEFE"/>
              </a:solidFill>
              <a:latin typeface="Microsoft JhengHei" pitchFamily="34" charset="-120"/>
              <a:ea typeface="Microsoft JhengHei" pitchFamily="34" charset="-120"/>
              <a:cs typeface="+mn-cs"/>
            </a:endParaRPr>
          </a:p>
        </p:txBody>
      </p:sp>
      <p:sp>
        <p:nvSpPr>
          <p:cNvPr id="14" name="文字方塊 13"/>
          <p:cNvSpPr txBox="1"/>
          <p:nvPr/>
        </p:nvSpPr>
        <p:spPr>
          <a:xfrm>
            <a:off x="6438378" y="3978167"/>
            <a:ext cx="4408300"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2</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en-US" altLang="zh-TW" sz="2400" dirty="0" err="1" smtClean="0">
                <a:solidFill>
                  <a:prstClr val="black">
                    <a:lumMod val="65000"/>
                    <a:lumOff val="35000"/>
                  </a:prstClr>
                </a:solidFill>
                <a:latin typeface="Microsoft JhengHei" pitchFamily="34" charset="-120"/>
                <a:ea typeface="Microsoft JhengHei" pitchFamily="34" charset="-120"/>
                <a:cs typeface="+mn-cs"/>
              </a:rPr>
              <a:t>Arduino</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程式語言入門</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sp>
        <p:nvSpPr>
          <p:cNvPr id="15" name="文字方塊 14"/>
          <p:cNvSpPr txBox="1"/>
          <p:nvPr/>
        </p:nvSpPr>
        <p:spPr>
          <a:xfrm>
            <a:off x="10663287" y="10115769"/>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3</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Arduino</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程式語言進階應用</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17" name="文字方塊 16"/>
          <p:cNvSpPr txBox="1"/>
          <p:nvPr/>
        </p:nvSpPr>
        <p:spPr>
          <a:xfrm>
            <a:off x="17391225" y="2797101"/>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APCS</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先修班</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建議年齡：高二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18" name="文字方塊 17"/>
          <p:cNvSpPr txBox="1"/>
          <p:nvPr/>
        </p:nvSpPr>
        <p:spPr>
          <a:xfrm>
            <a:off x="18950152" y="9310708"/>
            <a:ext cx="5465380" cy="3046988"/>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APCS</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進階題庫班 </a:t>
            </a: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I/II/III</a:t>
            </a:r>
          </a:p>
          <a:p>
            <a:pPr algn="l" defTabSz="914400" fontAlgn="auto" hangingPunct="1">
              <a:spcBef>
                <a:spcPts val="0"/>
              </a:spcBef>
              <a:spcAft>
                <a:spcPts val="0"/>
              </a:spcAft>
            </a:pP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證照保證</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建議年齡：高二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grpSp>
        <p:nvGrpSpPr>
          <p:cNvPr id="3" name="群組 24"/>
          <p:cNvGrpSpPr/>
          <p:nvPr/>
        </p:nvGrpSpPr>
        <p:grpSpPr>
          <a:xfrm>
            <a:off x="447902" y="5321620"/>
            <a:ext cx="4694960" cy="5854612"/>
            <a:chOff x="707475" y="4307285"/>
            <a:chExt cx="4694959" cy="5854611"/>
          </a:xfrm>
        </p:grpSpPr>
        <p:pic>
          <p:nvPicPr>
            <p:cNvPr id="2052" name="Picture 4" descr="C:\Users\123\Downloads\0001 (1).jpg"/>
            <p:cNvPicPr>
              <a:picLocks noChangeAspect="1" noChangeArrowheads="1"/>
            </p:cNvPicPr>
            <p:nvPr/>
          </p:nvPicPr>
          <p:blipFill>
            <a:blip r:embed="rId2" cstate="print"/>
            <a:srcRect/>
            <a:stretch>
              <a:fillRect/>
            </a:stretch>
          </p:blipFill>
          <p:spPr bwMode="auto">
            <a:xfrm>
              <a:off x="1178556" y="6800275"/>
              <a:ext cx="2675555" cy="3361621"/>
            </a:xfrm>
            <a:prstGeom prst="rect">
              <a:avLst/>
            </a:prstGeom>
            <a:noFill/>
            <a:effectLst>
              <a:outerShdw blurRad="50800" dist="38100" dir="2700000" algn="tl" rotWithShape="0">
                <a:prstClr val="black">
                  <a:alpha val="40000"/>
                </a:prstClr>
              </a:outerShdw>
            </a:effectLst>
          </p:spPr>
        </p:pic>
        <p:sp>
          <p:nvSpPr>
            <p:cNvPr id="11" name="文字方塊 10"/>
            <p:cNvSpPr txBox="1"/>
            <p:nvPr/>
          </p:nvSpPr>
          <p:spPr>
            <a:xfrm>
              <a:off x="707475" y="4307285"/>
              <a:ext cx="4694959" cy="2492990"/>
            </a:xfrm>
            <a:prstGeom prst="rect">
              <a:avLst/>
            </a:prstGeom>
            <a:noFill/>
          </p:spPr>
          <p:txBody>
            <a:bodyPr wrap="square"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1</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 基礎模組</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建議年齡：小四</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中一年級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上課地點：致理科大推廣中心</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協會證書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快速入門程式結構觀念</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grpSp>
      <p:grpSp>
        <p:nvGrpSpPr>
          <p:cNvPr id="4" name="群組 25"/>
          <p:cNvGrpSpPr/>
          <p:nvPr/>
        </p:nvGrpSpPr>
        <p:grpSpPr>
          <a:xfrm>
            <a:off x="4075654" y="7300252"/>
            <a:ext cx="4694960" cy="6147038"/>
            <a:chOff x="5076495" y="6787108"/>
            <a:chExt cx="4694959" cy="6147036"/>
          </a:xfrm>
        </p:grpSpPr>
        <p:pic>
          <p:nvPicPr>
            <p:cNvPr id="12" name="Picture 4" descr="C:\Users\123\Downloads\0001 (1).jpg"/>
            <p:cNvPicPr>
              <a:picLocks noChangeAspect="1" noChangeArrowheads="1"/>
            </p:cNvPicPr>
            <p:nvPr/>
          </p:nvPicPr>
          <p:blipFill>
            <a:blip r:embed="rId2" cstate="print"/>
            <a:srcRect/>
            <a:stretch>
              <a:fillRect/>
            </a:stretch>
          </p:blipFill>
          <p:spPr bwMode="auto">
            <a:xfrm>
              <a:off x="5257530" y="6787108"/>
              <a:ext cx="2675555" cy="3361621"/>
            </a:xfrm>
            <a:prstGeom prst="rect">
              <a:avLst/>
            </a:prstGeom>
            <a:noFill/>
            <a:effectLst>
              <a:outerShdw blurRad="50800" dist="38100" dir="2700000" algn="tl" rotWithShape="0">
                <a:prstClr val="black">
                  <a:alpha val="40000"/>
                </a:prstClr>
              </a:outerShdw>
            </a:effectLst>
          </p:spPr>
        </p:pic>
        <p:sp>
          <p:nvSpPr>
            <p:cNvPr id="13" name="文字方塊 12"/>
            <p:cNvSpPr txBox="1"/>
            <p:nvPr/>
          </p:nvSpPr>
          <p:spPr>
            <a:xfrm>
              <a:off x="5076495" y="10441155"/>
              <a:ext cx="4694959" cy="2492989"/>
            </a:xfrm>
            <a:prstGeom prst="rect">
              <a:avLst/>
            </a:prstGeom>
            <a:noFill/>
          </p:spPr>
          <p:txBody>
            <a:bodyPr wrap="square"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1 </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延伸模組</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建議年齡：小四</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中一年級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上課地點：致理科大推廣中心</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協會證書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快速入門程式結構觀念</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grpSp>
      <p:pic>
        <p:nvPicPr>
          <p:cNvPr id="2050" name="Picture 2" descr="C:\Users\123\Downloads\NTUST-001.png"/>
          <p:cNvPicPr>
            <a:picLocks noChangeAspect="1" noChangeArrowheads="1"/>
          </p:cNvPicPr>
          <p:nvPr/>
        </p:nvPicPr>
        <p:blipFill>
          <a:blip r:embed="rId3" cstate="print"/>
          <a:srcRect/>
          <a:stretch>
            <a:fillRect/>
          </a:stretch>
        </p:blipFill>
        <p:spPr bwMode="auto">
          <a:xfrm>
            <a:off x="7605024" y="6848742"/>
            <a:ext cx="2672504" cy="3361620"/>
          </a:xfrm>
          <a:prstGeom prst="rect">
            <a:avLst/>
          </a:prstGeom>
          <a:noFill/>
          <a:effectLst>
            <a:outerShdw blurRad="50800" dist="38100" dir="2700000" algn="tl" rotWithShape="0">
              <a:prstClr val="black">
                <a:alpha val="40000"/>
              </a:prstClr>
            </a:outerShdw>
          </a:effectLst>
        </p:spPr>
      </p:pic>
      <p:pic>
        <p:nvPicPr>
          <p:cNvPr id="2051" name="Picture 3" descr="C:\Users\123\Downloads\NTUST-002.png"/>
          <p:cNvPicPr>
            <a:picLocks noChangeAspect="1" noChangeArrowheads="1"/>
          </p:cNvPicPr>
          <p:nvPr/>
        </p:nvPicPr>
        <p:blipFill>
          <a:blip r:embed="rId4" cstate="print"/>
          <a:srcRect/>
          <a:stretch>
            <a:fillRect/>
          </a:stretch>
        </p:blipFill>
        <p:spPr bwMode="auto">
          <a:xfrm>
            <a:off x="10972800" y="6439624"/>
            <a:ext cx="2672504" cy="3361620"/>
          </a:xfrm>
          <a:prstGeom prst="rect">
            <a:avLst/>
          </a:prstGeom>
          <a:noFill/>
          <a:effectLst>
            <a:outerShdw blurRad="50800" dist="38100" dir="2700000" algn="tl" rotWithShape="0">
              <a:prstClr val="black">
                <a:alpha val="40000"/>
              </a:prstClr>
            </a:outerShdw>
          </a:effectLst>
        </p:spPr>
      </p:pic>
      <p:pic>
        <p:nvPicPr>
          <p:cNvPr id="1026" name="Picture 2" descr="C:\Users\123\Downloads\APCS (1).png"/>
          <p:cNvPicPr>
            <a:picLocks noChangeAspect="1" noChangeArrowheads="1"/>
          </p:cNvPicPr>
          <p:nvPr/>
        </p:nvPicPr>
        <p:blipFill>
          <a:blip r:embed="rId5" cstate="print"/>
          <a:srcRect/>
          <a:stretch>
            <a:fillRect/>
          </a:stretch>
        </p:blipFill>
        <p:spPr bwMode="auto">
          <a:xfrm>
            <a:off x="17592234" y="5467079"/>
            <a:ext cx="2453076" cy="3469818"/>
          </a:xfrm>
          <a:prstGeom prst="rect">
            <a:avLst/>
          </a:prstGeom>
          <a:noFill/>
          <a:effectLst>
            <a:outerShdw blurRad="50800" dist="38100" dir="2700000" algn="tl" rotWithShape="0">
              <a:prstClr val="black">
                <a:alpha val="40000"/>
              </a:prstClr>
            </a:outerShdw>
          </a:effectLst>
        </p:spPr>
      </p:pic>
      <p:pic>
        <p:nvPicPr>
          <p:cNvPr id="16" name="Picture 2" descr="C:\Users\123\Downloads\APCS (1).png"/>
          <p:cNvPicPr>
            <a:picLocks noChangeAspect="1" noChangeArrowheads="1"/>
          </p:cNvPicPr>
          <p:nvPr/>
        </p:nvPicPr>
        <p:blipFill>
          <a:blip r:embed="rId5" cstate="print"/>
          <a:srcRect/>
          <a:stretch>
            <a:fillRect/>
          </a:stretch>
        </p:blipFill>
        <p:spPr bwMode="auto">
          <a:xfrm>
            <a:off x="20878928" y="4938603"/>
            <a:ext cx="2453076" cy="3469818"/>
          </a:xfrm>
          <a:prstGeom prst="rect">
            <a:avLst/>
          </a:prstGeom>
          <a:noFill/>
          <a:effectLst>
            <a:outerShdw blurRad="50800" dist="38100" dir="2700000" algn="tl" rotWithShape="0">
              <a:prstClr val="black">
                <a:alpha val="40000"/>
              </a:prstClr>
            </a:outerShdw>
          </a:effectLst>
        </p:spPr>
      </p:pic>
      <p:pic>
        <p:nvPicPr>
          <p:cNvPr id="2" name="Picture 2" descr="C:\Users\123\Downloads\104588.jpg"/>
          <p:cNvPicPr>
            <a:picLocks noChangeAspect="1" noChangeArrowheads="1"/>
          </p:cNvPicPr>
          <p:nvPr/>
        </p:nvPicPr>
        <p:blipFill>
          <a:blip r:embed="rId6" cstate="print"/>
          <a:srcRect r="51018"/>
          <a:stretch>
            <a:fillRect/>
          </a:stretch>
        </p:blipFill>
        <p:spPr bwMode="auto">
          <a:xfrm>
            <a:off x="14295072" y="5794586"/>
            <a:ext cx="2469860" cy="3570936"/>
          </a:xfrm>
          <a:prstGeom prst="rect">
            <a:avLst/>
          </a:prstGeom>
          <a:noFill/>
          <a:effectLst>
            <a:outerShdw blurRad="50800" dist="38100" dir="2700000" algn="tl" rotWithShape="0">
              <a:prstClr val="black">
                <a:alpha val="40000"/>
              </a:prstClr>
            </a:outerShdw>
          </a:effectLst>
        </p:spPr>
      </p:pic>
      <p:sp>
        <p:nvSpPr>
          <p:cNvPr id="33" name="文字方塊 32"/>
          <p:cNvSpPr txBox="1"/>
          <p:nvPr/>
        </p:nvSpPr>
        <p:spPr>
          <a:xfrm>
            <a:off x="12919005" y="3168871"/>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4</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C</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語言基礎</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23" name="文字方塊 2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10</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b="1" dirty="0">
              <a:solidFill>
                <a:prstClr val="black"/>
              </a:solidFill>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prstClr val="black"/>
              </a:solidFill>
            </a:endParaRPr>
          </a:p>
        </p:txBody>
      </p:sp>
      <p:sp>
        <p:nvSpPr>
          <p:cNvPr id="6" name="TextBox 42"/>
          <p:cNvSpPr txBox="1"/>
          <p:nvPr/>
        </p:nvSpPr>
        <p:spPr>
          <a:xfrm>
            <a:off x="5904852" y="1091760"/>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國際獎項、國際開拓機會</a:t>
            </a:r>
            <a:endParaRPr lang="en-US" altLang="zh-CN" sz="9600" b="1" dirty="0">
              <a:solidFill>
                <a:srgbClr val="4C4C4C"/>
              </a:solidFill>
              <a:latin typeface="Microsoft JhengHei"/>
              <a:ea typeface="Microsoft JhengHei"/>
            </a:endParaRPr>
          </a:p>
        </p:txBody>
      </p:sp>
      <p:pic>
        <p:nvPicPr>
          <p:cNvPr id="12" name="Picture 2" descr="可能是文字的圖像"/>
          <p:cNvPicPr>
            <a:picLocks noChangeAspect="1" noChangeArrowheads="1"/>
          </p:cNvPicPr>
          <p:nvPr/>
        </p:nvPicPr>
        <p:blipFill>
          <a:blip r:embed="rId2" cstate="print"/>
          <a:srcRect/>
          <a:stretch>
            <a:fillRect/>
          </a:stretch>
        </p:blipFill>
        <p:spPr bwMode="auto">
          <a:xfrm>
            <a:off x="10328744" y="3150012"/>
            <a:ext cx="6892135" cy="3876826"/>
          </a:xfrm>
          <a:prstGeom prst="rect">
            <a:avLst/>
          </a:prstGeom>
          <a:noFill/>
        </p:spPr>
      </p:pic>
      <p:sp>
        <p:nvSpPr>
          <p:cNvPr id="16" name="矩形 15"/>
          <p:cNvSpPr/>
          <p:nvPr/>
        </p:nvSpPr>
        <p:spPr>
          <a:xfrm>
            <a:off x="10328744" y="7026838"/>
            <a:ext cx="7206933"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p>
          <a:p>
            <a:r>
              <a:rPr lang="en-US" altLang="zh-TW" sz="3200" dirty="0" smtClean="0">
                <a:solidFill>
                  <a:prstClr val="white"/>
                </a:solidFill>
                <a:latin typeface="微軟正黑體" pitchFamily="34" charset="-120"/>
                <a:ea typeface="微軟正黑體" pitchFamily="34" charset="-120"/>
              </a:rPr>
              <a:t>2021</a:t>
            </a:r>
            <a:r>
              <a:rPr lang="zh-TW" altLang="en-US" sz="3200" dirty="0" smtClean="0">
                <a:solidFill>
                  <a:prstClr val="white"/>
                </a:solidFill>
                <a:latin typeface="微軟正黑體" pitchFamily="34" charset="-120"/>
                <a:ea typeface="微軟正黑體" pitchFamily="34" charset="-120"/>
              </a:rPr>
              <a:t> </a:t>
            </a:r>
            <a:r>
              <a:rPr lang="en-US" altLang="zh-TW" sz="3200" dirty="0" err="1" smtClean="0">
                <a:solidFill>
                  <a:prstClr val="white"/>
                </a:solidFill>
                <a:latin typeface="微軟正黑體" pitchFamily="34" charset="-120"/>
                <a:ea typeface="微軟正黑體" pitchFamily="34" charset="-120"/>
              </a:rPr>
              <a:t>HolonIQ</a:t>
            </a:r>
            <a:r>
              <a:rPr lang="en-US" altLang="zh-TW" sz="3200" dirty="0" smtClean="0">
                <a:solidFill>
                  <a:prstClr val="white"/>
                </a:solidFill>
                <a:latin typeface="微軟正黑體" pitchFamily="34" charset="-120"/>
                <a:ea typeface="微軟正黑體" pitchFamily="34" charset="-120"/>
              </a:rPr>
              <a:t> TAIWAN EDTECH 50</a:t>
            </a:r>
            <a:endParaRPr lang="en-US" altLang="zh-CN" sz="3200" dirty="0">
              <a:solidFill>
                <a:prstClr val="white"/>
              </a:solidFill>
              <a:latin typeface="微軟正黑體" pitchFamily="34" charset="-120"/>
              <a:ea typeface="微軟正黑體" pitchFamily="34" charset="-120"/>
            </a:endParaRPr>
          </a:p>
        </p:txBody>
      </p:sp>
      <p:pic>
        <p:nvPicPr>
          <p:cNvPr id="40961" name="Picture 1" descr="C:\Users\user\Downloads\CES2022-EDM-2_TTA版.jpg"/>
          <p:cNvPicPr>
            <a:picLocks noChangeAspect="1" noChangeArrowheads="1"/>
          </p:cNvPicPr>
          <p:nvPr/>
        </p:nvPicPr>
        <p:blipFill>
          <a:blip r:embed="rId3" cstate="print"/>
          <a:srcRect b="14465"/>
          <a:stretch>
            <a:fillRect/>
          </a:stretch>
        </p:blipFill>
        <p:spPr bwMode="auto">
          <a:xfrm>
            <a:off x="1384389" y="3589786"/>
            <a:ext cx="2708809" cy="3377507"/>
          </a:xfrm>
          <a:prstGeom prst="rect">
            <a:avLst/>
          </a:prstGeom>
          <a:noFill/>
        </p:spPr>
      </p:pic>
      <p:sp>
        <p:nvSpPr>
          <p:cNvPr id="20" name="TextBox 41"/>
          <p:cNvSpPr txBox="1"/>
          <p:nvPr/>
        </p:nvSpPr>
        <p:spPr>
          <a:xfrm>
            <a:off x="1004614" y="676656"/>
            <a:ext cx="2432268"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獎項</a:t>
            </a:r>
            <a:endParaRPr lang="en-US" altLang="zh-CN" sz="8000" b="1" spc="419" dirty="0">
              <a:solidFill>
                <a:srgbClr val="FEFEFE"/>
              </a:solidFill>
              <a:latin typeface="Microsoft JhengHei" pitchFamily="34" charset="-120"/>
              <a:ea typeface="Microsoft JhengHei" pitchFamily="34" charset="-120"/>
            </a:endParaRPr>
          </a:p>
        </p:txBody>
      </p:sp>
      <p:pic>
        <p:nvPicPr>
          <p:cNvPr id="21"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4" cstate="print"/>
          <a:srcRect b="39168"/>
          <a:stretch>
            <a:fillRect/>
          </a:stretch>
        </p:blipFill>
        <p:spPr bwMode="auto">
          <a:xfrm>
            <a:off x="657699" y="8103317"/>
            <a:ext cx="4851971" cy="4174548"/>
          </a:xfrm>
          <a:prstGeom prst="rect">
            <a:avLst/>
          </a:prstGeom>
          <a:noFill/>
        </p:spPr>
      </p:pic>
      <p:pic>
        <p:nvPicPr>
          <p:cNvPr id="22"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5" cstate="print"/>
          <a:srcRect/>
          <a:stretch>
            <a:fillRect/>
          </a:stretch>
        </p:blipFill>
        <p:spPr bwMode="auto">
          <a:xfrm>
            <a:off x="5840305" y="8556987"/>
            <a:ext cx="6959677" cy="3638614"/>
          </a:xfrm>
          <a:prstGeom prst="rect">
            <a:avLst/>
          </a:prstGeom>
          <a:noFill/>
        </p:spPr>
      </p:pic>
      <p:pic>
        <p:nvPicPr>
          <p:cNvPr id="25"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6" cstate="print"/>
          <a:srcRect t="3543"/>
          <a:stretch>
            <a:fillRect/>
          </a:stretch>
        </p:blipFill>
        <p:spPr bwMode="auto">
          <a:xfrm>
            <a:off x="5434573" y="3579029"/>
            <a:ext cx="4481860" cy="3242304"/>
          </a:xfrm>
          <a:prstGeom prst="rect">
            <a:avLst/>
          </a:prstGeom>
          <a:noFill/>
        </p:spPr>
      </p:pic>
      <p:pic>
        <p:nvPicPr>
          <p:cNvPr id="26" name="Picture 8" descr="可能是文字的圖像"/>
          <p:cNvPicPr>
            <a:picLocks noChangeAspect="1" noChangeArrowheads="1"/>
          </p:cNvPicPr>
          <p:nvPr/>
        </p:nvPicPr>
        <p:blipFill>
          <a:blip r:embed="rId7" cstate="print"/>
          <a:srcRect/>
          <a:stretch>
            <a:fillRect/>
          </a:stretch>
        </p:blipFill>
        <p:spPr bwMode="auto">
          <a:xfrm>
            <a:off x="18333085" y="3054033"/>
            <a:ext cx="5201881" cy="3586453"/>
          </a:xfrm>
          <a:prstGeom prst="rect">
            <a:avLst/>
          </a:prstGeom>
          <a:noFill/>
        </p:spPr>
      </p:pic>
      <p:sp>
        <p:nvSpPr>
          <p:cNvPr id="27" name="文字方塊 26"/>
          <p:cNvSpPr txBox="1"/>
          <p:nvPr/>
        </p:nvSpPr>
        <p:spPr>
          <a:xfrm>
            <a:off x="182837" y="12300031"/>
            <a:ext cx="5503984" cy="1077218"/>
          </a:xfrm>
          <a:prstGeom prst="rect">
            <a:avLst/>
          </a:prstGeom>
          <a:solidFill>
            <a:schemeClr val="accent2">
              <a:lumMod val="75000"/>
              <a:alpha val="90000"/>
            </a:schemeClr>
          </a:solidFill>
        </p:spPr>
        <p:txBody>
          <a:bodyPr wrap="square" rtlCol="0">
            <a:spAutoFit/>
          </a:bodyPr>
          <a:lstStyle/>
          <a:p>
            <a:r>
              <a:rPr lang="en-US" altLang="zh-TW" sz="3200" dirty="0" smtClean="0">
                <a:solidFill>
                  <a:prstClr val="white"/>
                </a:solidFill>
                <a:latin typeface="微軟正黑體" pitchFamily="34" charset="-120"/>
                <a:ea typeface="微軟正黑體" pitchFamily="34" charset="-120"/>
              </a:rPr>
              <a:t>TCA</a:t>
            </a:r>
            <a:r>
              <a:rPr lang="zh-TW" altLang="en-US" sz="3200" dirty="0" smtClean="0">
                <a:solidFill>
                  <a:prstClr val="white"/>
                </a:solidFill>
                <a:latin typeface="微軟正黑體" pitchFamily="34" charset="-120"/>
                <a:ea typeface="微軟正黑體" pitchFamily="34" charset="-120"/>
              </a:rPr>
              <a:t>電腦公會輔導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入選 </a:t>
            </a:r>
            <a:endParaRPr lang="en-US" altLang="zh-TW" sz="3200" dirty="0" smtClean="0">
              <a:solidFill>
                <a:prstClr val="white"/>
              </a:solidFill>
              <a:latin typeface="微軟正黑體" pitchFamily="34" charset="-120"/>
              <a:ea typeface="微軟正黑體" pitchFamily="34" charset="-120"/>
            </a:endParaRPr>
          </a:p>
          <a:p>
            <a:r>
              <a:rPr lang="en-US" altLang="zh-TW" sz="3200" dirty="0" smtClean="0">
                <a:solidFill>
                  <a:prstClr val="white"/>
                </a:solidFill>
                <a:latin typeface="微軟正黑體" pitchFamily="34" charset="-120"/>
                <a:ea typeface="微軟正黑體" pitchFamily="34" charset="-120"/>
              </a:rPr>
              <a:t>2021 APICTA Awards</a:t>
            </a:r>
            <a:endParaRPr lang="zh-TW" altLang="en-US" sz="3200" dirty="0">
              <a:solidFill>
                <a:prstClr val="white"/>
              </a:solidFill>
              <a:latin typeface="微軟正黑體" pitchFamily="34" charset="-120"/>
              <a:ea typeface="微軟正黑體" pitchFamily="34" charset="-120"/>
            </a:endParaRPr>
          </a:p>
        </p:txBody>
      </p:sp>
      <p:sp>
        <p:nvSpPr>
          <p:cNvPr id="28" name="文字方塊 27"/>
          <p:cNvSpPr txBox="1"/>
          <p:nvPr/>
        </p:nvSpPr>
        <p:spPr>
          <a:xfrm>
            <a:off x="5346883" y="7026838"/>
            <a:ext cx="4569550"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加入亞馬遜</a:t>
            </a:r>
            <a:r>
              <a:rPr lang="en-US" altLang="zh-TW" sz="3200" dirty="0" smtClean="0">
                <a:solidFill>
                  <a:prstClr val="white"/>
                </a:solidFill>
                <a:latin typeface="微軟正黑體" pitchFamily="34" charset="-120"/>
                <a:ea typeface="微軟正黑體" pitchFamily="34" charset="-120"/>
              </a:rPr>
              <a:t>AWSJIC</a:t>
            </a:r>
            <a:r>
              <a:rPr lang="zh-TW" altLang="en-US" sz="3200" dirty="0" smtClean="0">
                <a:solidFill>
                  <a:prstClr val="white"/>
                </a:solidFill>
                <a:latin typeface="微軟正黑體" pitchFamily="34" charset="-120"/>
                <a:ea typeface="微軟正黑體" pitchFamily="34" charset="-120"/>
              </a:rPr>
              <a:t>聯合創新中心</a:t>
            </a:r>
            <a:endParaRPr lang="zh-TW" altLang="en-US" sz="3200" dirty="0">
              <a:solidFill>
                <a:prstClr val="white"/>
              </a:solidFill>
              <a:latin typeface="微軟正黑體" pitchFamily="34" charset="-120"/>
              <a:ea typeface="微軟正黑體" pitchFamily="34" charset="-120"/>
            </a:endParaRPr>
          </a:p>
        </p:txBody>
      </p:sp>
      <p:sp>
        <p:nvSpPr>
          <p:cNvPr id="29" name="文字方塊 28"/>
          <p:cNvSpPr txBox="1"/>
          <p:nvPr/>
        </p:nvSpPr>
        <p:spPr>
          <a:xfrm>
            <a:off x="18085940" y="6640486"/>
            <a:ext cx="5815347" cy="1569660"/>
          </a:xfrm>
          <a:prstGeom prst="rect">
            <a:avLst/>
          </a:prstGeom>
          <a:solidFill>
            <a:schemeClr val="accent2">
              <a:lumMod val="75000"/>
              <a:alpha val="90000"/>
            </a:schemeClr>
          </a:solidFill>
        </p:spPr>
        <p:txBody>
          <a:bodyPr wrap="square" rtlCol="0">
            <a:spAutoFit/>
          </a:bodyPr>
          <a:lstStyle/>
          <a:p>
            <a:r>
              <a:rPr lang="en-US" altLang="zh-TW" sz="3200" dirty="0" err="1" smtClean="0">
                <a:solidFill>
                  <a:prstClr val="white"/>
                </a:solidFill>
                <a:latin typeface="微軟正黑體" pitchFamily="34" charset="-120"/>
                <a:ea typeface="微軟正黑體" pitchFamily="34" charset="-120"/>
              </a:rPr>
              <a:t>Makerpro</a:t>
            </a:r>
            <a:r>
              <a:rPr lang="zh-TW" altLang="en-US" sz="3200" dirty="0" smtClean="0">
                <a:solidFill>
                  <a:prstClr val="white"/>
                </a:solidFill>
                <a:latin typeface="微軟正黑體" pitchFamily="34" charset="-120"/>
                <a:ea typeface="微軟正黑體" pitchFamily="34" charset="-120"/>
              </a:rPr>
              <a:t>輔導</a:t>
            </a:r>
            <a:r>
              <a:rPr lang="en-US" altLang="zh-TW" sz="3200" dirty="0" smtClean="0">
                <a:solidFill>
                  <a:prstClr val="white"/>
                </a:solidFill>
                <a:latin typeface="微軟正黑體" pitchFamily="34" charset="-120"/>
                <a:ea typeface="微軟正黑體" pitchFamily="34" charset="-120"/>
              </a:rPr>
              <a:t>:</a:t>
            </a:r>
          </a:p>
          <a:p>
            <a:r>
              <a:rPr lang="zh-TW" altLang="en-US" sz="3200" dirty="0" smtClean="0">
                <a:solidFill>
                  <a:prstClr val="white"/>
                </a:solidFill>
                <a:latin typeface="微軟正黑體" pitchFamily="34" charset="-120"/>
                <a:ea typeface="微軟正黑體" pitchFamily="34" charset="-120"/>
              </a:rPr>
              <a:t>入圍</a:t>
            </a:r>
            <a:r>
              <a:rPr lang="en-US" altLang="zh-TW" sz="3200" dirty="0" smtClean="0">
                <a:solidFill>
                  <a:prstClr val="white"/>
                </a:solidFill>
                <a:latin typeface="微軟正黑體" pitchFamily="34" charset="-120"/>
                <a:ea typeface="微軟正黑體" pitchFamily="34" charset="-120"/>
              </a:rPr>
              <a:t>2021/2022 </a:t>
            </a:r>
            <a:r>
              <a:rPr lang="zh-TW" altLang="en-US" sz="3200" dirty="0" smtClean="0">
                <a:solidFill>
                  <a:prstClr val="white"/>
                </a:solidFill>
                <a:latin typeface="微軟正黑體" pitchFamily="34" charset="-120"/>
                <a:ea typeface="微軟正黑體" pitchFamily="34" charset="-120"/>
              </a:rPr>
              <a:t> </a:t>
            </a:r>
            <a:r>
              <a:rPr lang="en-US" altLang="zh-TW" sz="3200" dirty="0" smtClean="0">
                <a:solidFill>
                  <a:prstClr val="white"/>
                </a:solidFill>
                <a:latin typeface="微軟正黑體" pitchFamily="34" charset="-120"/>
                <a:ea typeface="微軟正黑體" pitchFamily="34" charset="-120"/>
              </a:rPr>
              <a:t>Intel </a:t>
            </a:r>
            <a:r>
              <a:rPr lang="en-US" altLang="zh-TW" sz="3200" dirty="0" err="1" smtClean="0">
                <a:solidFill>
                  <a:prstClr val="white"/>
                </a:solidFill>
                <a:latin typeface="微軟正黑體" pitchFamily="34" charset="-120"/>
                <a:ea typeface="微軟正黑體" pitchFamily="34" charset="-120"/>
              </a:rPr>
              <a:t>DevCup</a:t>
            </a:r>
            <a:r>
              <a:rPr lang="zh-TW" altLang="en-US" sz="3200" dirty="0" smtClean="0">
                <a:solidFill>
                  <a:prstClr val="white"/>
                </a:solidFill>
                <a:latin typeface="微軟正黑體" pitchFamily="34" charset="-120"/>
                <a:ea typeface="微軟正黑體" pitchFamily="34" charset="-120"/>
              </a:rPr>
              <a:t>創意應用競賽</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概念組</a:t>
            </a:r>
            <a:r>
              <a:rPr lang="en-US" altLang="zh-TW" sz="3200" dirty="0" smtClean="0">
                <a:solidFill>
                  <a:prstClr val="white"/>
                </a:solidFill>
                <a:latin typeface="微軟正黑體" pitchFamily="34" charset="-120"/>
                <a:ea typeface="微軟正黑體" pitchFamily="34" charset="-120"/>
              </a:rPr>
              <a:t>)</a:t>
            </a:r>
            <a:endParaRPr lang="zh-TW" altLang="en-US" sz="3200" dirty="0">
              <a:solidFill>
                <a:prstClr val="white"/>
              </a:solidFill>
              <a:latin typeface="微軟正黑體" pitchFamily="34" charset="-120"/>
              <a:ea typeface="微軟正黑體" pitchFamily="34" charset="-120"/>
            </a:endParaRPr>
          </a:p>
        </p:txBody>
      </p:sp>
      <p:sp>
        <p:nvSpPr>
          <p:cNvPr id="30" name="文字方塊 29"/>
          <p:cNvSpPr txBox="1"/>
          <p:nvPr/>
        </p:nvSpPr>
        <p:spPr>
          <a:xfrm>
            <a:off x="6369269" y="12323643"/>
            <a:ext cx="6305101"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a:t>
            </a:r>
            <a:endParaRPr lang="en-US" altLang="zh-TW" sz="3200" dirty="0" smtClean="0">
              <a:solidFill>
                <a:prstClr val="white"/>
              </a:solidFill>
              <a:latin typeface="微軟正黑體" pitchFamily="34" charset="-120"/>
              <a:ea typeface="微軟正黑體" pitchFamily="34" charset="-120"/>
            </a:endParaRPr>
          </a:p>
          <a:p>
            <a:r>
              <a:rPr lang="en-US" altLang="zh-TW" sz="3200" dirty="0" err="1" smtClean="0">
                <a:solidFill>
                  <a:prstClr val="white"/>
                </a:solidFill>
                <a:latin typeface="微軟正黑體" pitchFamily="34" charset="-120"/>
                <a:ea typeface="微軟正黑體" pitchFamily="34" charset="-120"/>
              </a:rPr>
              <a:t>Worldidac</a:t>
            </a:r>
            <a:r>
              <a:rPr lang="en-US" altLang="zh-TW" sz="3200" dirty="0" smtClean="0">
                <a:solidFill>
                  <a:prstClr val="white"/>
                </a:solidFill>
                <a:latin typeface="微軟正黑體" pitchFamily="34" charset="-120"/>
                <a:ea typeface="微軟正黑體" pitchFamily="34" charset="-120"/>
              </a:rPr>
              <a:t> 2021</a:t>
            </a:r>
            <a:endParaRPr lang="zh-TW" altLang="en-US" sz="3200" dirty="0">
              <a:solidFill>
                <a:prstClr val="white"/>
              </a:solidFill>
              <a:latin typeface="微軟正黑體" pitchFamily="34" charset="-120"/>
              <a:ea typeface="微軟正黑體" pitchFamily="34" charset="-120"/>
            </a:endParaRPr>
          </a:p>
        </p:txBody>
      </p:sp>
      <p:pic>
        <p:nvPicPr>
          <p:cNvPr id="32" name="Picture 9" descr="https://i1.wp.com/tarkustech.com/wp-content/uploads/2019/12/29142.jpg?fit=1024%2C576&amp;ssl=1"/>
          <p:cNvPicPr>
            <a:picLocks noChangeAspect="1" noChangeArrowheads="1"/>
          </p:cNvPicPr>
          <p:nvPr/>
        </p:nvPicPr>
        <p:blipFill>
          <a:blip r:embed="rId8" cstate="print"/>
          <a:srcRect r="22327"/>
          <a:stretch>
            <a:fillRect/>
          </a:stretch>
        </p:blipFill>
        <p:spPr bwMode="auto">
          <a:xfrm>
            <a:off x="18920423" y="8556988"/>
            <a:ext cx="4980864" cy="3607082"/>
          </a:xfrm>
          <a:prstGeom prst="rect">
            <a:avLst/>
          </a:prstGeom>
          <a:noFill/>
        </p:spPr>
      </p:pic>
      <p:sp>
        <p:nvSpPr>
          <p:cNvPr id="19" name="矩形 18"/>
          <p:cNvSpPr/>
          <p:nvPr/>
        </p:nvSpPr>
        <p:spPr>
          <a:xfrm>
            <a:off x="214368" y="7038335"/>
            <a:ext cx="4910916" cy="1077218"/>
          </a:xfrm>
          <a:prstGeom prst="rect">
            <a:avLst/>
          </a:prstGeom>
          <a:solidFill>
            <a:schemeClr val="accent2">
              <a:lumMod val="75000"/>
              <a:alpha val="90000"/>
            </a:schemeClr>
          </a:solidFill>
        </p:spPr>
        <p:txBody>
          <a:bodyPr wrap="square" rtlCol="0">
            <a:spAutoFit/>
          </a:bodyPr>
          <a:lstStyle/>
          <a:p>
            <a:r>
              <a:rPr lang="en-US" altLang="zh-TW" sz="3200" dirty="0" smtClean="0">
                <a:solidFill>
                  <a:prstClr val="white"/>
                </a:solidFill>
                <a:latin typeface="微軟正黑體" pitchFamily="34" charset="-120"/>
                <a:ea typeface="微軟正黑體" pitchFamily="34" charset="-120"/>
              </a:rPr>
              <a:t>TTA/</a:t>
            </a:r>
            <a:r>
              <a:rPr lang="zh-TW" altLang="en-US" sz="3200" dirty="0" smtClean="0">
                <a:solidFill>
                  <a:prstClr val="white"/>
                </a:solidFill>
                <a:latin typeface="微軟正黑體" pitchFamily="34" charset="-120"/>
                <a:ea typeface="微軟正黑體" pitchFamily="34" charset="-120"/>
              </a:rPr>
              <a:t>科技部輔導</a:t>
            </a:r>
            <a:r>
              <a:rPr lang="en-US" altLang="zh-TW" sz="3200" dirty="0" smtClean="0">
                <a:solidFill>
                  <a:prstClr val="white"/>
                </a:solidFill>
                <a:latin typeface="微軟正黑體" pitchFamily="34" charset="-120"/>
                <a:ea typeface="微軟正黑體" pitchFamily="34" charset="-120"/>
              </a:rPr>
              <a:t>:</a:t>
            </a:r>
          </a:p>
          <a:p>
            <a:r>
              <a:rPr lang="en-US" altLang="zh-TW" sz="3200" dirty="0" smtClean="0">
                <a:solidFill>
                  <a:prstClr val="white"/>
                </a:solidFill>
                <a:latin typeface="微軟正黑體" pitchFamily="34" charset="-120"/>
                <a:ea typeface="微軟正黑體" pitchFamily="34" charset="-120"/>
              </a:rPr>
              <a:t>2022 US CES invitation</a:t>
            </a:r>
            <a:endParaRPr lang="en-US" altLang="zh-CN" sz="3200" dirty="0">
              <a:solidFill>
                <a:prstClr val="white"/>
              </a:solidFill>
              <a:latin typeface="微軟正黑體" pitchFamily="34" charset="-120"/>
              <a:ea typeface="微軟正黑體" pitchFamily="34" charset="-120"/>
            </a:endParaRPr>
          </a:p>
        </p:txBody>
      </p:sp>
      <p:sp>
        <p:nvSpPr>
          <p:cNvPr id="33" name="文字方塊 32"/>
          <p:cNvSpPr txBox="1"/>
          <p:nvPr/>
        </p:nvSpPr>
        <p:spPr>
          <a:xfrm>
            <a:off x="13390925" y="12331562"/>
            <a:ext cx="9374481"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香港</a:t>
            </a:r>
            <a:r>
              <a:rPr lang="en-US" altLang="zh-TW" sz="3200" dirty="0" smtClean="0">
                <a:solidFill>
                  <a:prstClr val="white"/>
                </a:solidFill>
                <a:latin typeface="微軟正黑體" pitchFamily="34" charset="-120"/>
                <a:ea typeface="微軟正黑體" pitchFamily="34" charset="-120"/>
              </a:rPr>
              <a:t>HKEDA</a:t>
            </a:r>
            <a:r>
              <a:rPr lang="zh-TW" altLang="en-US" sz="3200" dirty="0" smtClean="0">
                <a:solidFill>
                  <a:prstClr val="white"/>
                </a:solidFill>
                <a:latin typeface="微軟正黑體" pitchFamily="34" charset="-120"/>
                <a:ea typeface="微軟正黑體" pitchFamily="34" charset="-120"/>
              </a:rPr>
              <a:t>教域發展協會協助</a:t>
            </a:r>
            <a:r>
              <a:rPr lang="en-US" altLang="zh-TW" sz="3200" dirty="0" smtClean="0">
                <a:solidFill>
                  <a:prstClr val="white"/>
                </a:solidFill>
                <a:latin typeface="微軟正黑體" pitchFamily="34" charset="-120"/>
                <a:ea typeface="微軟正黑體" pitchFamily="34" charset="-120"/>
              </a:rPr>
              <a:t>:</a:t>
            </a:r>
          </a:p>
          <a:p>
            <a:r>
              <a:rPr lang="zh-TW" altLang="en-US" sz="3200" dirty="0" smtClean="0">
                <a:solidFill>
                  <a:prstClr val="white"/>
                </a:solidFill>
                <a:latin typeface="微軟正黑體" pitchFamily="34" charset="-120"/>
                <a:ea typeface="微軟正黑體" pitchFamily="34" charset="-120"/>
              </a:rPr>
              <a:t>教育局講座</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九龍塘</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、課程聯校比賽</a:t>
            </a:r>
            <a:endParaRPr lang="zh-TW" altLang="en-US" sz="3200" dirty="0">
              <a:solidFill>
                <a:prstClr val="white"/>
              </a:solidFill>
              <a:latin typeface="微軟正黑體" pitchFamily="34" charset="-120"/>
              <a:ea typeface="微軟正黑體" pitchFamily="34" charset="-120"/>
            </a:endParaRPr>
          </a:p>
        </p:txBody>
      </p:sp>
      <p:pic>
        <p:nvPicPr>
          <p:cNvPr id="34" name="Picture 10" descr="https://i2.wp.com/tarkustech.com/wp-content/uploads/2019/06/120834.jpg?w=1140&amp;ssl=1"/>
          <p:cNvPicPr>
            <a:picLocks noChangeAspect="1" noChangeArrowheads="1"/>
          </p:cNvPicPr>
          <p:nvPr/>
        </p:nvPicPr>
        <p:blipFill>
          <a:blip r:embed="rId9" cstate="print"/>
          <a:srcRect/>
          <a:stretch>
            <a:fillRect/>
          </a:stretch>
        </p:blipFill>
        <p:spPr bwMode="auto">
          <a:xfrm>
            <a:off x="13039380" y="8496251"/>
            <a:ext cx="2774512" cy="3699350"/>
          </a:xfrm>
          <a:prstGeom prst="rect">
            <a:avLst/>
          </a:prstGeom>
          <a:noFill/>
        </p:spPr>
      </p:pic>
      <p:pic>
        <p:nvPicPr>
          <p:cNvPr id="35" name="Picture 12" descr="https://i0.wp.com/tarkustech.com/wp-content/uploads/2019/12/FB_IMG_1576724644723.jpg?w=1140&amp;ssl=1"/>
          <p:cNvPicPr>
            <a:picLocks noChangeAspect="1" noChangeArrowheads="1"/>
          </p:cNvPicPr>
          <p:nvPr/>
        </p:nvPicPr>
        <p:blipFill>
          <a:blip r:embed="rId10" cstate="print"/>
          <a:srcRect/>
          <a:stretch>
            <a:fillRect/>
          </a:stretch>
        </p:blipFill>
        <p:spPr bwMode="auto">
          <a:xfrm>
            <a:off x="15990765" y="8493925"/>
            <a:ext cx="2774513" cy="369935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III</a:t>
            </a:r>
            <a:endParaRPr lang="en-US" altLang="zh-TW" dirty="0"/>
          </a:p>
          <a:p>
            <a:r>
              <a:rPr lang="en-US" altLang="zh-TW" b="1" dirty="0" smtClean="0">
                <a:latin typeface="微軟正黑體" pitchFamily="34" charset="-120"/>
                <a:ea typeface="微軟正黑體" pitchFamily="34" charset="-120"/>
              </a:rPr>
              <a:t>AI</a:t>
            </a:r>
            <a:r>
              <a:rPr lang="zh-TW" altLang="en-US" b="1" dirty="0" smtClean="0">
                <a:latin typeface="微軟正黑體" pitchFamily="34" charset="-120"/>
                <a:ea typeface="微軟正黑體" pitchFamily="34" charset="-120"/>
              </a:rPr>
              <a:t> 超級坦克大戰</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圓角矩形 27"/>
          <p:cNvSpPr/>
          <p:nvPr/>
        </p:nvSpPr>
        <p:spPr bwMode="auto">
          <a:xfrm>
            <a:off x="1534816" y="7362056"/>
            <a:ext cx="13753528" cy="5832648"/>
          </a:xfrm>
          <a:prstGeom prst="roundRect">
            <a:avLst/>
          </a:prstGeom>
          <a:no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7" name="內容版面配置區 2">
            <a:extLst>
              <a:ext uri="{FF2B5EF4-FFF2-40B4-BE49-F238E27FC236}">
                <a16:creationId xmlns="" xmlns:a16="http://schemas.microsoft.com/office/drawing/2014/main" id="{29FC28EB-4538-46AB-9B8C-675BBAA6DF1E}"/>
              </a:ext>
            </a:extLst>
          </p:cNvPr>
          <p:cNvSpPr txBox="1">
            <a:spLocks/>
          </p:cNvSpPr>
          <p:nvPr/>
        </p:nvSpPr>
        <p:spPr>
          <a:xfrm>
            <a:off x="1676400" y="3432966"/>
            <a:ext cx="6765666" cy="3569050"/>
          </a:xfrm>
          <a:prstGeom prst="flowChartAlternateProcess">
            <a:avLst/>
          </a:prstGeom>
          <a:solidFill>
            <a:srgbClr val="92D050">
              <a:alpha val="37000"/>
            </a:srgbClr>
          </a:solidFill>
          <a:ln>
            <a:noFill/>
          </a:ln>
          <a:effectLst>
            <a:outerShdw blurRad="50800" dist="38100" dir="2700000" algn="tl" rotWithShape="0">
              <a:prstClr val="black">
                <a:alpha val="19000"/>
              </a:prstClr>
            </a:outerShdw>
            <a:softEdge rad="317500"/>
          </a:effectLst>
        </p:spPr>
        <p:txBody>
          <a:bodyPr anchor="ctr" anchorCtr="0">
            <a:noAutofit/>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36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  </a:t>
            </a:r>
            <a:r>
              <a:rPr kumimoji="0" lang="zh-TW" altLang="en-US" sz="32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現存問題</a:t>
            </a:r>
            <a:endParaRPr kumimoji="0" lang="en-US" altLang="zh-TW" sz="36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a:t>
            </a:r>
            <a:r>
              <a:rPr kumimoji="0" lang="en-US" altLang="zh-TW"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AI</a:t>
            </a:r>
            <a:r>
              <a:rPr kumimoji="0" lang="zh-TW" altLang="en-US"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概念性學習教具缺乏主題式學習</a:t>
            </a:r>
            <a:endParaRPr kumimoji="0" lang="en-US" altLang="zh-TW"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a:t>
            </a:r>
            <a:r>
              <a:rPr lang="en-US" altLang="zh-TW" sz="2800" b="1" kern="0" dirty="0" smtClean="0">
                <a:solidFill>
                  <a:srgbClr val="4D4D4D"/>
                </a:solidFill>
                <a:latin typeface="微軟正黑體" pitchFamily="34" charset="-120"/>
                <a:ea typeface="微軟正黑體" pitchFamily="34" charset="-120"/>
                <a:cs typeface="+mn-cs"/>
                <a:sym typeface="Lato Light" pitchFamily="34" charset="0"/>
              </a:rPr>
              <a:t>Machine</a:t>
            </a: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 </a:t>
            </a:r>
            <a:r>
              <a:rPr lang="en-US" altLang="zh-TW" sz="2800" b="1" kern="0" dirty="0" smtClean="0">
                <a:solidFill>
                  <a:srgbClr val="4D4D4D"/>
                </a:solidFill>
                <a:latin typeface="微軟正黑體" pitchFamily="34" charset="-120"/>
                <a:ea typeface="微軟正黑體" pitchFamily="34" charset="-120"/>
                <a:cs typeface="+mn-cs"/>
                <a:sym typeface="Lato Light" pitchFamily="34" charset="0"/>
              </a:rPr>
              <a:t>Learning</a:t>
            </a: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教程艱澀</a:t>
            </a:r>
            <a:endParaRPr lang="en-US" altLang="zh-TW" sz="2800" b="1" kern="0" dirty="0" smtClean="0">
              <a:solidFill>
                <a:srgbClr val="4D4D4D"/>
              </a:solidFill>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邊緣運算課程較難以個人實作</a:t>
            </a:r>
            <a:endParaRPr kumimoji="0" lang="en-US" altLang="zh-TW"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2" indent="457200" algn="l" defTabSz="457200" rtl="0" eaLnBrk="1" fontAlgn="base" latinLnBrk="0" hangingPunct="0">
              <a:lnSpc>
                <a:spcPct val="100000"/>
              </a:lnSpc>
              <a:spcBef>
                <a:spcPct val="0"/>
              </a:spcBef>
              <a:spcAft>
                <a:spcPct val="0"/>
              </a:spcAft>
              <a:buClrTx/>
              <a:buSzTx/>
              <a:buFontTx/>
              <a:buNone/>
              <a:tabLst/>
              <a:defRPr/>
            </a:pP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  </a:t>
            </a:r>
            <a:endParaRPr kumimoji="0" lang="en-US" altLang="zh-TW" sz="28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endParaRPr>
          </a:p>
        </p:txBody>
      </p:sp>
      <p:sp>
        <p:nvSpPr>
          <p:cNvPr id="9" name="內容版面配置區 3">
            <a:extLst>
              <a:ext uri="{FF2B5EF4-FFF2-40B4-BE49-F238E27FC236}">
                <a16:creationId xmlns="" xmlns:a16="http://schemas.microsoft.com/office/drawing/2014/main" id="{74A8F0B9-4CD8-4E6C-8FE3-573303821337}"/>
              </a:ext>
            </a:extLst>
          </p:cNvPr>
          <p:cNvSpPr txBox="1">
            <a:spLocks/>
          </p:cNvSpPr>
          <p:nvPr/>
        </p:nvSpPr>
        <p:spPr>
          <a:xfrm>
            <a:off x="16070596" y="3361528"/>
            <a:ext cx="7282644" cy="3569050"/>
          </a:xfrm>
          <a:prstGeom prst="flowChartAlternateProcess">
            <a:avLst/>
          </a:prstGeom>
          <a:solidFill>
            <a:srgbClr val="FFCC99"/>
          </a:solidFill>
          <a:ln>
            <a:noFill/>
          </a:ln>
          <a:effectLst>
            <a:softEdge rad="317500"/>
          </a:effectLst>
        </p:spPr>
        <p:txBody>
          <a:bodyPr lIns="91440" tIns="45720" rIns="91440" bIns="45720" anchor="ctr" anchorCtr="0">
            <a:noAutofit/>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預期成果</a:t>
            </a:r>
            <a:endParaRPr kumimoji="0" lang="en-US" altLang="zh-TW" sz="32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a:t>
            </a:r>
            <a:r>
              <a:rPr lang="zh-TW" altLang="en-US" sz="2800" b="1" dirty="0" smtClean="0">
                <a:solidFill>
                  <a:srgbClr val="4D4D4D"/>
                </a:solidFill>
                <a:latin typeface="微軟正黑體" pitchFamily="34" charset="-120"/>
                <a:ea typeface="微軟正黑體" pitchFamily="34" charset="-120"/>
                <a:cs typeface="+mn-cs"/>
              </a:rPr>
              <a:t>透過遊戲體驗</a:t>
            </a:r>
            <a:r>
              <a:rPr lang="en-US" altLang="zh-TW" sz="2800" b="1" dirty="0" smtClean="0">
                <a:solidFill>
                  <a:srgbClr val="4D4D4D"/>
                </a:solidFill>
                <a:latin typeface="微軟正黑體" pitchFamily="34" charset="-120"/>
                <a:ea typeface="微軟正黑體" pitchFamily="34" charset="-120"/>
                <a:cs typeface="+mn-cs"/>
              </a:rPr>
              <a:t>AI</a:t>
            </a:r>
            <a:r>
              <a:rPr lang="zh-TW" altLang="en-US" sz="2800" b="1" dirty="0" smtClean="0">
                <a:solidFill>
                  <a:srgbClr val="4D4D4D"/>
                </a:solidFill>
                <a:latin typeface="微軟正黑體" pitchFamily="34" charset="-120"/>
                <a:ea typeface="微軟正黑體" pitchFamily="34" charset="-120"/>
                <a:cs typeface="+mn-cs"/>
              </a:rPr>
              <a:t>的用途</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a:t>
            </a:r>
            <a:r>
              <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STEAM</a:t>
            </a: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概念涵蓋跨領域知識</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一台邊緣運算主機提供全班</a:t>
            </a:r>
            <a:r>
              <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30</a:t>
            </a: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人使用</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    </a:t>
            </a:r>
            <a:r>
              <a:rPr kumimoji="0" lang="zh-TW" altLang="en-US" sz="28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同時提供產品與課程服務</a:t>
            </a:r>
            <a:endParaRPr kumimoji="0" lang="en-US" altLang="zh-TW" sz="2800" b="1" i="0" u="none" strike="noStrike" kern="1200" cap="none" spc="0" normalizeH="0" baseline="0" noProof="0" dirty="0">
              <a:ln>
                <a:noFill/>
              </a:ln>
              <a:solidFill>
                <a:srgbClr val="4D4D4D"/>
              </a:solidFill>
              <a:effectLst/>
              <a:uLnTx/>
              <a:uFillTx/>
              <a:latin typeface="微軟正黑體" pitchFamily="34" charset="-120"/>
              <a:ea typeface="微軟正黑體" pitchFamily="34" charset="-120"/>
              <a:cs typeface="+mn-cs"/>
              <a:sym typeface="Lato" pitchFamily="34" charset="0"/>
            </a:endParaRPr>
          </a:p>
        </p:txBody>
      </p:sp>
      <p:sp>
        <p:nvSpPr>
          <p:cNvPr id="10" name="內容版面配置區 3">
            <a:extLst>
              <a:ext uri="{FF2B5EF4-FFF2-40B4-BE49-F238E27FC236}">
                <a16:creationId xmlns="" xmlns:a16="http://schemas.microsoft.com/office/drawing/2014/main" id="{21873D68-9523-4214-9FF3-9BC4CE045C14}"/>
              </a:ext>
            </a:extLst>
          </p:cNvPr>
          <p:cNvSpPr txBox="1">
            <a:spLocks/>
          </p:cNvSpPr>
          <p:nvPr/>
        </p:nvSpPr>
        <p:spPr>
          <a:xfrm>
            <a:off x="8773512" y="3361528"/>
            <a:ext cx="6765666" cy="3569050"/>
          </a:xfrm>
          <a:prstGeom prst="flowChartAlternateProcess">
            <a:avLst/>
          </a:prstGeom>
          <a:solidFill>
            <a:srgbClr val="FFFF00">
              <a:alpha val="36000"/>
            </a:srgbClr>
          </a:solidFill>
          <a:ln>
            <a:noFill/>
          </a:ln>
          <a:effectLst>
            <a:softEdge rad="317500"/>
          </a:effectLst>
        </p:spPr>
        <p:txBody>
          <a:bodyPr lIns="91440" tIns="45720" rIns="91440" bIns="45720" anchor="ctr" anchorCtr="0">
            <a:normAutofit/>
          </a:bodyPr>
          <a:lstStyle>
            <a:lvl1pPr algn="l" defTabSz="457200">
              <a:defRPr sz="4800" b="1">
                <a:solidFill>
                  <a:srgbClr val="4D4D4D"/>
                </a:solidFill>
                <a:latin typeface="微軟正黑體" pitchFamily="34" charset="-120"/>
                <a:ea typeface="微軟正黑體" pitchFamily="34" charset="-120"/>
                <a:cs typeface="+mn-cs"/>
                <a:sym typeface="Lato Light" pitchFamily="34" charset="0"/>
              </a:defRPr>
            </a:lvl1pPr>
            <a:lvl2pPr lvl="1" indent="228600" algn="l" defTabSz="457200">
              <a:defRPr sz="4400" b="1">
                <a:solidFill>
                  <a:srgbClr val="4D4D4D"/>
                </a:solidFill>
                <a:latin typeface="微軟正黑體" pitchFamily="34" charset="-120"/>
                <a:ea typeface="微軟正黑體" pitchFamily="34" charset="-120"/>
                <a:cs typeface="+mn-cs"/>
                <a:sym typeface="Lato Light" pitchFamily="34" charset="0"/>
              </a:defRPr>
            </a:lvl2pPr>
            <a:lvl3pPr lvl="2" indent="457200" algn="l" defTabSz="457200">
              <a:defRPr sz="5400" b="1">
                <a:solidFill>
                  <a:srgbClr val="4D4D4D"/>
                </a:solidFill>
                <a:latin typeface="微軟正黑體" pitchFamily="34" charset="-120"/>
                <a:ea typeface="微軟正黑體" pitchFamily="34" charset="-120"/>
                <a:cs typeface="+mn-cs"/>
                <a:sym typeface="Lato Light" pitchFamily="34" charset="0"/>
              </a:defRPr>
            </a:lvl3pPr>
            <a:lvl4pPr indent="685800" algn="l" defTabSz="457200">
              <a:defRPr sz="1800">
                <a:solidFill>
                  <a:srgbClr val="4D4D4D"/>
                </a:solidFill>
                <a:latin typeface="微軟正黑體" pitchFamily="34" charset="-120"/>
                <a:ea typeface="微軟正黑體" pitchFamily="34" charset="-120"/>
                <a:cs typeface="+mn-cs"/>
                <a:sym typeface="Lato Light" pitchFamily="34" charset="0"/>
              </a:defRPr>
            </a:lvl4pPr>
            <a:lvl5pPr indent="914400" algn="l" defTabSz="457200">
              <a:defRPr sz="1800">
                <a:solidFill>
                  <a:srgbClr val="4D4D4D"/>
                </a:solidFill>
                <a:latin typeface="微軟正黑體" pitchFamily="34" charset="-120"/>
                <a:ea typeface="微軟正黑體" pitchFamily="34" charset="-120"/>
                <a:cs typeface="+mn-cs"/>
                <a:sym typeface="Lato Light" pitchFamily="34" charset="0"/>
              </a:defRPr>
            </a:lvl5pPr>
            <a:lvl6pPr marL="4572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6pPr>
            <a:lvl7pPr marL="9144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7pPr>
            <a:lvl8pPr marL="13716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8pPr>
            <a:lvl9pPr marL="18288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9pPr>
          </a:lstStyle>
          <a:p>
            <a:pPr marL="725488" indent="-188913"/>
            <a:r>
              <a:rPr lang="zh-TW" altLang="en-US" sz="3200" dirty="0" smtClean="0"/>
              <a:t>  解決</a:t>
            </a:r>
            <a:r>
              <a:rPr lang="zh-TW" altLang="en-US" sz="3200" dirty="0"/>
              <a:t>方案</a:t>
            </a:r>
            <a:endParaRPr lang="en-US" altLang="zh-TW" sz="3200" dirty="0"/>
          </a:p>
          <a:p>
            <a:pPr marL="725488" lvl="1" indent="-188913"/>
            <a:r>
              <a:rPr lang="zh-TW" altLang="en-US" sz="2800" dirty="0" smtClean="0"/>
              <a:t>   遊戲學習教具</a:t>
            </a:r>
            <a:endParaRPr lang="en-US" altLang="zh-TW" sz="2800" dirty="0"/>
          </a:p>
          <a:p>
            <a:pPr marL="725488" lvl="1" indent="-188913"/>
            <a:r>
              <a:rPr lang="zh-TW" altLang="en-US" sz="2800" dirty="0" smtClean="0"/>
              <a:t>   機器學習模型</a:t>
            </a:r>
            <a:endParaRPr lang="en-US" altLang="zh-TW" sz="2800" dirty="0" smtClean="0"/>
          </a:p>
          <a:p>
            <a:pPr marL="725488" lvl="1" indent="-188913"/>
            <a:r>
              <a:rPr lang="zh-TW" altLang="en-US" sz="2800" dirty="0" smtClean="0"/>
              <a:t>   更經濟的配置</a:t>
            </a:r>
            <a:endParaRPr lang="en-US" altLang="zh-TW" sz="2800" dirty="0" smtClean="0"/>
          </a:p>
        </p:txBody>
      </p:sp>
      <p:grpSp>
        <p:nvGrpSpPr>
          <p:cNvPr id="11" name="群組 10"/>
          <p:cNvGrpSpPr/>
          <p:nvPr/>
        </p:nvGrpSpPr>
        <p:grpSpPr>
          <a:xfrm>
            <a:off x="8087544" y="4985792"/>
            <a:ext cx="1258524" cy="492656"/>
            <a:chOff x="7583488" y="8586192"/>
            <a:chExt cx="2304256" cy="879376"/>
          </a:xfrm>
        </p:grpSpPr>
        <p:sp>
          <p:nvSpPr>
            <p:cNvPr id="12" name="等腰三角形 11">
              <a:extLst>
                <a:ext uri="{FF2B5EF4-FFF2-40B4-BE49-F238E27FC236}">
                  <a16:creationId xmlns="" xmlns:a16="http://schemas.microsoft.com/office/drawing/2014/main" id="{832C19B7-A428-43FA-A8EC-C3A4120683A3}"/>
                </a:ext>
              </a:extLst>
            </p:cNvPr>
            <p:cNvSpPr/>
            <p:nvPr/>
          </p:nvSpPr>
          <p:spPr>
            <a:xfrm rot="5400000">
              <a:off x="7507630"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3" name="等腰三角形 12">
              <a:extLst>
                <a:ext uri="{FF2B5EF4-FFF2-40B4-BE49-F238E27FC236}">
                  <a16:creationId xmlns="" xmlns:a16="http://schemas.microsoft.com/office/drawing/2014/main" id="{832C19B7-A428-43FA-A8EC-C3A4120683A3}"/>
                </a:ext>
              </a:extLst>
            </p:cNvPr>
            <p:cNvSpPr/>
            <p:nvPr/>
          </p:nvSpPr>
          <p:spPr>
            <a:xfrm rot="5400000">
              <a:off x="8295928"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4" name="等腰三角形 13">
              <a:extLst>
                <a:ext uri="{FF2B5EF4-FFF2-40B4-BE49-F238E27FC236}">
                  <a16:creationId xmlns="" xmlns:a16="http://schemas.microsoft.com/office/drawing/2014/main" id="{832C19B7-A428-43FA-A8EC-C3A4120683A3}"/>
                </a:ext>
              </a:extLst>
            </p:cNvPr>
            <p:cNvSpPr/>
            <p:nvPr/>
          </p:nvSpPr>
          <p:spPr>
            <a:xfrm rot="5400000">
              <a:off x="9084226"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grpSp>
      <p:sp>
        <p:nvSpPr>
          <p:cNvPr id="1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欲解決問題</a:t>
            </a:r>
            <a:endParaRPr lang="en-US" altLang="zh-CN" sz="6600" b="1" spc="420" dirty="0">
              <a:solidFill>
                <a:schemeClr val="bg1"/>
              </a:solidFill>
              <a:latin typeface="Microsoft JhengHei" pitchFamily="34" charset="-120"/>
              <a:ea typeface="Microsoft JhengHei" pitchFamily="34" charset="-120"/>
            </a:endParaRPr>
          </a:p>
        </p:txBody>
      </p:sp>
      <p:sp>
        <p:nvSpPr>
          <p:cNvPr id="21" name="TextBox 42"/>
          <p:cNvSpPr txBox="1"/>
          <p:nvPr/>
        </p:nvSpPr>
        <p:spPr>
          <a:xfrm>
            <a:off x="5904852" y="951516"/>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互動式</a:t>
            </a:r>
            <a:r>
              <a:rPr lang="en-US" altLang="zh-TW" sz="9600" b="1" dirty="0" smtClean="0">
                <a:solidFill>
                  <a:srgbClr val="4C4C4C"/>
                </a:solidFill>
                <a:latin typeface="Microsoft JhengHei"/>
                <a:ea typeface="Microsoft JhengHei"/>
              </a:rPr>
              <a:t>AI</a:t>
            </a:r>
            <a:r>
              <a:rPr lang="zh-TW" altLang="en-US" sz="9600" b="1" dirty="0" smtClean="0">
                <a:solidFill>
                  <a:srgbClr val="4C4C4C"/>
                </a:solidFill>
                <a:latin typeface="Microsoft JhengHei"/>
                <a:ea typeface="Microsoft JhengHei"/>
              </a:rPr>
              <a:t>遊戲學習</a:t>
            </a:r>
          </a:p>
        </p:txBody>
      </p:sp>
      <p:grpSp>
        <p:nvGrpSpPr>
          <p:cNvPr id="22" name="群組 21"/>
          <p:cNvGrpSpPr/>
          <p:nvPr/>
        </p:nvGrpSpPr>
        <p:grpSpPr>
          <a:xfrm>
            <a:off x="15181948" y="4997192"/>
            <a:ext cx="1258524" cy="492656"/>
            <a:chOff x="7583488" y="8586192"/>
            <a:chExt cx="2304256" cy="879376"/>
          </a:xfrm>
        </p:grpSpPr>
        <p:sp>
          <p:nvSpPr>
            <p:cNvPr id="23" name="等腰三角形 22">
              <a:extLst>
                <a:ext uri="{FF2B5EF4-FFF2-40B4-BE49-F238E27FC236}">
                  <a16:creationId xmlns="" xmlns:a16="http://schemas.microsoft.com/office/drawing/2014/main" id="{832C19B7-A428-43FA-A8EC-C3A4120683A3}"/>
                </a:ext>
              </a:extLst>
            </p:cNvPr>
            <p:cNvSpPr/>
            <p:nvPr/>
          </p:nvSpPr>
          <p:spPr>
            <a:xfrm rot="5400000">
              <a:off x="7507630"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4" name="等腰三角形 23">
              <a:extLst>
                <a:ext uri="{FF2B5EF4-FFF2-40B4-BE49-F238E27FC236}">
                  <a16:creationId xmlns="" xmlns:a16="http://schemas.microsoft.com/office/drawing/2014/main" id="{832C19B7-A428-43FA-A8EC-C3A4120683A3}"/>
                </a:ext>
              </a:extLst>
            </p:cNvPr>
            <p:cNvSpPr/>
            <p:nvPr/>
          </p:nvSpPr>
          <p:spPr>
            <a:xfrm rot="5400000">
              <a:off x="8295928"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5" name="等腰三角形 24">
              <a:extLst>
                <a:ext uri="{FF2B5EF4-FFF2-40B4-BE49-F238E27FC236}">
                  <a16:creationId xmlns="" xmlns:a16="http://schemas.microsoft.com/office/drawing/2014/main" id="{832C19B7-A428-43FA-A8EC-C3A4120683A3}"/>
                </a:ext>
              </a:extLst>
            </p:cNvPr>
            <p:cNvSpPr/>
            <p:nvPr/>
          </p:nvSpPr>
          <p:spPr>
            <a:xfrm rot="5400000">
              <a:off x="9084226"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grpSp>
      <p:pic>
        <p:nvPicPr>
          <p:cNvPr id="19458" name="Picture 2" descr="DJI RoboMaster S1 Educational Robot DIY AI FPV 4WD Fast Shipping From Japan New"/>
          <p:cNvPicPr>
            <a:picLocks noChangeAspect="1" noChangeArrowheads="1"/>
          </p:cNvPicPr>
          <p:nvPr/>
        </p:nvPicPr>
        <p:blipFill>
          <a:blip r:embed="rId2" cstate="print"/>
          <a:srcRect/>
          <a:stretch>
            <a:fillRect/>
          </a:stretch>
        </p:blipFill>
        <p:spPr bwMode="auto">
          <a:xfrm>
            <a:off x="2470920" y="7866112"/>
            <a:ext cx="4667250" cy="4762500"/>
          </a:xfrm>
          <a:prstGeom prst="rect">
            <a:avLst/>
          </a:prstGeom>
          <a:noFill/>
        </p:spPr>
      </p:pic>
      <p:sp>
        <p:nvSpPr>
          <p:cNvPr id="26" name="矩形 25"/>
          <p:cNvSpPr/>
          <p:nvPr/>
        </p:nvSpPr>
        <p:spPr>
          <a:xfrm>
            <a:off x="2182888" y="12402616"/>
            <a:ext cx="6456040" cy="523220"/>
          </a:xfrm>
          <a:prstGeom prst="rect">
            <a:avLst/>
          </a:prstGeom>
        </p:spPr>
        <p:txBody>
          <a:bodyPr wrap="square">
            <a:spAutoFit/>
          </a:bodyPr>
          <a:lstStyle/>
          <a:p>
            <a:r>
              <a:rPr lang="en-US" altLang="zh-TW" sz="2800" dirty="0" smtClean="0"/>
              <a:t>DJI </a:t>
            </a:r>
            <a:r>
              <a:rPr lang="en-US" altLang="zh-TW" sz="2800" dirty="0" err="1" smtClean="0"/>
              <a:t>RoboMaster</a:t>
            </a:r>
            <a:r>
              <a:rPr lang="en-US" altLang="zh-TW" sz="2800" dirty="0" smtClean="0"/>
              <a:t> S1 Educational Robot</a:t>
            </a:r>
            <a:endParaRPr lang="zh-TW" altLang="en-US" sz="2800" dirty="0"/>
          </a:p>
        </p:txBody>
      </p:sp>
      <p:sp>
        <p:nvSpPr>
          <p:cNvPr id="19460" name="AutoShape 4" descr="亞博智能樹莓派4B視覺小車AI開發板攝像頭視頻識別機器人WIFI套件 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9462" name="Picture 6" descr="亞博智能樹莓派4B視覺小車AI開發板攝像頭視頻識別機器人WIFI套件 4"/>
          <p:cNvPicPr>
            <a:picLocks noChangeAspect="1" noChangeArrowheads="1"/>
          </p:cNvPicPr>
          <p:nvPr/>
        </p:nvPicPr>
        <p:blipFill>
          <a:blip r:embed="rId3" cstate="print"/>
          <a:srcRect b="2848"/>
          <a:stretch>
            <a:fillRect/>
          </a:stretch>
        </p:blipFill>
        <p:spPr bwMode="auto">
          <a:xfrm>
            <a:off x="8663608" y="7506072"/>
            <a:ext cx="5781278" cy="5616624"/>
          </a:xfrm>
          <a:prstGeom prst="rect">
            <a:avLst/>
          </a:prstGeom>
          <a:noFill/>
        </p:spPr>
      </p:pic>
      <p:sp>
        <p:nvSpPr>
          <p:cNvPr id="27" name="矩形 26"/>
          <p:cNvSpPr/>
          <p:nvPr/>
        </p:nvSpPr>
        <p:spPr>
          <a:xfrm>
            <a:off x="9140382" y="12330608"/>
            <a:ext cx="5117106" cy="584775"/>
          </a:xfrm>
          <a:prstGeom prst="rect">
            <a:avLst/>
          </a:prstGeom>
        </p:spPr>
        <p:txBody>
          <a:bodyPr wrap="none">
            <a:spAutoFit/>
          </a:bodyPr>
          <a:lstStyle/>
          <a:p>
            <a:r>
              <a:rPr lang="en-US" altLang="zh-TW" sz="3200" dirty="0" smtClean="0"/>
              <a:t>Raspberry pi 4b AI robot kit</a:t>
            </a:r>
            <a:endParaRPr lang="zh-TW" altLang="en-US" sz="3200" dirty="0"/>
          </a:p>
        </p:txBody>
      </p:sp>
      <p:sp>
        <p:nvSpPr>
          <p:cNvPr id="29" name="矩形 28"/>
          <p:cNvSpPr/>
          <p:nvPr/>
        </p:nvSpPr>
        <p:spPr bwMode="auto">
          <a:xfrm>
            <a:off x="15720392" y="8606512"/>
            <a:ext cx="7560840" cy="3508653"/>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痛點</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含邊緣運算的主板價格高</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使得取得成本大幅上升</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價格區</a:t>
            </a:r>
            <a:r>
              <a:rPr lang="zh-TW" altLang="en-US" sz="2800" dirty="0" smtClean="0">
                <a:latin typeface="微軟正黑體" pitchFamily="34" charset="-120"/>
                <a:ea typeface="微軟正黑體" pitchFamily="34" charset="-120"/>
              </a:rPr>
              <a:t>間落</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於</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18000~24000 NTD,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難以達成一人一機的學習效果</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lang="zh-TW" altLang="en-US" sz="2800" dirty="0" smtClean="0">
                <a:latin typeface="微軟正黑體" pitchFamily="34" charset="-120"/>
                <a:ea typeface="微軟正黑體" pitchFamily="34" charset="-120"/>
              </a:rPr>
              <a:t>影像辨識</a:t>
            </a:r>
            <a:r>
              <a:rPr lang="en-US" altLang="zh-TW" sz="2800" dirty="0" smtClean="0">
                <a:latin typeface="微軟正黑體" pitchFamily="34" charset="-120"/>
                <a:ea typeface="微軟正黑體" pitchFamily="34" charset="-120"/>
              </a:rPr>
              <a:t>AI</a:t>
            </a:r>
            <a:r>
              <a:rPr lang="zh-TW" altLang="en-US" sz="2800" dirty="0" smtClean="0">
                <a:latin typeface="微軟正黑體" pitchFamily="34" charset="-120"/>
                <a:ea typeface="微軟正黑體" pitchFamily="34" charset="-120"/>
              </a:rPr>
              <a:t>功能的學習載具因為數量的關係</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僅能做展示功能</a:t>
            </a:r>
            <a:endParaRPr lang="en-US" altLang="zh-TW" sz="2800" dirty="0" smtClean="0">
              <a:latin typeface="微軟正黑體" pitchFamily="34" charset="-120"/>
              <a:ea typeface="微軟正黑體" pitchFamily="34" charset="-12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學生無法體驗</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AI</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模型建立</a:t>
            </a:r>
            <a:r>
              <a:rPr lang="zh-TW" altLang="en-US" sz="2800" dirty="0" smtClean="0">
                <a:latin typeface="微軟正黑體" pitchFamily="34" charset="-120"/>
                <a:ea typeface="微軟正黑體" pitchFamily="34" charset="-120"/>
              </a:rPr>
              <a:t>與訓練</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的過程</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僅有競賽場地</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遊戲的配套措施缺乏趣味性</a:t>
            </a:r>
          </a:p>
        </p:txBody>
      </p:sp>
      <p:pic>
        <p:nvPicPr>
          <p:cNvPr id="19463" name="Picture 7" descr="E:\下載資料\2OGXUzSHmm.jpg"/>
          <p:cNvPicPr>
            <a:picLocks noChangeAspect="1" noChangeArrowheads="1"/>
          </p:cNvPicPr>
          <p:nvPr/>
        </p:nvPicPr>
        <p:blipFill>
          <a:blip r:embed="rId4" cstate="print">
            <a:lum contrast="30000"/>
          </a:blip>
          <a:srcRect/>
          <a:stretch>
            <a:fillRect/>
          </a:stretch>
        </p:blipFill>
        <p:spPr bwMode="auto">
          <a:xfrm>
            <a:off x="1966864" y="7794104"/>
            <a:ext cx="1162334" cy="1251744"/>
          </a:xfrm>
          <a:prstGeom prst="rect">
            <a:avLst/>
          </a:prstGeom>
          <a:noFill/>
        </p:spPr>
      </p:pic>
      <p:pic>
        <p:nvPicPr>
          <p:cNvPr id="30" name="Picture 7" descr="E:\下載資料\2OGXUzSHmm.jpg"/>
          <p:cNvPicPr>
            <a:picLocks noChangeAspect="1" noChangeArrowheads="1"/>
          </p:cNvPicPr>
          <p:nvPr/>
        </p:nvPicPr>
        <p:blipFill>
          <a:blip r:embed="rId4" cstate="print">
            <a:lum contrast="30000"/>
          </a:blip>
          <a:srcRect/>
          <a:stretch>
            <a:fillRect/>
          </a:stretch>
        </p:blipFill>
        <p:spPr bwMode="auto">
          <a:xfrm>
            <a:off x="8879632" y="7722096"/>
            <a:ext cx="1162334" cy="1251744"/>
          </a:xfrm>
          <a:prstGeom prst="rect">
            <a:avLst/>
          </a:prstGeom>
          <a:noFill/>
        </p:spPr>
      </p:pic>
      <p:pic>
        <p:nvPicPr>
          <p:cNvPr id="31" name="Picture 7" descr="E:\下載資料\2OGXUzSHmm.jpg"/>
          <p:cNvPicPr>
            <a:picLocks noChangeAspect="1" noChangeArrowheads="1"/>
          </p:cNvPicPr>
          <p:nvPr/>
        </p:nvPicPr>
        <p:blipFill>
          <a:blip r:embed="rId4" cstate="print">
            <a:lum contrast="30000"/>
          </a:blip>
          <a:srcRect/>
          <a:stretch>
            <a:fillRect/>
          </a:stretch>
        </p:blipFill>
        <p:spPr bwMode="auto">
          <a:xfrm>
            <a:off x="15576376" y="7218040"/>
            <a:ext cx="1162334" cy="1251744"/>
          </a:xfrm>
          <a:prstGeom prst="rect">
            <a:avLst/>
          </a:prstGeom>
          <a:noFill/>
        </p:spPr>
      </p:pic>
      <p:sp>
        <p:nvSpPr>
          <p:cNvPr id="32" name="文字方塊 31">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13</a:t>
            </a:r>
            <a:endParaRPr kumimoji="1" lang="zh-TW" altLang="en-US" sz="4400" dirty="0">
              <a:solidFill>
                <a:schemeClr val="tx2">
                  <a:lumMod val="75000"/>
                </a:schemeClr>
              </a:solidFill>
            </a:endParaRPr>
          </a:p>
        </p:txBody>
      </p:sp>
    </p:spTree>
    <p:extLst>
      <p:ext uri="{BB962C8B-B14F-4D97-AF65-F5344CB8AC3E}">
        <p14:creationId xmlns="" xmlns:p14="http://schemas.microsoft.com/office/powerpoint/2010/main" val="749335872"/>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grpSp>
        <p:nvGrpSpPr>
          <p:cNvPr id="16" name="群組 15"/>
          <p:cNvGrpSpPr/>
          <p:nvPr/>
        </p:nvGrpSpPr>
        <p:grpSpPr>
          <a:xfrm>
            <a:off x="8879632" y="5896148"/>
            <a:ext cx="16129724" cy="7658596"/>
            <a:chOff x="1377618" y="3481886"/>
            <a:chExt cx="22718282" cy="11106718"/>
          </a:xfrm>
        </p:grpSpPr>
        <p:pic>
          <p:nvPicPr>
            <p:cNvPr id="48" name="Picture 2" descr="C:\Users\user\Downloads\1566209816977.jpg"/>
            <p:cNvPicPr>
              <a:picLocks noChangeAspect="1" noChangeArrowheads="1"/>
            </p:cNvPicPr>
            <p:nvPr/>
          </p:nvPicPr>
          <p:blipFill>
            <a:blip r:embed="rId2" cstate="print">
              <a:clrChange>
                <a:clrFrom>
                  <a:srgbClr val="FFFFFF"/>
                </a:clrFrom>
                <a:clrTo>
                  <a:srgbClr val="FFFFFF">
                    <a:alpha val="0"/>
                  </a:srgbClr>
                </a:clrTo>
              </a:clrChange>
              <a:lum bright="26000" contrast="-36000"/>
            </a:blip>
            <a:srcRect/>
            <a:stretch>
              <a:fillRect/>
            </a:stretch>
          </p:blipFill>
          <p:spPr bwMode="auto">
            <a:xfrm rot="20810174">
              <a:off x="5368937" y="4683796"/>
              <a:ext cx="18726963" cy="9904808"/>
            </a:xfrm>
            <a:prstGeom prst="rect">
              <a:avLst/>
            </a:prstGeom>
            <a:noFill/>
          </p:spPr>
        </p:pic>
        <p:pic>
          <p:nvPicPr>
            <p:cNvPr id="393220" name="Picture 4" descr="圓仔）台製超輕便、好攜帶集彈靶(附10張靶紙)，槍靶，標靶，射擊靶(現貨） | 蝦皮購物"/>
            <p:cNvPicPr>
              <a:picLocks noChangeAspect="1" noChangeArrowheads="1"/>
            </p:cNvPicPr>
            <p:nvPr/>
          </p:nvPicPr>
          <p:blipFill>
            <a:blip r:embed="rId3" cstate="print"/>
            <a:srcRect/>
            <a:stretch>
              <a:fillRect/>
            </a:stretch>
          </p:blipFill>
          <p:spPr bwMode="auto">
            <a:xfrm>
              <a:off x="18114353" y="5691908"/>
              <a:ext cx="1643336" cy="1643336"/>
            </a:xfrm>
            <a:prstGeom prst="roundRect">
              <a:avLst/>
            </a:prstGeom>
            <a:noFill/>
            <a:ln w="63500">
              <a:solidFill>
                <a:srgbClr val="92D050"/>
              </a:solidFill>
            </a:ln>
          </p:spPr>
        </p:pic>
        <p:pic>
          <p:nvPicPr>
            <p:cNvPr id="51" name="Picture 4" descr="圓仔）台製超輕便、好攜帶集彈靶(附10張靶紙)，槍靶，標靶，射擊靶(現貨） | 蝦皮購物"/>
            <p:cNvPicPr>
              <a:picLocks noChangeAspect="1" noChangeArrowheads="1"/>
            </p:cNvPicPr>
            <p:nvPr/>
          </p:nvPicPr>
          <p:blipFill>
            <a:blip r:embed="rId4" cstate="print"/>
            <a:srcRect/>
            <a:stretch>
              <a:fillRect/>
            </a:stretch>
          </p:blipFill>
          <p:spPr bwMode="auto">
            <a:xfrm flipH="1">
              <a:off x="9761425" y="9724356"/>
              <a:ext cx="1520552" cy="1643336"/>
            </a:xfrm>
            <a:prstGeom prst="roundRect">
              <a:avLst/>
            </a:prstGeom>
            <a:noFill/>
            <a:ln w="63500">
              <a:solidFill>
                <a:srgbClr val="92D050"/>
              </a:solidFill>
            </a:ln>
          </p:spPr>
        </p:pic>
        <p:pic>
          <p:nvPicPr>
            <p:cNvPr id="393218" name="Picture 2" descr="E:\下載資料\663602.jpg"/>
            <p:cNvPicPr>
              <a:picLocks noChangeAspect="1" noChangeArrowheads="1"/>
            </p:cNvPicPr>
            <p:nvPr/>
          </p:nvPicPr>
          <p:blipFill>
            <a:blip r:embed="rId5" cstate="print"/>
            <a:stretch>
              <a:fillRect/>
            </a:stretch>
          </p:blipFill>
          <p:spPr bwMode="auto">
            <a:xfrm>
              <a:off x="7385161" y="8140180"/>
              <a:ext cx="2592288" cy="2592288"/>
            </a:xfrm>
            <a:prstGeom prst="roundRect">
              <a:avLst/>
            </a:prstGeom>
            <a:noFill/>
            <a:ln w="63500">
              <a:solidFill>
                <a:srgbClr val="92D050"/>
              </a:solidFill>
            </a:ln>
          </p:spPr>
        </p:pic>
        <p:pic>
          <p:nvPicPr>
            <p:cNvPr id="50" name="Picture 2" descr="E:\下載資料\663602.jpg"/>
            <p:cNvPicPr>
              <a:picLocks noChangeAspect="1" noChangeArrowheads="1"/>
            </p:cNvPicPr>
            <p:nvPr/>
          </p:nvPicPr>
          <p:blipFill>
            <a:blip r:embed="rId6" cstate="print"/>
            <a:stretch>
              <a:fillRect/>
            </a:stretch>
          </p:blipFill>
          <p:spPr bwMode="auto">
            <a:xfrm flipH="1">
              <a:off x="19554513" y="4467772"/>
              <a:ext cx="2232248" cy="2160240"/>
            </a:xfrm>
            <a:prstGeom prst="roundRect">
              <a:avLst/>
            </a:prstGeom>
            <a:noFill/>
            <a:ln w="63500">
              <a:solidFill>
                <a:srgbClr val="92D050"/>
              </a:solidFill>
            </a:ln>
          </p:spPr>
        </p:pic>
        <p:sp>
          <p:nvSpPr>
            <p:cNvPr id="55" name="手繪多邊形 54"/>
            <p:cNvSpPr/>
            <p:nvPr/>
          </p:nvSpPr>
          <p:spPr bwMode="auto">
            <a:xfrm>
              <a:off x="9599712" y="4769768"/>
              <a:ext cx="8277726" cy="3204000"/>
            </a:xfrm>
            <a:custGeom>
              <a:avLst/>
              <a:gdLst>
                <a:gd name="connsiteX0" fmla="*/ 0 w 8277726"/>
                <a:gd name="connsiteY0" fmla="*/ 4347411 h 4347411"/>
                <a:gd name="connsiteX1" fmla="*/ 1515979 w 8277726"/>
                <a:gd name="connsiteY1" fmla="*/ 1628274 h 4347411"/>
                <a:gd name="connsiteX2" fmla="*/ 3850105 w 8277726"/>
                <a:gd name="connsiteY2" fmla="*/ 88232 h 4347411"/>
                <a:gd name="connsiteX3" fmla="*/ 7002379 w 8277726"/>
                <a:gd name="connsiteY3" fmla="*/ 1098884 h 4347411"/>
                <a:gd name="connsiteX4" fmla="*/ 8277726 w 8277726"/>
                <a:gd name="connsiteY4" fmla="*/ 1724527 h 43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7726" h="4347411">
                  <a:moveTo>
                    <a:pt x="0" y="4347411"/>
                  </a:moveTo>
                  <a:cubicBezTo>
                    <a:pt x="437147" y="3342774"/>
                    <a:pt x="874295" y="2338137"/>
                    <a:pt x="1515979" y="1628274"/>
                  </a:cubicBezTo>
                  <a:cubicBezTo>
                    <a:pt x="2157663" y="918411"/>
                    <a:pt x="2935705" y="176464"/>
                    <a:pt x="3850105" y="88232"/>
                  </a:cubicBezTo>
                  <a:cubicBezTo>
                    <a:pt x="4764505" y="0"/>
                    <a:pt x="6264442" y="826168"/>
                    <a:pt x="7002379" y="1098884"/>
                  </a:cubicBezTo>
                  <a:cubicBezTo>
                    <a:pt x="7740316" y="1371600"/>
                    <a:pt x="8009021" y="1548063"/>
                    <a:pt x="8277726" y="1724527"/>
                  </a:cubicBezTo>
                </a:path>
              </a:pathLst>
            </a:custGeom>
            <a:noFill/>
            <a:ln w="53975" cap="flat" cmpd="sng" algn="ctr">
              <a:solidFill>
                <a:srgbClr val="00B050"/>
              </a:solidFill>
              <a:prstDash val="dash"/>
              <a:miter lim="800000"/>
              <a:headEnd type="none" w="med" len="med"/>
              <a:tailEnd type="triangle" w="lg" len="lg"/>
            </a:ln>
            <a:effectLst/>
          </p:spPr>
          <p:txBody>
            <a:bodyPr vert="horz" wrap="square" lIns="0" tIns="0" rIns="0" bIns="0" numCol="1" rtlCol="0" anchor="ctr" anchorCtr="0" compatLnSpc="1">
              <a:prstTxWarp prst="textNoShape">
                <a:avLst/>
              </a:prstTxWarp>
              <a:spAutoFit/>
            </a:bodyPr>
            <a:lstStyle/>
            <a:p>
              <a:endParaRPr lang="zh-TW" altLang="en-US" smtClean="0"/>
            </a:p>
          </p:txBody>
        </p:sp>
        <p:pic>
          <p:nvPicPr>
            <p:cNvPr id="393221" name="Picture 5"/>
            <p:cNvPicPr>
              <a:picLocks noChangeAspect="1" noChangeArrowheads="1"/>
            </p:cNvPicPr>
            <p:nvPr/>
          </p:nvPicPr>
          <p:blipFill>
            <a:blip r:embed="rId7" cstate="print">
              <a:lum bright="50000" contrast="-34000"/>
            </a:blip>
            <a:srcRect b="33537"/>
            <a:stretch>
              <a:fillRect/>
            </a:stretch>
          </p:blipFill>
          <p:spPr bwMode="auto">
            <a:xfrm rot="6722863">
              <a:off x="7367406" y="4541530"/>
              <a:ext cx="4116161" cy="1996874"/>
            </a:xfrm>
            <a:prstGeom prst="rect">
              <a:avLst/>
            </a:prstGeom>
            <a:noFill/>
            <a:ln w="9525">
              <a:noFill/>
              <a:miter lim="800000"/>
              <a:headEnd/>
              <a:tailEnd/>
            </a:ln>
          </p:spPr>
        </p:pic>
        <p:pic>
          <p:nvPicPr>
            <p:cNvPr id="54" name="Picture 17" descr="https://media.etmall.com.tw/nximg/002345/2345358/2345358-1_xxl.jpg?t=18430894489"/>
            <p:cNvPicPr>
              <a:picLocks noChangeAspect="1" noChangeArrowheads="1"/>
            </p:cNvPicPr>
            <p:nvPr/>
          </p:nvPicPr>
          <p:blipFill>
            <a:blip r:embed="rId8" cstate="print">
              <a:clrChange>
                <a:clrFrom>
                  <a:srgbClr val="FFFFFF"/>
                </a:clrFrom>
                <a:clrTo>
                  <a:srgbClr val="FFFFFF">
                    <a:alpha val="0"/>
                  </a:srgbClr>
                </a:clrTo>
              </a:clrChange>
            </a:blip>
            <a:srcRect t="34776" b="15329"/>
            <a:stretch>
              <a:fillRect/>
            </a:stretch>
          </p:blipFill>
          <p:spPr bwMode="auto">
            <a:xfrm flipH="1">
              <a:off x="4559152" y="3833664"/>
              <a:ext cx="3960440" cy="2376264"/>
            </a:xfrm>
            <a:prstGeom prst="rect">
              <a:avLst/>
            </a:prstGeom>
            <a:noFill/>
          </p:spPr>
        </p:pic>
        <p:pic>
          <p:nvPicPr>
            <p:cNvPr id="56" name="Picture 22" descr="E:\下載資料\6C79D59C21-SP-11308588.jpg"/>
            <p:cNvPicPr>
              <a:picLocks noChangeAspect="1" noChangeArrowheads="1"/>
            </p:cNvPicPr>
            <p:nvPr/>
          </p:nvPicPr>
          <p:blipFill>
            <a:blip r:embed="rId9" cstate="print"/>
            <a:srcRect l="20469" t="37006" b="20469"/>
            <a:stretch>
              <a:fillRect/>
            </a:stretch>
          </p:blipFill>
          <p:spPr bwMode="auto">
            <a:xfrm>
              <a:off x="1377618" y="9348273"/>
              <a:ext cx="4848200" cy="2592289"/>
            </a:xfrm>
            <a:prstGeom prst="rect">
              <a:avLst/>
            </a:prstGeom>
            <a:noFill/>
          </p:spPr>
        </p:pic>
        <p:pic>
          <p:nvPicPr>
            <p:cNvPr id="57" name="Picture 6" descr="Linear Edge Computing Icon from General Outline Collection. Thin Line Edge  Computing Icon Isolated on White Background Stock Vector - Illustration of  technology, network: 140058505"/>
            <p:cNvPicPr>
              <a:picLocks noChangeAspect="1" noChangeArrowheads="1"/>
            </p:cNvPicPr>
            <p:nvPr/>
          </p:nvPicPr>
          <p:blipFill>
            <a:blip r:embed="rId10" cstate="print">
              <a:clrChange>
                <a:clrFrom>
                  <a:srgbClr val="FFFFFF"/>
                </a:clrFrom>
                <a:clrTo>
                  <a:srgbClr val="FFFFFF">
                    <a:alpha val="0"/>
                  </a:srgbClr>
                </a:clrTo>
              </a:clrChange>
              <a:lum contrast="20000"/>
            </a:blip>
            <a:srcRect b="12116"/>
            <a:stretch>
              <a:fillRect/>
            </a:stretch>
          </p:blipFill>
          <p:spPr bwMode="auto">
            <a:xfrm>
              <a:off x="1681882" y="5574002"/>
              <a:ext cx="4392488" cy="3860285"/>
            </a:xfrm>
            <a:prstGeom prst="rect">
              <a:avLst/>
            </a:prstGeom>
            <a:noFill/>
          </p:spPr>
        </p:pic>
        <p:cxnSp>
          <p:nvCxnSpPr>
            <p:cNvPr id="58" name="圖案 57"/>
            <p:cNvCxnSpPr>
              <a:stCxn id="54" idx="3"/>
            </p:cNvCxnSpPr>
            <p:nvPr/>
          </p:nvCxnSpPr>
          <p:spPr bwMode="auto">
            <a:xfrm rot="10800000" flipV="1">
              <a:off x="3811731" y="5021794"/>
              <a:ext cx="747422" cy="1384077"/>
            </a:xfrm>
            <a:prstGeom prst="bentConnector2">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grpSp>
      <p:grpSp>
        <p:nvGrpSpPr>
          <p:cNvPr id="17" name="群組 50"/>
          <p:cNvGrpSpPr/>
          <p:nvPr/>
        </p:nvGrpSpPr>
        <p:grpSpPr>
          <a:xfrm>
            <a:off x="1246784" y="3905672"/>
            <a:ext cx="21818424" cy="907110"/>
            <a:chOff x="2326904" y="3980620"/>
            <a:chExt cx="17065896" cy="358110"/>
          </a:xfrm>
        </p:grpSpPr>
        <p:sp>
          <p:nvSpPr>
            <p:cNvPr id="18" name="五邊形 17"/>
            <p:cNvSpPr/>
            <p:nvPr/>
          </p:nvSpPr>
          <p:spPr bwMode="auto">
            <a:xfrm>
              <a:off x="13416136" y="3980668"/>
              <a:ext cx="5976664" cy="355303"/>
            </a:xfrm>
            <a:prstGeom prst="homePlate">
              <a:avLst/>
            </a:prstGeom>
            <a:solidFill>
              <a:srgbClr val="FFDD4F"/>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solidFill>
                  <a:latin typeface="微軟正黑體" pitchFamily="34" charset="-120"/>
                  <a:ea typeface="微軟正黑體" pitchFamily="34" charset="-120"/>
                </a:rPr>
                <a:t>實驗觀察 </a:t>
              </a:r>
              <a:r>
                <a:rPr lang="en-US" altLang="zh-TW" sz="3600" dirty="0" smtClean="0">
                  <a:solidFill>
                    <a:schemeClr val="tx1"/>
                  </a:solidFill>
                  <a:latin typeface="微軟正黑體" pitchFamily="34" charset="-120"/>
                  <a:ea typeface="微軟正黑體" pitchFamily="34" charset="-120"/>
                </a:rPr>
                <a:t>(Deploy)</a:t>
              </a:r>
              <a:endParaRPr lang="zh-TW" altLang="en-US" sz="3600" dirty="0" smtClean="0">
                <a:solidFill>
                  <a:schemeClr val="tx1"/>
                </a:solidFill>
                <a:latin typeface="微軟正黑體" pitchFamily="34" charset="-120"/>
                <a:ea typeface="微軟正黑體" pitchFamily="34" charset="-120"/>
              </a:endParaRPr>
            </a:p>
          </p:txBody>
        </p:sp>
        <p:sp>
          <p:nvSpPr>
            <p:cNvPr id="19" name="五邊形 18"/>
            <p:cNvSpPr/>
            <p:nvPr/>
          </p:nvSpPr>
          <p:spPr bwMode="auto">
            <a:xfrm>
              <a:off x="7871520" y="3980620"/>
              <a:ext cx="5976664" cy="355303"/>
            </a:xfrm>
            <a:prstGeom prst="homePlate">
              <a:avLst/>
            </a:prstGeom>
            <a:solidFill>
              <a:srgbClr val="92D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solidFill>
                  <a:latin typeface="微軟正黑體" pitchFamily="34" charset="-120"/>
                  <a:ea typeface="微軟正黑體" pitchFamily="34" charset="-120"/>
                </a:rPr>
                <a:t>模型優化</a:t>
              </a:r>
              <a:r>
                <a:rPr lang="en-US" altLang="zh-TW" sz="3600" dirty="0" smtClean="0">
                  <a:solidFill>
                    <a:schemeClr val="tx1"/>
                  </a:solidFill>
                  <a:latin typeface="微軟正黑體" pitchFamily="34" charset="-120"/>
                  <a:ea typeface="微軟正黑體" pitchFamily="34" charset="-120"/>
                </a:rPr>
                <a:t>(Optimize)</a:t>
              </a:r>
              <a:endParaRPr lang="zh-TW" altLang="en-US" sz="3600" dirty="0" smtClean="0">
                <a:solidFill>
                  <a:schemeClr val="tx1"/>
                </a:solidFill>
                <a:latin typeface="微軟正黑體" pitchFamily="34" charset="-120"/>
                <a:ea typeface="微軟正黑體" pitchFamily="34" charset="-120"/>
              </a:endParaRPr>
            </a:p>
          </p:txBody>
        </p:sp>
        <p:sp>
          <p:nvSpPr>
            <p:cNvPr id="20" name="五邊形 19"/>
            <p:cNvSpPr/>
            <p:nvPr/>
          </p:nvSpPr>
          <p:spPr bwMode="auto">
            <a:xfrm>
              <a:off x="2326904" y="3983427"/>
              <a:ext cx="5976664" cy="355303"/>
            </a:xfrm>
            <a:prstGeom prst="homePlate">
              <a:avLst/>
            </a:prstGeom>
            <a:solidFill>
              <a:srgbClr val="9A57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bg1"/>
                  </a:solidFill>
                  <a:latin typeface="微軟正黑體" pitchFamily="34" charset="-120"/>
                  <a:ea typeface="微軟正黑體" pitchFamily="34" charset="-120"/>
                </a:rPr>
                <a:t>模型建立</a:t>
              </a:r>
              <a:r>
                <a:rPr lang="en-US" altLang="zh-TW" sz="3600" dirty="0" smtClean="0">
                  <a:solidFill>
                    <a:schemeClr val="bg1"/>
                  </a:solidFill>
                  <a:latin typeface="微軟正黑體" pitchFamily="34" charset="-120"/>
                  <a:ea typeface="微軟正黑體" pitchFamily="34" charset="-120"/>
                </a:rPr>
                <a:t>(Build)</a:t>
              </a:r>
              <a:endParaRPr lang="zh-TW" altLang="en-US" sz="3600" dirty="0" smtClean="0">
                <a:solidFill>
                  <a:schemeClr val="bg1"/>
                </a:solidFill>
                <a:latin typeface="微軟正黑體" pitchFamily="34" charset="-120"/>
                <a:ea typeface="微軟正黑體" pitchFamily="34" charset="-120"/>
              </a:endParaRPr>
            </a:p>
          </p:txBody>
        </p:sp>
      </p:grpSp>
      <p:grpSp>
        <p:nvGrpSpPr>
          <p:cNvPr id="26" name="群組 25"/>
          <p:cNvGrpSpPr/>
          <p:nvPr/>
        </p:nvGrpSpPr>
        <p:grpSpPr>
          <a:xfrm>
            <a:off x="1174776" y="5633865"/>
            <a:ext cx="7704856" cy="4680519"/>
            <a:chOff x="1174776" y="5633864"/>
            <a:chExt cx="8568952" cy="5265015"/>
          </a:xfrm>
        </p:grpSpPr>
        <p:pic>
          <p:nvPicPr>
            <p:cNvPr id="21" name="Picture 2"/>
            <p:cNvPicPr>
              <a:picLocks noChangeAspect="1" noChangeArrowheads="1"/>
            </p:cNvPicPr>
            <p:nvPr/>
          </p:nvPicPr>
          <p:blipFill>
            <a:blip r:embed="rId12" cstate="print"/>
            <a:srcRect/>
            <a:stretch>
              <a:fillRect/>
            </a:stretch>
          </p:blipFill>
          <p:spPr bwMode="auto">
            <a:xfrm>
              <a:off x="7583488" y="8154144"/>
              <a:ext cx="2160240" cy="2676819"/>
            </a:xfrm>
            <a:prstGeom prst="rect">
              <a:avLst/>
            </a:prstGeom>
            <a:noFill/>
            <a:ln w="9525">
              <a:noFill/>
              <a:miter lim="800000"/>
              <a:headEnd/>
              <a:tailEnd/>
            </a:ln>
          </p:spPr>
        </p:pic>
        <p:pic>
          <p:nvPicPr>
            <p:cNvPr id="22" name="Picture 3"/>
            <p:cNvPicPr>
              <a:picLocks noChangeAspect="1" noChangeArrowheads="1"/>
            </p:cNvPicPr>
            <p:nvPr/>
          </p:nvPicPr>
          <p:blipFill>
            <a:blip r:embed="rId13" cstate="print"/>
            <a:srcRect/>
            <a:stretch>
              <a:fillRect/>
            </a:stretch>
          </p:blipFill>
          <p:spPr bwMode="auto">
            <a:xfrm>
              <a:off x="1174776" y="8082136"/>
              <a:ext cx="4032448" cy="2729185"/>
            </a:xfrm>
            <a:prstGeom prst="rect">
              <a:avLst/>
            </a:prstGeom>
            <a:noFill/>
            <a:ln w="9525">
              <a:noFill/>
              <a:miter lim="800000"/>
              <a:headEnd/>
              <a:tailEnd/>
            </a:ln>
          </p:spPr>
        </p:pic>
        <p:pic>
          <p:nvPicPr>
            <p:cNvPr id="23" name="Picture 4"/>
            <p:cNvPicPr>
              <a:picLocks noChangeAspect="1" noChangeArrowheads="1"/>
            </p:cNvPicPr>
            <p:nvPr/>
          </p:nvPicPr>
          <p:blipFill>
            <a:blip r:embed="rId14" cstate="print"/>
            <a:srcRect/>
            <a:stretch>
              <a:fillRect/>
            </a:stretch>
          </p:blipFill>
          <p:spPr bwMode="auto">
            <a:xfrm>
              <a:off x="5351240" y="8162575"/>
              <a:ext cx="2087816" cy="2736304"/>
            </a:xfrm>
            <a:prstGeom prst="rect">
              <a:avLst/>
            </a:prstGeom>
            <a:noFill/>
            <a:ln w="9525">
              <a:noFill/>
              <a:miter lim="800000"/>
              <a:headEnd/>
              <a:tailEnd/>
            </a:ln>
          </p:spPr>
        </p:pic>
        <p:pic>
          <p:nvPicPr>
            <p:cNvPr id="24" name="Picture 4" descr="https://makerpro.cc/wp-content/uploads/2021/07/%E5%9C%96%E7%89%87-1-1.png"/>
            <p:cNvPicPr>
              <a:picLocks noChangeAspect="1" noChangeArrowheads="1"/>
            </p:cNvPicPr>
            <p:nvPr/>
          </p:nvPicPr>
          <p:blipFill>
            <a:blip r:embed="rId15" cstate="print"/>
            <a:srcRect l="1160" t="3913" r="43297" b="67067"/>
            <a:stretch>
              <a:fillRect/>
            </a:stretch>
          </p:blipFill>
          <p:spPr bwMode="auto">
            <a:xfrm>
              <a:off x="1246784" y="5633864"/>
              <a:ext cx="7973683" cy="2376264"/>
            </a:xfrm>
            <a:prstGeom prst="rect">
              <a:avLst/>
            </a:prstGeom>
            <a:noFill/>
          </p:spPr>
        </p:pic>
      </p:grpSp>
      <p:sp>
        <p:nvSpPr>
          <p:cNvPr id="25" name="圓角矩形 24"/>
          <p:cNvSpPr/>
          <p:nvPr/>
        </p:nvSpPr>
        <p:spPr bwMode="auto">
          <a:xfrm>
            <a:off x="1318792" y="10530408"/>
            <a:ext cx="7128792" cy="1577340"/>
          </a:xfrm>
          <a:prstGeom prst="roundRect">
            <a:avLst>
              <a:gd name="adj" fmla="val 11951"/>
            </a:avLst>
          </a:prstGeom>
          <a:solidFill>
            <a:schemeClr val="bg1"/>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lvl="0" algn="l"/>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模型使用</a:t>
            </a:r>
            <a:r>
              <a:rPr lang="en-US" altLang="zh-TW" sz="3200" dirty="0" smtClean="0"/>
              <a:t>Intel </a:t>
            </a:r>
            <a:r>
              <a:rPr lang="en-US" altLang="zh-TW" sz="3200" dirty="0" err="1" smtClean="0"/>
              <a:t>DevCloud</a:t>
            </a:r>
            <a:r>
              <a:rPr lang="zh-TW" altLang="en-US" sz="3200" dirty="0" smtClean="0">
                <a:latin typeface="微軟正黑體" pitchFamily="34" charset="-120"/>
                <a:ea typeface="微軟正黑體" pitchFamily="34" charset="-120"/>
              </a:rPr>
              <a:t>上</a:t>
            </a:r>
            <a:endParaRPr lang="en-US" altLang="zh-TW" sz="3200" dirty="0" smtClean="0">
              <a:latin typeface="微軟正黑體" pitchFamily="34" charset="-120"/>
              <a:ea typeface="微軟正黑體" pitchFamily="34" charset="-120"/>
            </a:endParaRPr>
          </a:p>
          <a:p>
            <a:pPr lvl="0" algn="l"/>
            <a:r>
              <a:rPr lang="zh-TW" altLang="en-US" sz="3200" dirty="0" smtClean="0">
                <a:latin typeface="微軟正黑體" pitchFamily="34" charset="-120"/>
                <a:ea typeface="微軟正黑體" pitchFamily="34" charset="-120"/>
              </a:rPr>
              <a:t>應用範例 </a:t>
            </a:r>
            <a:r>
              <a:rPr lang="en-US" altLang="zh-TW" sz="3200" dirty="0" smtClean="0">
                <a:latin typeface="微軟正黑體" pitchFamily="34" charset="-120"/>
                <a:ea typeface="微軟正黑體" pitchFamily="34" charset="-120"/>
              </a:rPr>
              <a:t>(Sample Applications)</a:t>
            </a:r>
          </a:p>
          <a:p>
            <a:pPr lvl="0" algn="l"/>
            <a:r>
              <a:rPr lang="zh-TW" altLang="en-US" sz="3200" dirty="0" smtClean="0">
                <a:latin typeface="微軟正黑體" pitchFamily="34" charset="-120"/>
                <a:ea typeface="微軟正黑體" pitchFamily="34" charset="-120"/>
              </a:rPr>
              <a:t>獲得參數建立基準並進行比較</a:t>
            </a:r>
            <a:endParaRPr lang="en-US" altLang="zh-TW" sz="3200" dirty="0" smtClean="0">
              <a:latin typeface="微軟正黑體" pitchFamily="34" charset="-120"/>
              <a:ea typeface="微軟正黑體" pitchFamily="34" charset="-120"/>
            </a:endParaRPr>
          </a:p>
        </p:txBody>
      </p:sp>
      <p:sp>
        <p:nvSpPr>
          <p:cNvPr id="27" name="文字方塊 2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14</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sp>
        <p:nvSpPr>
          <p:cNvPr id="65" name="圓角矩形 64"/>
          <p:cNvSpPr/>
          <p:nvPr/>
        </p:nvSpPr>
        <p:spPr bwMode="auto">
          <a:xfrm>
            <a:off x="6791400" y="10305944"/>
            <a:ext cx="15769752" cy="2442270"/>
          </a:xfrm>
          <a:prstGeom prst="roundRect">
            <a:avLst>
              <a:gd name="adj" fmla="val 10778"/>
            </a:avLst>
          </a:prstGeom>
          <a:solidFill>
            <a:schemeClr val="tx1"/>
          </a:solidFill>
          <a:ln w="76200" cap="flat" cmpd="sng" algn="ctr">
            <a:solidFill>
              <a:schemeClr val="tx2"/>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265113" algn="l"/>
            <a:endParaRPr lang="en-US" altLang="zh-TW" sz="500" dirty="0" smtClean="0">
              <a:solidFill>
                <a:schemeClr val="bg1"/>
              </a:solidFill>
              <a:latin typeface="微軟正黑體" pitchFamily="34" charset="-120"/>
              <a:ea typeface="微軟正黑體" pitchFamily="34" charset="-120"/>
            </a:endParaRPr>
          </a:p>
          <a:p>
            <a:pPr marL="265113" algn="l"/>
            <a:r>
              <a:rPr lang="zh-TW" altLang="en-US" sz="2800" dirty="0" smtClean="0">
                <a:solidFill>
                  <a:schemeClr val="bg1"/>
                </a:solidFill>
                <a:latin typeface="微軟正黑體" pitchFamily="34" charset="-120"/>
                <a:ea typeface="微軟正黑體" pitchFamily="34" charset="-120"/>
              </a:rPr>
              <a:t>預想硬體配件：</a:t>
            </a:r>
          </a:p>
          <a:p>
            <a:pPr marL="265113" algn="l"/>
            <a:r>
              <a:rPr lang="en-US" altLang="zh-TW" sz="2800" dirty="0" smtClean="0">
                <a:solidFill>
                  <a:schemeClr val="bg1"/>
                </a:solidFill>
                <a:latin typeface="微軟正黑體" pitchFamily="34" charset="-120"/>
                <a:ea typeface="微軟正黑體" pitchFamily="34" charset="-120"/>
              </a:rPr>
              <a:t>1.Intel</a:t>
            </a:r>
            <a:r>
              <a:rPr lang="zh-TW" altLang="en-US" sz="2800" dirty="0" smtClean="0">
                <a:solidFill>
                  <a:schemeClr val="bg1"/>
                </a:solidFill>
                <a:latin typeface="微軟正黑體" pitchFamily="34" charset="-120"/>
                <a:ea typeface="微軟正黑體" pitchFamily="34" charset="-120"/>
              </a:rPr>
              <a:t>工業電腦進行邊緣運算</a:t>
            </a:r>
          </a:p>
          <a:p>
            <a:pPr marL="265113" algn="l"/>
            <a:r>
              <a:rPr lang="en-US" altLang="zh-TW" sz="2800" dirty="0" smtClean="0">
                <a:solidFill>
                  <a:schemeClr val="bg1"/>
                </a:solidFill>
                <a:latin typeface="微軟正黑體" pitchFamily="34" charset="-120"/>
                <a:ea typeface="微軟正黑體" pitchFamily="34" charset="-120"/>
              </a:rPr>
              <a:t>2.</a:t>
            </a:r>
            <a:r>
              <a:rPr lang="zh-TW" altLang="en-US" sz="2800" dirty="0" smtClean="0">
                <a:solidFill>
                  <a:schemeClr val="bg1"/>
                </a:solidFill>
                <a:latin typeface="微軟正黑體" pitchFamily="34" charset="-120"/>
                <a:ea typeface="微軟正黑體" pitchFamily="34" charset="-120"/>
              </a:rPr>
              <a:t>砲台</a:t>
            </a:r>
            <a:r>
              <a:rPr lang="en-US" altLang="zh-TW" sz="2800" dirty="0" smtClean="0">
                <a:solidFill>
                  <a:schemeClr val="bg1"/>
                </a:solidFill>
                <a:latin typeface="微軟正黑體" pitchFamily="34" charset="-120"/>
                <a:ea typeface="微軟正黑體" pitchFamily="34" charset="-120"/>
              </a:rPr>
              <a:t>: </a:t>
            </a:r>
            <a:r>
              <a:rPr lang="zh-TW" altLang="en-US" sz="2800" dirty="0" smtClean="0">
                <a:solidFill>
                  <a:schemeClr val="bg1"/>
                </a:solidFill>
                <a:latin typeface="微軟正黑體" pitchFamily="34" charset="-120"/>
                <a:ea typeface="微軟正黑體" pitchFamily="34" charset="-120"/>
              </a:rPr>
              <a:t>可以調整上下左右角度的砲台座</a:t>
            </a:r>
          </a:p>
          <a:p>
            <a:pPr marL="265113" algn="l"/>
            <a:r>
              <a:rPr lang="en-US" altLang="zh-TW" sz="2800" dirty="0" smtClean="0">
                <a:solidFill>
                  <a:schemeClr val="bg1"/>
                </a:solidFill>
                <a:latin typeface="微軟正黑體" pitchFamily="34" charset="-120"/>
                <a:ea typeface="微軟正黑體" pitchFamily="34" charset="-120"/>
              </a:rPr>
              <a:t>3.</a:t>
            </a:r>
            <a:r>
              <a:rPr lang="zh-TW" altLang="en-US" sz="2800" dirty="0" smtClean="0">
                <a:solidFill>
                  <a:schemeClr val="bg1"/>
                </a:solidFill>
                <a:latin typeface="微軟正黑體" pitchFamily="34" charset="-120"/>
                <a:ea typeface="微軟正黑體" pitchFamily="34" charset="-120"/>
              </a:rPr>
              <a:t>陣地</a:t>
            </a:r>
            <a:r>
              <a:rPr lang="en-US" altLang="zh-TW" sz="2800" dirty="0" smtClean="0">
                <a:solidFill>
                  <a:schemeClr val="bg1"/>
                </a:solidFill>
                <a:latin typeface="微軟正黑體" pitchFamily="34" charset="-120"/>
                <a:ea typeface="微軟正黑體" pitchFamily="34" charset="-120"/>
              </a:rPr>
              <a:t>: </a:t>
            </a:r>
            <a:r>
              <a:rPr lang="zh-TW" altLang="en-US" sz="2800" dirty="0" smtClean="0">
                <a:solidFill>
                  <a:schemeClr val="bg1"/>
                </a:solidFill>
                <a:latin typeface="微軟正黑體" pitchFamily="34" charset="-120"/>
                <a:ea typeface="微軟正黑體" pitchFamily="34" charset="-120"/>
              </a:rPr>
              <a:t>砲台座上面安裝震動感應裝置</a:t>
            </a:r>
          </a:p>
          <a:p>
            <a:pPr marL="265113" algn="l"/>
            <a:r>
              <a:rPr lang="en-US" altLang="zh-TW" sz="2800" dirty="0" smtClean="0">
                <a:solidFill>
                  <a:schemeClr val="bg1"/>
                </a:solidFill>
                <a:latin typeface="微軟正黑體" pitchFamily="34" charset="-120"/>
                <a:ea typeface="微軟正黑體" pitchFamily="34" charset="-120"/>
              </a:rPr>
              <a:t>4.</a:t>
            </a:r>
            <a:r>
              <a:rPr lang="zh-TW" altLang="en-US" sz="2800" dirty="0" smtClean="0">
                <a:solidFill>
                  <a:schemeClr val="bg1"/>
                </a:solidFill>
                <a:latin typeface="微軟正黑體" pitchFamily="34" charset="-120"/>
                <a:ea typeface="微軟正黑體" pitchFamily="34" charset="-120"/>
              </a:rPr>
              <a:t>雷達</a:t>
            </a:r>
            <a:r>
              <a:rPr lang="en-US" altLang="zh-TW" sz="2800" dirty="0" smtClean="0">
                <a:solidFill>
                  <a:schemeClr val="bg1"/>
                </a:solidFill>
                <a:latin typeface="微軟正黑體" pitchFamily="34" charset="-120"/>
                <a:ea typeface="微軟正黑體" pitchFamily="34" charset="-120"/>
              </a:rPr>
              <a:t>: </a:t>
            </a:r>
            <a:r>
              <a:rPr lang="en-US" altLang="zh-TW" sz="2800" dirty="0" err="1" smtClean="0">
                <a:solidFill>
                  <a:schemeClr val="bg1"/>
                </a:solidFill>
                <a:latin typeface="微軟正黑體" pitchFamily="34" charset="-120"/>
                <a:ea typeface="微軟正黑體" pitchFamily="34" charset="-120"/>
              </a:rPr>
              <a:t>Kinect</a:t>
            </a:r>
            <a:r>
              <a:rPr lang="zh-TW" altLang="en-US" sz="2800" dirty="0" smtClean="0">
                <a:solidFill>
                  <a:schemeClr val="bg1"/>
                </a:solidFill>
                <a:latin typeface="微軟正黑體" pitchFamily="34" charset="-120"/>
                <a:ea typeface="微軟正黑體" pitchFamily="34" charset="-120"/>
              </a:rPr>
              <a:t>攝像頭，連接電腦作為接收每一個像素的</a:t>
            </a:r>
            <a:r>
              <a:rPr lang="en-US" altLang="zh-TW" sz="2800" dirty="0" smtClean="0">
                <a:solidFill>
                  <a:schemeClr val="bg1"/>
                </a:solidFill>
                <a:latin typeface="微軟正黑體" pitchFamily="34" charset="-120"/>
                <a:ea typeface="微軟正黑體" pitchFamily="34" charset="-120"/>
              </a:rPr>
              <a:t>X(Vertical), Y(Horizontal), D(Depth)</a:t>
            </a:r>
            <a:r>
              <a:rPr lang="zh-TW" altLang="en-US" sz="2800" dirty="0" smtClean="0">
                <a:solidFill>
                  <a:schemeClr val="bg1"/>
                </a:solidFill>
                <a:latin typeface="微軟正黑體" pitchFamily="34" charset="-120"/>
                <a:ea typeface="微軟正黑體" pitchFamily="34" charset="-120"/>
              </a:rPr>
              <a:t>數值</a:t>
            </a:r>
            <a:endParaRPr lang="en-US" altLang="zh-TW" sz="2800" dirty="0" smtClean="0">
              <a:solidFill>
                <a:schemeClr val="bg1"/>
              </a:solidFill>
              <a:latin typeface="微軟正黑體" pitchFamily="34" charset="-120"/>
              <a:ea typeface="微軟正黑體" pitchFamily="34" charset="-120"/>
            </a:endParaRPr>
          </a:p>
          <a:p>
            <a:pPr marL="265113" algn="l"/>
            <a:endParaRPr lang="zh-TW" altLang="en-US" sz="500" dirty="0" smtClean="0">
              <a:solidFill>
                <a:schemeClr val="bg1"/>
              </a:solidFill>
              <a:latin typeface="微軟正黑體" pitchFamily="34" charset="-120"/>
              <a:ea typeface="微軟正黑體" pitchFamily="34" charset="-120"/>
            </a:endParaRPr>
          </a:p>
        </p:txBody>
      </p:sp>
      <p:sp>
        <p:nvSpPr>
          <p:cNvPr id="394242" name="AutoShape 2" descr="下載坦克大戰3D的安卓版本"/>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4244" name="AutoShape 4" descr="下載坦克大戰3D的安卓版本"/>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4246" name="Picture 6" descr="坦克大战改中文版截图0"/>
          <p:cNvPicPr>
            <a:picLocks noChangeAspect="1" noChangeArrowheads="1"/>
          </p:cNvPicPr>
          <p:nvPr/>
        </p:nvPicPr>
        <p:blipFill>
          <a:blip r:embed="rId2" cstate="print"/>
          <a:srcRect l="1676" t="12156" r="64805" b="12045"/>
          <a:stretch>
            <a:fillRect/>
          </a:stretch>
        </p:blipFill>
        <p:spPr bwMode="auto">
          <a:xfrm>
            <a:off x="1318792" y="3761656"/>
            <a:ext cx="5040560" cy="8904989"/>
          </a:xfrm>
          <a:prstGeom prst="roundRect">
            <a:avLst/>
          </a:prstGeom>
          <a:noFill/>
          <a:effectLst>
            <a:softEdge rad="317500"/>
          </a:effectLst>
        </p:spPr>
      </p:pic>
      <p:sp>
        <p:nvSpPr>
          <p:cNvPr id="24" name="圓角矩形 23"/>
          <p:cNvSpPr/>
          <p:nvPr/>
        </p:nvSpPr>
        <p:spPr bwMode="auto">
          <a:xfrm>
            <a:off x="6791400" y="3545632"/>
            <a:ext cx="15769752" cy="6447592"/>
          </a:xfrm>
          <a:prstGeom prst="roundRect">
            <a:avLst>
              <a:gd name="adj" fmla="val 5180"/>
            </a:avLst>
          </a:prstGeom>
          <a:solidFill>
            <a:schemeClr val="tx1"/>
          </a:solidFill>
          <a:ln w="76200" cap="flat" cmpd="sng" algn="ctr">
            <a:solidFill>
              <a:schemeClr val="tx2"/>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265113" algn="l"/>
            <a:endParaRPr lang="en-US" altLang="zh-TW" sz="3600" dirty="0" smtClean="0">
              <a:solidFill>
                <a:srgbClr val="92D050"/>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你曾經在坦克大戰電腦遊戲裡面慘輸給電腦</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嗎</a:t>
            </a:r>
            <a:r>
              <a:rPr lang="en-US" altLang="zh-TW" sz="3600" dirty="0" smtClean="0">
                <a:solidFill>
                  <a:srgbClr val="66FF66"/>
                </a:solidFill>
                <a:latin typeface="微軟正黑體" pitchFamily="34" charset="-120"/>
                <a:ea typeface="微軟正黑體" pitchFamily="34" charset="-120"/>
              </a:rPr>
              <a:t>? </a:t>
            </a:r>
          </a:p>
          <a:p>
            <a:pPr marL="265113" algn="l"/>
            <a:r>
              <a:rPr lang="zh-TW" altLang="en-US" sz="3600" dirty="0" smtClean="0">
                <a:solidFill>
                  <a:srgbClr val="66FF66"/>
                </a:solidFill>
                <a:latin typeface="微軟正黑體" pitchFamily="34" charset="-120"/>
                <a:ea typeface="微軟正黑體" pitchFamily="34" charset="-120"/>
              </a:rPr>
              <a:t>在遊戲裡面環境參數、砲彈的方向都是電腦模擬出來的，</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總有種球員兼裁判的感覺吧！</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沒錯，現在來一場真實版的</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坦克大戰吧。</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這是一個真實的遊戲，</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遊玩的方式有幾種規則玩法，</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不管是你與電腦</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的對抗，</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或是真人玩家雙方比拼預訓練模型的競賽，</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都可以讓你在真實世界中玩個過癮！</a:t>
            </a:r>
            <a:endParaRPr lang="en-US" altLang="zh-TW" sz="3600" dirty="0" smtClean="0">
              <a:solidFill>
                <a:srgbClr val="66FF66"/>
              </a:solidFill>
              <a:latin typeface="微軟正黑體" pitchFamily="34" charset="-120"/>
              <a:ea typeface="微軟正黑體" pitchFamily="34" charset="-120"/>
            </a:endParaRPr>
          </a:p>
          <a:p>
            <a:pPr marL="265113" algn="l"/>
            <a:endParaRPr kumimoji="0" lang="zh-TW" altLang="en-US" sz="3600" b="0" i="0" u="none" strike="noStrike" cap="none" normalizeH="0" baseline="0" dirty="0" smtClean="0">
              <a:ln>
                <a:noFill/>
              </a:ln>
              <a:solidFill>
                <a:srgbClr val="92D050"/>
              </a:solidFill>
              <a:effectLst/>
              <a:latin typeface="微軟正黑體" pitchFamily="34" charset="-120"/>
              <a:ea typeface="微軟正黑體" pitchFamily="34" charset="-120"/>
              <a:sym typeface="Lato" pitchFamily="34" charset="0"/>
            </a:endParaRPr>
          </a:p>
        </p:txBody>
      </p:sp>
      <p:sp>
        <p:nvSpPr>
          <p:cNvPr id="10" name="文字方塊 9">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15</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5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52" name="TextBox 42"/>
          <p:cNvSpPr txBox="1"/>
          <p:nvPr/>
        </p:nvSpPr>
        <p:spPr>
          <a:xfrm>
            <a:off x="5904852" y="951516"/>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硬體互動學習教材</a:t>
            </a:r>
          </a:p>
        </p:txBody>
      </p:sp>
      <p:pic>
        <p:nvPicPr>
          <p:cNvPr id="391170" name="Picture 2" descr="E:\下載資料\663629.jpg"/>
          <p:cNvPicPr>
            <a:picLocks noChangeAspect="1" noChangeArrowheads="1"/>
          </p:cNvPicPr>
          <p:nvPr/>
        </p:nvPicPr>
        <p:blipFill>
          <a:blip r:embed="rId3" cstate="print"/>
          <a:srcRect t="23033" b="7869"/>
          <a:stretch>
            <a:fillRect/>
          </a:stretch>
        </p:blipFill>
        <p:spPr bwMode="auto">
          <a:xfrm>
            <a:off x="886744" y="4193704"/>
            <a:ext cx="3439724" cy="3168352"/>
          </a:xfrm>
          <a:prstGeom prst="roundRect">
            <a:avLst/>
          </a:prstGeom>
          <a:noFill/>
        </p:spPr>
      </p:pic>
      <p:sp>
        <p:nvSpPr>
          <p:cNvPr id="43" name="矩形 42"/>
          <p:cNvSpPr/>
          <p:nvPr/>
        </p:nvSpPr>
        <p:spPr bwMode="auto">
          <a:xfrm>
            <a:off x="4919192" y="6497960"/>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1 (Input)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砲彈彈力結構調整控制發射力道</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pic>
        <p:nvPicPr>
          <p:cNvPr id="391171" name="Picture 3" descr="E:\下載資料\663614.jpg"/>
          <p:cNvPicPr>
            <a:picLocks noChangeAspect="1" noChangeArrowheads="1"/>
          </p:cNvPicPr>
          <p:nvPr/>
        </p:nvPicPr>
        <p:blipFill>
          <a:blip r:embed="rId4" cstate="print"/>
          <a:srcRect l="3248" t="30106" r="17174" b="29111"/>
          <a:stretch>
            <a:fillRect/>
          </a:stretch>
        </p:blipFill>
        <p:spPr bwMode="auto">
          <a:xfrm>
            <a:off x="4991200" y="4337720"/>
            <a:ext cx="3384376" cy="1734493"/>
          </a:xfrm>
          <a:prstGeom prst="roundRect">
            <a:avLst/>
          </a:prstGeom>
          <a:noFill/>
        </p:spPr>
      </p:pic>
      <p:sp>
        <p:nvSpPr>
          <p:cNvPr id="45" name="矩形 44"/>
          <p:cNvSpPr/>
          <p:nvPr/>
        </p:nvSpPr>
        <p:spPr bwMode="auto">
          <a:xfrm>
            <a:off x="4919192" y="8154144"/>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2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底座調整仰角</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1" name="矩形 50"/>
          <p:cNvSpPr/>
          <p:nvPr/>
        </p:nvSpPr>
        <p:spPr bwMode="auto">
          <a:xfrm>
            <a:off x="4919192" y="9666312"/>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3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底座控制左右旋轉</a:t>
            </a:r>
          </a:p>
        </p:txBody>
      </p:sp>
      <p:pic>
        <p:nvPicPr>
          <p:cNvPr id="391172" name="Picture 4" descr="E:\下載資料\663617.jpg"/>
          <p:cNvPicPr>
            <a:picLocks noChangeAspect="1" noChangeArrowheads="1"/>
          </p:cNvPicPr>
          <p:nvPr/>
        </p:nvPicPr>
        <p:blipFill>
          <a:blip r:embed="rId5" cstate="print"/>
          <a:srcRect l="8699" t="37364" r="10107" b="19129"/>
          <a:stretch>
            <a:fillRect/>
          </a:stretch>
        </p:blipFill>
        <p:spPr bwMode="auto">
          <a:xfrm>
            <a:off x="886744" y="7506072"/>
            <a:ext cx="3528392" cy="2520280"/>
          </a:xfrm>
          <a:prstGeom prst="roundRect">
            <a:avLst/>
          </a:prstGeom>
          <a:noFill/>
        </p:spPr>
      </p:pic>
      <p:sp>
        <p:nvSpPr>
          <p:cNvPr id="391178" name="AutoShape 10" descr="https://encrypted-tbn2.gstatic.com/shopping?q=tbn:ANd9GcQnE6t_sM1if0I0axU6SQNM8-10LEQ5ZcWhJjTfQurBPoLZ15xJ9JAA9KKAU3qsopv8fHoyi-lP7hAerZZeK3Tlmr4ufn0WVA&amp;usqp=C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0" name="AutoShape 12" descr="https://encrypted-tbn2.gstatic.com/shopping?q=tbn:ANd9GcQnE6t_sM1if0I0axU6SQNM8-10LEQ5ZcWhJjTfQurBPoLZ15xJ9JAA9KKAU3qsopv8fHoyi-lP7hAerZZeK3Tlmr4ufn0WVA&amp;usqp=C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2" name="AutoShape 14" descr="https://encrypted-tbn2.gstatic.com/shopping?q=tbn:ANd9GcQnE6t_sM1if0I0axU6SQNM8-10LEQ5ZcWhJjTfQurBPoLZ15xJ9JAA9KKAU3qsopv8fHoyi-lP7hAerZZeK3Tlmr4ufn0WVA&amp;usqp=CA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1183" name="Picture 15"/>
          <p:cNvPicPr>
            <a:picLocks noChangeAspect="1" noChangeArrowheads="1"/>
          </p:cNvPicPr>
          <p:nvPr/>
        </p:nvPicPr>
        <p:blipFill>
          <a:blip r:embed="rId6" cstate="print"/>
          <a:srcRect/>
          <a:stretch>
            <a:fillRect/>
          </a:stretch>
        </p:blipFill>
        <p:spPr bwMode="auto">
          <a:xfrm>
            <a:off x="18240672" y="4193704"/>
            <a:ext cx="5328592" cy="3226845"/>
          </a:xfrm>
          <a:prstGeom prst="roundRect">
            <a:avLst/>
          </a:prstGeom>
          <a:noFill/>
          <a:ln w="9525">
            <a:noFill/>
            <a:miter lim="800000"/>
            <a:headEnd/>
            <a:tailEnd/>
          </a:ln>
        </p:spPr>
      </p:pic>
      <p:sp>
        <p:nvSpPr>
          <p:cNvPr id="53" name="圓角矩形 52"/>
          <p:cNvSpPr/>
          <p:nvPr/>
        </p:nvSpPr>
        <p:spPr bwMode="auto">
          <a:xfrm>
            <a:off x="598712" y="3761656"/>
            <a:ext cx="9865096" cy="9289032"/>
          </a:xfrm>
          <a:prstGeom prst="roundRect">
            <a:avLst>
              <a:gd name="adj" fmla="val 6010"/>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54" name="矩形 53"/>
          <p:cNvSpPr/>
          <p:nvPr/>
        </p:nvSpPr>
        <p:spPr bwMode="auto">
          <a:xfrm>
            <a:off x="1246784" y="3257600"/>
            <a:ext cx="3528392" cy="864096"/>
          </a:xfrm>
          <a:prstGeom prst="rect">
            <a:avLst/>
          </a:prstGeom>
          <a:solidFill>
            <a:schemeClr val="tx2"/>
          </a:solidFill>
          <a:ln>
            <a:noFill/>
          </a:ln>
          <a:effectLst/>
          <a:extLst/>
        </p:spPr>
        <p:txBody>
          <a:bodyPr lIns="0" tIns="0" rIns="0" bIns="0" rtlCol="0" anchor="ctr"/>
          <a:lstStyle/>
          <a:p>
            <a:pPr algn="ctr"/>
            <a:r>
              <a:rPr lang="zh-TW" altLang="en-US" sz="4000" b="1" dirty="0" smtClean="0">
                <a:solidFill>
                  <a:srgbClr val="FFFFFF"/>
                </a:solidFill>
                <a:latin typeface="微軟正黑體" pitchFamily="34" charset="-120"/>
                <a:ea typeface="微軟正黑體" pitchFamily="34" charset="-120"/>
              </a:rPr>
              <a:t>坦克</a:t>
            </a:r>
            <a:r>
              <a:rPr lang="en-US" altLang="zh-TW" sz="4000" b="1" dirty="0" smtClean="0">
                <a:solidFill>
                  <a:srgbClr val="FFFFFF"/>
                </a:solidFill>
                <a:latin typeface="微軟正黑體" pitchFamily="34" charset="-120"/>
                <a:ea typeface="微軟正黑體" pitchFamily="34" charset="-120"/>
              </a:rPr>
              <a:t>: Tank</a:t>
            </a:r>
            <a:endParaRPr lang="zh-TW" altLang="en-US" sz="4000" b="1" dirty="0">
              <a:solidFill>
                <a:srgbClr val="FFFFFF"/>
              </a:solidFill>
              <a:latin typeface="微軟正黑體" pitchFamily="34" charset="-120"/>
              <a:ea typeface="微軟正黑體" pitchFamily="34" charset="-120"/>
            </a:endParaRPr>
          </a:p>
        </p:txBody>
      </p:sp>
      <p:pic>
        <p:nvPicPr>
          <p:cNvPr id="391185" name="Picture 17" descr="https://media.etmall.com.tw/nximg/002345/2345358/2345358-1_xxl.jpg?t=18430894489"/>
          <p:cNvPicPr>
            <a:picLocks noChangeAspect="1" noChangeArrowheads="1"/>
          </p:cNvPicPr>
          <p:nvPr/>
        </p:nvPicPr>
        <p:blipFill>
          <a:blip r:embed="rId7" cstate="print"/>
          <a:srcRect t="34776" b="15329"/>
          <a:stretch>
            <a:fillRect/>
          </a:stretch>
        </p:blipFill>
        <p:spPr bwMode="auto">
          <a:xfrm>
            <a:off x="11471920" y="4553744"/>
            <a:ext cx="4762500" cy="2376264"/>
          </a:xfrm>
          <a:prstGeom prst="rect">
            <a:avLst/>
          </a:prstGeom>
          <a:noFill/>
        </p:spPr>
      </p:pic>
      <p:sp>
        <p:nvSpPr>
          <p:cNvPr id="391187" name="AutoShape 19" descr="【Intel 英特爾】NUC平台i7四核{擎天神衛II} 迷你電腦(i7-1165G7/16G/500G M.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9" name="AutoShape 21" descr="https://i2.momoshop.com.tw/1658864679/goodsimg/0009/980/480/9980480_R.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1190" name="Picture 22" descr="E:\下載資料\6C79D59C21-SP-11308588.jpg"/>
          <p:cNvPicPr>
            <a:picLocks noChangeAspect="1" noChangeArrowheads="1"/>
          </p:cNvPicPr>
          <p:nvPr/>
        </p:nvPicPr>
        <p:blipFill>
          <a:blip r:embed="rId8" cstate="print"/>
          <a:srcRect l="20469" t="37006" b="20469"/>
          <a:stretch>
            <a:fillRect/>
          </a:stretch>
        </p:blipFill>
        <p:spPr bwMode="auto">
          <a:xfrm>
            <a:off x="11543928" y="10530408"/>
            <a:ext cx="4848200" cy="2592288"/>
          </a:xfrm>
          <a:prstGeom prst="rect">
            <a:avLst/>
          </a:prstGeom>
          <a:noFill/>
        </p:spPr>
      </p:pic>
      <p:pic>
        <p:nvPicPr>
          <p:cNvPr id="391174" name="Picture 6" descr="Linear Edge Computing Icon from General Outline Collection. Thin Line Edge  Computing Icon Isolated on White Background Stock Vector - Illustration of  technology, network: 140058505"/>
          <p:cNvPicPr>
            <a:picLocks noChangeAspect="1" noChangeArrowheads="1"/>
          </p:cNvPicPr>
          <p:nvPr/>
        </p:nvPicPr>
        <p:blipFill>
          <a:blip r:embed="rId9" cstate="print">
            <a:clrChange>
              <a:clrFrom>
                <a:srgbClr val="FFFFFF"/>
              </a:clrFrom>
              <a:clrTo>
                <a:srgbClr val="FFFFFF">
                  <a:alpha val="0"/>
                </a:srgbClr>
              </a:clrTo>
            </a:clrChange>
            <a:lum contrast="20000"/>
          </a:blip>
          <a:srcRect b="12116"/>
          <a:stretch>
            <a:fillRect/>
          </a:stretch>
        </p:blipFill>
        <p:spPr bwMode="auto">
          <a:xfrm>
            <a:off x="15216336" y="7938120"/>
            <a:ext cx="4392488" cy="3860285"/>
          </a:xfrm>
          <a:prstGeom prst="rect">
            <a:avLst/>
          </a:prstGeom>
          <a:noFill/>
        </p:spPr>
      </p:pic>
      <p:sp>
        <p:nvSpPr>
          <p:cNvPr id="57" name="矩形 56"/>
          <p:cNvSpPr/>
          <p:nvPr/>
        </p:nvSpPr>
        <p:spPr bwMode="auto">
          <a:xfrm>
            <a:off x="11471920" y="7074024"/>
            <a:ext cx="5184576" cy="1354217"/>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en-US" altLang="zh-TW" sz="3200" b="1" dirty="0" err="1" smtClean="0">
                <a:latin typeface="微軟正黑體" pitchFamily="34" charset="-120"/>
                <a:ea typeface="微軟正黑體" pitchFamily="34" charset="-120"/>
              </a:rPr>
              <a:t>Kinect</a:t>
            </a:r>
            <a:r>
              <a:rPr lang="en-US" altLang="zh-TW" sz="3200" b="1" dirty="0" smtClean="0">
                <a:latin typeface="微軟正黑體" pitchFamily="34" charset="-120"/>
                <a:ea typeface="微軟正黑體" pitchFamily="34" charset="-120"/>
              </a:rPr>
              <a:t> v2</a:t>
            </a:r>
            <a:r>
              <a:rPr lang="zh-TW" altLang="en-US" sz="3200" b="1" dirty="0" smtClean="0">
                <a:latin typeface="微軟正黑體" pitchFamily="34" charset="-120"/>
                <a:ea typeface="微軟正黑體" pitchFamily="34" charset="-120"/>
              </a:rPr>
              <a:t>觀察彈道 </a:t>
            </a:r>
            <a:r>
              <a:rPr lang="en-US" altLang="zh-TW" sz="3200" b="1" dirty="0" smtClean="0">
                <a:latin typeface="微軟正黑體" pitchFamily="34" charset="-120"/>
                <a:ea typeface="微軟正黑體" pitchFamily="34" charset="-120"/>
              </a:rPr>
              <a:t>(Result)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砲彈軌跡</a:t>
            </a:r>
            <a:r>
              <a:rPr lang="en-US" altLang="zh-TW" sz="2800" dirty="0" smtClean="0">
                <a:latin typeface="微軟正黑體" pitchFamily="34" charset="-120"/>
                <a:ea typeface="微軟正黑體" pitchFamily="34" charset="-120"/>
              </a:rPr>
              <a:t>, X(Horizontal), Y(Vertical), D(Depth)</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8" name="矩形 57"/>
          <p:cNvSpPr/>
          <p:nvPr/>
        </p:nvSpPr>
        <p:spPr bwMode="auto">
          <a:xfrm>
            <a:off x="16296456" y="12127358"/>
            <a:ext cx="5832648"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Intel Computer </a:t>
            </a:r>
          </a:p>
          <a:p>
            <a:pPr marL="0" marR="0" indent="0" algn="l" defTabSz="825500" rtl="0" eaLnBrk="1" fontAlgn="base" latinLnBrk="0" hangingPunct="0">
              <a:lnSpc>
                <a:spcPct val="100000"/>
              </a:lnSpc>
              <a:spcBef>
                <a:spcPct val="0"/>
              </a:spcBef>
              <a:spcAft>
                <a:spcPct val="0"/>
              </a:spcAft>
              <a:buClrTx/>
              <a:buSzTx/>
              <a:buFontTx/>
              <a:buNone/>
              <a:tabLst/>
            </a:pP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(Modeling &amp; Machine</a:t>
            </a:r>
            <a:r>
              <a:rPr kumimoji="0" lang="en-US" altLang="zh-TW" sz="2800" b="0" i="0" u="none" strike="noStrike" cap="none" normalizeH="0" dirty="0" smtClean="0">
                <a:ln>
                  <a:noFill/>
                </a:ln>
                <a:solidFill>
                  <a:srgbClr val="333333"/>
                </a:solidFill>
                <a:effectLst/>
                <a:latin typeface="微軟正黑體" pitchFamily="34" charset="-120"/>
                <a:ea typeface="微軟正黑體" pitchFamily="34" charset="-120"/>
                <a:sym typeface="Lato" pitchFamily="34" charset="0"/>
              </a:rPr>
              <a:t> Learning</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9" name="圓角矩形 58"/>
          <p:cNvSpPr/>
          <p:nvPr/>
        </p:nvSpPr>
        <p:spPr bwMode="auto">
          <a:xfrm>
            <a:off x="10967864" y="3761656"/>
            <a:ext cx="6264696" cy="4824536"/>
          </a:xfrm>
          <a:prstGeom prst="roundRect">
            <a:avLst>
              <a:gd name="adj" fmla="val 8077"/>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55" name="矩形 54"/>
          <p:cNvSpPr/>
          <p:nvPr/>
        </p:nvSpPr>
        <p:spPr bwMode="auto">
          <a:xfrm>
            <a:off x="11687944" y="3329608"/>
            <a:ext cx="4536504" cy="864096"/>
          </a:xfrm>
          <a:prstGeom prst="rect">
            <a:avLst/>
          </a:prstGeom>
          <a:solidFill>
            <a:schemeClr val="tx2"/>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rPr>
              <a:t>雷達彈道</a:t>
            </a:r>
            <a:r>
              <a:rPr lang="en-US" altLang="zh-TW" sz="4000" b="1" dirty="0" smtClean="0">
                <a:solidFill>
                  <a:srgbClr val="FFFFFF"/>
                </a:solidFill>
                <a:latin typeface="微軟正黑體" pitchFamily="34" charset="-120"/>
                <a:ea typeface="微軟正黑體" pitchFamily="34" charset="-120"/>
              </a:rPr>
              <a:t>: Pathway</a:t>
            </a:r>
            <a:endParaRPr lang="zh-TW" altLang="en-US" sz="4000" b="1" dirty="0">
              <a:solidFill>
                <a:srgbClr val="FFFFFF"/>
              </a:solidFill>
              <a:latin typeface="微軟正黑體" pitchFamily="34" charset="-120"/>
              <a:ea typeface="微軟正黑體" pitchFamily="34" charset="-120"/>
            </a:endParaRPr>
          </a:p>
        </p:txBody>
      </p:sp>
      <p:sp>
        <p:nvSpPr>
          <p:cNvPr id="60" name="圓角矩形 59"/>
          <p:cNvSpPr/>
          <p:nvPr/>
        </p:nvSpPr>
        <p:spPr bwMode="auto">
          <a:xfrm>
            <a:off x="17664608" y="3689648"/>
            <a:ext cx="6408712" cy="4896544"/>
          </a:xfrm>
          <a:prstGeom prst="roundRect">
            <a:avLst>
              <a:gd name="adj" fmla="val 6593"/>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61" name="矩形 60"/>
          <p:cNvSpPr/>
          <p:nvPr/>
        </p:nvSpPr>
        <p:spPr bwMode="auto">
          <a:xfrm>
            <a:off x="18240672" y="7506072"/>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陣地壓力感測器 </a:t>
            </a:r>
            <a:r>
              <a:rPr lang="en-US" altLang="zh-TW" sz="3200" b="1" dirty="0" smtClean="0">
                <a:latin typeface="微軟正黑體" pitchFamily="34" charset="-120"/>
                <a:ea typeface="微軟正黑體" pitchFamily="34" charset="-120"/>
              </a:rPr>
              <a:t>(Trigger)</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感測壓力變化命中目標</a:t>
            </a:r>
          </a:p>
        </p:txBody>
      </p:sp>
      <p:sp>
        <p:nvSpPr>
          <p:cNvPr id="56" name="矩形 55"/>
          <p:cNvSpPr/>
          <p:nvPr/>
        </p:nvSpPr>
        <p:spPr bwMode="auto">
          <a:xfrm>
            <a:off x="18240672" y="3257600"/>
            <a:ext cx="5544616" cy="864096"/>
          </a:xfrm>
          <a:prstGeom prst="rect">
            <a:avLst/>
          </a:prstGeom>
          <a:solidFill>
            <a:schemeClr val="tx2"/>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rPr>
              <a:t>陣地</a:t>
            </a:r>
            <a:r>
              <a:rPr lang="en-US" altLang="zh-TW" sz="4000" b="1" dirty="0" smtClean="0">
                <a:solidFill>
                  <a:srgbClr val="FFFFFF"/>
                </a:solidFill>
                <a:latin typeface="微軟正黑體" pitchFamily="34" charset="-120"/>
                <a:ea typeface="微軟正黑體" pitchFamily="34" charset="-120"/>
              </a:rPr>
              <a:t>: Hit the Goal</a:t>
            </a:r>
            <a:endParaRPr lang="zh-TW" altLang="en-US" sz="4000" b="1" dirty="0">
              <a:solidFill>
                <a:srgbClr val="FFFFFF"/>
              </a:solidFill>
              <a:latin typeface="微軟正黑體" pitchFamily="34" charset="-120"/>
              <a:ea typeface="微軟正黑體" pitchFamily="34" charset="-120"/>
            </a:endParaRPr>
          </a:p>
        </p:txBody>
      </p:sp>
      <p:pic>
        <p:nvPicPr>
          <p:cNvPr id="391191" name="Picture 23"/>
          <p:cNvPicPr>
            <a:picLocks noChangeAspect="1" noChangeArrowheads="1"/>
          </p:cNvPicPr>
          <p:nvPr/>
        </p:nvPicPr>
        <p:blipFill>
          <a:blip r:embed="rId10" cstate="print"/>
          <a:srcRect/>
          <a:stretch>
            <a:fillRect/>
          </a:stretch>
        </p:blipFill>
        <p:spPr bwMode="auto">
          <a:xfrm>
            <a:off x="886744" y="10143708"/>
            <a:ext cx="3456384" cy="2690956"/>
          </a:xfrm>
          <a:prstGeom prst="roundRect">
            <a:avLst/>
          </a:prstGeom>
          <a:noFill/>
          <a:ln w="9525">
            <a:noFill/>
            <a:miter lim="800000"/>
            <a:headEnd/>
            <a:tailEnd/>
          </a:ln>
        </p:spPr>
      </p:pic>
      <p:sp>
        <p:nvSpPr>
          <p:cNvPr id="63" name="矩形 62"/>
          <p:cNvSpPr/>
          <p:nvPr/>
        </p:nvSpPr>
        <p:spPr bwMode="auto">
          <a:xfrm>
            <a:off x="4919192" y="11192415"/>
            <a:ext cx="5184576" cy="1354217"/>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en-US" altLang="zh-TW" sz="3200" b="1" dirty="0" err="1" smtClean="0">
                <a:latin typeface="微軟正黑體" pitchFamily="34" charset="-120"/>
                <a:ea typeface="微軟正黑體" pitchFamily="34" charset="-120"/>
              </a:rPr>
              <a:t>TarkusVP</a:t>
            </a:r>
            <a:r>
              <a:rPr lang="en-US" altLang="zh-TW" sz="3200" b="1" dirty="0" smtClean="0">
                <a:latin typeface="微軟正黑體" pitchFamily="34" charset="-120"/>
                <a:ea typeface="微軟正黑體" pitchFamily="34" charset="-120"/>
              </a:rPr>
              <a:t> mainboard:</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en-US" altLang="zh-TW" sz="2800" dirty="0" smtClean="0">
                <a:latin typeface="微軟正黑體" pitchFamily="34" charset="-120"/>
                <a:ea typeface="微軟正黑體" pitchFamily="34" charset="-120"/>
              </a:rPr>
              <a:t>Based on Arduino &amp; VP</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shield</a:t>
            </a:r>
          </a:p>
          <a:p>
            <a:pPr marL="0" marR="0" indent="0" algn="l" defTabSz="825500" rtl="0" eaLnBrk="1" fontAlgn="base" latinLnBrk="0" hangingPunct="0">
              <a:lnSpc>
                <a:spcPct val="100000"/>
              </a:lnSpc>
              <a:spcBef>
                <a:spcPct val="0"/>
              </a:spcBef>
              <a:spcAft>
                <a:spcPct val="0"/>
              </a:spcAft>
              <a:buClrTx/>
              <a:buSzTx/>
              <a:buFontTx/>
              <a:buNone/>
              <a:tabLst/>
            </a:pPr>
            <a:r>
              <a:rPr lang="en-US" altLang="zh-TW" sz="2800" dirty="0" err="1" smtClean="0">
                <a:latin typeface="微軟正黑體" pitchFamily="34" charset="-120"/>
                <a:ea typeface="微軟正黑體" pitchFamily="34" charset="-120"/>
              </a:rPr>
              <a:t>WiFi</a:t>
            </a:r>
            <a:r>
              <a:rPr lang="en-US" altLang="zh-TW" sz="2800" dirty="0" smtClean="0">
                <a:latin typeface="微軟正黑體" pitchFamily="34" charset="-120"/>
                <a:ea typeface="微軟正黑體" pitchFamily="34" charset="-120"/>
              </a:rPr>
              <a:t>/BT connection</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cxnSp>
        <p:nvCxnSpPr>
          <p:cNvPr id="65" name="直線接點 64"/>
          <p:cNvCxnSpPr>
            <a:stCxn id="43" idx="2"/>
            <a:endCxn id="45" idx="0"/>
          </p:cNvCxnSpPr>
          <p:nvPr/>
        </p:nvCxnSpPr>
        <p:spPr bwMode="auto">
          <a:xfrm>
            <a:off x="7511480" y="7421290"/>
            <a:ext cx="0" cy="732854"/>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68" name="直線接點 67"/>
          <p:cNvCxnSpPr>
            <a:stCxn id="45" idx="2"/>
            <a:endCxn id="51" idx="0"/>
          </p:cNvCxnSpPr>
          <p:nvPr/>
        </p:nvCxnSpPr>
        <p:spPr bwMode="auto">
          <a:xfrm>
            <a:off x="7511480" y="9077474"/>
            <a:ext cx="0" cy="588838"/>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70" name="直線接點 69"/>
          <p:cNvCxnSpPr>
            <a:stCxn id="51" idx="2"/>
            <a:endCxn id="63" idx="0"/>
          </p:cNvCxnSpPr>
          <p:nvPr/>
        </p:nvCxnSpPr>
        <p:spPr bwMode="auto">
          <a:xfrm>
            <a:off x="7511480" y="10589642"/>
            <a:ext cx="0" cy="602773"/>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79" name="圖案 78"/>
          <p:cNvCxnSpPr>
            <a:stCxn id="60" idx="2"/>
            <a:endCxn id="391190" idx="3"/>
          </p:cNvCxnSpPr>
          <p:nvPr/>
        </p:nvCxnSpPr>
        <p:spPr bwMode="auto">
          <a:xfrm rot="5400000">
            <a:off x="17010366" y="7967954"/>
            <a:ext cx="3240360" cy="4476836"/>
          </a:xfrm>
          <a:prstGeom prst="bentConnector2">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83" name="直線接點 82"/>
          <p:cNvCxnSpPr/>
          <p:nvPr/>
        </p:nvCxnSpPr>
        <p:spPr bwMode="auto">
          <a:xfrm>
            <a:off x="14136216" y="8586192"/>
            <a:ext cx="0" cy="2016224"/>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93" name="直線單箭頭接點 92"/>
          <p:cNvCxnSpPr/>
          <p:nvPr/>
        </p:nvCxnSpPr>
        <p:spPr bwMode="auto">
          <a:xfrm>
            <a:off x="10175776" y="11898560"/>
            <a:ext cx="1512168" cy="0"/>
          </a:xfrm>
          <a:prstGeom prst="straightConnector1">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sp>
        <p:nvSpPr>
          <p:cNvPr id="37" name="文字方塊 3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16</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a:t>
            </a:r>
            <a:endParaRPr lang="en-US" altLang="zh-TW" dirty="0"/>
          </a:p>
          <a:p>
            <a:r>
              <a:rPr lang="zh-TW" altLang="en-US" b="1" dirty="0" smtClean="0">
                <a:latin typeface="微軟正黑體" pitchFamily="34" charset="-120"/>
                <a:ea typeface="微軟正黑體" pitchFamily="34" charset="-120"/>
              </a:rPr>
              <a:t>背景與團隊介紹</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資料庫建立實驗</a:t>
            </a:r>
            <a:r>
              <a:rPr lang="en-US" altLang="zh-TW" sz="4000" dirty="0">
                <a:latin typeface="微軟正黑體" pitchFamily="34" charset="-120"/>
                <a:ea typeface="微軟正黑體" pitchFamily="34" charset="-12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遊戲模式</a:t>
            </a:r>
            <a:endParaRPr lang="zh-TW" altLang="en-US" sz="4000" dirty="0">
              <a:latin typeface="微軟正黑體" pitchFamily="34" charset="-120"/>
              <a:ea typeface="微軟正黑體" pitchFamily="34" charset="-120"/>
            </a:endParaRP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彈道力學基本</a:t>
            </a:r>
            <a:r>
              <a:rPr lang="zh-TW" altLang="en-US" sz="4000" dirty="0">
                <a:latin typeface="微軟正黑體" pitchFamily="34" charset="-120"/>
                <a:ea typeface="微軟正黑體" pitchFamily="34" charset="-120"/>
              </a:rPr>
              <a:t>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階段二 機器學習模式即時調整</a:t>
            </a:r>
            <a:endParaRPr lang="en-US" altLang="zh-TW" sz="4000" b="1" dirty="0">
              <a:latin typeface="微軟正黑體" pitchFamily="34" charset="-120"/>
              <a:ea typeface="微軟正黑體" pitchFamily="34" charset="-120"/>
            </a:endParaRPr>
          </a:p>
          <a:p>
            <a:pPr algn="l"/>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可跳過階段一直接使用雲端標準資料庫</a:t>
            </a:r>
            <a:r>
              <a:rPr lang="en-US" altLang="zh-TW" sz="3200" dirty="0">
                <a:latin typeface="微軟正黑體" pitchFamily="34" charset="-120"/>
                <a:ea typeface="微軟正黑體" pitchFamily="34" charset="-120"/>
              </a:rPr>
              <a:t>)</a:t>
            </a:r>
            <a:endParaRPr lang="zh-TW" altLang="en-US" sz="4000" dirty="0">
              <a:latin typeface="微軟正黑體" pitchFamily="34" charset="-120"/>
              <a:ea typeface="微軟正黑體" pitchFamily="34" charset="-12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輸入參數介紹</a:t>
            </a:r>
            <a:endParaRPr lang="zh-TW" altLang="en-US" sz="4000" dirty="0">
              <a:latin typeface="微軟正黑體" pitchFamily="34" charset="-120"/>
              <a:ea typeface="微軟正黑體" pitchFamily="34" charset="-120"/>
            </a:endParaRP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971413"/>
          </a:xfrm>
          <a:prstGeom prst="rect">
            <a:avLst/>
          </a:prstGeom>
          <a:noFill/>
        </p:spPr>
        <p:txBody>
          <a:bodyPr wrap="square" rtlCol="0">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時間需求</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1~2</a:t>
            </a:r>
            <a:r>
              <a:rPr lang="zh-TW" altLang="en-US" sz="3200" dirty="0" smtClean="0">
                <a:latin typeface="微軟正黑體" pitchFamily="34" charset="-120"/>
                <a:ea typeface="微軟正黑體" pitchFamily="34" charset="-120"/>
              </a:rPr>
              <a:t>堂課</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教室內擺放</a:t>
            </a:r>
            <a:r>
              <a:rPr lang="en-US" altLang="zh-TW" sz="3200" dirty="0">
                <a:latin typeface="微軟正黑體" pitchFamily="34" charset="-120"/>
                <a:ea typeface="微軟正黑體" pitchFamily="34" charset="-120"/>
              </a:rPr>
              <a:t>10~15</a:t>
            </a:r>
            <a:r>
              <a:rPr lang="zh-TW" altLang="en-US" sz="3200" dirty="0">
                <a:latin typeface="微軟正黑體" pitchFamily="34" charset="-120"/>
                <a:ea typeface="微軟正黑體" pitchFamily="34" charset="-120"/>
              </a:rPr>
              <a:t>組實驗</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環境控制變因設定</a:t>
            </a:r>
            <a:endParaRPr lang="en-US" altLang="zh-TW" sz="3200" dirty="0">
              <a:latin typeface="微軟正黑體" pitchFamily="34" charset="-120"/>
              <a:ea typeface="微軟正黑體" pitchFamily="34" charset="-120"/>
            </a:endParaRPr>
          </a:p>
          <a:p>
            <a:pPr marL="890588" lvl="4" indent="-360363" algn="l">
              <a:buFont typeface="Wingdings" pitchFamily="2" charset="2"/>
              <a:buChar char="ü"/>
            </a:pPr>
            <a:r>
              <a:rPr lang="zh-TW" altLang="en-US" sz="3200" dirty="0" smtClean="0">
                <a:latin typeface="微軟正黑體" pitchFamily="34" charset="-120"/>
                <a:ea typeface="微軟正黑體" pitchFamily="34" charset="-120"/>
              </a:rPr>
              <a:t>地形高低落差</a:t>
            </a:r>
            <a:endParaRPr lang="en-US" altLang="zh-TW" sz="3200" dirty="0" smtClean="0">
              <a:latin typeface="微軟正黑體" pitchFamily="34" charset="-120"/>
              <a:ea typeface="微軟正黑體" pitchFamily="34" charset="-120"/>
            </a:endParaRPr>
          </a:p>
          <a:p>
            <a:pPr marL="890588" lvl="4" indent="-360363" algn="l">
              <a:buFont typeface="Wingdings" pitchFamily="2" charset="2"/>
              <a:buChar char="ü"/>
            </a:pPr>
            <a:r>
              <a:rPr lang="zh-TW" altLang="en-US" sz="3200" dirty="0" smtClean="0">
                <a:latin typeface="微軟正黑體" pitchFamily="34" charset="-120"/>
                <a:ea typeface="微軟正黑體" pitchFamily="34" charset="-120"/>
              </a:rPr>
              <a:t>彈道拋物線軌跡</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設計操作變因對照</a:t>
            </a:r>
            <a:r>
              <a:rPr lang="en-US" altLang="zh-TW" sz="3200" dirty="0">
                <a:latin typeface="微軟正黑體" pitchFamily="34" charset="-120"/>
                <a:ea typeface="微軟正黑體" pitchFamily="34" charset="-120"/>
              </a:rPr>
              <a:t>:</a:t>
            </a: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彈射力道</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仰角</a:t>
            </a:r>
            <a:endParaRPr lang="en-US" altLang="zh-TW" sz="3200" dirty="0" smtClean="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左右相對位置</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砲彈完成發射後，以</a:t>
            </a:r>
            <a:r>
              <a:rPr lang="zh-TW" altLang="en-US" sz="3200" dirty="0">
                <a:latin typeface="微軟正黑體" pitchFamily="34" charset="-120"/>
                <a:ea typeface="微軟正黑體" pitchFamily="34" charset="-120"/>
              </a:rPr>
              <a:t>影像辨識</a:t>
            </a:r>
            <a:r>
              <a:rPr lang="zh-TW" altLang="en-US" sz="3200" dirty="0" smtClean="0">
                <a:latin typeface="微軟正黑體" pitchFamily="34" charset="-120"/>
                <a:ea typeface="微軟正黑體" pitchFamily="34" charset="-120"/>
              </a:rPr>
              <a:t>比紀錄軌跡，</a:t>
            </a:r>
            <a:r>
              <a:rPr lang="zh-TW" altLang="en-US" sz="3200" dirty="0">
                <a:latin typeface="微軟正黑體" pitchFamily="34" charset="-120"/>
                <a:ea typeface="微軟正黑體" pitchFamily="34" charset="-120"/>
              </a:rPr>
              <a:t>輸入</a:t>
            </a:r>
            <a:r>
              <a:rPr lang="zh-TW" altLang="en-US" sz="3200" dirty="0" smtClean="0">
                <a:latin typeface="微軟正黑體" pitchFamily="34" charset="-120"/>
                <a:ea typeface="微軟正黑體" pitchFamily="34" charset="-120"/>
              </a:rPr>
              <a:t>資料庫做圖</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參數輸入方式可調整模式</a:t>
            </a:r>
            <a:r>
              <a:rPr lang="en-US" altLang="zh-TW" sz="3200" dirty="0" smtClean="0">
                <a:latin typeface="微軟正黑體" pitchFamily="34" charset="-120"/>
                <a:ea typeface="微軟正黑體" pitchFamily="34" charset="-120"/>
              </a:rPr>
              <a:t>:</a:t>
            </a:r>
          </a:p>
          <a:p>
            <a:pPr marL="514350" indent="-514350" algn="l">
              <a:buAutoNum type="arabicPeriod"/>
            </a:pPr>
            <a:r>
              <a:rPr lang="zh-TW" altLang="en-US" sz="3200" dirty="0" smtClean="0">
                <a:latin typeface="微軟正黑體" pitchFamily="34" charset="-120"/>
                <a:ea typeface="微軟正黑體" pitchFamily="34" charset="-120"/>
              </a:rPr>
              <a:t>半自動</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 玩家自行輸入參數</a:t>
            </a:r>
            <a:r>
              <a:rPr lang="en-US" altLang="zh-TW" sz="3200" dirty="0" smtClean="0">
                <a:latin typeface="微軟正黑體" pitchFamily="34" charset="-120"/>
                <a:ea typeface="微軟正黑體" pitchFamily="34" charset="-120"/>
              </a:rPr>
              <a:t>, ML</a:t>
            </a:r>
            <a:r>
              <a:rPr lang="zh-TW" altLang="en-US" sz="3200" dirty="0" smtClean="0">
                <a:latin typeface="微軟正黑體" pitchFamily="34" charset="-120"/>
                <a:ea typeface="微軟正黑體" pitchFamily="34" charset="-120"/>
              </a:rPr>
              <a:t>預訓練模型僅顯示給予建議參數</a:t>
            </a:r>
            <a:endParaRPr lang="en-US" altLang="zh-TW" sz="3200" dirty="0" smtClean="0">
              <a:latin typeface="微軟正黑體" pitchFamily="34" charset="-120"/>
              <a:ea typeface="微軟正黑體" pitchFamily="34" charset="-120"/>
            </a:endParaRPr>
          </a:p>
          <a:p>
            <a:pPr marL="514350" indent="-514350" algn="l">
              <a:buAutoNum type="arabicPeriod"/>
            </a:pPr>
            <a:r>
              <a:rPr lang="zh-TW" altLang="en-US" sz="3200" dirty="0" smtClean="0">
                <a:latin typeface="微軟正黑體" pitchFamily="34" charset="-120"/>
                <a:ea typeface="微軟正黑體" pitchFamily="34" charset="-120"/>
              </a:rPr>
              <a:t>自動</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玩家直接使用自行訓練的</a:t>
            </a:r>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預訓練模型所提供的結果</a:t>
            </a:r>
            <a:endParaRPr lang="en-US" altLang="zh-TW" sz="3200" dirty="0">
              <a:latin typeface="微軟正黑體" pitchFamily="34" charset="-120"/>
              <a:ea typeface="微軟正黑體" pitchFamily="34" charset="-12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接收</a:t>
            </a:r>
            <a:r>
              <a:rPr lang="en-US" altLang="zh-TW" sz="3200" dirty="0" err="1" smtClean="0">
                <a:latin typeface="微軟正黑體" pitchFamily="34" charset="-120"/>
                <a:ea typeface="微軟正黑體" pitchFamily="34" charset="-120"/>
              </a:rPr>
              <a:t>Kinect</a:t>
            </a:r>
            <a:r>
              <a:rPr lang="en-US" altLang="zh-TW" sz="3200" dirty="0" smtClean="0">
                <a:latin typeface="微軟正黑體" pitchFamily="34" charset="-120"/>
                <a:ea typeface="微軟正黑體" pitchFamily="34" charset="-120"/>
              </a:rPr>
              <a:t> V2</a:t>
            </a:r>
            <a:r>
              <a:rPr lang="zh-TW" altLang="en-US" sz="3200" dirty="0" smtClean="0">
                <a:latin typeface="微軟正黑體" pitchFamily="34" charset="-120"/>
                <a:ea typeface="微軟正黑體" pitchFamily="34" charset="-120"/>
              </a:rPr>
              <a:t>回傳的座標</a:t>
            </a:r>
            <a:endParaRPr lang="en-US" altLang="zh-TW" sz="3200" dirty="0">
              <a:latin typeface="微軟正黑體" pitchFamily="34" charset="-120"/>
              <a:ea typeface="微軟正黑體" pitchFamily="34" charset="-120"/>
            </a:endParaRPr>
          </a:p>
          <a:p>
            <a:pPr marL="890588" lvl="1" indent="-360363" algn="l">
              <a:buFont typeface="Wingdings" pitchFamily="2" charset="2"/>
              <a:buChar char="ü"/>
            </a:pPr>
            <a:r>
              <a:rPr lang="zh-TW" altLang="en-US" sz="3200" dirty="0">
                <a:latin typeface="微軟正黑體" pitchFamily="34" charset="-120"/>
                <a:ea typeface="微軟正黑體" pitchFamily="34" charset="-120"/>
              </a:rPr>
              <a:t>讀取資料庫內控制數據</a:t>
            </a:r>
            <a:endParaRPr lang="zh-TW" altLang="en-US" dirty="0">
              <a:latin typeface="微軟正黑體" pitchFamily="34" charset="-120"/>
              <a:ea typeface="微軟正黑體" pitchFamily="34" charset="-12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調整影響彈道的參數修正</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調整參數與落點位置</a:t>
            </a:r>
            <a:endParaRPr lang="en-US" altLang="zh-TW" sz="3200" dirty="0">
              <a:latin typeface="微軟正黑體" pitchFamily="34" charset="-120"/>
              <a:ea typeface="微軟正黑體" pitchFamily="34" charset="-12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參數對應</a:t>
            </a:r>
            <a:r>
              <a:rPr lang="zh-TW" altLang="en-US" sz="3200" dirty="0">
                <a:latin typeface="微軟正黑體" pitchFamily="34" charset="-120"/>
                <a:ea typeface="微軟正黑體" pitchFamily="34" charset="-120"/>
              </a:rPr>
              <a:t>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a:t>
            </a:r>
            <a:r>
              <a:rPr lang="zh-TW" altLang="en-US" sz="3200" dirty="0" smtClean="0">
                <a:latin typeface="微軟正黑體" pitchFamily="34" charset="-120"/>
                <a:ea typeface="微軟正黑體" pitchFamily="34" charset="-120"/>
              </a:rPr>
              <a:t>數據再次輸入</a:t>
            </a:r>
            <a:r>
              <a:rPr lang="zh-TW" altLang="en-US" sz="3200" dirty="0">
                <a:latin typeface="微軟正黑體" pitchFamily="34" charset="-120"/>
                <a:ea typeface="微軟正黑體" pitchFamily="34" charset="-120"/>
              </a:rPr>
              <a:t>資料庫</a:t>
            </a:r>
            <a:endParaRPr lang="en-US" altLang="zh-TW" sz="3200" dirty="0">
              <a:latin typeface="微軟正黑體" pitchFamily="34" charset="-120"/>
              <a:ea typeface="微軟正黑體" pitchFamily="34" charset="-120"/>
            </a:endParaRPr>
          </a:p>
        </p:txBody>
      </p:sp>
      <p:sp>
        <p:nvSpPr>
          <p:cNvPr id="39" name="矩形 38"/>
          <p:cNvSpPr/>
          <p:nvPr/>
        </p:nvSpPr>
        <p:spPr>
          <a:xfrm>
            <a:off x="16656496" y="10746432"/>
            <a:ext cx="6768752" cy="255454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單人模式</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 將一組坦克與陣地就定位後</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自己與</a:t>
            </a:r>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模型進行競賽</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多人模式</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玩家選定位置後</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將坦克與陣地就定位</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陣地先受到摧毀的一方即受到攻擊一次</a:t>
            </a:r>
            <a:endParaRPr lang="en-US" altLang="zh-TW" sz="3200" dirty="0">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pic>
        <p:nvPicPr>
          <p:cNvPr id="48" name="Picture 2" descr="E:\下載資料\663629.jpg"/>
          <p:cNvPicPr>
            <a:picLocks noChangeAspect="1" noChangeArrowheads="1"/>
          </p:cNvPicPr>
          <p:nvPr/>
        </p:nvPicPr>
        <p:blipFill>
          <a:blip r:embed="rId2" cstate="print"/>
          <a:srcRect t="23033" b="34835"/>
          <a:stretch>
            <a:fillRect/>
          </a:stretch>
        </p:blipFill>
        <p:spPr bwMode="auto">
          <a:xfrm>
            <a:off x="2182888" y="3905672"/>
            <a:ext cx="5769421" cy="3240361"/>
          </a:xfrm>
          <a:prstGeom prst="roundRect">
            <a:avLst/>
          </a:prstGeom>
          <a:noFill/>
        </p:spPr>
      </p:pic>
      <p:sp>
        <p:nvSpPr>
          <p:cNvPr id="49" name="矩形 48"/>
          <p:cNvSpPr/>
          <p:nvPr/>
        </p:nvSpPr>
        <p:spPr bwMode="auto">
          <a:xfrm>
            <a:off x="2470920" y="10602416"/>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1 (Input)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砲彈彈力結構調整控制發射力道</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0" name="矩形 49"/>
          <p:cNvSpPr/>
          <p:nvPr/>
        </p:nvSpPr>
        <p:spPr bwMode="auto">
          <a:xfrm>
            <a:off x="2470920" y="11551294"/>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2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底座調整仰角</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1" name="矩形 50"/>
          <p:cNvSpPr/>
          <p:nvPr/>
        </p:nvSpPr>
        <p:spPr bwMode="auto">
          <a:xfrm>
            <a:off x="2470920" y="12487398"/>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3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底座控制左右旋轉</a:t>
            </a:r>
          </a:p>
        </p:txBody>
      </p:sp>
      <p:sp>
        <p:nvSpPr>
          <p:cNvPr id="31" name="文字方塊 30">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17</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IV</a:t>
            </a:r>
            <a:endParaRPr lang="en-US" altLang="zh-TW" dirty="0"/>
          </a:p>
          <a:p>
            <a:r>
              <a:rPr lang="en-US" altLang="zh-TW" b="1" dirty="0" smtClean="0">
                <a:latin typeface="微軟正黑體" pitchFamily="34" charset="-120"/>
                <a:ea typeface="微軟正黑體" pitchFamily="34" charset="-120"/>
              </a:rPr>
              <a:t>AI</a:t>
            </a:r>
            <a:r>
              <a:rPr lang="zh-TW" altLang="en-US" b="1" dirty="0" smtClean="0">
                <a:latin typeface="微軟正黑體" pitchFamily="34" charset="-120"/>
                <a:ea typeface="微軟正黑體" pitchFamily="34" charset="-120"/>
              </a:rPr>
              <a:t> 種植小幫手</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資料庫建立實驗</a:t>
            </a:r>
            <a:r>
              <a:rPr lang="en-US" altLang="zh-TW" sz="4000" dirty="0">
                <a:latin typeface="微軟正黑體" pitchFamily="34" charset="-120"/>
                <a:ea typeface="微軟正黑體" pitchFamily="34" charset="-12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延伸實驗結果比較</a:t>
            </a: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種植</a:t>
            </a:r>
            <a:r>
              <a:rPr lang="zh-TW" altLang="en-US" sz="4000" dirty="0">
                <a:latin typeface="微軟正黑體" pitchFamily="34" charset="-120"/>
                <a:ea typeface="微軟正黑體" pitchFamily="34" charset="-120"/>
              </a:rPr>
              <a:t>基本知識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階段二 機器學習模式即時調整</a:t>
            </a:r>
            <a:endParaRPr lang="en-US" altLang="zh-TW" sz="4000" b="1" dirty="0">
              <a:latin typeface="微軟正黑體" pitchFamily="34" charset="-120"/>
              <a:ea typeface="微軟正黑體" pitchFamily="34" charset="-120"/>
            </a:endParaRPr>
          </a:p>
          <a:p>
            <a:pPr algn="l"/>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可跳過階段一直接使用雲端標準資料庫</a:t>
            </a:r>
            <a:r>
              <a:rPr lang="en-US" altLang="zh-TW" sz="3200" dirty="0">
                <a:latin typeface="微軟正黑體" pitchFamily="34" charset="-120"/>
                <a:ea typeface="微軟正黑體" pitchFamily="34" charset="-120"/>
              </a:rPr>
              <a:t>)</a:t>
            </a:r>
            <a:endParaRPr lang="zh-TW" altLang="en-US" sz="4000" dirty="0">
              <a:latin typeface="微軟正黑體" pitchFamily="34" charset="-120"/>
              <a:ea typeface="微軟正黑體" pitchFamily="34" charset="-12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手動感測器校正</a:t>
            </a: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478970"/>
          </a:xfrm>
          <a:prstGeom prst="rect">
            <a:avLst/>
          </a:prstGeom>
          <a:noFill/>
        </p:spPr>
        <p:txBody>
          <a:bodyPr wrap="square" rtlCol="0">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時間需求</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1~5</a:t>
            </a:r>
            <a:r>
              <a:rPr lang="zh-TW" altLang="en-US" sz="3200" dirty="0">
                <a:latin typeface="微軟正黑體" pitchFamily="34" charset="-120"/>
                <a:ea typeface="微軟正黑體" pitchFamily="34" charset="-120"/>
              </a:rPr>
              <a:t>個月</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教室內擺放</a:t>
            </a:r>
            <a:r>
              <a:rPr lang="en-US" altLang="zh-TW" sz="3200" dirty="0">
                <a:latin typeface="微軟正黑體" pitchFamily="34" charset="-120"/>
                <a:ea typeface="微軟正黑體" pitchFamily="34" charset="-120"/>
              </a:rPr>
              <a:t>10~15</a:t>
            </a:r>
            <a:r>
              <a:rPr lang="zh-TW" altLang="en-US" sz="3200" dirty="0">
                <a:latin typeface="微軟正黑體" pitchFamily="34" charset="-120"/>
                <a:ea typeface="微軟正黑體" pitchFamily="34" charset="-120"/>
              </a:rPr>
              <a:t>組實驗</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環境控制變因設定</a:t>
            </a:r>
            <a:endParaRPr lang="en-US" altLang="zh-TW" sz="3200" dirty="0">
              <a:latin typeface="微軟正黑體" pitchFamily="34" charset="-120"/>
              <a:ea typeface="微軟正黑體" pitchFamily="34" charset="-120"/>
            </a:endParaRPr>
          </a:p>
          <a:p>
            <a:pPr marL="890588" lvl="1" indent="-360363">
              <a:buFont typeface="Wingdings" pitchFamily="2" charset="2"/>
              <a:buChar char="ü"/>
            </a:pPr>
            <a:r>
              <a:rPr lang="zh-TW" altLang="en-US" sz="3200" dirty="0">
                <a:latin typeface="微軟正黑體" pitchFamily="34" charset="-120"/>
                <a:ea typeface="微軟正黑體" pitchFamily="34" charset="-120"/>
              </a:rPr>
              <a:t>一般為擺放環境使實驗設置固定在同一環境溫濕度變化</a:t>
            </a:r>
            <a:endParaRPr lang="en-US" altLang="zh-TW" sz="3200" dirty="0">
              <a:latin typeface="微軟正黑體" pitchFamily="34" charset="-120"/>
              <a:ea typeface="微軟正黑體" pitchFamily="34" charset="-120"/>
            </a:endParaRPr>
          </a:p>
          <a:p>
            <a:pPr marL="890588" lvl="4" indent="-360363">
              <a:buFont typeface="Wingdings" pitchFamily="2" charset="2"/>
              <a:buChar char="ü"/>
            </a:pPr>
            <a:r>
              <a:rPr lang="zh-TW" altLang="en-US" sz="3200" dirty="0">
                <a:latin typeface="微軟正黑體" pitchFamily="34" charset="-120"/>
                <a:ea typeface="微軟正黑體" pitchFamily="34" charset="-120"/>
              </a:rPr>
              <a:t>可選定教室櫃子上或陽台邊</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設計操作變因對照</a:t>
            </a:r>
            <a:r>
              <a:rPr lang="en-US" altLang="zh-TW" sz="3200" dirty="0">
                <a:latin typeface="微軟正黑體" pitchFamily="34" charset="-120"/>
                <a:ea typeface="微軟正黑體" pitchFamily="34" charset="-120"/>
              </a:rPr>
              <a:t>:</a:t>
            </a:r>
          </a:p>
          <a:p>
            <a:pPr marL="985838" indent="-360363" algn="l">
              <a:buFont typeface="Wingdings" pitchFamily="2" charset="2"/>
              <a:buChar char="ü"/>
            </a:pPr>
            <a:r>
              <a:rPr lang="zh-TW" altLang="en-US" sz="3200" dirty="0">
                <a:latin typeface="微軟正黑體" pitchFamily="34" charset="-120"/>
                <a:ea typeface="微軟正黑體" pitchFamily="34" charset="-120"/>
              </a:rPr>
              <a:t>日照時間</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土壤濕度</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完成生長週期後，以影像辨識</a:t>
            </a:r>
            <a:r>
              <a:rPr lang="zh-TW" altLang="en-US" sz="3200" dirty="0" smtClean="0">
                <a:latin typeface="微軟正黑體" pitchFamily="34" charset="-120"/>
                <a:ea typeface="微軟正黑體" pitchFamily="34" charset="-120"/>
              </a:rPr>
              <a:t>比較植物花卉特徵</a:t>
            </a:r>
            <a:r>
              <a:rPr lang="zh-TW" altLang="en-US" sz="3200" dirty="0">
                <a:latin typeface="微軟正黑體" pitchFamily="34" charset="-120"/>
                <a:ea typeface="微軟正黑體" pitchFamily="34" charset="-120"/>
              </a:rPr>
              <a:t>，輸入資料庫</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花卉數</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花期</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花卉形狀大小</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花卉成色</a:t>
            </a:r>
            <a:endParaRPr lang="zh-TW" altLang="en-US" sz="3200" dirty="0">
              <a:solidFill>
                <a:srgbClr val="FF0000"/>
              </a:solidFill>
              <a:latin typeface="微軟正黑體" pitchFamily="34" charset="-120"/>
              <a:ea typeface="微軟正黑體" pitchFamily="34" charset="-12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偵測環境控制變因設定</a:t>
            </a:r>
            <a:endParaRPr lang="en-US" altLang="zh-TW" sz="3200" dirty="0">
              <a:latin typeface="微軟正黑體" pitchFamily="34" charset="-120"/>
              <a:ea typeface="微軟正黑體" pitchFamily="34" charset="-120"/>
            </a:endParaRPr>
          </a:p>
          <a:p>
            <a:pPr marL="890588" lvl="1" indent="-360363" algn="l">
              <a:buFont typeface="Wingdings" pitchFamily="2" charset="2"/>
              <a:buChar char="ü"/>
            </a:pPr>
            <a:r>
              <a:rPr lang="zh-TW" altLang="en-US" sz="3200" dirty="0">
                <a:latin typeface="微軟正黑體" pitchFamily="34" charset="-120"/>
                <a:ea typeface="微軟正黑體" pitchFamily="34" charset="-120"/>
              </a:rPr>
              <a:t>讀取資料庫內控制數據</a:t>
            </a:r>
            <a:endParaRPr lang="zh-TW" altLang="en-US" dirty="0">
              <a:latin typeface="微軟正黑體" pitchFamily="34" charset="-120"/>
              <a:ea typeface="微軟正黑體" pitchFamily="34" charset="-12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調整澆灌行為</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sp>
        <p:nvSpPr>
          <p:cNvPr id="39" name="矩形 38"/>
          <p:cNvSpPr/>
          <p:nvPr/>
        </p:nvSpPr>
        <p:spPr>
          <a:xfrm>
            <a:off x="16656496" y="10674424"/>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依照</a:t>
            </a:r>
            <a:r>
              <a:rPr lang="zh-TW" altLang="en-US" sz="3200" dirty="0" smtClean="0">
                <a:latin typeface="微軟正黑體" pitchFamily="34" charset="-120"/>
                <a:ea typeface="微軟正黑體" pitchFamily="34" charset="-120"/>
              </a:rPr>
              <a:t>農委會資訊或外部資料庫比較實驗數據</a:t>
            </a:r>
            <a:endParaRPr lang="en-US" altLang="zh-TW" sz="3200" dirty="0">
              <a:latin typeface="微軟正黑體" pitchFamily="34" charset="-120"/>
              <a:ea typeface="微軟正黑體" pitchFamily="34" charset="-120"/>
            </a:endParaRPr>
          </a:p>
        </p:txBody>
      </p:sp>
      <p:grpSp>
        <p:nvGrpSpPr>
          <p:cNvPr id="2" name="群組 25"/>
          <p:cNvGrpSpPr/>
          <p:nvPr/>
        </p:nvGrpSpPr>
        <p:grpSpPr>
          <a:xfrm>
            <a:off x="1619177" y="10887046"/>
            <a:ext cx="7072360" cy="2134572"/>
            <a:chOff x="2254896" y="3132006"/>
            <a:chExt cx="20004256" cy="6246274"/>
          </a:xfrm>
        </p:grpSpPr>
        <p:pic>
          <p:nvPicPr>
            <p:cNvPr id="27" name="圖片 26"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03768" y="3960440"/>
              <a:ext cx="5417840" cy="5417840"/>
            </a:xfrm>
            <a:prstGeom prst="rect">
              <a:avLst/>
            </a:prstGeom>
          </p:spPr>
        </p:pic>
        <p:pic>
          <p:nvPicPr>
            <p:cNvPr id="29"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4407711" y="4620313"/>
              <a:ext cx="3672409" cy="3672407"/>
            </a:xfrm>
            <a:prstGeom prst="rect">
              <a:avLst/>
            </a:prstGeom>
            <a:noFill/>
          </p:spPr>
        </p:pic>
        <p:pic>
          <p:nvPicPr>
            <p:cNvPr id="31"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16068791" y="4454717"/>
              <a:ext cx="4176464" cy="3970220"/>
            </a:xfrm>
            <a:prstGeom prst="rect">
              <a:avLst/>
            </a:prstGeom>
            <a:noFill/>
          </p:spPr>
        </p:pic>
        <p:sp>
          <p:nvSpPr>
            <p:cNvPr id="33" name="文字方塊 32"/>
            <p:cNvSpPr txBox="1"/>
            <p:nvPr/>
          </p:nvSpPr>
          <p:spPr>
            <a:xfrm>
              <a:off x="3331303" y="3132006"/>
              <a:ext cx="5560199"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陽光</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日照時間</a:t>
              </a:r>
            </a:p>
          </p:txBody>
        </p:sp>
        <p:sp>
          <p:nvSpPr>
            <p:cNvPr id="40" name="文字方塊 39"/>
            <p:cNvSpPr txBox="1"/>
            <p:nvPr/>
          </p:nvSpPr>
          <p:spPr>
            <a:xfrm>
              <a:off x="9610346" y="3132006"/>
              <a:ext cx="5141262"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土壤</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水分含量</a:t>
              </a:r>
            </a:p>
          </p:txBody>
        </p:sp>
        <p:sp>
          <p:nvSpPr>
            <p:cNvPr id="41" name="文字方塊 40"/>
            <p:cNvSpPr txBox="1"/>
            <p:nvPr/>
          </p:nvSpPr>
          <p:spPr>
            <a:xfrm>
              <a:off x="15530583" y="3132006"/>
              <a:ext cx="6728569"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空氣</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環境溫濕度</a:t>
              </a:r>
            </a:p>
          </p:txBody>
        </p:sp>
        <p:cxnSp>
          <p:nvCxnSpPr>
            <p:cNvPr id="42" name="直線接點 41"/>
            <p:cNvCxnSpPr/>
            <p:nvPr/>
          </p:nvCxnSpPr>
          <p:spPr bwMode="auto">
            <a:xfrm>
              <a:off x="2254896" y="4361343"/>
              <a:ext cx="19802199"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pic>
          <p:nvPicPr>
            <p:cNvPr id="43" name="圖片 42">
              <a:extLst>
                <a:ext uri="{FF2B5EF4-FFF2-40B4-BE49-F238E27FC236}">
                  <a16:creationId xmlns:a16="http://schemas.microsoft.com/office/drawing/2014/main" xmlns="" id="{0AC653D9-9A88-4742-8AE8-A2F4D5675F85}"/>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9023648" y="5401964"/>
              <a:ext cx="2374900" cy="2374900"/>
            </a:xfrm>
            <a:prstGeom prst="rect">
              <a:avLst/>
            </a:prstGeom>
          </p:spPr>
        </p:pic>
      </p:grpSp>
      <p:pic>
        <p:nvPicPr>
          <p:cNvPr id="44" name="Picture 2" descr="C:\Users\123\Downloads\1598103492941.jpg"/>
          <p:cNvPicPr>
            <a:picLocks noChangeAspect="1" noChangeArrowheads="1"/>
          </p:cNvPicPr>
          <p:nvPr/>
        </p:nvPicPr>
        <p:blipFill>
          <a:blip r:embed="rId6" cstate="print"/>
          <a:srcRect/>
          <a:stretch>
            <a:fillRect/>
          </a:stretch>
        </p:blipFill>
        <p:spPr bwMode="auto">
          <a:xfrm>
            <a:off x="1174776" y="2935181"/>
            <a:ext cx="6286544" cy="4714907"/>
          </a:xfrm>
          <a:prstGeom prst="rect">
            <a:avLst/>
          </a:prstGeom>
          <a:noFill/>
          <a:effectLst>
            <a:softEdge rad="317500"/>
          </a:effectLst>
        </p:spPr>
      </p:pic>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sp>
        <p:nvSpPr>
          <p:cNvPr id="48" name="文字方塊 47">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19</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課程設計</a:t>
            </a:r>
            <a:endParaRPr lang="en-US" altLang="zh-CN" sz="9600" b="1" dirty="0">
              <a:solidFill>
                <a:srgbClr val="4C4C4C"/>
              </a:solidFill>
              <a:latin typeface="Microsoft JhengHei"/>
              <a:ea typeface="Microsoft JhengHei"/>
            </a:endParaRPr>
          </a:p>
        </p:txBody>
      </p:sp>
      <p:sp>
        <p:nvSpPr>
          <p:cNvPr id="58" name="文字方塊 57"/>
          <p:cNvSpPr txBox="1"/>
          <p:nvPr/>
        </p:nvSpPr>
        <p:spPr>
          <a:xfrm>
            <a:off x="11543928" y="6065912"/>
            <a:ext cx="5328592" cy="2554545"/>
          </a:xfrm>
          <a:prstGeom prst="rect">
            <a:avLst/>
          </a:prstGeom>
          <a:noFill/>
        </p:spPr>
        <p:txBody>
          <a:bodyPr wrap="square" rtlCol="0">
            <a:spAutoFit/>
          </a:bodyPr>
          <a:lstStyle/>
          <a:p>
            <a:pPr marL="360363" indent="-360363" algn="l"/>
            <a:r>
              <a:rPr lang="zh-TW" altLang="en-US" sz="3200" dirty="0" smtClean="0">
                <a:latin typeface="微軟正黑體" pitchFamily="34" charset="-120"/>
                <a:ea typeface="微軟正黑體" pitchFamily="34" charset="-120"/>
              </a:rPr>
              <a:t>分析花卉的評分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定時拍攝照片上傳雲端</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照片影像辨識花卉</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花卉成色</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健康狀態</a:t>
            </a:r>
            <a:r>
              <a:rPr lang="en-US" altLang="zh-TW" sz="3200" dirty="0" smtClean="0">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latin typeface="微軟正黑體" pitchFamily="34" charset="-120"/>
                <a:ea typeface="微軟正黑體" pitchFamily="34" charset="-120"/>
              </a:rPr>
              <a:t>花卉數量</a:t>
            </a:r>
            <a:endParaRPr lang="en-US" altLang="zh-TW" sz="3200" dirty="0" smtClean="0">
              <a:latin typeface="微軟正黑體" pitchFamily="34" charset="-120"/>
              <a:ea typeface="微軟正黑體" pitchFamily="34" charset="-120"/>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3"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3" name="圓角矩形 62"/>
          <p:cNvSpPr/>
          <p:nvPr/>
        </p:nvSpPr>
        <p:spPr bwMode="auto">
          <a:xfrm>
            <a:off x="17304568"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機器學習最佳參數建議</a:t>
            </a:r>
            <a:endParaRPr lang="zh-TW" altLang="en-US" sz="4000" dirty="0">
              <a:latin typeface="微軟正黑體" pitchFamily="34" charset="-120"/>
              <a:ea typeface="微軟正黑體" pitchFamily="34" charset="-120"/>
            </a:endParaRPr>
          </a:p>
        </p:txBody>
      </p:sp>
      <p:sp>
        <p:nvSpPr>
          <p:cNvPr id="66" name="矩形 65"/>
          <p:cNvSpPr/>
          <p:nvPr/>
        </p:nvSpPr>
        <p:spPr>
          <a:xfrm>
            <a:off x="17520592" y="7411412"/>
            <a:ext cx="6336704" cy="304698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澆灌行為、日燈照行為</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對應成長周期與健康狀態評分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a:t>
            </a:r>
            <a:r>
              <a:rPr lang="zh-TW" altLang="en-US" sz="3200" dirty="0">
                <a:latin typeface="微軟正黑體" pitchFamily="34" charset="-120"/>
                <a:ea typeface="微軟正黑體" pitchFamily="34" charset="-120"/>
              </a:rPr>
              <a:t>對應影像</a:t>
            </a:r>
            <a:r>
              <a:rPr lang="zh-TW" altLang="en-US" sz="3200" dirty="0" smtClean="0">
                <a:latin typeface="微軟正黑體" pitchFamily="34" charset="-120"/>
                <a:ea typeface="微軟正黑體" pitchFamily="34" charset="-120"/>
              </a:rPr>
              <a:t>辨識評分結果</a:t>
            </a:r>
            <a:r>
              <a:rPr lang="zh-TW" altLang="en-US" sz="3200" dirty="0">
                <a:latin typeface="微軟正黑體" pitchFamily="34" charset="-120"/>
                <a:ea typeface="微軟正黑體" pitchFamily="34" charset="-120"/>
              </a:rPr>
              <a:t>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數據參數輸入資料庫</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機器學習</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環境控制變因下建議最佳參數</a:t>
            </a:r>
            <a:endParaRPr lang="en-US" altLang="zh-TW" sz="3200" dirty="0">
              <a:latin typeface="微軟正黑體" pitchFamily="34" charset="-120"/>
              <a:ea typeface="微軟正黑體" pitchFamily="34" charset="-12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grpSp>
        <p:nvGrpSpPr>
          <p:cNvPr id="2" name="群組 23"/>
          <p:cNvGrpSpPr/>
          <p:nvPr/>
        </p:nvGrpSpPr>
        <p:grpSpPr>
          <a:xfrm>
            <a:off x="1534815" y="5470684"/>
            <a:ext cx="9361039" cy="2880320"/>
            <a:chOff x="1261987" y="3786166"/>
            <a:chExt cx="10715699" cy="3993452"/>
          </a:xfrm>
        </p:grpSpPr>
        <p:pic>
          <p:nvPicPr>
            <p:cNvPr id="25" name="Picture 4" descr="康乃馨- 维基百科，自由的百科全书"/>
            <p:cNvPicPr>
              <a:picLocks noChangeAspect="1" noChangeArrowheads="1"/>
            </p:cNvPicPr>
            <p:nvPr/>
          </p:nvPicPr>
          <p:blipFill>
            <a:blip r:embed="rId4" cstate="print"/>
            <a:srcRect/>
            <a:stretch>
              <a:fillRect/>
            </a:stretch>
          </p:blipFill>
          <p:spPr bwMode="auto">
            <a:xfrm>
              <a:off x="1476300" y="3786166"/>
              <a:ext cx="4381528" cy="3286148"/>
            </a:xfrm>
            <a:prstGeom prst="rect">
              <a:avLst/>
            </a:prstGeom>
            <a:noFill/>
          </p:spPr>
        </p:pic>
        <p:pic>
          <p:nvPicPr>
            <p:cNvPr id="26" name="Picture 6" descr="https://i2.kknews.cc/SIG=1h6vg6a/np700010o78102821sn.jpg"/>
            <p:cNvPicPr>
              <a:picLocks noChangeAspect="1" noChangeArrowheads="1"/>
            </p:cNvPicPr>
            <p:nvPr/>
          </p:nvPicPr>
          <p:blipFill>
            <a:blip r:embed="rId5" cstate="print"/>
            <a:srcRect l="14063" b="17207"/>
            <a:stretch>
              <a:fillRect/>
            </a:stretch>
          </p:blipFill>
          <p:spPr bwMode="auto">
            <a:xfrm>
              <a:off x="6905588" y="3786166"/>
              <a:ext cx="4559648" cy="3294598"/>
            </a:xfrm>
            <a:prstGeom prst="rect">
              <a:avLst/>
            </a:prstGeom>
            <a:noFill/>
          </p:spPr>
        </p:pic>
        <p:sp>
          <p:nvSpPr>
            <p:cNvPr id="27" name="矩形 26"/>
            <p:cNvSpPr/>
            <p:nvPr/>
          </p:nvSpPr>
          <p:spPr>
            <a:xfrm>
              <a:off x="6691274" y="7054194"/>
              <a:ext cx="528641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夏天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五色梅</a:t>
              </a:r>
              <a:endParaRPr lang="zh-CN" altLang="en-US" sz="2800" dirty="0">
                <a:latin typeface="Microsoft JhengHei" pitchFamily="34" charset="-120"/>
                <a:ea typeface="Microsoft JhengHei" pitchFamily="34" charset="-120"/>
              </a:endParaRPr>
            </a:p>
          </p:txBody>
        </p:sp>
        <p:sp>
          <p:nvSpPr>
            <p:cNvPr id="28" name="矩形 27"/>
            <p:cNvSpPr/>
            <p:nvPr/>
          </p:nvSpPr>
          <p:spPr>
            <a:xfrm>
              <a:off x="1261987" y="7054194"/>
              <a:ext cx="4615994"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春天</a:t>
              </a:r>
              <a:r>
                <a:rPr lang="en-US" altLang="zh-TW" sz="2800" b="1" dirty="0" smtClean="0">
                  <a:latin typeface="Microsoft JhengHei" pitchFamily="34" charset="-120"/>
                  <a:ea typeface="Microsoft JhengHei" pitchFamily="34" charset="-120"/>
                </a:rPr>
                <a:t>: </a:t>
              </a:r>
              <a:r>
                <a:rPr lang="zh-TW" altLang="en-US" sz="2800" b="1" dirty="0" smtClean="0">
                  <a:latin typeface="Microsoft JhengHei" pitchFamily="34" charset="-120"/>
                  <a:ea typeface="Microsoft JhengHei" pitchFamily="34" charset="-120"/>
                </a:rPr>
                <a:t>石竹花</a:t>
              </a:r>
              <a:r>
                <a:rPr lang="en-US" altLang="zh-TW" sz="2800" b="1" dirty="0">
                  <a:latin typeface="Microsoft JhengHei" pitchFamily="34" charset="-120"/>
                  <a:ea typeface="Microsoft JhengHei" pitchFamily="34" charset="-120"/>
                </a:rPr>
                <a:t>(</a:t>
              </a:r>
              <a:r>
                <a:rPr lang="zh-TW" altLang="en-US" sz="2800" b="1" dirty="0">
                  <a:latin typeface="Microsoft JhengHei" pitchFamily="34" charset="-120"/>
                  <a:ea typeface="Microsoft JhengHei" pitchFamily="34" charset="-120"/>
                </a:rPr>
                <a:t>康乃馨</a:t>
              </a:r>
              <a:r>
                <a:rPr lang="en-US" altLang="zh-TW" sz="2800" b="1" dirty="0" smtClean="0">
                  <a:latin typeface="Microsoft JhengHei" pitchFamily="34" charset="-120"/>
                  <a:ea typeface="Microsoft JhengHei" pitchFamily="34" charset="-120"/>
                </a:rPr>
                <a:t>)</a:t>
              </a:r>
              <a:endParaRPr lang="zh-CN" altLang="en-US" sz="2800" dirty="0">
                <a:latin typeface="Microsoft JhengHei" pitchFamily="34" charset="-120"/>
                <a:ea typeface="Microsoft JhengHei" pitchFamily="34" charset="-120"/>
              </a:endParaRPr>
            </a:p>
          </p:txBody>
        </p:sp>
      </p:grpSp>
      <p:grpSp>
        <p:nvGrpSpPr>
          <p:cNvPr id="3" name="群組 30"/>
          <p:cNvGrpSpPr/>
          <p:nvPr/>
        </p:nvGrpSpPr>
        <p:grpSpPr>
          <a:xfrm>
            <a:off x="1462808" y="8619755"/>
            <a:ext cx="9423446" cy="2918765"/>
            <a:chOff x="12192001" y="3757665"/>
            <a:chExt cx="10787137" cy="4046754"/>
          </a:xfrm>
        </p:grpSpPr>
        <p:pic>
          <p:nvPicPr>
            <p:cNvPr id="32" name="Picture 8" descr="https://upload.wikimedia.org/wikipedia/commons/4/45/Xifuhaitang.jpg"/>
            <p:cNvPicPr>
              <a:picLocks noChangeAspect="1" noChangeArrowheads="1"/>
            </p:cNvPicPr>
            <p:nvPr/>
          </p:nvPicPr>
          <p:blipFill>
            <a:blip r:embed="rId6" cstate="print"/>
            <a:srcRect/>
            <a:stretch>
              <a:fillRect/>
            </a:stretch>
          </p:blipFill>
          <p:spPr bwMode="auto">
            <a:xfrm>
              <a:off x="12430128" y="3786166"/>
              <a:ext cx="4476780" cy="3357586"/>
            </a:xfrm>
            <a:prstGeom prst="rect">
              <a:avLst/>
            </a:prstGeom>
            <a:noFill/>
          </p:spPr>
        </p:pic>
        <p:sp>
          <p:nvSpPr>
            <p:cNvPr id="33" name="矩形 32"/>
            <p:cNvSpPr/>
            <p:nvPr/>
          </p:nvSpPr>
          <p:spPr>
            <a:xfrm>
              <a:off x="12192001" y="7078995"/>
              <a:ext cx="469842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秋天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海棠</a:t>
              </a:r>
              <a:endParaRPr lang="zh-CN" altLang="en-US" sz="2800" dirty="0">
                <a:latin typeface="Microsoft JhengHei" pitchFamily="34" charset="-120"/>
                <a:ea typeface="Microsoft JhengHei" pitchFamily="34" charset="-120"/>
              </a:endParaRPr>
            </a:p>
          </p:txBody>
        </p:sp>
        <p:pic>
          <p:nvPicPr>
            <p:cNvPr id="34" name="Picture 10" descr="https://i2.kknews.cc/SIG=3qkravl/402p000099po9741o41p.jpg"/>
            <p:cNvPicPr>
              <a:picLocks noChangeAspect="1" noChangeArrowheads="1"/>
            </p:cNvPicPr>
            <p:nvPr/>
          </p:nvPicPr>
          <p:blipFill>
            <a:blip r:embed="rId7" cstate="print"/>
            <a:srcRect/>
            <a:stretch>
              <a:fillRect/>
            </a:stretch>
          </p:blipFill>
          <p:spPr bwMode="auto">
            <a:xfrm>
              <a:off x="17835603" y="3757665"/>
              <a:ext cx="4714907" cy="3386087"/>
            </a:xfrm>
            <a:prstGeom prst="rect">
              <a:avLst/>
            </a:prstGeom>
            <a:noFill/>
          </p:spPr>
        </p:pic>
        <p:sp>
          <p:nvSpPr>
            <p:cNvPr id="35" name="矩形 34"/>
            <p:cNvSpPr/>
            <p:nvPr/>
          </p:nvSpPr>
          <p:spPr>
            <a:xfrm>
              <a:off x="17692726" y="7078995"/>
              <a:ext cx="528641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冬天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長壽花</a:t>
              </a:r>
              <a:endParaRPr lang="zh-CN" altLang="en-US" sz="2800" dirty="0">
                <a:latin typeface="Microsoft JhengHei" pitchFamily="34" charset="-120"/>
                <a:ea typeface="Microsoft JhengHei" pitchFamily="34" charset="-120"/>
              </a:endParaRPr>
            </a:p>
          </p:txBody>
        </p:sp>
      </p:grpSp>
      <p:sp>
        <p:nvSpPr>
          <p:cNvPr id="38" name="圓角矩形 37"/>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4000" dirty="0" smtClean="0">
                <a:latin typeface="微軟正黑體" pitchFamily="34" charset="-120"/>
                <a:ea typeface="微軟正黑體" pitchFamily="34" charset="-120"/>
              </a:rPr>
              <a:t>Edge</a:t>
            </a:r>
            <a:r>
              <a:rPr lang="zh-TW" altLang="en-US" sz="4000" dirty="0" smtClean="0">
                <a:latin typeface="微軟正黑體" pitchFamily="34" charset="-120"/>
                <a:ea typeface="微軟正黑體" pitchFamily="34" charset="-120"/>
              </a:rPr>
              <a:t> </a:t>
            </a:r>
            <a:r>
              <a:rPr lang="en-US" altLang="zh-TW" sz="4000" dirty="0" smtClean="0">
                <a:latin typeface="微軟正黑體" pitchFamily="34" charset="-120"/>
                <a:ea typeface="微軟正黑體" pitchFamily="34" charset="-120"/>
              </a:rPr>
              <a:t>or Cloud</a:t>
            </a:r>
            <a:r>
              <a:rPr lang="zh-TW" altLang="en-US" sz="4000" dirty="0" smtClean="0">
                <a:latin typeface="微軟正黑體" pitchFamily="34" charset="-120"/>
                <a:ea typeface="微軟正黑體" pitchFamily="34" charset="-120"/>
              </a:rPr>
              <a:t>評分系統</a:t>
            </a:r>
            <a:endParaRPr lang="zh-TW" altLang="en-US" sz="4000" dirty="0">
              <a:latin typeface="微軟正黑體" pitchFamily="34" charset="-120"/>
              <a:ea typeface="微軟正黑體" pitchFamily="34" charset="-120"/>
            </a:endParaRPr>
          </a:p>
        </p:txBody>
      </p:sp>
      <p:sp>
        <p:nvSpPr>
          <p:cNvPr id="39" name="矩形 38"/>
          <p:cNvSpPr/>
          <p:nvPr/>
        </p:nvSpPr>
        <p:spPr>
          <a:xfrm>
            <a:off x="17520592" y="5993904"/>
            <a:ext cx="6408712" cy="58477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各學生的種植結果一同進行評分</a:t>
            </a:r>
            <a:endParaRPr lang="en-US" altLang="zh-TW" sz="3200" dirty="0">
              <a:latin typeface="微軟正黑體" pitchFamily="34" charset="-120"/>
              <a:ea typeface="微軟正黑體" pitchFamily="34" charset="-120"/>
            </a:endParaRPr>
          </a:p>
        </p:txBody>
      </p:sp>
      <p:sp>
        <p:nvSpPr>
          <p:cNvPr id="40" name="圓角矩形 39"/>
          <p:cNvSpPr/>
          <p:nvPr/>
        </p:nvSpPr>
        <p:spPr bwMode="auto">
          <a:xfrm>
            <a:off x="3191000" y="118265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鎖定不同季節主題設定</a:t>
            </a:r>
            <a:endParaRPr lang="zh-TW" altLang="en-US" sz="4000" dirty="0">
              <a:latin typeface="微軟正黑體" pitchFamily="34" charset="-120"/>
              <a:ea typeface="微軟正黑體" pitchFamily="34" charset="-120"/>
            </a:endParaRPr>
          </a:p>
        </p:txBody>
      </p:sp>
      <p:sp>
        <p:nvSpPr>
          <p:cNvPr id="54" name="五邊形 53"/>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rgbClr val="FFFFFF"/>
                </a:solidFill>
                <a:latin typeface="微軟正黑體" pitchFamily="34" charset="-120"/>
                <a:ea typeface="微軟正黑體" pitchFamily="34" charset="-120"/>
              </a:rPr>
              <a:t>實驗觀察 </a:t>
            </a:r>
            <a:r>
              <a:rPr lang="en-US" altLang="zh-TW" sz="3600" dirty="0" smtClean="0">
                <a:solidFill>
                  <a:srgbClr val="FFFFFF"/>
                </a:solidFill>
                <a:latin typeface="微軟正黑體" pitchFamily="34" charset="-120"/>
                <a:ea typeface="微軟正黑體" pitchFamily="34" charset="-120"/>
              </a:rPr>
              <a:t>(Deploy)</a:t>
            </a:r>
            <a:endParaRPr lang="zh-TW" altLang="en-US" sz="3600" dirty="0" smtClean="0">
              <a:solidFill>
                <a:srgbClr val="FFFFFF"/>
              </a:solidFill>
              <a:latin typeface="微軟正黑體" pitchFamily="34" charset="-120"/>
              <a:ea typeface="微軟正黑體" pitchFamily="34" charset="-120"/>
            </a:endParaRPr>
          </a:p>
        </p:txBody>
      </p:sp>
      <p:sp>
        <p:nvSpPr>
          <p:cNvPr id="41" name="五邊形 40"/>
          <p:cNvSpPr/>
          <p:nvPr/>
        </p:nvSpPr>
        <p:spPr bwMode="auto">
          <a:xfrm>
            <a:off x="8335470" y="3905678"/>
            <a:ext cx="7641051" cy="900000"/>
          </a:xfrm>
          <a:prstGeom prst="homePlate">
            <a:avLst/>
          </a:prstGeom>
          <a:solidFill>
            <a:srgbClr val="DF5327">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FFFFFF"/>
                </a:solidFill>
                <a:latin typeface="微軟正黑體" pitchFamily="34" charset="-120"/>
                <a:ea typeface="微軟正黑體" pitchFamily="34" charset="-120"/>
              </a:rPr>
              <a:t>模型優化</a:t>
            </a:r>
            <a:r>
              <a:rPr lang="en-US" altLang="zh-TW" sz="3600" kern="0" dirty="0" smtClean="0">
                <a:solidFill>
                  <a:srgbClr val="FFFFFF"/>
                </a:solidFill>
                <a:latin typeface="微軟正黑體" pitchFamily="34" charset="-120"/>
                <a:ea typeface="微軟正黑體" pitchFamily="34" charset="-120"/>
              </a:rPr>
              <a:t>(Optimize)</a:t>
            </a:r>
            <a:endParaRPr lang="zh-TW" altLang="en-US" sz="3600" kern="0" dirty="0" smtClean="0">
              <a:solidFill>
                <a:srgbClr val="FFFFFF"/>
              </a:solidFill>
              <a:latin typeface="微軟正黑體" pitchFamily="34" charset="-120"/>
              <a:ea typeface="微軟正黑體" pitchFamily="34" charset="-120"/>
            </a:endParaRPr>
          </a:p>
        </p:txBody>
      </p:sp>
      <p:sp>
        <p:nvSpPr>
          <p:cNvPr id="56" name="五邊形 55"/>
          <p:cNvSpPr/>
          <p:nvPr/>
        </p:nvSpPr>
        <p:spPr bwMode="auto">
          <a:xfrm>
            <a:off x="1246784" y="3905675"/>
            <a:ext cx="7641051" cy="900000"/>
          </a:xfrm>
          <a:prstGeom prst="homePlate">
            <a:avLst/>
          </a:prstGeom>
          <a:solidFill>
            <a:srgbClr val="FFD55E">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000000">
                    <a:lumMod val="60000"/>
                    <a:lumOff val="40000"/>
                  </a:srgbClr>
                </a:solidFill>
                <a:latin typeface="微軟正黑體" pitchFamily="34" charset="-120"/>
                <a:ea typeface="微軟正黑體" pitchFamily="34" charset="-120"/>
              </a:rPr>
              <a:t>模型建立</a:t>
            </a:r>
            <a:r>
              <a:rPr lang="en-US" altLang="zh-TW" sz="3600" kern="0" dirty="0" smtClean="0">
                <a:solidFill>
                  <a:srgbClr val="000000">
                    <a:lumMod val="60000"/>
                    <a:lumOff val="40000"/>
                  </a:srgbClr>
                </a:solidFill>
                <a:latin typeface="微軟正黑體" pitchFamily="34" charset="-120"/>
                <a:ea typeface="微軟正黑體" pitchFamily="34" charset="-120"/>
              </a:rPr>
              <a:t>(Build)</a:t>
            </a:r>
            <a:endParaRPr lang="zh-TW" altLang="en-US" sz="3600" kern="0" dirty="0" smtClean="0">
              <a:solidFill>
                <a:srgbClr val="000000">
                  <a:lumMod val="60000"/>
                  <a:lumOff val="40000"/>
                </a:srgbClr>
              </a:solidFill>
              <a:latin typeface="微軟正黑體" pitchFamily="34" charset="-120"/>
              <a:ea typeface="微軟正黑體" pitchFamily="34" charset="-120"/>
            </a:endParaRPr>
          </a:p>
        </p:txBody>
      </p:sp>
      <p:sp>
        <p:nvSpPr>
          <p:cNvPr id="29" name="文字方塊 2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20</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實驗觀察 </a:t>
            </a:r>
            <a:r>
              <a:rPr lang="en-US" altLang="zh-TW" sz="3600" dirty="0" smtClean="0">
                <a:solidFill>
                  <a:schemeClr val="tx1">
                    <a:lumMod val="60000"/>
                    <a:lumOff val="40000"/>
                  </a:schemeClr>
                </a:solidFill>
                <a:latin typeface="微軟正黑體" pitchFamily="34" charset="-120"/>
                <a:ea typeface="微軟正黑體" pitchFamily="34" charset="-120"/>
              </a:rPr>
              <a:t>(Deploy)</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pic>
        <p:nvPicPr>
          <p:cNvPr id="1026" name="Picture 2"/>
          <p:cNvPicPr>
            <a:picLocks noChangeAspect="1" noChangeArrowheads="1"/>
          </p:cNvPicPr>
          <p:nvPr/>
        </p:nvPicPr>
        <p:blipFill>
          <a:blip r:embed="rId2" cstate="print"/>
          <a:srcRect/>
          <a:stretch>
            <a:fillRect/>
          </a:stretch>
        </p:blipFill>
        <p:spPr bwMode="auto">
          <a:xfrm>
            <a:off x="8447584" y="8283494"/>
            <a:ext cx="2160240" cy="267681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94856" y="8226152"/>
            <a:ext cx="4032448" cy="272918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071320" y="8306591"/>
            <a:ext cx="2087816" cy="2736304"/>
          </a:xfrm>
          <a:prstGeom prst="rect">
            <a:avLst/>
          </a:prstGeom>
          <a:noFill/>
          <a:ln w="9525">
            <a:noFill/>
            <a:miter lim="800000"/>
            <a:headEnd/>
            <a:tailEnd/>
          </a:ln>
        </p:spPr>
      </p:pic>
      <p:pic>
        <p:nvPicPr>
          <p:cNvPr id="52" name="Picture 4" descr="https://makerpro.cc/wp-content/uploads/2021/07/%E5%9C%96%E7%89%87-1-1.png"/>
          <p:cNvPicPr>
            <a:picLocks noChangeAspect="1" noChangeArrowheads="1"/>
          </p:cNvPicPr>
          <p:nvPr/>
        </p:nvPicPr>
        <p:blipFill>
          <a:blip r:embed="rId5" cstate="print"/>
          <a:srcRect l="1160" t="3913" r="43297" b="67067"/>
          <a:stretch>
            <a:fillRect/>
          </a:stretch>
        </p:blipFill>
        <p:spPr bwMode="auto">
          <a:xfrm>
            <a:off x="2254896" y="5777880"/>
            <a:ext cx="7973683" cy="2376264"/>
          </a:xfrm>
          <a:prstGeom prst="rect">
            <a:avLst/>
          </a:prstGeom>
          <a:noFill/>
        </p:spPr>
      </p:pic>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accent3"/>
                  </a:solidFill>
                  <a:latin typeface="微軟正黑體" pitchFamily="34" charset="-120"/>
                  <a:ea typeface="微軟正黑體" pitchFamily="34" charset="-120"/>
                </a:rPr>
                <a:t>模型優化</a:t>
              </a:r>
              <a:r>
                <a:rPr lang="en-US" altLang="zh-TW" sz="3600" dirty="0" smtClean="0">
                  <a:solidFill>
                    <a:schemeClr val="accent3"/>
                  </a:solidFill>
                  <a:latin typeface="微軟正黑體" pitchFamily="34" charset="-120"/>
                  <a:ea typeface="微軟正黑體" pitchFamily="34" charset="-120"/>
                </a:rPr>
                <a:t>(Optimize)</a:t>
              </a:r>
              <a:endParaRPr lang="zh-TW" altLang="en-US" sz="3600" dirty="0" smtClean="0">
                <a:solidFill>
                  <a:schemeClr val="accent3"/>
                </a:solidFill>
                <a:latin typeface="微軟正黑體" pitchFamily="34" charset="-120"/>
                <a:ea typeface="微軟正黑體" pitchFamily="34" charset="-12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模型建立</a:t>
              </a:r>
              <a:r>
                <a:rPr lang="en-US" altLang="zh-TW" sz="3600" dirty="0" smtClean="0">
                  <a:solidFill>
                    <a:schemeClr val="tx1">
                      <a:lumMod val="60000"/>
                      <a:lumOff val="40000"/>
                    </a:schemeClr>
                  </a:solidFill>
                  <a:latin typeface="微軟正黑體" pitchFamily="34" charset="-120"/>
                  <a:ea typeface="微軟正黑體" pitchFamily="34" charset="-120"/>
                </a:rPr>
                <a:t>(Build)</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grpSp>
      <p:sp>
        <p:nvSpPr>
          <p:cNvPr id="57" name="矩形 56"/>
          <p:cNvSpPr/>
          <p:nvPr/>
        </p:nvSpPr>
        <p:spPr>
          <a:xfrm>
            <a:off x="2686944" y="11394504"/>
            <a:ext cx="7395358" cy="646331"/>
          </a:xfrm>
          <a:prstGeom prst="rect">
            <a:avLst/>
          </a:prstGeom>
        </p:spPr>
        <p:txBody>
          <a:bodyPr wrap="none">
            <a:spAutoFit/>
          </a:bodyPr>
          <a:lstStyle/>
          <a:p>
            <a:r>
              <a:rPr lang="en-US" altLang="zh-TW" sz="3600" dirty="0" smtClean="0"/>
              <a:t>Intel </a:t>
            </a:r>
            <a:r>
              <a:rPr lang="en-US" altLang="zh-TW" sz="3600" dirty="0" err="1" smtClean="0"/>
              <a:t>DevCloud</a:t>
            </a:r>
            <a:r>
              <a:rPr lang="en-US" altLang="zh-TW" sz="3600" dirty="0" smtClean="0"/>
              <a:t> Sample Applications</a:t>
            </a:r>
            <a:endParaRPr lang="zh-TW" altLang="en-US" sz="3600" dirty="0"/>
          </a:p>
        </p:txBody>
      </p:sp>
      <p:sp>
        <p:nvSpPr>
          <p:cNvPr id="58" name="文字方塊 57"/>
          <p:cNvSpPr txBox="1"/>
          <p:nvPr/>
        </p:nvSpPr>
        <p:spPr>
          <a:xfrm>
            <a:off x="11831960" y="5921896"/>
            <a:ext cx="6552728" cy="2554545"/>
          </a:xfrm>
          <a:prstGeom prst="rect">
            <a:avLst/>
          </a:prstGeom>
          <a:noFill/>
        </p:spPr>
        <p:txBody>
          <a:bodyPr wrap="square" rtlCol="0">
            <a:spAutoFit/>
          </a:bodyPr>
          <a:lstStyle/>
          <a:p>
            <a:pPr marL="360363" indent="-360363" algn="l"/>
            <a:r>
              <a:rPr lang="zh-TW" altLang="en-US" sz="3200" dirty="0" smtClean="0">
                <a:solidFill>
                  <a:schemeClr val="tx1"/>
                </a:solidFill>
                <a:latin typeface="微軟正黑體" pitchFamily="34" charset="-120"/>
                <a:ea typeface="微軟正黑體" pitchFamily="34" charset="-120"/>
              </a:rPr>
              <a:t>分析花卉的評分</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定時拍攝照片上傳雲端</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照片影像辨識花卉</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花卉成色</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健康狀態</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花卉數量</a:t>
            </a:r>
            <a:endParaRPr lang="en-US" altLang="zh-TW" sz="3200" dirty="0" smtClean="0">
              <a:solidFill>
                <a:schemeClr val="tx1"/>
              </a:solidFill>
              <a:latin typeface="微軟正黑體" pitchFamily="34" charset="-120"/>
              <a:ea typeface="微軟正黑體" pitchFamily="34" charset="-120"/>
            </a:endParaRPr>
          </a:p>
        </p:txBody>
      </p:sp>
      <p:pic>
        <p:nvPicPr>
          <p:cNvPr id="59" name="Picture 16" descr="Laptop Icon向量圖形及更多一個物體圖片- iStock"/>
          <p:cNvPicPr>
            <a:picLocks noChangeAspect="1" noChangeArrowheads="1"/>
          </p:cNvPicPr>
          <p:nvPr/>
        </p:nvPicPr>
        <p:blipFill>
          <a:blip r:embed="rId6"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7"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2" name="圓角矩形 61"/>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3" name="圓角矩形 62"/>
          <p:cNvSpPr/>
          <p:nvPr/>
        </p:nvSpPr>
        <p:spPr bwMode="auto">
          <a:xfrm>
            <a:off x="17304568" y="821990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65" name="矩形 64"/>
          <p:cNvSpPr/>
          <p:nvPr/>
        </p:nvSpPr>
        <p:spPr>
          <a:xfrm>
            <a:off x="17520592" y="5993904"/>
            <a:ext cx="6408712" cy="2062103"/>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土壤濕度、空氣溫濕度</a:t>
            </a:r>
            <a:endParaRPr lang="en-US" altLang="zh-TW" sz="3200" dirty="0" smtClean="0">
              <a:latin typeface="微軟正黑體" pitchFamily="34" charset="-120"/>
              <a:ea typeface="微軟正黑體" pitchFamily="34" charset="-120"/>
            </a:endParaRPr>
          </a:p>
          <a:p>
            <a:pPr marL="360363" indent="-360363" algn="l"/>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 ML</a:t>
            </a:r>
            <a:r>
              <a:rPr lang="zh-TW" altLang="en-US" sz="3200" dirty="0">
                <a:latin typeface="微軟正黑體" pitchFamily="34" charset="-120"/>
                <a:ea typeface="微軟正黑體" pitchFamily="34" charset="-120"/>
              </a:rPr>
              <a:t>調整澆灌</a:t>
            </a:r>
            <a:r>
              <a:rPr lang="zh-TW" altLang="en-US" sz="3200" dirty="0" smtClean="0">
                <a:latin typeface="微軟正黑體" pitchFamily="34" charset="-120"/>
                <a:ea typeface="微軟正黑體" pitchFamily="34" charset="-120"/>
              </a:rPr>
              <a:t>行為、空氣調節</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日照時間與生長燈時間計算</a:t>
            </a:r>
            <a:endParaRPr lang="en-US" altLang="zh-TW" sz="3200" dirty="0">
              <a:latin typeface="微軟正黑體" pitchFamily="34" charset="-120"/>
              <a:ea typeface="微軟正黑體" pitchFamily="34" charset="-120"/>
            </a:endParaRPr>
          </a:p>
          <a:p>
            <a:pPr marL="360363" indent="-360363" algn="l"/>
            <a:r>
              <a:rPr lang="en-US" altLang="zh-TW" sz="3200" dirty="0" smtClean="0">
                <a:latin typeface="微軟正黑體" pitchFamily="34" charset="-120"/>
                <a:ea typeface="微軟正黑體" pitchFamily="34" charset="-120"/>
              </a:rPr>
              <a:t>    - 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66" name="矩形 65"/>
          <p:cNvSpPr/>
          <p:nvPr/>
        </p:nvSpPr>
        <p:spPr>
          <a:xfrm>
            <a:off x="17520592" y="8946232"/>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25" name="文字方塊 24">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21</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實驗觀察 </a:t>
            </a:r>
            <a:r>
              <a:rPr lang="en-US" altLang="zh-TW" sz="3600" dirty="0" smtClean="0">
                <a:solidFill>
                  <a:schemeClr val="tx1">
                    <a:lumMod val="60000"/>
                    <a:lumOff val="40000"/>
                  </a:schemeClr>
                </a:solidFill>
                <a:latin typeface="微軟正黑體" pitchFamily="34" charset="-120"/>
                <a:ea typeface="微軟正黑體" pitchFamily="34" charset="-120"/>
              </a:rPr>
              <a:t>(Deploy)</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accent3"/>
                  </a:solidFill>
                  <a:latin typeface="微軟正黑體" pitchFamily="34" charset="-120"/>
                  <a:ea typeface="微軟正黑體" pitchFamily="34" charset="-120"/>
                </a:rPr>
                <a:t>模型優化</a:t>
              </a:r>
              <a:r>
                <a:rPr lang="en-US" altLang="zh-TW" sz="3600" dirty="0" smtClean="0">
                  <a:solidFill>
                    <a:schemeClr val="accent3"/>
                  </a:solidFill>
                  <a:latin typeface="微軟正黑體" pitchFamily="34" charset="-120"/>
                  <a:ea typeface="微軟正黑體" pitchFamily="34" charset="-120"/>
                </a:rPr>
                <a:t>(Optimize)</a:t>
              </a:r>
              <a:endParaRPr lang="zh-TW" altLang="en-US" sz="3600" dirty="0" smtClean="0">
                <a:solidFill>
                  <a:schemeClr val="accent3"/>
                </a:solidFill>
                <a:latin typeface="微軟正黑體" pitchFamily="34" charset="-120"/>
                <a:ea typeface="微軟正黑體" pitchFamily="34" charset="-12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模型建立</a:t>
              </a:r>
              <a:r>
                <a:rPr lang="en-US" altLang="zh-TW" sz="3600" dirty="0" smtClean="0">
                  <a:solidFill>
                    <a:schemeClr val="tx1">
                      <a:lumMod val="60000"/>
                      <a:lumOff val="40000"/>
                    </a:schemeClr>
                  </a:solidFill>
                  <a:latin typeface="微軟正黑體" pitchFamily="34" charset="-120"/>
                  <a:ea typeface="微軟正黑體" pitchFamily="34" charset="-120"/>
                </a:rPr>
                <a:t>(Build)</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grpSp>
      <p:sp>
        <p:nvSpPr>
          <p:cNvPr id="58" name="文字方塊 57"/>
          <p:cNvSpPr txBox="1"/>
          <p:nvPr/>
        </p:nvSpPr>
        <p:spPr>
          <a:xfrm>
            <a:off x="1333424" y="10144148"/>
            <a:ext cx="5217824" cy="3046988"/>
          </a:xfrm>
          <a:prstGeom prst="rect">
            <a:avLst/>
          </a:prstGeom>
          <a:noFill/>
        </p:spPr>
        <p:txBody>
          <a:bodyPr wrap="square" rtlCol="0">
            <a:spAutoFit/>
          </a:bodyPr>
          <a:lstStyle/>
          <a:p>
            <a:pPr marL="360363" indent="-360363" algn="l"/>
            <a:r>
              <a:rPr lang="zh-TW" altLang="en-US" sz="3200" dirty="0" smtClean="0">
                <a:solidFill>
                  <a:schemeClr val="tx1"/>
                </a:solidFill>
                <a:latin typeface="微軟正黑體" pitchFamily="34" charset="-120"/>
                <a:ea typeface="微軟正黑體" pitchFamily="34" charset="-120"/>
              </a:rPr>
              <a:t>評分健康的差異狀態</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影像辨識上傳照片</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與過去的自己的差異</a:t>
            </a:r>
            <a:endParaRPr lang="en-US" altLang="zh-TW" sz="3200" dirty="0" smtClean="0">
              <a:solidFill>
                <a:schemeClr val="tx1"/>
              </a:solidFill>
              <a:latin typeface="微軟正黑體" pitchFamily="34" charset="-120"/>
              <a:ea typeface="微軟正黑體" pitchFamily="34" charset="-120"/>
            </a:endParaRPr>
          </a:p>
          <a:p>
            <a:pPr marL="360363" indent="-360363" algn="l"/>
            <a:r>
              <a:rPr lang="zh-TW" altLang="en-US" sz="3200" dirty="0" smtClean="0">
                <a:solidFill>
                  <a:schemeClr val="tx1"/>
                </a:solidFill>
                <a:latin typeface="微軟正黑體" pitchFamily="34" charset="-120"/>
                <a:ea typeface="微軟正黑體" pitchFamily="34" charset="-120"/>
              </a:rPr>
              <a:t>評分元素</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花卉成色</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健康狀態</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花卉數量</a:t>
            </a:r>
            <a:endParaRPr lang="en-US" altLang="zh-TW" sz="3200" dirty="0" smtClean="0">
              <a:solidFill>
                <a:schemeClr val="tx1"/>
              </a:solidFill>
              <a:latin typeface="微軟正黑體" pitchFamily="34" charset="-120"/>
              <a:ea typeface="微軟正黑體" pitchFamily="34" charset="-120"/>
            </a:endParaRPr>
          </a:p>
        </p:txBody>
      </p:sp>
      <p:pic>
        <p:nvPicPr>
          <p:cNvPr id="60" name="Picture 2" descr="E:\REND\render-191006\Farm191006.99.png"/>
          <p:cNvPicPr>
            <a:picLocks noChangeAspect="1" noChangeArrowheads="1"/>
          </p:cNvPicPr>
          <p:nvPr/>
        </p:nvPicPr>
        <p:blipFill>
          <a:blip r:embed="rId2" cstate="print"/>
          <a:srcRect l="30850" r="22170"/>
          <a:stretch>
            <a:fillRect/>
          </a:stretch>
        </p:blipFill>
        <p:spPr bwMode="auto">
          <a:xfrm>
            <a:off x="10620364" y="5214926"/>
            <a:ext cx="1825742" cy="2428892"/>
          </a:xfrm>
          <a:prstGeom prst="rect">
            <a:avLst/>
          </a:prstGeom>
          <a:noFill/>
        </p:spPr>
      </p:pic>
      <p:sp>
        <p:nvSpPr>
          <p:cNvPr id="62" name="圓角矩形 61"/>
          <p:cNvSpPr/>
          <p:nvPr/>
        </p:nvSpPr>
        <p:spPr bwMode="auto">
          <a:xfrm>
            <a:off x="1119110" y="535780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3" name="圓角矩形 62"/>
          <p:cNvSpPr/>
          <p:nvPr/>
        </p:nvSpPr>
        <p:spPr bwMode="auto">
          <a:xfrm>
            <a:off x="1119110" y="8303879"/>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65" name="矩形 64"/>
          <p:cNvSpPr/>
          <p:nvPr/>
        </p:nvSpPr>
        <p:spPr>
          <a:xfrm>
            <a:off x="1335134" y="6077882"/>
            <a:ext cx="6408712" cy="2062103"/>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土壤濕度、空氣溫濕度</a:t>
            </a:r>
            <a:endParaRPr lang="en-US" altLang="zh-TW" sz="3200" dirty="0" smtClean="0">
              <a:latin typeface="微軟正黑體" pitchFamily="34" charset="-120"/>
              <a:ea typeface="微軟正黑體" pitchFamily="34" charset="-120"/>
            </a:endParaRPr>
          </a:p>
          <a:p>
            <a:pPr marL="360363" indent="-360363" algn="l"/>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 ML</a:t>
            </a:r>
            <a:r>
              <a:rPr lang="zh-TW" altLang="en-US" sz="3200" dirty="0">
                <a:latin typeface="微軟正黑體" pitchFamily="34" charset="-120"/>
                <a:ea typeface="微軟正黑體" pitchFamily="34" charset="-120"/>
              </a:rPr>
              <a:t>調整澆灌</a:t>
            </a:r>
            <a:r>
              <a:rPr lang="zh-TW" altLang="en-US" sz="3200" dirty="0" smtClean="0">
                <a:latin typeface="微軟正黑體" pitchFamily="34" charset="-120"/>
                <a:ea typeface="微軟正黑體" pitchFamily="34" charset="-120"/>
              </a:rPr>
              <a:t>行為、空氣調節</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日照時間與生長燈時間計算</a:t>
            </a:r>
            <a:endParaRPr lang="en-US" altLang="zh-TW" sz="3200" dirty="0">
              <a:latin typeface="微軟正黑體" pitchFamily="34" charset="-120"/>
              <a:ea typeface="微軟正黑體" pitchFamily="34" charset="-120"/>
            </a:endParaRPr>
          </a:p>
          <a:p>
            <a:pPr marL="360363" indent="-360363" algn="l"/>
            <a:r>
              <a:rPr lang="en-US" altLang="zh-TW" sz="3200" dirty="0" smtClean="0">
                <a:latin typeface="微軟正黑體" pitchFamily="34" charset="-120"/>
                <a:ea typeface="微軟正黑體" pitchFamily="34" charset="-120"/>
              </a:rPr>
              <a:t>    - 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66" name="矩形 65"/>
          <p:cNvSpPr/>
          <p:nvPr/>
        </p:nvSpPr>
        <p:spPr>
          <a:xfrm>
            <a:off x="1335134" y="9030210"/>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pic>
        <p:nvPicPr>
          <p:cNvPr id="25" name="Picture 2" descr="E:\REND\render-191006\Farm191006.99.png"/>
          <p:cNvPicPr>
            <a:picLocks noChangeAspect="1" noChangeArrowheads="1"/>
          </p:cNvPicPr>
          <p:nvPr/>
        </p:nvPicPr>
        <p:blipFill>
          <a:blip r:embed="rId2" cstate="print"/>
          <a:srcRect l="30850" r="22170"/>
          <a:stretch>
            <a:fillRect/>
          </a:stretch>
        </p:blipFill>
        <p:spPr bwMode="auto">
          <a:xfrm>
            <a:off x="13335008" y="5214926"/>
            <a:ext cx="1825742" cy="2428892"/>
          </a:xfrm>
          <a:prstGeom prst="rect">
            <a:avLst/>
          </a:prstGeom>
          <a:noFill/>
        </p:spPr>
      </p:pic>
      <p:pic>
        <p:nvPicPr>
          <p:cNvPr id="26" name="Picture 2" descr="E:\REND\render-191006\Farm191006.99.png"/>
          <p:cNvPicPr>
            <a:picLocks noChangeAspect="1" noChangeArrowheads="1"/>
          </p:cNvPicPr>
          <p:nvPr/>
        </p:nvPicPr>
        <p:blipFill>
          <a:blip r:embed="rId2" cstate="print"/>
          <a:srcRect l="30850" r="22170"/>
          <a:stretch>
            <a:fillRect/>
          </a:stretch>
        </p:blipFill>
        <p:spPr bwMode="auto">
          <a:xfrm>
            <a:off x="16121090" y="5214926"/>
            <a:ext cx="1825742" cy="2428892"/>
          </a:xfrm>
          <a:prstGeom prst="rect">
            <a:avLst/>
          </a:prstGeom>
          <a:noFill/>
        </p:spPr>
      </p:pic>
      <p:pic>
        <p:nvPicPr>
          <p:cNvPr id="27" name="Picture 2" descr="E:\REND\render-191006\Farm191006.99.png"/>
          <p:cNvPicPr>
            <a:picLocks noChangeAspect="1" noChangeArrowheads="1"/>
          </p:cNvPicPr>
          <p:nvPr/>
        </p:nvPicPr>
        <p:blipFill>
          <a:blip r:embed="rId2" cstate="print"/>
          <a:srcRect l="30850" r="22170"/>
          <a:stretch>
            <a:fillRect/>
          </a:stretch>
        </p:blipFill>
        <p:spPr bwMode="auto">
          <a:xfrm>
            <a:off x="18867380" y="5214926"/>
            <a:ext cx="1825742" cy="2428892"/>
          </a:xfrm>
          <a:prstGeom prst="rect">
            <a:avLst/>
          </a:prstGeom>
          <a:noFill/>
        </p:spPr>
      </p:pic>
      <p:pic>
        <p:nvPicPr>
          <p:cNvPr id="28" name="Picture 2" descr="E:\REND\render-191006\Farm191006.99.png"/>
          <p:cNvPicPr>
            <a:picLocks noChangeAspect="1" noChangeArrowheads="1"/>
          </p:cNvPicPr>
          <p:nvPr/>
        </p:nvPicPr>
        <p:blipFill>
          <a:blip r:embed="rId2" cstate="print"/>
          <a:srcRect l="30850" r="22170"/>
          <a:stretch>
            <a:fillRect/>
          </a:stretch>
        </p:blipFill>
        <p:spPr bwMode="auto">
          <a:xfrm>
            <a:off x="21693254" y="5214926"/>
            <a:ext cx="1825742" cy="2428892"/>
          </a:xfrm>
          <a:prstGeom prst="rect">
            <a:avLst/>
          </a:prstGeom>
          <a:noFill/>
        </p:spPr>
      </p:pic>
      <p:graphicFrame>
        <p:nvGraphicFramePr>
          <p:cNvPr id="31" name="表格 30"/>
          <p:cNvGraphicFramePr>
            <a:graphicFrameLocks noGrp="1"/>
          </p:cNvGraphicFramePr>
          <p:nvPr/>
        </p:nvGraphicFramePr>
        <p:xfrm>
          <a:off x="7048465" y="7643817"/>
          <a:ext cx="16613188" cy="5707800"/>
        </p:xfrm>
        <a:graphic>
          <a:graphicData uri="http://schemas.openxmlformats.org/drawingml/2006/table">
            <a:tbl>
              <a:tblPr firstRow="1" bandRow="1">
                <a:tableStyleId>{F5AB1C69-6EDB-4FF4-983F-18BD219EF322}</a:tableStyleId>
              </a:tblPr>
              <a:tblGrid>
                <a:gridCol w="3066523"/>
                <a:gridCol w="2709333"/>
                <a:gridCol w="2709333"/>
                <a:gridCol w="2709333"/>
                <a:gridCol w="2709333"/>
                <a:gridCol w="2709333"/>
              </a:tblGrid>
              <a:tr h="663000">
                <a:tc>
                  <a:txBody>
                    <a:bodyPr/>
                    <a:lstStyle/>
                    <a:p>
                      <a:pPr algn="ct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對照組</a:t>
                      </a:r>
                      <a:endParaRPr lang="en-US" altLang="zh-TW" sz="3200" dirty="0" smtClean="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A</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B</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C</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D</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1002604">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每日溫溼度統計</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每日照時間統計</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生長燈調節</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rgbClr val="9A57CD"/>
                          </a:solidFill>
                          <a:latin typeface="微軟正黑體" pitchFamily="34" charset="-120"/>
                          <a:ea typeface="微軟正黑體" pitchFamily="34" charset="-120"/>
                        </a:rPr>
                        <a:t>澆灌行為</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B1</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B2</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B3</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B4</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B5</a:t>
                      </a:r>
                      <a:endParaRPr lang="zh-TW" altLang="en-US" sz="3200" dirty="0">
                        <a:solidFill>
                          <a:srgbClr val="9A57CD"/>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空氣調節</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與前日健康差異</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+12</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期間評分均值</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80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73</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70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65</a:t>
                      </a:r>
                      <a:endParaRPr lang="zh-TW" altLang="en-US" sz="3200" dirty="0">
                        <a:solidFill>
                          <a:schemeClr val="tx2">
                            <a:lumMod val="50000"/>
                          </a:schemeClr>
                        </a:solidFill>
                        <a:latin typeface="微軟正黑體" pitchFamily="34" charset="-120"/>
                        <a:ea typeface="微軟正黑體" pitchFamily="34" charset="-120"/>
                      </a:endParaRPr>
                    </a:p>
                  </a:txBody>
                  <a:tcPr anchor="ctr"/>
                </a:tc>
              </a:tr>
            </a:tbl>
          </a:graphicData>
        </a:graphic>
      </p:graphicFrame>
      <p:cxnSp>
        <p:nvCxnSpPr>
          <p:cNvPr id="33" name="直線接點 32"/>
          <p:cNvCxnSpPr/>
          <p:nvPr/>
        </p:nvCxnSpPr>
        <p:spPr bwMode="auto">
          <a:xfrm>
            <a:off x="7119902" y="8215322"/>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4" name="直線接點 33"/>
          <p:cNvCxnSpPr/>
          <p:nvPr/>
        </p:nvCxnSpPr>
        <p:spPr bwMode="auto">
          <a:xfrm>
            <a:off x="7119902" y="9358330"/>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5" name="直線接點 34"/>
          <p:cNvCxnSpPr/>
          <p:nvPr/>
        </p:nvCxnSpPr>
        <p:spPr bwMode="auto">
          <a:xfrm>
            <a:off x="7119902" y="10001272"/>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6" name="直線接點 35"/>
          <p:cNvCxnSpPr/>
          <p:nvPr/>
        </p:nvCxnSpPr>
        <p:spPr bwMode="auto">
          <a:xfrm>
            <a:off x="7119902" y="10644214"/>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7" name="直線接點 36"/>
          <p:cNvCxnSpPr/>
          <p:nvPr/>
        </p:nvCxnSpPr>
        <p:spPr bwMode="auto">
          <a:xfrm>
            <a:off x="7119902" y="11287156"/>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8" name="直線接點 37"/>
          <p:cNvCxnSpPr/>
          <p:nvPr/>
        </p:nvCxnSpPr>
        <p:spPr bwMode="auto">
          <a:xfrm>
            <a:off x="7119902" y="11930098"/>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9" name="直線接點 38"/>
          <p:cNvCxnSpPr/>
          <p:nvPr/>
        </p:nvCxnSpPr>
        <p:spPr bwMode="auto">
          <a:xfrm>
            <a:off x="7119902" y="12644478"/>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29" name="文字方塊 2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22</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838050" y="10561121"/>
            <a:ext cx="3149125" cy="2201535"/>
          </a:xfrm>
          <a:prstGeom prst="rect">
            <a:avLst/>
          </a:prstGeom>
          <a:noFill/>
        </p:spPr>
      </p:pic>
      <p:sp>
        <p:nvSpPr>
          <p:cNvPr id="63" name="圓角矩形 62"/>
          <p:cNvSpPr/>
          <p:nvPr/>
        </p:nvSpPr>
        <p:spPr bwMode="auto">
          <a:xfrm>
            <a:off x="1261986"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機器學習最佳參數建議</a:t>
            </a:r>
            <a:endParaRPr lang="zh-TW" altLang="en-US" sz="4000" dirty="0">
              <a:latin typeface="微軟正黑體" pitchFamily="34" charset="-120"/>
              <a:ea typeface="微軟正黑體" pitchFamily="34" charset="-120"/>
            </a:endParaRPr>
          </a:p>
        </p:txBody>
      </p:sp>
      <p:sp>
        <p:nvSpPr>
          <p:cNvPr id="66" name="矩形 65"/>
          <p:cNvSpPr/>
          <p:nvPr/>
        </p:nvSpPr>
        <p:spPr>
          <a:xfrm>
            <a:off x="1478010" y="7411412"/>
            <a:ext cx="6336704" cy="304698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澆灌行為、日燈照行為</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對應成長周期與健康狀態評分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a:t>
            </a:r>
            <a:r>
              <a:rPr lang="zh-TW" altLang="en-US" sz="3200" dirty="0">
                <a:latin typeface="微軟正黑體" pitchFamily="34" charset="-120"/>
                <a:ea typeface="微軟正黑體" pitchFamily="34" charset="-120"/>
              </a:rPr>
              <a:t>對應影像</a:t>
            </a:r>
            <a:r>
              <a:rPr lang="zh-TW" altLang="en-US" sz="3200" dirty="0" smtClean="0">
                <a:latin typeface="微軟正黑體" pitchFamily="34" charset="-120"/>
                <a:ea typeface="微軟正黑體" pitchFamily="34" charset="-120"/>
              </a:rPr>
              <a:t>辨識評分結果</a:t>
            </a:r>
            <a:r>
              <a:rPr lang="zh-TW" altLang="en-US" sz="3200" dirty="0">
                <a:latin typeface="微軟正黑體" pitchFamily="34" charset="-120"/>
                <a:ea typeface="微軟正黑體" pitchFamily="34" charset="-120"/>
              </a:rPr>
              <a:t>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數據參數輸入資料庫</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機器學習</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環境控制變因下建議最佳參數</a:t>
            </a:r>
            <a:endParaRPr lang="en-US" altLang="zh-TW" sz="3200" dirty="0">
              <a:latin typeface="微軟正黑體" pitchFamily="34" charset="-120"/>
              <a:ea typeface="微軟正黑體" pitchFamily="34" charset="-120"/>
            </a:endParaRPr>
          </a:p>
        </p:txBody>
      </p:sp>
      <p:sp>
        <p:nvSpPr>
          <p:cNvPr id="38" name="圓角矩形 37"/>
          <p:cNvSpPr/>
          <p:nvPr/>
        </p:nvSpPr>
        <p:spPr bwMode="auto">
          <a:xfrm>
            <a:off x="1261986"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4000" dirty="0" smtClean="0">
                <a:latin typeface="微軟正黑體" pitchFamily="34" charset="-120"/>
                <a:ea typeface="微軟正黑體" pitchFamily="34" charset="-120"/>
              </a:rPr>
              <a:t>Edge</a:t>
            </a:r>
            <a:r>
              <a:rPr lang="zh-TW" altLang="en-US" sz="4000" dirty="0" smtClean="0">
                <a:latin typeface="微軟正黑體" pitchFamily="34" charset="-120"/>
                <a:ea typeface="微軟正黑體" pitchFamily="34" charset="-120"/>
              </a:rPr>
              <a:t> </a:t>
            </a:r>
            <a:r>
              <a:rPr lang="en-US" altLang="zh-TW" sz="4000" dirty="0" smtClean="0">
                <a:latin typeface="微軟正黑體" pitchFamily="34" charset="-120"/>
                <a:ea typeface="微軟正黑體" pitchFamily="34" charset="-120"/>
              </a:rPr>
              <a:t>or Cloud</a:t>
            </a:r>
            <a:r>
              <a:rPr lang="zh-TW" altLang="en-US" sz="4000" dirty="0" smtClean="0">
                <a:latin typeface="微軟正黑體" pitchFamily="34" charset="-120"/>
                <a:ea typeface="微軟正黑體" pitchFamily="34" charset="-120"/>
              </a:rPr>
              <a:t>評分系統</a:t>
            </a:r>
            <a:endParaRPr lang="zh-TW" altLang="en-US" sz="4000" dirty="0">
              <a:latin typeface="微軟正黑體" pitchFamily="34" charset="-120"/>
              <a:ea typeface="微軟正黑體" pitchFamily="34" charset="-120"/>
            </a:endParaRPr>
          </a:p>
        </p:txBody>
      </p:sp>
      <p:sp>
        <p:nvSpPr>
          <p:cNvPr id="39" name="矩形 38"/>
          <p:cNvSpPr/>
          <p:nvPr/>
        </p:nvSpPr>
        <p:spPr>
          <a:xfrm>
            <a:off x="1478010" y="5993904"/>
            <a:ext cx="6408712" cy="58477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各學生的種植結果一同進行評分</a:t>
            </a:r>
            <a:endParaRPr lang="en-US" altLang="zh-TW" sz="3200" dirty="0">
              <a:latin typeface="微軟正黑體" pitchFamily="34" charset="-120"/>
              <a:ea typeface="微軟正黑體" pitchFamily="34" charset="-120"/>
            </a:endParaRPr>
          </a:p>
        </p:txBody>
      </p:sp>
      <p:graphicFrame>
        <p:nvGraphicFramePr>
          <p:cNvPr id="44" name="表格 43"/>
          <p:cNvGraphicFramePr>
            <a:graphicFrameLocks noGrp="1"/>
          </p:cNvGraphicFramePr>
          <p:nvPr/>
        </p:nvGraphicFramePr>
        <p:xfrm>
          <a:off x="10666412" y="5143488"/>
          <a:ext cx="12287336" cy="1857388"/>
        </p:xfrm>
        <a:graphic>
          <a:graphicData uri="http://schemas.openxmlformats.org/drawingml/2006/table">
            <a:tbl>
              <a:tblPr firstRow="1" bandRow="1">
                <a:tableStyleId>{F5AB1C69-6EDB-4FF4-983F-18BD219EF322}</a:tableStyleId>
              </a:tblPr>
              <a:tblGrid>
                <a:gridCol w="2709333"/>
                <a:gridCol w="2362765"/>
                <a:gridCol w="7215238"/>
              </a:tblGrid>
              <a:tr h="464347">
                <a:tc>
                  <a:txBody>
                    <a:bodyPr/>
                    <a:lstStyle/>
                    <a:p>
                      <a:pPr algn="ct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2400" dirty="0" smtClean="0">
                          <a:solidFill>
                            <a:schemeClr val="tx2">
                              <a:lumMod val="50000"/>
                            </a:schemeClr>
                          </a:solidFill>
                          <a:latin typeface="微軟正黑體" pitchFamily="34" charset="-120"/>
                          <a:ea typeface="微軟正黑體" pitchFamily="34" charset="-120"/>
                        </a:rPr>
                        <a:t>目前設定值</a:t>
                      </a:r>
                      <a:endParaRPr lang="en-US" altLang="zh-TW" sz="2400" dirty="0" smtClean="0">
                        <a:solidFill>
                          <a:schemeClr val="tx2">
                            <a:lumMod val="50000"/>
                          </a:schemeClr>
                        </a:solidFill>
                        <a:latin typeface="微軟正黑體" pitchFamily="34" charset="-120"/>
                        <a:ea typeface="微軟正黑體" pitchFamily="34" charset="-120"/>
                      </a:endParaRPr>
                    </a:p>
                  </a:txBody>
                  <a:tcPr anchor="ctr"/>
                </a:tc>
                <a:tc>
                  <a:txBody>
                    <a:bodyPr/>
                    <a:lstStyle/>
                    <a:p>
                      <a:pPr algn="l"/>
                      <a:r>
                        <a:rPr lang="en-US" altLang="zh-TW" sz="2400" dirty="0" smtClean="0">
                          <a:solidFill>
                            <a:srgbClr val="7030A0"/>
                          </a:solidFill>
                          <a:latin typeface="微軟正黑體" pitchFamily="34" charset="-120"/>
                          <a:ea typeface="微軟正黑體" pitchFamily="34" charset="-120"/>
                        </a:rPr>
                        <a:t>ML</a:t>
                      </a:r>
                      <a:r>
                        <a:rPr lang="zh-TW" altLang="en-US" sz="2400" dirty="0" smtClean="0">
                          <a:solidFill>
                            <a:srgbClr val="7030A0"/>
                          </a:solidFill>
                          <a:latin typeface="微軟正黑體" pitchFamily="34" charset="-120"/>
                          <a:ea typeface="微軟正黑體" pitchFamily="34" charset="-120"/>
                        </a:rPr>
                        <a:t>最佳化建議設定</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zh-TW" altLang="en-US" sz="2400" dirty="0" smtClean="0">
                          <a:solidFill>
                            <a:schemeClr val="tx2">
                              <a:lumMod val="50000"/>
                            </a:schemeClr>
                          </a:solidFill>
                          <a:latin typeface="微軟正黑體" pitchFamily="34" charset="-120"/>
                          <a:ea typeface="微軟正黑體" pitchFamily="34" charset="-120"/>
                        </a:rPr>
                        <a:t>生長燈調節</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2400" dirty="0" smtClean="0">
                          <a:solidFill>
                            <a:schemeClr val="tx2">
                              <a:lumMod val="50000"/>
                            </a:schemeClr>
                          </a:solidFill>
                          <a:latin typeface="微軟正黑體" pitchFamily="34" charset="-120"/>
                          <a:ea typeface="微軟正黑體" pitchFamily="34" charset="-120"/>
                        </a:rPr>
                        <a:t>模式</a:t>
                      </a:r>
                      <a:r>
                        <a:rPr lang="en-US" altLang="zh-TW" sz="2400" dirty="0" smtClean="0">
                          <a:solidFill>
                            <a:schemeClr val="tx2">
                              <a:lumMod val="50000"/>
                            </a:schemeClr>
                          </a:solidFill>
                          <a:latin typeface="微軟正黑體" pitchFamily="34" charset="-120"/>
                          <a:ea typeface="微軟正黑體" pitchFamily="34" charset="-120"/>
                        </a:rPr>
                        <a:t> A1</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l"/>
                      <a:r>
                        <a:rPr lang="zh-TW" altLang="en-US" sz="2400" dirty="0" smtClean="0">
                          <a:solidFill>
                            <a:srgbClr val="7030A0"/>
                          </a:solidFill>
                          <a:latin typeface="微軟正黑體" pitchFamily="34" charset="-120"/>
                          <a:ea typeface="微軟正黑體" pitchFamily="34" charset="-120"/>
                        </a:rPr>
                        <a:t>日照</a:t>
                      </a:r>
                      <a:r>
                        <a:rPr lang="en-US" altLang="zh-TW" sz="2400" dirty="0" smtClean="0">
                          <a:solidFill>
                            <a:srgbClr val="7030A0"/>
                          </a:solidFill>
                          <a:latin typeface="微軟正黑體" pitchFamily="34" charset="-120"/>
                          <a:ea typeface="微軟正黑體" pitchFamily="34" charset="-120"/>
                        </a:rPr>
                        <a:t>12.5hrs</a:t>
                      </a:r>
                      <a:r>
                        <a:rPr lang="zh-TW" altLang="en-US" sz="2400" dirty="0" smtClean="0">
                          <a:solidFill>
                            <a:srgbClr val="7030A0"/>
                          </a:solidFill>
                          <a:latin typeface="微軟正黑體" pitchFamily="34" charset="-120"/>
                          <a:ea typeface="微軟正黑體" pitchFamily="34" charset="-120"/>
                        </a:rPr>
                        <a:t>下</a:t>
                      </a:r>
                      <a:r>
                        <a:rPr lang="en-US" altLang="zh-TW" sz="2400" dirty="0" smtClean="0">
                          <a:solidFill>
                            <a:srgbClr val="7030A0"/>
                          </a:solidFill>
                          <a:latin typeface="微軟正黑體" pitchFamily="34" charset="-120"/>
                          <a:ea typeface="微軟正黑體" pitchFamily="34" charset="-120"/>
                        </a:rPr>
                        <a:t>, </a:t>
                      </a:r>
                      <a:r>
                        <a:rPr lang="zh-TW" altLang="en-US" sz="2400" dirty="0" smtClean="0">
                          <a:solidFill>
                            <a:srgbClr val="7030A0"/>
                          </a:solidFill>
                          <a:latin typeface="微軟正黑體" pitchFamily="34" charset="-120"/>
                          <a:ea typeface="微軟正黑體" pitchFamily="34" charset="-120"/>
                        </a:rPr>
                        <a:t>生長燈設定</a:t>
                      </a:r>
                      <a:r>
                        <a:rPr lang="zh-TW" altLang="en-US" sz="2400" baseline="0" dirty="0" smtClean="0">
                          <a:solidFill>
                            <a:srgbClr val="7030A0"/>
                          </a:solidFill>
                          <a:latin typeface="微軟正黑體" pitchFamily="34" charset="-120"/>
                          <a:ea typeface="微軟正黑體" pitchFamily="34" charset="-120"/>
                        </a:rPr>
                        <a:t> </a:t>
                      </a:r>
                      <a:r>
                        <a:rPr lang="en-US" altLang="zh-TW" sz="2400" u="sng" baseline="0" dirty="0" smtClean="0">
                          <a:solidFill>
                            <a:srgbClr val="7030A0"/>
                          </a:solidFill>
                          <a:latin typeface="微軟正黑體" pitchFamily="34" charset="-120"/>
                          <a:ea typeface="微軟正黑體" pitchFamily="34" charset="-120"/>
                        </a:rPr>
                        <a:t>2.3 </a:t>
                      </a:r>
                      <a:r>
                        <a:rPr lang="en-US" altLang="zh-TW" sz="2400" baseline="0" dirty="0" smtClean="0">
                          <a:solidFill>
                            <a:srgbClr val="7030A0"/>
                          </a:solidFill>
                          <a:latin typeface="微軟正黑體" pitchFamily="34" charset="-120"/>
                          <a:ea typeface="微軟正黑體" pitchFamily="34" charset="-120"/>
                        </a:rPr>
                        <a:t>hrs</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zh-TW" altLang="en-US" sz="2400" kern="1200" dirty="0" smtClean="0">
                          <a:solidFill>
                            <a:schemeClr val="tx2">
                              <a:lumMod val="50000"/>
                            </a:schemeClr>
                          </a:solidFill>
                          <a:latin typeface="微軟正黑體" pitchFamily="34" charset="-120"/>
                          <a:ea typeface="微軟正黑體" pitchFamily="34" charset="-120"/>
                          <a:cs typeface="+mn-cs"/>
                        </a:rPr>
                        <a:t>澆灌行為</a:t>
                      </a:r>
                    </a:p>
                  </a:txBody>
                  <a:tcPr anchor="ctr"/>
                </a:tc>
                <a:tc>
                  <a:txBody>
                    <a:bodyPr/>
                    <a:lstStyle/>
                    <a:p>
                      <a:pPr algn="ctr"/>
                      <a:r>
                        <a:rPr lang="zh-TW" altLang="en-US" sz="2400" kern="1200" dirty="0" smtClean="0">
                          <a:solidFill>
                            <a:schemeClr val="tx2">
                              <a:lumMod val="50000"/>
                            </a:schemeClr>
                          </a:solidFill>
                          <a:latin typeface="微軟正黑體" pitchFamily="34" charset="-120"/>
                          <a:ea typeface="微軟正黑體" pitchFamily="34" charset="-120"/>
                          <a:cs typeface="+mn-cs"/>
                        </a:rPr>
                        <a:t>模式</a:t>
                      </a:r>
                      <a:r>
                        <a:rPr lang="en-US" altLang="zh-TW" sz="2400" kern="1200" dirty="0" smtClean="0">
                          <a:solidFill>
                            <a:schemeClr val="tx2">
                              <a:lumMod val="50000"/>
                            </a:schemeClr>
                          </a:solidFill>
                          <a:latin typeface="微軟正黑體" pitchFamily="34" charset="-120"/>
                          <a:ea typeface="微軟正黑體" pitchFamily="34" charset="-120"/>
                          <a:cs typeface="+mn-cs"/>
                        </a:rPr>
                        <a:t> B2</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zh-TW" altLang="en-US" sz="2400" kern="1200" dirty="0" smtClean="0">
                          <a:solidFill>
                            <a:srgbClr val="7030A0"/>
                          </a:solidFill>
                          <a:latin typeface="微軟正黑體" pitchFamily="34" charset="-120"/>
                          <a:ea typeface="微軟正黑體" pitchFamily="34" charset="-120"/>
                          <a:cs typeface="+mn-cs"/>
                        </a:rPr>
                        <a:t>目前溫溼度狀態下</a:t>
                      </a:r>
                      <a:r>
                        <a:rPr lang="en-US" altLang="zh-TW" sz="2400" kern="1200" dirty="0" smtClean="0">
                          <a:solidFill>
                            <a:srgbClr val="7030A0"/>
                          </a:solidFill>
                          <a:latin typeface="微軟正黑體" pitchFamily="34" charset="-120"/>
                          <a:ea typeface="微軟正黑體" pitchFamily="34" charset="-120"/>
                          <a:cs typeface="+mn-cs"/>
                        </a:rPr>
                        <a:t>, </a:t>
                      </a:r>
                      <a:r>
                        <a:rPr lang="zh-TW" altLang="en-US" sz="2400" kern="1200" dirty="0" smtClean="0">
                          <a:solidFill>
                            <a:srgbClr val="7030A0"/>
                          </a:solidFill>
                          <a:latin typeface="微軟正黑體" pitchFamily="34" charset="-120"/>
                          <a:ea typeface="微軟正黑體" pitchFamily="34" charset="-120"/>
                          <a:cs typeface="+mn-cs"/>
                        </a:rPr>
                        <a:t>土壤溼度臨界值 </a:t>
                      </a:r>
                      <a:r>
                        <a:rPr lang="en-US" altLang="zh-TW" sz="2400" u="sng" kern="1200" dirty="0" smtClean="0">
                          <a:solidFill>
                            <a:srgbClr val="7030A0"/>
                          </a:solidFill>
                          <a:latin typeface="微軟正黑體" pitchFamily="34" charset="-120"/>
                          <a:ea typeface="微軟正黑體" pitchFamily="34" charset="-120"/>
                          <a:cs typeface="+mn-cs"/>
                        </a:rPr>
                        <a:t>75.6</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a:solidFill>
                          <a:srgbClr val="7030A0"/>
                        </a:solidFill>
                        <a:latin typeface="微軟正黑體" pitchFamily="34" charset="-120"/>
                        <a:ea typeface="微軟正黑體" pitchFamily="34" charset="-120"/>
                        <a:cs typeface="+mn-cs"/>
                      </a:endParaRPr>
                    </a:p>
                  </a:txBody>
                  <a:tcPr anchor="ctr"/>
                </a:tc>
              </a:tr>
              <a:tr h="464347">
                <a:tc>
                  <a:txBody>
                    <a:bodyPr/>
                    <a:lstStyle/>
                    <a:p>
                      <a:pPr algn="r"/>
                      <a:r>
                        <a:rPr lang="zh-TW" altLang="en-US" sz="2400" kern="1200" dirty="0" smtClean="0">
                          <a:solidFill>
                            <a:schemeClr val="tx2">
                              <a:lumMod val="50000"/>
                            </a:schemeClr>
                          </a:solidFill>
                          <a:latin typeface="微軟正黑體" pitchFamily="34" charset="-120"/>
                          <a:ea typeface="微軟正黑體" pitchFamily="34" charset="-120"/>
                          <a:cs typeface="+mn-cs"/>
                        </a:rPr>
                        <a:t>空氣調節</a:t>
                      </a:r>
                    </a:p>
                  </a:txBody>
                  <a:tcPr anchor="ctr"/>
                </a:tc>
                <a:tc>
                  <a:txBody>
                    <a:bodyPr/>
                    <a:lstStyle/>
                    <a:p>
                      <a:pPr algn="ctr"/>
                      <a:r>
                        <a:rPr lang="zh-TW" altLang="en-US" sz="2400" kern="1200" dirty="0" smtClean="0">
                          <a:solidFill>
                            <a:schemeClr val="tx2">
                              <a:lumMod val="50000"/>
                            </a:schemeClr>
                          </a:solidFill>
                          <a:latin typeface="微軟正黑體" pitchFamily="34" charset="-120"/>
                          <a:ea typeface="微軟正黑體" pitchFamily="34" charset="-120"/>
                          <a:cs typeface="+mn-cs"/>
                        </a:rPr>
                        <a:t>模式</a:t>
                      </a:r>
                      <a:r>
                        <a:rPr lang="en-US" altLang="zh-TW" sz="2400" kern="1200" dirty="0" smtClean="0">
                          <a:solidFill>
                            <a:schemeClr val="tx2">
                              <a:lumMod val="50000"/>
                            </a:schemeClr>
                          </a:solidFill>
                          <a:latin typeface="微軟正黑體" pitchFamily="34" charset="-120"/>
                          <a:ea typeface="微軟正黑體" pitchFamily="34" charset="-120"/>
                          <a:cs typeface="+mn-cs"/>
                        </a:rPr>
                        <a:t> C1</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zh-TW" altLang="en-US" sz="2400" kern="1200" dirty="0" smtClean="0">
                          <a:solidFill>
                            <a:srgbClr val="7030A0"/>
                          </a:solidFill>
                          <a:latin typeface="微軟正黑體" pitchFamily="34" charset="-120"/>
                          <a:ea typeface="微軟正黑體" pitchFamily="34" charset="-120"/>
                          <a:cs typeface="+mn-cs"/>
                        </a:rPr>
                        <a:t>目前溫溼度狀態下</a:t>
                      </a:r>
                      <a:r>
                        <a:rPr lang="en-US" altLang="zh-TW" sz="2400" kern="1200" dirty="0" smtClean="0">
                          <a:solidFill>
                            <a:srgbClr val="7030A0"/>
                          </a:solidFill>
                          <a:latin typeface="微軟正黑體" pitchFamily="34" charset="-120"/>
                          <a:ea typeface="微軟正黑體" pitchFamily="34" charset="-120"/>
                          <a:cs typeface="+mn-cs"/>
                        </a:rPr>
                        <a:t>,</a:t>
                      </a:r>
                      <a:r>
                        <a:rPr lang="zh-TW" altLang="en-US" sz="2400" kern="1200" dirty="0" smtClean="0">
                          <a:solidFill>
                            <a:srgbClr val="7030A0"/>
                          </a:solidFill>
                          <a:latin typeface="微軟正黑體" pitchFamily="34" charset="-120"/>
                          <a:ea typeface="微軟正黑體" pitchFamily="34" charset="-120"/>
                          <a:cs typeface="+mn-cs"/>
                        </a:rPr>
                        <a:t> 空氣調節臨界值</a:t>
                      </a:r>
                      <a:r>
                        <a:rPr lang="en-US" altLang="zh-TW"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25.1</a:t>
                      </a:r>
                      <a:r>
                        <a:rPr lang="en-US" altLang="zh-TW"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78.2</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smtClean="0">
                        <a:solidFill>
                          <a:srgbClr val="7030A0"/>
                        </a:solidFill>
                        <a:latin typeface="微軟正黑體" pitchFamily="34" charset="-120"/>
                        <a:ea typeface="微軟正黑體" pitchFamily="34" charset="-120"/>
                        <a:cs typeface="+mn-cs"/>
                      </a:endParaRPr>
                    </a:p>
                  </a:txBody>
                  <a:tcPr anchor="ctr"/>
                </a:tc>
              </a:tr>
            </a:tbl>
          </a:graphicData>
        </a:graphic>
      </p:graphicFrame>
      <p:sp>
        <p:nvSpPr>
          <p:cNvPr id="48" name="矩形 47"/>
          <p:cNvSpPr/>
          <p:nvPr/>
        </p:nvSpPr>
        <p:spPr>
          <a:xfrm>
            <a:off x="8477224" y="5720356"/>
            <a:ext cx="2760692" cy="923330"/>
          </a:xfrm>
          <a:prstGeom prst="rect">
            <a:avLst/>
          </a:prstGeom>
        </p:spPr>
        <p:txBody>
          <a:bodyPr wrap="none">
            <a:spAutoFit/>
          </a:bodyPr>
          <a:lstStyle/>
          <a:p>
            <a:pPr defTabSz="914400" fontAlgn="auto" hangingPunct="1">
              <a:spcBef>
                <a:spcPts val="0"/>
              </a:spcBef>
              <a:spcAft>
                <a:spcPts val="0"/>
              </a:spcAft>
            </a:pPr>
            <a:r>
              <a:rPr lang="zh-TW" altLang="en-US" sz="5400" b="1" dirty="0" smtClean="0">
                <a:solidFill>
                  <a:srgbClr val="A7A7A7">
                    <a:lumMod val="50000"/>
                  </a:srgbClr>
                </a:solidFill>
                <a:latin typeface="微軟正黑體" pitchFamily="34" charset="-120"/>
                <a:ea typeface="微軟正黑體" pitchFamily="34" charset="-120"/>
              </a:rPr>
              <a:t>實驗組</a:t>
            </a:r>
            <a:r>
              <a:rPr lang="en-US" altLang="zh-TW" sz="5400" b="1" dirty="0" smtClean="0">
                <a:solidFill>
                  <a:srgbClr val="A7A7A7">
                    <a:lumMod val="50000"/>
                  </a:srgbClr>
                </a:solidFill>
                <a:latin typeface="微軟正黑體" pitchFamily="34" charset="-120"/>
                <a:ea typeface="微軟正黑體" pitchFamily="34" charset="-120"/>
              </a:rPr>
              <a:t>A</a:t>
            </a:r>
            <a:endParaRPr lang="zh-TW" altLang="en-US" sz="5400" b="1" dirty="0">
              <a:solidFill>
                <a:srgbClr val="A7A7A7">
                  <a:lumMod val="50000"/>
                </a:srgbClr>
              </a:solidFill>
              <a:latin typeface="微軟正黑體" pitchFamily="34" charset="-120"/>
              <a:ea typeface="微軟正黑體" pitchFamily="34" charset="-120"/>
            </a:endParaRPr>
          </a:p>
        </p:txBody>
      </p:sp>
      <p:pic>
        <p:nvPicPr>
          <p:cNvPr id="1029"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023338" y="6887809"/>
            <a:ext cx="14043062" cy="6542487"/>
          </a:xfrm>
          <a:prstGeom prst="rect">
            <a:avLst/>
          </a:prstGeom>
          <a:noFill/>
          <a:ln w="9525">
            <a:noFill/>
            <a:miter lim="800000"/>
            <a:headEnd/>
            <a:tailEnd/>
          </a:ln>
          <a:effectLst/>
        </p:spPr>
      </p:pic>
      <p:sp>
        <p:nvSpPr>
          <p:cNvPr id="16" name="五邊形 15"/>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rgbClr val="FFFFFF"/>
                </a:solidFill>
                <a:latin typeface="微軟正黑體" pitchFamily="34" charset="-120"/>
                <a:ea typeface="微軟正黑體" pitchFamily="34" charset="-120"/>
              </a:rPr>
              <a:t>實驗觀察 </a:t>
            </a:r>
            <a:r>
              <a:rPr lang="en-US" altLang="zh-TW" sz="3600" dirty="0" smtClean="0">
                <a:solidFill>
                  <a:srgbClr val="FFFFFF"/>
                </a:solidFill>
                <a:latin typeface="微軟正黑體" pitchFamily="34" charset="-120"/>
                <a:ea typeface="微軟正黑體" pitchFamily="34" charset="-120"/>
              </a:rPr>
              <a:t>(Deploy)</a:t>
            </a:r>
            <a:endParaRPr lang="zh-TW" altLang="en-US" sz="3600" dirty="0" smtClean="0">
              <a:solidFill>
                <a:srgbClr val="FFFFFF"/>
              </a:solidFill>
              <a:latin typeface="微軟正黑體" pitchFamily="34" charset="-120"/>
              <a:ea typeface="微軟正黑體" pitchFamily="34" charset="-120"/>
            </a:endParaRPr>
          </a:p>
        </p:txBody>
      </p:sp>
      <p:sp>
        <p:nvSpPr>
          <p:cNvPr id="17" name="五邊形 16"/>
          <p:cNvSpPr/>
          <p:nvPr/>
        </p:nvSpPr>
        <p:spPr bwMode="auto">
          <a:xfrm>
            <a:off x="8335470" y="3905678"/>
            <a:ext cx="7641051" cy="900000"/>
          </a:xfrm>
          <a:prstGeom prst="homePlate">
            <a:avLst/>
          </a:prstGeom>
          <a:solidFill>
            <a:srgbClr val="DF5327">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FFFFFF"/>
                </a:solidFill>
                <a:latin typeface="微軟正黑體" pitchFamily="34" charset="-120"/>
                <a:ea typeface="微軟正黑體" pitchFamily="34" charset="-120"/>
              </a:rPr>
              <a:t>模型優化</a:t>
            </a:r>
            <a:r>
              <a:rPr lang="en-US" altLang="zh-TW" sz="3600" kern="0" dirty="0" smtClean="0">
                <a:solidFill>
                  <a:srgbClr val="FFFFFF"/>
                </a:solidFill>
                <a:latin typeface="微軟正黑體" pitchFamily="34" charset="-120"/>
                <a:ea typeface="微軟正黑體" pitchFamily="34" charset="-120"/>
              </a:rPr>
              <a:t>(Optimize)</a:t>
            </a:r>
            <a:endParaRPr lang="zh-TW" altLang="en-US" sz="3600" kern="0" dirty="0" smtClean="0">
              <a:solidFill>
                <a:srgbClr val="FFFFFF"/>
              </a:solidFill>
              <a:latin typeface="微軟正黑體" pitchFamily="34" charset="-120"/>
              <a:ea typeface="微軟正黑體" pitchFamily="34" charset="-120"/>
            </a:endParaRPr>
          </a:p>
        </p:txBody>
      </p:sp>
      <p:sp>
        <p:nvSpPr>
          <p:cNvPr id="18" name="五邊形 17"/>
          <p:cNvSpPr/>
          <p:nvPr/>
        </p:nvSpPr>
        <p:spPr bwMode="auto">
          <a:xfrm>
            <a:off x="1246784" y="3905675"/>
            <a:ext cx="7641051" cy="900000"/>
          </a:xfrm>
          <a:prstGeom prst="homePlate">
            <a:avLst/>
          </a:prstGeom>
          <a:solidFill>
            <a:srgbClr val="FFD55E">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000000">
                    <a:lumMod val="60000"/>
                    <a:lumOff val="40000"/>
                  </a:srgbClr>
                </a:solidFill>
                <a:latin typeface="微軟正黑體" pitchFamily="34" charset="-120"/>
                <a:ea typeface="微軟正黑體" pitchFamily="34" charset="-120"/>
              </a:rPr>
              <a:t>模型建立</a:t>
            </a:r>
            <a:r>
              <a:rPr lang="en-US" altLang="zh-TW" sz="3600" kern="0" dirty="0" smtClean="0">
                <a:solidFill>
                  <a:srgbClr val="000000">
                    <a:lumMod val="60000"/>
                    <a:lumOff val="40000"/>
                  </a:srgbClr>
                </a:solidFill>
                <a:latin typeface="微軟正黑體" pitchFamily="34" charset="-120"/>
                <a:ea typeface="微軟正黑體" pitchFamily="34" charset="-120"/>
              </a:rPr>
              <a:t>(Build)</a:t>
            </a:r>
            <a:endParaRPr lang="zh-TW" altLang="en-US" sz="3600" kern="0" dirty="0" smtClean="0">
              <a:solidFill>
                <a:srgbClr val="000000">
                  <a:lumMod val="60000"/>
                  <a:lumOff val="40000"/>
                </a:srgbClr>
              </a:solidFill>
              <a:latin typeface="微軟正黑體" pitchFamily="34" charset="-120"/>
              <a:ea typeface="微軟正黑體" pitchFamily="34" charset="-120"/>
            </a:endParaRPr>
          </a:p>
        </p:txBody>
      </p:sp>
      <p:sp>
        <p:nvSpPr>
          <p:cNvPr id="19" name="文字方塊 1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23</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0" y="9012718"/>
            <a:ext cx="24384000" cy="4132800"/>
          </a:xfrm>
          <a:prstGeom prst="rect">
            <a:avLst/>
          </a:prstGeom>
          <a:solidFill>
            <a:srgbClr val="FFCC00">
              <a:alpha val="67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altLang="zh-TW" sz="23900" b="0" i="0" u="none" strike="noStrike" cap="none" normalizeH="0" baseline="0" dirty="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72705" name="Rectangle 1" descr="Food Security"/>
          <p:cNvSpPr>
            <a:spLocks/>
          </p:cNvSpPr>
          <p:nvPr/>
        </p:nvSpPr>
        <p:spPr bwMode="auto">
          <a:xfrm>
            <a:off x="5423248" y="9666312"/>
            <a:ext cx="13971587" cy="2010294"/>
          </a:xfrm>
          <a:prstGeom prst="rect">
            <a:avLst/>
          </a:prstGeom>
          <a:noFill/>
          <a:ln w="12700" cap="flat" cmpd="sng">
            <a:noFill/>
            <a:prstDash val="solid"/>
            <a:miter lim="400000"/>
            <a:headEnd type="none" w="med" len="med"/>
            <a:tailEnd type="none" w="med" len="med"/>
          </a:ln>
          <a:effectLst/>
        </p:spPr>
        <p:txBody>
          <a:bodyPr lIns="50800" tIns="50800" rIns="50800" bIns="50800" anchor="ctr">
            <a:spAutoFit/>
          </a:bodyPr>
          <a:lstStyle/>
          <a:p>
            <a:pPr>
              <a:lnSpc>
                <a:spcPct val="140000"/>
              </a:lnSpc>
            </a:pPr>
            <a:r>
              <a:rPr lang="zh-TW" altLang="zh-TW" sz="10000" dirty="0">
                <a:solidFill>
                  <a:schemeClr val="bg2"/>
                </a:solidFill>
                <a:latin typeface="微軟正黑體" pitchFamily="34" charset="-120"/>
                <a:ea typeface="微軟正黑體" pitchFamily="34" charset="-120"/>
                <a:cs typeface="Brown-Bold" charset="0"/>
                <a:sym typeface="Brown-Bold" charset="0"/>
              </a:rPr>
              <a:t>THANK YOU!</a:t>
            </a:r>
          </a:p>
        </p:txBody>
      </p:sp>
      <p:pic>
        <p:nvPicPr>
          <p:cNvPr id="72706" name="Picture 2" descr="pasted-image.pdf"/>
          <p:cNvPicPr>
            <a:picLocks noChangeAspect="1"/>
          </p:cNvPicPr>
          <p:nvPr/>
        </p:nvPicPr>
        <p:blipFill>
          <a:blip r:embed="rId3" cstate="print">
            <a:duotone>
              <a:prstClr val="black"/>
              <a:schemeClr val="accent4">
                <a:tint val="45000"/>
                <a:satMod val="400000"/>
              </a:schemeClr>
            </a:duotone>
            <a:lum bright="-40000" contrast="-40000"/>
          </a:blip>
          <a:srcRect/>
          <a:stretch>
            <a:fillRect/>
          </a:stretch>
        </p:blipFill>
        <p:spPr bwMode="auto">
          <a:xfrm>
            <a:off x="5423248" y="6675096"/>
            <a:ext cx="3816424" cy="1407039"/>
          </a:xfrm>
          <a:prstGeom prst="rect">
            <a:avLst/>
          </a:prstGeom>
          <a:noFill/>
          <a:ln w="12700" cap="flat" cmpd="sng">
            <a:noFill/>
            <a:prstDash val="solid"/>
            <a:miter lim="400000"/>
            <a:headEnd type="none" w="med" len="med"/>
            <a:tailEnd type="none" w="med" len="med"/>
          </a:ln>
          <a:effectLst/>
        </p:spPr>
      </p:pic>
      <p:pic>
        <p:nvPicPr>
          <p:cNvPr id="196611" name="Picture 3" descr="C:\Users\user\Pictures\tarkuslogo.PNG"/>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4991200" y="2105472"/>
            <a:ext cx="4680520" cy="4131708"/>
          </a:xfrm>
          <a:prstGeom prst="rect">
            <a:avLst/>
          </a:prstGeom>
          <a:noFill/>
          <a:ln>
            <a:noFill/>
          </a:ln>
        </p:spPr>
      </p:pic>
      <p:pic>
        <p:nvPicPr>
          <p:cNvPr id="196613" name="Picture 5" descr="http://s04.calm9.com/qrcode/2020-06/VUG0MZ7KJC.png"/>
          <p:cNvPicPr>
            <a:picLocks noChangeAspect="1" noChangeArrowheads="1"/>
          </p:cNvPicPr>
          <p:nvPr/>
        </p:nvPicPr>
        <p:blipFill>
          <a:blip r:embed="rId5" cstate="print">
            <a:clrChange>
              <a:clrFrom>
                <a:srgbClr val="FFFFFF"/>
              </a:clrFrom>
              <a:clrTo>
                <a:srgbClr val="FFFFFF">
                  <a:alpha val="0"/>
                </a:srgbClr>
              </a:clrTo>
            </a:clrChange>
            <a:lum bright="30000" contrast="40000"/>
          </a:blip>
          <a:srcRect/>
          <a:stretch>
            <a:fillRect/>
          </a:stretch>
        </p:blipFill>
        <p:spPr bwMode="auto">
          <a:xfrm>
            <a:off x="15072320" y="2825552"/>
            <a:ext cx="4104456" cy="4104460"/>
          </a:xfrm>
          <a:prstGeom prst="rect">
            <a:avLst/>
          </a:prstGeom>
          <a:noFill/>
        </p:spPr>
      </p:pic>
      <p:sp>
        <p:nvSpPr>
          <p:cNvPr id="8" name="矩形 7"/>
          <p:cNvSpPr/>
          <p:nvPr/>
        </p:nvSpPr>
        <p:spPr>
          <a:xfrm>
            <a:off x="14404995" y="6858000"/>
            <a:ext cx="5871095" cy="707886"/>
          </a:xfrm>
          <a:prstGeom prst="rect">
            <a:avLst/>
          </a:prstGeom>
        </p:spPr>
        <p:txBody>
          <a:bodyPr wrap="none">
            <a:spAutoFit/>
          </a:bodyPr>
          <a:lstStyle/>
          <a:p>
            <a:r>
              <a:rPr lang="en-US" altLang="zh-TW" sz="4000" dirty="0">
                <a:latin typeface="微軟正黑體" pitchFamily="34" charset="-120"/>
                <a:ea typeface="微軟正黑體" pitchFamily="34" charset="-120"/>
              </a:rPr>
              <a:t>https://tarkustech.com/</a:t>
            </a:r>
            <a:endParaRPr lang="zh-TW" altLang="en-US" sz="4000" dirty="0">
              <a:latin typeface="微軟正黑體" pitchFamily="34" charset="-120"/>
              <a:ea typeface="微軟正黑體" pitchFamily="34" charset="-120"/>
            </a:endParaRPr>
          </a:p>
        </p:txBody>
      </p:sp>
      <p:sp>
        <p:nvSpPr>
          <p:cNvPr id="9" name="矩形 8"/>
          <p:cNvSpPr/>
          <p:nvPr/>
        </p:nvSpPr>
        <p:spPr bwMode="auto">
          <a:xfrm>
            <a:off x="333292" y="1000084"/>
            <a:ext cx="2714644" cy="2571768"/>
          </a:xfrm>
          <a:prstGeom prst="rect">
            <a:avLst/>
          </a:prstGeom>
          <a:solidFill>
            <a:schemeClr val="bg1"/>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下載資料\686B7658-9B84-4AE1-9D91-C7F15F37462D.jpg"/>
          <p:cNvPicPr>
            <a:picLocks noChangeAspect="1" noChangeArrowheads="1"/>
          </p:cNvPicPr>
          <p:nvPr/>
        </p:nvPicPr>
        <p:blipFill>
          <a:blip r:embed="rId3" cstate="print"/>
          <a:srcRect l="28492" t="4408" r="20736" b="61754"/>
          <a:stretch>
            <a:fillRect/>
          </a:stretch>
        </p:blipFill>
        <p:spPr bwMode="auto">
          <a:xfrm>
            <a:off x="8231560" y="1457400"/>
            <a:ext cx="2880320" cy="2879423"/>
          </a:xfrm>
          <a:prstGeom prst="ellipse">
            <a:avLst/>
          </a:prstGeom>
          <a:ln>
            <a:noFill/>
          </a:ln>
          <a:effectLst>
            <a:softEdge rad="112500"/>
          </a:effectLst>
        </p:spPr>
      </p:pic>
      <p:pic>
        <p:nvPicPr>
          <p:cNvPr id="23553" name="Picture 1" descr="E:\下載資料\663685.jpg"/>
          <p:cNvPicPr>
            <a:picLocks noChangeAspect="1" noChangeArrowheads="1"/>
          </p:cNvPicPr>
          <p:nvPr/>
        </p:nvPicPr>
        <p:blipFill>
          <a:blip r:embed="rId4" cstate="print"/>
          <a:srcRect l="21787" r="21786" b="61579"/>
          <a:stretch>
            <a:fillRect/>
          </a:stretch>
        </p:blipFill>
        <p:spPr bwMode="auto">
          <a:xfrm>
            <a:off x="19241374" y="1025352"/>
            <a:ext cx="3388822" cy="3460031"/>
          </a:xfrm>
          <a:prstGeom prst="ellipse">
            <a:avLst/>
          </a:prstGeom>
          <a:ln>
            <a:noFill/>
          </a:ln>
          <a:effectLst>
            <a:softEdge rad="112500"/>
          </a:effectLst>
        </p:spPr>
      </p:pic>
      <p:pic>
        <p:nvPicPr>
          <p:cNvPr id="20" name="Picture 2" descr="C:\Users\user\Downloads\P22.JPG"/>
          <p:cNvPicPr>
            <a:picLocks noChangeAspect="1" noChangeArrowheads="1"/>
          </p:cNvPicPr>
          <p:nvPr/>
        </p:nvPicPr>
        <p:blipFill>
          <a:blip r:embed="rId5" cstate="print">
            <a:lum contrast="20000"/>
          </a:blip>
          <a:srcRect/>
          <a:stretch>
            <a:fillRect/>
          </a:stretch>
        </p:blipFill>
        <p:spPr bwMode="auto">
          <a:xfrm>
            <a:off x="1047672" y="3357538"/>
            <a:ext cx="5595531" cy="3286148"/>
          </a:xfrm>
          <a:prstGeom prst="rect">
            <a:avLst/>
          </a:prstGeom>
          <a:noFill/>
        </p:spPr>
      </p:pic>
      <p:sp>
        <p:nvSpPr>
          <p:cNvPr id="24" name="矩形 23"/>
          <p:cNvSpPr/>
          <p:nvPr/>
        </p:nvSpPr>
        <p:spPr>
          <a:xfrm>
            <a:off x="904796" y="6500810"/>
            <a:ext cx="7215238" cy="1384995"/>
          </a:xfrm>
          <a:prstGeom prst="rect">
            <a:avLst/>
          </a:prstGeom>
        </p:spPr>
        <p:txBody>
          <a:bodyPr wrap="square">
            <a:spAutoFit/>
          </a:bodyPr>
          <a:lstStyle/>
          <a:p>
            <a:pPr algn="l"/>
            <a:r>
              <a:rPr lang="zh-TW" altLang="en-US" sz="2800" b="1" dirty="0" smtClean="0">
                <a:solidFill>
                  <a:srgbClr val="A7A7A7">
                    <a:lumMod val="50000"/>
                  </a:srgbClr>
                </a:solidFill>
                <a:latin typeface="微軟正黑體" pitchFamily="34" charset="-120"/>
                <a:ea typeface="微軟正黑體" pitchFamily="34" charset="-120"/>
              </a:rPr>
              <a:t>專利</a:t>
            </a:r>
            <a:endParaRPr lang="en-US" sz="2800" dirty="0" smtClean="0">
              <a:hlinkClick r:id="rId6"/>
            </a:endParaRPr>
          </a:p>
          <a:p>
            <a:pPr algn="l"/>
            <a:r>
              <a:rPr lang="en-US" sz="2800" dirty="0" smtClean="0">
                <a:hlinkClick r:id="rId6"/>
              </a:rPr>
              <a:t>D201065</a:t>
            </a:r>
            <a:r>
              <a:rPr lang="zh-TW" altLang="en-US" sz="2800" b="1" dirty="0" smtClean="0">
                <a:solidFill>
                  <a:srgbClr val="A7A7A7">
                    <a:lumMod val="50000"/>
                  </a:srgbClr>
                </a:solidFill>
                <a:latin typeface="微軟正黑體" pitchFamily="34" charset="-120"/>
                <a:ea typeface="微軟正黑體" pitchFamily="34" charset="-120"/>
              </a:rPr>
              <a:t> 顯示螢幕之圖形化使用者介面</a:t>
            </a:r>
            <a:endParaRPr lang="en-US" altLang="zh-TW" sz="2800" b="1" dirty="0" smtClean="0">
              <a:solidFill>
                <a:srgbClr val="A7A7A7">
                  <a:lumMod val="50000"/>
                </a:srgbClr>
              </a:solidFill>
              <a:latin typeface="微軟正黑體" pitchFamily="34" charset="-120"/>
              <a:ea typeface="微軟正黑體" pitchFamily="34" charset="-120"/>
            </a:endParaRPr>
          </a:p>
          <a:p>
            <a:pPr algn="l"/>
            <a:r>
              <a:rPr lang="en-US" sz="2800" u="sng" dirty="0" smtClean="0">
                <a:hlinkClick r:id="rId7"/>
              </a:rPr>
              <a:t>M578060</a:t>
            </a:r>
            <a:r>
              <a:rPr lang="en-US" sz="2800" u="sng" dirty="0" smtClean="0"/>
              <a:t> </a:t>
            </a:r>
            <a:r>
              <a:rPr lang="zh-TW" altLang="en-US" sz="2800" b="1" dirty="0" smtClean="0">
                <a:solidFill>
                  <a:srgbClr val="A7A7A7">
                    <a:lumMod val="50000"/>
                  </a:srgbClr>
                </a:solidFill>
                <a:latin typeface="微軟正黑體" pitchFamily="34" charset="-120"/>
                <a:ea typeface="微軟正黑體" pitchFamily="34" charset="-120"/>
              </a:rPr>
              <a:t>電路防呆擴充板</a:t>
            </a:r>
            <a:endParaRPr lang="zh-TW" altLang="en-US" sz="2800" b="1" dirty="0">
              <a:solidFill>
                <a:srgbClr val="A7A7A7">
                  <a:lumMod val="50000"/>
                </a:srgbClr>
              </a:solidFill>
              <a:latin typeface="微軟正黑體" pitchFamily="34" charset="-120"/>
              <a:ea typeface="微軟正黑體" pitchFamily="34" charset="-120"/>
            </a:endParaRPr>
          </a:p>
        </p:txBody>
      </p:sp>
      <p:sp>
        <p:nvSpPr>
          <p:cNvPr id="26"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b="1" dirty="0">
              <a:solidFill>
                <a:srgbClr val="333333"/>
              </a:solidFill>
              <a:latin typeface="Microsoft JhengHei" pitchFamily="34" charset="-120"/>
              <a:ea typeface="Microsoft JhengHei" pitchFamily="34" charset="-120"/>
            </a:endParaRPr>
          </a:p>
        </p:txBody>
      </p:sp>
      <p:sp>
        <p:nvSpPr>
          <p:cNvPr id="27"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28"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團隊介紹</a:t>
            </a:r>
            <a:endParaRPr lang="en-US" altLang="zh-CN" sz="6600" b="1" spc="420" dirty="0">
              <a:solidFill>
                <a:schemeClr val="bg1"/>
              </a:solidFill>
              <a:latin typeface="Microsoft JhengHei" pitchFamily="34" charset="-120"/>
              <a:ea typeface="Microsoft JhengHei" pitchFamily="34" charset="-120"/>
            </a:endParaRPr>
          </a:p>
        </p:txBody>
      </p:sp>
      <p:sp>
        <p:nvSpPr>
          <p:cNvPr id="32" name="矩形 31"/>
          <p:cNvSpPr/>
          <p:nvPr/>
        </p:nvSpPr>
        <p:spPr bwMode="auto">
          <a:xfrm>
            <a:off x="8412126" y="4144330"/>
            <a:ext cx="2592288"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a:solidFill>
                  <a:srgbClr val="FFFFFF"/>
                </a:solidFill>
                <a:latin typeface="微軟正黑體" pitchFamily="34" charset="-120"/>
                <a:ea typeface="微軟正黑體" pitchFamily="34" charset="-120"/>
              </a:rPr>
              <a:t>高語婷</a:t>
            </a:r>
          </a:p>
        </p:txBody>
      </p:sp>
      <p:sp>
        <p:nvSpPr>
          <p:cNvPr id="37" name="矩形 36"/>
          <p:cNvSpPr/>
          <p:nvPr/>
        </p:nvSpPr>
        <p:spPr>
          <a:xfrm>
            <a:off x="7799512" y="4738988"/>
            <a:ext cx="4608512" cy="2677656"/>
          </a:xfrm>
          <a:prstGeom prst="rect">
            <a:avLst/>
          </a:prstGeom>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執行</a:t>
            </a:r>
            <a:r>
              <a:rPr lang="zh-TW" altLang="en-US" sz="2400" dirty="0" smtClean="0">
                <a:solidFill>
                  <a:srgbClr val="333399"/>
                </a:solidFill>
                <a:latin typeface="微軟正黑體" panose="020B0604030504040204" pitchFamily="34" charset="-120"/>
                <a:ea typeface="微軟正黑體" panose="020B0604030504040204" pitchFamily="34" charset="-120"/>
              </a:rPr>
              <a:t>長</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交通</a:t>
            </a:r>
            <a:r>
              <a:rPr lang="zh-TW" altLang="en-US" sz="2400" b="1" dirty="0">
                <a:latin typeface="Microsoft JhengHei" panose="020B0604030504040204" pitchFamily="34" charset="-120"/>
                <a:ea typeface="Microsoft JhengHei" panose="020B0604030504040204" pitchFamily="34" charset="-120"/>
              </a:rPr>
              <a:t>大學 電子</a:t>
            </a:r>
            <a:r>
              <a:rPr lang="zh-TW" altLang="en-US" sz="2400" b="1" dirty="0" smtClean="0">
                <a:latin typeface="Microsoft JhengHei" panose="020B0604030504040204" pitchFamily="34" charset="-120"/>
                <a:ea typeface="Microsoft JhengHei" panose="020B0604030504040204" pitchFamily="34" charset="-120"/>
              </a:rPr>
              <a:t>物理系畢</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協調</a:t>
            </a:r>
            <a:r>
              <a:rPr lang="zh-TW" altLang="en-US" sz="2400" dirty="0">
                <a:latin typeface="Microsoft JhengHei" panose="020B0604030504040204" pitchFamily="34" charset="-120"/>
                <a:ea typeface="Microsoft JhengHei" panose="020B0604030504040204" pitchFamily="34" charset="-120"/>
              </a:rPr>
              <a:t>團隊</a:t>
            </a:r>
            <a:r>
              <a:rPr lang="zh-TW" altLang="en-US" sz="2400" dirty="0" smtClean="0">
                <a:latin typeface="Microsoft JhengHei" panose="020B0604030504040204" pitchFamily="34" charset="-120"/>
                <a:ea typeface="Microsoft JhengHei" panose="020B0604030504040204" pitchFamily="34" charset="-120"/>
              </a:rPr>
              <a:t>執行商業模式及專案</a:t>
            </a:r>
            <a:r>
              <a:rPr lang="zh-TW" altLang="en-US" sz="2400" dirty="0" smtClean="0">
                <a:latin typeface="Microsoft JhengHei" panose="020B0604030504040204" pitchFamily="34" charset="-120"/>
                <a:ea typeface="Microsoft JhengHei" panose="020B0604030504040204" pitchFamily="34" charset="-120"/>
              </a:rPr>
              <a:t>、交大</a:t>
            </a:r>
            <a:r>
              <a:rPr lang="zh-TW" altLang="en-US" sz="2400" dirty="0">
                <a:latin typeface="Microsoft JhengHei" panose="020B0604030504040204" pitchFamily="34" charset="-120"/>
                <a:ea typeface="Microsoft JhengHei" panose="020B0604030504040204" pitchFamily="34" charset="-120"/>
              </a:rPr>
              <a:t>產學運籌</a:t>
            </a:r>
            <a:r>
              <a:rPr lang="zh-TW" altLang="en-US" sz="2400" dirty="0" smtClean="0">
                <a:latin typeface="Microsoft JhengHei" panose="020B0604030504040204" pitchFamily="34" charset="-120"/>
                <a:ea typeface="Microsoft JhengHei" panose="020B0604030504040204" pitchFamily="34" charset="-120"/>
              </a:rPr>
              <a:t>中心入駐、資策會</a:t>
            </a:r>
            <a:r>
              <a:rPr lang="en-US" altLang="zh-TW" sz="2400" dirty="0" smtClean="0">
                <a:latin typeface="Microsoft JhengHei" panose="020B0604030504040204" pitchFamily="34" charset="-120"/>
                <a:ea typeface="Microsoft JhengHei" panose="020B0604030504040204" pitchFamily="34" charset="-120"/>
              </a:rPr>
              <a:t>METAEDA</a:t>
            </a:r>
            <a:r>
              <a:rPr lang="zh-TW" altLang="en-US" sz="2400" dirty="0" smtClean="0">
                <a:latin typeface="Microsoft JhengHei" panose="020B0604030504040204" pitchFamily="34" charset="-120"/>
                <a:ea typeface="Microsoft JhengHei" panose="020B0604030504040204" pitchFamily="34" charset="-120"/>
              </a:rPr>
              <a:t> </a:t>
            </a:r>
            <a:r>
              <a:rPr lang="en-US" altLang="zh-TW" sz="2400" dirty="0" smtClean="0">
                <a:latin typeface="Microsoft JhengHei" panose="020B0604030504040204" pitchFamily="34" charset="-120"/>
                <a:ea typeface="Microsoft JhengHei" panose="020B0604030504040204" pitchFamily="34" charset="-120"/>
              </a:rPr>
              <a:t>Holon IQ</a:t>
            </a:r>
            <a:r>
              <a:rPr lang="zh-TW" altLang="en-US" sz="2400" dirty="0" smtClean="0">
                <a:latin typeface="Microsoft JhengHei" panose="020B0604030504040204" pitchFamily="34" charset="-120"/>
                <a:ea typeface="Microsoft JhengHei" panose="020B0604030504040204" pitchFamily="34" charset="-120"/>
              </a:rPr>
              <a:t> </a:t>
            </a:r>
            <a:r>
              <a:rPr lang="en-US" altLang="zh-TW" sz="2400" dirty="0" smtClean="0">
                <a:latin typeface="Microsoft JhengHei" panose="020B0604030504040204" pitchFamily="34" charset="-120"/>
                <a:ea typeface="Microsoft JhengHei" panose="020B0604030504040204" pitchFamily="34" charset="-120"/>
              </a:rPr>
              <a:t>50</a:t>
            </a:r>
            <a:r>
              <a:rPr lang="zh-TW" altLang="en-US" sz="2400" dirty="0" smtClean="0">
                <a:latin typeface="Microsoft JhengHei" panose="020B0604030504040204" pitchFamily="34" charset="-120"/>
                <a:ea typeface="Microsoft JhengHei" panose="020B0604030504040204" pitchFamily="34" charset="-120"/>
              </a:rPr>
              <a:t>、台灣科技新創基地 </a:t>
            </a:r>
            <a:r>
              <a:rPr lang="en-US" altLang="zh-TW" sz="2400" dirty="0" smtClean="0">
                <a:latin typeface="Microsoft JhengHei" panose="020B0604030504040204" pitchFamily="34" charset="-120"/>
                <a:ea typeface="Microsoft JhengHei" panose="020B0604030504040204" pitchFamily="34" charset="-120"/>
              </a:rPr>
              <a:t>Taiwan Tech Arena (TTA)</a:t>
            </a:r>
            <a:r>
              <a:rPr lang="zh-TW" altLang="en-US" sz="2400" dirty="0" smtClean="0">
                <a:latin typeface="Microsoft JhengHei" panose="020B0604030504040204" pitchFamily="34" charset="-120"/>
                <a:ea typeface="Microsoft JhengHei" panose="020B0604030504040204" pitchFamily="34" charset="-120"/>
              </a:rPr>
              <a:t> 相關活動進行</a:t>
            </a:r>
          </a:p>
        </p:txBody>
      </p:sp>
      <p:sp>
        <p:nvSpPr>
          <p:cNvPr id="34" name="文字方塊 33"/>
          <p:cNvSpPr txBox="1"/>
          <p:nvPr/>
        </p:nvSpPr>
        <p:spPr>
          <a:xfrm>
            <a:off x="13272120" y="4777316"/>
            <a:ext cx="4032448" cy="1938992"/>
          </a:xfrm>
          <a:prstGeom prst="rect">
            <a:avLst/>
          </a:prstGeom>
          <a:noFill/>
        </p:spPr>
        <p:txBody>
          <a:bodyPr wrap="square" lIns="91440" tIns="45720" rIns="91440" bIns="45720" rtlCol="0">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技術</a:t>
            </a:r>
            <a:r>
              <a:rPr lang="zh-TW" altLang="en-US" sz="2400" dirty="0" smtClean="0">
                <a:solidFill>
                  <a:srgbClr val="333399"/>
                </a:solidFill>
                <a:latin typeface="微軟正黑體" panose="020B0604030504040204" pitchFamily="34" charset="-120"/>
                <a:ea typeface="微軟正黑體" panose="020B0604030504040204" pitchFamily="34" charset="-120"/>
              </a:rPr>
              <a:t>長</a:t>
            </a:r>
          </a:p>
          <a:p>
            <a:pPr algn="l"/>
            <a:r>
              <a:rPr lang="zh-TW" altLang="en-US" sz="2400" b="1" dirty="0" smtClean="0">
                <a:latin typeface="微軟正黑體" panose="020B0604030504040204" pitchFamily="34" charset="-120"/>
                <a:ea typeface="微軟正黑體" panose="020B0604030504040204" pitchFamily="34" charset="-120"/>
              </a:rPr>
              <a:t>台灣大學光電工程所碩士與國際企業所碩士畢</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 PMP®</a:t>
            </a:r>
            <a:r>
              <a:rPr lang="zh-TW" altLang="en-US" sz="2400" dirty="0" smtClean="0">
                <a:latin typeface="微軟正黑體" panose="020B0604030504040204" pitchFamily="34" charset="-120"/>
                <a:ea typeface="微軟正黑體" panose="020B0604030504040204" pitchFamily="34" charset="-120"/>
              </a:rPr>
              <a:t>國際專案管理師，十年以上擔任上市科技公司專案經理</a:t>
            </a:r>
            <a:endParaRPr lang="zh-TW" altLang="en-US" sz="2400" strike="sngStrike" dirty="0">
              <a:solidFill>
                <a:srgbClr val="FF0000"/>
              </a:solidFill>
              <a:latin typeface="微軟正黑體" panose="020B0604030504040204" pitchFamily="34" charset="-120"/>
              <a:ea typeface="微軟正黑體" panose="020B0604030504040204" pitchFamily="34" charset="-120"/>
            </a:endParaRPr>
          </a:p>
        </p:txBody>
      </p:sp>
      <p:pic>
        <p:nvPicPr>
          <p:cNvPr id="35" name="Picture 2" descr="D:\下載資料\374951-1.jpg"/>
          <p:cNvPicPr>
            <a:picLocks noChangeArrowheads="1"/>
          </p:cNvPicPr>
          <p:nvPr/>
        </p:nvPicPr>
        <p:blipFill>
          <a:blip r:embed="rId8" cstate="print"/>
          <a:srcRect t="8090" b="13120"/>
          <a:stretch>
            <a:fillRect/>
          </a:stretch>
        </p:blipFill>
        <p:spPr bwMode="auto">
          <a:xfrm>
            <a:off x="13560152" y="1241376"/>
            <a:ext cx="2952328" cy="3036196"/>
          </a:xfrm>
          <a:prstGeom prst="ellipse">
            <a:avLst/>
          </a:prstGeom>
          <a:ln>
            <a:noFill/>
          </a:ln>
          <a:effectLst>
            <a:softEdge rad="112500"/>
          </a:effectLst>
        </p:spPr>
      </p:pic>
      <p:sp>
        <p:nvSpPr>
          <p:cNvPr id="36" name="矩形 35"/>
          <p:cNvSpPr/>
          <p:nvPr/>
        </p:nvSpPr>
        <p:spPr bwMode="auto">
          <a:xfrm>
            <a:off x="13768511" y="4147977"/>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高世建</a:t>
            </a:r>
            <a:endParaRPr lang="zh-TW" altLang="en-US" sz="3200" b="1" dirty="0">
              <a:solidFill>
                <a:srgbClr val="FFFFFF"/>
              </a:solidFill>
              <a:latin typeface="微軟正黑體" pitchFamily="34" charset="-120"/>
              <a:ea typeface="微軟正黑體" pitchFamily="34" charset="-120"/>
            </a:endParaRPr>
          </a:p>
        </p:txBody>
      </p:sp>
      <p:sp>
        <p:nvSpPr>
          <p:cNvPr id="39" name="矩形 38"/>
          <p:cNvSpPr/>
          <p:nvPr/>
        </p:nvSpPr>
        <p:spPr bwMode="auto">
          <a:xfrm>
            <a:off x="19609978" y="4130471"/>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陳益淇</a:t>
            </a:r>
            <a:endParaRPr lang="zh-TW" altLang="en-US" sz="3200" b="1" dirty="0">
              <a:solidFill>
                <a:srgbClr val="FFFFFF"/>
              </a:solidFill>
              <a:latin typeface="微軟正黑體" pitchFamily="34" charset="-120"/>
              <a:ea typeface="微軟正黑體" pitchFamily="34" charset="-120"/>
            </a:endParaRPr>
          </a:p>
        </p:txBody>
      </p:sp>
      <p:sp>
        <p:nvSpPr>
          <p:cNvPr id="40" name="矩形 39"/>
          <p:cNvSpPr/>
          <p:nvPr/>
        </p:nvSpPr>
        <p:spPr>
          <a:xfrm>
            <a:off x="19062970" y="4742635"/>
            <a:ext cx="3786214" cy="1938992"/>
          </a:xfrm>
          <a:prstGeom prst="rect">
            <a:avLst/>
          </a:prstGeom>
          <a:solidFill>
            <a:schemeClr val="bg1"/>
          </a:solidFill>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設計</a:t>
            </a:r>
            <a:r>
              <a:rPr lang="zh-TW" altLang="en-US" sz="2400" dirty="0" smtClean="0">
                <a:solidFill>
                  <a:srgbClr val="333399"/>
                </a:solidFill>
                <a:latin typeface="微軟正黑體" panose="020B0604030504040204" pitchFamily="34" charset="-120"/>
                <a:ea typeface="微軟正黑體" panose="020B0604030504040204" pitchFamily="34" charset="-120"/>
              </a:rPr>
              <a:t>總監</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台灣</a:t>
            </a:r>
            <a:r>
              <a:rPr lang="zh-TW" altLang="en-US" sz="2400" b="1" dirty="0" smtClean="0">
                <a:latin typeface="Microsoft JhengHei" panose="020B0604030504040204" pitchFamily="34" charset="-120"/>
                <a:ea typeface="Microsoft JhengHei" panose="020B0604030504040204" pitchFamily="34" charset="-120"/>
              </a:rPr>
              <a:t>科技大學設計系工業設計組碩士畢</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十五年以上上市櫃科技公司工業設計經驗</a:t>
            </a:r>
          </a:p>
        </p:txBody>
      </p:sp>
      <p:pic>
        <p:nvPicPr>
          <p:cNvPr id="41" name="Picture 3" descr="C:\Users\123\Downloads\926 創博會銀牌_201001.jpg"/>
          <p:cNvPicPr>
            <a:picLocks noChangeAspect="1" noChangeArrowheads="1"/>
          </p:cNvPicPr>
          <p:nvPr/>
        </p:nvPicPr>
        <p:blipFill>
          <a:blip r:embed="rId9" cstate="print"/>
          <a:srcRect/>
          <a:stretch>
            <a:fillRect/>
          </a:stretch>
        </p:blipFill>
        <p:spPr bwMode="auto">
          <a:xfrm>
            <a:off x="1047672" y="8072447"/>
            <a:ext cx="5500726" cy="4127872"/>
          </a:xfrm>
          <a:prstGeom prst="rect">
            <a:avLst/>
          </a:prstGeom>
          <a:noFill/>
        </p:spPr>
      </p:pic>
      <p:sp>
        <p:nvSpPr>
          <p:cNvPr id="42" name="矩形 41"/>
          <p:cNvSpPr/>
          <p:nvPr/>
        </p:nvSpPr>
        <p:spPr>
          <a:xfrm>
            <a:off x="904796" y="12287288"/>
            <a:ext cx="5942652" cy="954107"/>
          </a:xfrm>
          <a:prstGeom prst="rect">
            <a:avLst/>
          </a:prstGeom>
        </p:spPr>
        <p:txBody>
          <a:bodyPr wrap="none">
            <a:spAutoFit/>
          </a:bodyPr>
          <a:lstStyle/>
          <a:p>
            <a:r>
              <a:rPr lang="zh-TW" altLang="en-US" sz="2800" b="1" dirty="0" smtClean="0">
                <a:solidFill>
                  <a:srgbClr val="4C4C4C"/>
                </a:solidFill>
                <a:latin typeface="Microsoft JhengHei"/>
                <a:ea typeface="Microsoft JhengHei"/>
              </a:rPr>
              <a:t>榮獲</a:t>
            </a:r>
            <a:r>
              <a:rPr lang="en-US" altLang="zh-TW" sz="2800" b="1" dirty="0" smtClean="0">
                <a:solidFill>
                  <a:srgbClr val="4C4C4C"/>
                </a:solidFill>
                <a:latin typeface="Microsoft JhengHei"/>
                <a:ea typeface="Microsoft JhengHei"/>
              </a:rPr>
              <a:t>2020</a:t>
            </a:r>
            <a:r>
              <a:rPr lang="zh-TW" altLang="en-US" sz="2800" b="1" dirty="0" smtClean="0">
                <a:solidFill>
                  <a:srgbClr val="4C4C4C"/>
                </a:solidFill>
                <a:latin typeface="Microsoft JhengHei"/>
                <a:ea typeface="Microsoft JhengHei"/>
              </a:rPr>
              <a:t> 台灣創新技術博覽會</a:t>
            </a:r>
            <a:r>
              <a:rPr lang="en-US" altLang="zh-TW" sz="2800" b="1" dirty="0" smtClean="0">
                <a:solidFill>
                  <a:srgbClr val="4C4C4C"/>
                </a:solidFill>
                <a:latin typeface="Microsoft JhengHei"/>
                <a:ea typeface="Microsoft JhengHei"/>
              </a:rPr>
              <a:t>(TIE)</a:t>
            </a:r>
            <a:r>
              <a:rPr lang="zh-TW" altLang="en-US" sz="2800" b="1" dirty="0" smtClean="0">
                <a:solidFill>
                  <a:srgbClr val="4C4C4C"/>
                </a:solidFill>
                <a:latin typeface="Microsoft JhengHei"/>
                <a:ea typeface="Microsoft JhengHei"/>
              </a:rPr>
              <a:t> </a:t>
            </a:r>
            <a:endParaRPr lang="en-US" altLang="zh-TW" sz="2800" b="1" dirty="0" smtClean="0">
              <a:solidFill>
                <a:srgbClr val="4C4C4C"/>
              </a:solidFill>
              <a:latin typeface="Microsoft JhengHei"/>
              <a:ea typeface="Microsoft JhengHei"/>
            </a:endParaRPr>
          </a:p>
          <a:p>
            <a:pPr algn="l"/>
            <a:r>
              <a:rPr lang="zh-TW" altLang="en-US" sz="2800" b="1" dirty="0" smtClean="0">
                <a:solidFill>
                  <a:srgbClr val="4C4C4C"/>
                </a:solidFill>
                <a:latin typeface="Microsoft JhengHei"/>
                <a:ea typeface="Microsoft JhengHei"/>
              </a:rPr>
              <a:t>發明競賽銀牌獎</a:t>
            </a:r>
            <a:endParaRPr lang="zh-TW" altLang="en-US" sz="2800" dirty="0"/>
          </a:p>
        </p:txBody>
      </p:sp>
      <p:pic>
        <p:nvPicPr>
          <p:cNvPr id="21" name="Picture 2" descr="C:\Users\user\Downloads\S__3940364.jpg"/>
          <p:cNvPicPr>
            <a:picLocks noChangeAspect="1" noChangeArrowheads="1"/>
          </p:cNvPicPr>
          <p:nvPr/>
        </p:nvPicPr>
        <p:blipFill>
          <a:blip r:embed="rId10" cstate="print"/>
          <a:srcRect t="2615" b="17347"/>
          <a:stretch>
            <a:fillRect/>
          </a:stretch>
        </p:blipFill>
        <p:spPr bwMode="auto">
          <a:xfrm>
            <a:off x="11255896" y="7362056"/>
            <a:ext cx="3096343" cy="3299694"/>
          </a:xfrm>
          <a:prstGeom prst="ellipse">
            <a:avLst/>
          </a:prstGeom>
          <a:ln>
            <a:noFill/>
          </a:ln>
          <a:effectLst>
            <a:softEdge rad="112500"/>
          </a:effectLst>
        </p:spPr>
      </p:pic>
      <p:sp>
        <p:nvSpPr>
          <p:cNvPr id="22" name="矩形 21"/>
          <p:cNvSpPr/>
          <p:nvPr/>
        </p:nvSpPr>
        <p:spPr bwMode="auto">
          <a:xfrm>
            <a:off x="11514872" y="10422396"/>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侯文健</a:t>
            </a:r>
            <a:endParaRPr lang="zh-TW" altLang="en-US" sz="3200" b="1" dirty="0">
              <a:solidFill>
                <a:srgbClr val="FFFFFF"/>
              </a:solidFill>
              <a:latin typeface="微軟正黑體" pitchFamily="34" charset="-120"/>
              <a:ea typeface="微軟正黑體" pitchFamily="34" charset="-120"/>
            </a:endParaRPr>
          </a:p>
        </p:txBody>
      </p:sp>
      <p:sp>
        <p:nvSpPr>
          <p:cNvPr id="23" name="矩形 22"/>
          <p:cNvSpPr/>
          <p:nvPr/>
        </p:nvSpPr>
        <p:spPr>
          <a:xfrm>
            <a:off x="10967864" y="11003684"/>
            <a:ext cx="4464496" cy="1938992"/>
          </a:xfrm>
          <a:prstGeom prst="rect">
            <a:avLst/>
          </a:prstGeom>
          <a:solidFill>
            <a:schemeClr val="bg1"/>
          </a:solidFill>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教學總監</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台灣大學</a:t>
            </a:r>
            <a:r>
              <a:rPr lang="zh-TW" altLang="en-US" sz="2400" b="1" dirty="0" smtClean="0">
                <a:latin typeface="Microsoft JhengHei" panose="020B0604030504040204" pitchFamily="34" charset="-120"/>
                <a:ea typeface="Microsoft JhengHei" panose="020B0604030504040204" pitchFamily="34" charset="-120"/>
              </a:rPr>
              <a:t>財務金融學系碩士</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台灣法意資產管理股份有限公司共同創辦人</a:t>
            </a:r>
          </a:p>
          <a:p>
            <a:pPr algn="l"/>
            <a:r>
              <a:rPr lang="zh-TW" altLang="en-US" sz="2400" dirty="0" smtClean="0">
                <a:latin typeface="Microsoft JhengHei" panose="020B0604030504040204" pitchFamily="34" charset="-120"/>
                <a:ea typeface="Microsoft JhengHei" panose="020B0604030504040204" pitchFamily="34" charset="-120"/>
              </a:rPr>
              <a:t>劉靜數學教學研究團隊</a:t>
            </a:r>
          </a:p>
        </p:txBody>
      </p:sp>
      <p:sp>
        <p:nvSpPr>
          <p:cNvPr id="25" name="矩形 24"/>
          <p:cNvSpPr/>
          <p:nvPr/>
        </p:nvSpPr>
        <p:spPr>
          <a:xfrm>
            <a:off x="16806230" y="10998460"/>
            <a:ext cx="4452338" cy="1938992"/>
          </a:xfrm>
          <a:prstGeom prst="rect">
            <a:avLst/>
          </a:prstGeom>
          <a:noFill/>
        </p:spPr>
        <p:txBody>
          <a:bodyPr wrap="square">
            <a:spAutoFit/>
          </a:bodyPr>
          <a:lstStyle/>
          <a:p>
            <a:pPr algn="l" defTabSz="825500" fontAlgn="base" hangingPunct="0">
              <a:spcBef>
                <a:spcPct val="0"/>
              </a:spcBef>
              <a:spcAft>
                <a:spcPct val="0"/>
              </a:spcAft>
            </a:pPr>
            <a:r>
              <a:rPr lang="zh-TW" altLang="en-US" sz="2400" dirty="0" smtClean="0">
                <a:solidFill>
                  <a:srgbClr val="333399"/>
                </a:solidFill>
                <a:latin typeface="微軟正黑體" panose="020B0604030504040204" pitchFamily="34" charset="-120"/>
                <a:ea typeface="微軟正黑體" panose="020B0604030504040204" pitchFamily="34" charset="-120"/>
                <a:sym typeface="Lato" pitchFamily="34" charset="0"/>
              </a:rPr>
              <a:t>教學</a:t>
            </a:r>
            <a:r>
              <a:rPr lang="zh-TW" altLang="en-US" sz="2400" dirty="0" smtClean="0">
                <a:solidFill>
                  <a:srgbClr val="333399"/>
                </a:solidFill>
                <a:latin typeface="微軟正黑體" panose="020B0604030504040204" pitchFamily="34" charset="-120"/>
                <a:ea typeface="微軟正黑體" panose="020B0604030504040204" pitchFamily="34" charset="-120"/>
                <a:sym typeface="Lato" pitchFamily="34" charset="0"/>
              </a:rPr>
              <a:t>顧問</a:t>
            </a:r>
            <a:endParaRPr lang="en-US" altLang="zh-TW" sz="2400" dirty="0" smtClean="0">
              <a:solidFill>
                <a:srgbClr val="333399"/>
              </a:solidFill>
              <a:latin typeface="微軟正黑體" panose="020B0604030504040204" pitchFamily="34" charset="-120"/>
              <a:ea typeface="微軟正黑體"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美國哥倫比亞大學教育學院</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美國哈佛大學</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美國史丹佛大學</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國立清華大學</a:t>
            </a: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教育學院</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p:txBody>
      </p:sp>
      <p:pic>
        <p:nvPicPr>
          <p:cNvPr id="29" name="內容版面配置區 2">
            <a:extLst>
              <a:ext uri="{FF2B5EF4-FFF2-40B4-BE49-F238E27FC236}">
                <a16:creationId xmlns:a16="http://schemas.microsoft.com/office/drawing/2014/main" xmlns="" id="{393222D3-25DB-DD4A-97D0-02A4004F3D29}"/>
              </a:ext>
            </a:extLst>
          </p:cNvPr>
          <p:cNvPicPr>
            <a:picLocks noGrp="1" noChangeAspect="1"/>
          </p:cNvPicPr>
          <p:nvPr>
            <p:ph idx="1"/>
          </p:nvPr>
        </p:nvPicPr>
        <p:blipFill>
          <a:blip r:embed="rId11" cstate="print">
            <a:extLst>
              <a:ext uri="{28A0092B-C50C-407E-A947-70E740481C1C}">
                <a14:useLocalDpi xmlns:a14="http://schemas.microsoft.com/office/drawing/2010/main" xmlns="" val="0"/>
              </a:ext>
            </a:extLst>
          </a:blip>
          <a:srcRect l="72616" t="14799" b="29764"/>
          <a:stretch>
            <a:fillRect/>
          </a:stretch>
        </p:blipFill>
        <p:spPr>
          <a:xfrm>
            <a:off x="17088544" y="7614084"/>
            <a:ext cx="2958045" cy="2970612"/>
          </a:xfrm>
          <a:prstGeom prst="ellipse">
            <a:avLst/>
          </a:prstGeom>
        </p:spPr>
      </p:pic>
      <p:sp>
        <p:nvSpPr>
          <p:cNvPr id="31" name="矩形 30"/>
          <p:cNvSpPr/>
          <p:nvPr/>
        </p:nvSpPr>
        <p:spPr bwMode="auto">
          <a:xfrm>
            <a:off x="16920104" y="10422396"/>
            <a:ext cx="4288736"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Lato" pitchFamily="34" charset="0"/>
              </a:rPr>
              <a:t>藍繼輝 </a:t>
            </a:r>
            <a:r>
              <a:rPr lang="en-US" altLang="zh-TW" sz="3200" b="1" dirty="0" smtClean="0">
                <a:solidFill>
                  <a:srgbClr val="FFFFFF"/>
                </a:solidFill>
                <a:latin typeface="微軟正黑體" pitchFamily="34" charset="-120"/>
                <a:ea typeface="微軟正黑體" pitchFamily="34" charset="-120"/>
                <a:sym typeface="Lato" pitchFamily="34" charset="0"/>
              </a:rPr>
              <a:t>Turner Lam</a:t>
            </a:r>
            <a:endParaRPr lang="zh-TW" altLang="en-US" sz="3200" b="1" dirty="0">
              <a:solidFill>
                <a:srgbClr val="FFFFFF"/>
              </a:solidFill>
              <a:latin typeface="微軟正黑體" pitchFamily="34" charset="-120"/>
              <a:ea typeface="微軟正黑體" pitchFamily="34" charset="-120"/>
              <a:sym typeface="Lato" pitchFamily="34" charset="0"/>
            </a:endParaRPr>
          </a:p>
        </p:txBody>
      </p:sp>
      <p:sp>
        <p:nvSpPr>
          <p:cNvPr id="33" name="文字方塊 3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a:t>
            </a:r>
            <a:endParaRPr kumimoji="1" lang="zh-TW" altLang="en-US" sz="4400" dirty="0">
              <a:solidFill>
                <a:schemeClr val="tx2">
                  <a:lumMod val="75000"/>
                </a:schemeClr>
              </a:solidFill>
            </a:endParaRPr>
          </a:p>
        </p:txBody>
      </p:sp>
    </p:spTree>
    <p:extLst>
      <p:ext uri="{BB962C8B-B14F-4D97-AF65-F5344CB8AC3E}">
        <p14:creationId xmlns="" xmlns:p14="http://schemas.microsoft.com/office/powerpoint/2010/main" val="858023720"/>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366123" y="2040694"/>
            <a:ext cx="14800305" cy="8995168"/>
          </a:xfrm>
          <a:prstGeom prst="rect">
            <a:avLst/>
          </a:prstGeom>
        </p:spPr>
      </p:pic>
      <p:sp>
        <p:nvSpPr>
          <p:cNvPr id="4" name="標題 3">
            <a:extLst>
              <a:ext uri="{FF2B5EF4-FFF2-40B4-BE49-F238E27FC236}">
                <a16:creationId xmlns:a16="http://schemas.microsoft.com/office/drawing/2014/main" xmlns="" id="{526BF9CE-9A79-4144-B46F-A2C7355B1D34}"/>
              </a:ext>
            </a:extLst>
          </p:cNvPr>
          <p:cNvSpPr>
            <a:spLocks noGrp="1"/>
          </p:cNvSpPr>
          <p:nvPr>
            <p:ph type="title"/>
          </p:nvPr>
        </p:nvSpPr>
        <p:spPr/>
        <p:txBody>
          <a:bodyPr/>
          <a:lstStyle/>
          <a:p>
            <a:r>
              <a:rPr lang="zh-TW" altLang="en-US" sz="9600" b="1" dirty="0" smtClean="0"/>
              <a:t>採用</a:t>
            </a:r>
            <a:r>
              <a:rPr lang="en-US" altLang="zh-TW" sz="9600" b="1" dirty="0" smtClean="0"/>
              <a:t>DDMT/Critical thinking</a:t>
            </a:r>
            <a:r>
              <a:rPr lang="zh-TW" altLang="en-US" sz="9600" b="1" dirty="0" smtClean="0"/>
              <a:t>教學方法</a:t>
            </a:r>
            <a:endParaRPr lang="zh-TW" altLang="en-US" sz="9600" b="1" dirty="0"/>
          </a:p>
        </p:txBody>
      </p:sp>
      <p:pic>
        <p:nvPicPr>
          <p:cNvPr id="12" name="圖片 11">
            <a:extLst>
              <a:ext uri="{FF2B5EF4-FFF2-40B4-BE49-F238E27FC236}">
                <a16:creationId xmlns:a16="http://schemas.microsoft.com/office/drawing/2014/main" xmlns="" id="{5E7AAA76-FF13-374F-8977-CB8FD9B81F3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6110" y="10549799"/>
            <a:ext cx="6034096" cy="2490262"/>
          </a:xfrm>
          <a:prstGeom prst="rect">
            <a:avLst/>
          </a:prstGeom>
        </p:spPr>
      </p:pic>
      <p:pic>
        <p:nvPicPr>
          <p:cNvPr id="14" name="圖片 13">
            <a:extLst>
              <a:ext uri="{FF2B5EF4-FFF2-40B4-BE49-F238E27FC236}">
                <a16:creationId xmlns:a16="http://schemas.microsoft.com/office/drawing/2014/main" xmlns="" id="{0EC6CF58-EA08-DB46-A975-F6D44C0F6E0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56000" y="10549799"/>
            <a:ext cx="5156370" cy="2578185"/>
          </a:xfrm>
          <a:prstGeom prst="rect">
            <a:avLst/>
          </a:prstGeom>
        </p:spPr>
      </p:pic>
      <p:pic>
        <p:nvPicPr>
          <p:cNvPr id="15" name="Picture 4" descr="Diagram&#10;&#10;Description automatically generated">
            <a:extLst>
              <a:ext uri="{FF2B5EF4-FFF2-40B4-BE49-F238E27FC236}">
                <a16:creationId xmlns="" xmlns:a16="http://schemas.microsoft.com/office/drawing/2014/main" id="{B4E16814-5CF0-402D-89DB-9AEB25876E36}"/>
              </a:ext>
            </a:extLst>
          </p:cNvPr>
          <p:cNvPicPr>
            <a:picLocks noChangeAspect="1"/>
          </p:cNvPicPr>
          <p:nvPr/>
        </p:nvPicPr>
        <p:blipFill>
          <a:blip r:embed="rId5" cstate="print"/>
          <a:stretch>
            <a:fillRect/>
          </a:stretch>
        </p:blipFill>
        <p:spPr>
          <a:xfrm>
            <a:off x="14497878" y="3153939"/>
            <a:ext cx="9886122" cy="9886122"/>
          </a:xfrm>
          <a:prstGeom prst="rect">
            <a:avLst/>
          </a:prstGeom>
        </p:spPr>
      </p:pic>
      <p:sp>
        <p:nvSpPr>
          <p:cNvPr id="7" name="文字方塊 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3</a:t>
            </a:r>
            <a:endParaRPr kumimoji="1" lang="zh-TW" altLang="en-US" sz="4400" dirty="0">
              <a:solidFill>
                <a:schemeClr val="tx2">
                  <a:lumMod val="75000"/>
                </a:schemeClr>
              </a:solidFill>
            </a:endParaRPr>
          </a:p>
        </p:txBody>
      </p:sp>
    </p:spTree>
    <p:extLst>
      <p:ext uri="{BB962C8B-B14F-4D97-AF65-F5344CB8AC3E}">
        <p14:creationId xmlns:p14="http://schemas.microsoft.com/office/powerpoint/2010/main" xmlns="" val="226856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C:\Users\user\Downloads\螢幕快照 2020-06-28 下午4.01.22.png"/>
          <p:cNvPicPr>
            <a:picLocks noChangeAspect="1" noChangeArrowheads="1"/>
          </p:cNvPicPr>
          <p:nvPr/>
        </p:nvPicPr>
        <p:blipFill>
          <a:blip r:embed="rId2" cstate="print">
            <a:clrChange>
              <a:clrFrom>
                <a:srgbClr val="FFFFFF"/>
              </a:clrFrom>
              <a:clrTo>
                <a:srgbClr val="FFFFFF">
                  <a:alpha val="0"/>
                </a:srgbClr>
              </a:clrTo>
            </a:clrChange>
            <a:lum bright="20000" contrast="-10000"/>
          </a:blip>
          <a:srcRect/>
          <a:stretch>
            <a:fillRect/>
          </a:stretch>
        </p:blipFill>
        <p:spPr bwMode="auto">
          <a:xfrm>
            <a:off x="11741570" y="1961456"/>
            <a:ext cx="13402315" cy="10441160"/>
          </a:xfrm>
          <a:prstGeom prst="rect">
            <a:avLst/>
          </a:prstGeom>
          <a:noFill/>
        </p:spPr>
      </p:pic>
      <p:sp>
        <p:nvSpPr>
          <p:cNvPr id="3" name="文字方塊 2">
            <a:extLst>
              <a:ext uri="{FF2B5EF4-FFF2-40B4-BE49-F238E27FC236}">
                <a16:creationId xmlns="" xmlns:a16="http://schemas.microsoft.com/office/drawing/2014/main" id="{8E78DD02-4980-164F-AA75-A0264CD0E2EE}"/>
              </a:ext>
            </a:extLst>
          </p:cNvPr>
          <p:cNvSpPr txBox="1"/>
          <p:nvPr/>
        </p:nvSpPr>
        <p:spPr>
          <a:xfrm>
            <a:off x="1534816" y="9195355"/>
            <a:ext cx="12311709" cy="830997"/>
          </a:xfrm>
          <a:prstGeom prst="rect">
            <a:avLst/>
          </a:prstGeom>
          <a:noFill/>
        </p:spPr>
        <p:txBody>
          <a:bodyPr wrap="square" rtlCol="0">
            <a:spAutoFit/>
          </a:bodyPr>
          <a:lstStyle/>
          <a:p>
            <a:pPr algn="l"/>
            <a:r>
              <a:rPr kumimoji="1" lang="zh-TW" altLang="en-US" sz="2400" dirty="0">
                <a:latin typeface="微軟正黑體" pitchFamily="34" charset="-120"/>
                <a:ea typeface="微軟正黑體" pitchFamily="34" charset="-120"/>
              </a:rPr>
              <a:t>圖片與文獻引自</a:t>
            </a:r>
            <a:r>
              <a:rPr kumimoji="1" lang="en-US" altLang="zh-TW" sz="2400" dirty="0">
                <a:latin typeface="微軟正黑體" pitchFamily="34" charset="-120"/>
                <a:ea typeface="微軟正黑體" pitchFamily="34" charset="-120"/>
                <a:hlinkClick r:id="rId3"/>
              </a:rPr>
              <a:t>https://bit.ly/2BkaDdD</a:t>
            </a:r>
            <a:r>
              <a:rPr kumimoji="1" lang="zh-TW" altLang="en-US" sz="2400" dirty="0">
                <a:latin typeface="微軟正黑體" pitchFamily="34" charset="-120"/>
                <a:ea typeface="微軟正黑體" pitchFamily="34" charset="-120"/>
              </a:rPr>
              <a:t> 附檔</a:t>
            </a:r>
            <a:r>
              <a:rPr kumimoji="1" lang="en-US" altLang="zh-TW" sz="2400" dirty="0">
                <a:latin typeface="微軟正黑體" pitchFamily="34" charset="-120"/>
                <a:ea typeface="微軟正黑體" pitchFamily="34" charset="-120"/>
              </a:rPr>
              <a:t> p.3.4</a:t>
            </a:r>
          </a:p>
          <a:p>
            <a:pPr algn="l"/>
            <a:r>
              <a:rPr kumimoji="1" lang="zh-TW" altLang="en-US" sz="2400" dirty="0">
                <a:latin typeface="微軟正黑體" pitchFamily="34" charset="-120"/>
                <a:ea typeface="微軟正黑體" pitchFamily="34" charset="-120"/>
              </a:rPr>
              <a:t>更多相關教案內容</a:t>
            </a:r>
            <a:r>
              <a:rPr kumimoji="1" lang="en-US" altLang="zh-TW" sz="2400" dirty="0">
                <a:latin typeface="微軟正黑體" pitchFamily="34" charset="-120"/>
                <a:ea typeface="微軟正黑體" pitchFamily="34" charset="-120"/>
              </a:rPr>
              <a:t>: https://</a:t>
            </a:r>
            <a:r>
              <a:rPr kumimoji="1" lang="en-US" altLang="zh-TW" sz="2400" dirty="0" err="1">
                <a:latin typeface="微軟正黑體" pitchFamily="34" charset="-120"/>
                <a:ea typeface="微軟正黑體" pitchFamily="34" charset="-120"/>
              </a:rPr>
              <a:t>www.facebook.com</a:t>
            </a:r>
            <a:r>
              <a:rPr kumimoji="1" lang="en-US" altLang="zh-TW" sz="2400" dirty="0">
                <a:latin typeface="微軟正黑體" pitchFamily="34" charset="-120"/>
                <a:ea typeface="微軟正黑體" pitchFamily="34" charset="-120"/>
              </a:rPr>
              <a:t>/aik12.edu/posts/527346134674060/</a:t>
            </a:r>
            <a:endParaRPr kumimoji="1" lang="zh-TW" altLang="en-US" sz="2400" dirty="0">
              <a:latin typeface="微軟正黑體" pitchFamily="34" charset="-120"/>
              <a:ea typeface="微軟正黑體" pitchFamily="34" charset="-120"/>
            </a:endParaRPr>
          </a:p>
        </p:txBody>
      </p:sp>
      <p:sp>
        <p:nvSpPr>
          <p:cNvPr id="7" name="矩形 6">
            <a:extLst>
              <a:ext uri="{FF2B5EF4-FFF2-40B4-BE49-F238E27FC236}">
                <a16:creationId xmlns="" xmlns:a16="http://schemas.microsoft.com/office/drawing/2014/main" id="{A6A9F470-3FBD-1448-A498-77568B072A36}"/>
              </a:ext>
            </a:extLst>
          </p:cNvPr>
          <p:cNvSpPr/>
          <p:nvPr/>
        </p:nvSpPr>
        <p:spPr>
          <a:xfrm>
            <a:off x="1534816" y="3185592"/>
            <a:ext cx="10585176" cy="4524315"/>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「人工智慧領域涵蓋的範疇甚廣，依據十二年國教課程綱要，</a:t>
            </a:r>
            <a:r>
              <a:rPr lang="zh-TW" altLang="en-US" sz="3200" dirty="0">
                <a:solidFill>
                  <a:schemeClr val="tx1"/>
                </a:solidFill>
                <a:highlight>
                  <a:srgbClr val="FFFF99"/>
                </a:highlight>
                <a:latin typeface="微軟正黑體" pitchFamily="34" charset="-120"/>
                <a:ea typeface="微軟正黑體" pitchFamily="34" charset="-120"/>
              </a:rPr>
              <a:t>資訊科技科目列為國、高中必修科目</a:t>
            </a:r>
            <a:r>
              <a:rPr lang="zh-TW" altLang="en-US" sz="3200" dirty="0">
                <a:solidFill>
                  <a:schemeClr val="tx1"/>
                </a:solidFill>
                <a:latin typeface="微軟正黑體" pitchFamily="34" charset="-120"/>
                <a:ea typeface="微軟正黑體" pitchFamily="34" charset="-120"/>
              </a:rPr>
              <a:t>，其授課時數在國中階段每週</a:t>
            </a:r>
            <a:r>
              <a:rPr lang="en-US" altLang="zh-TW" sz="3200" dirty="0">
                <a:solidFill>
                  <a:schemeClr val="tx1"/>
                </a:solidFill>
                <a:latin typeface="微軟正黑體" pitchFamily="34" charset="-120"/>
                <a:ea typeface="微軟正黑體" pitchFamily="34" charset="-120"/>
              </a:rPr>
              <a:t>1</a:t>
            </a:r>
            <a:r>
              <a:rPr lang="zh-TW" altLang="en-US" sz="3200" dirty="0">
                <a:solidFill>
                  <a:schemeClr val="tx1"/>
                </a:solidFill>
                <a:latin typeface="微軟正黑體" pitchFamily="34" charset="-120"/>
                <a:ea typeface="微軟正黑體" pitchFamily="34" charset="-120"/>
              </a:rPr>
              <a:t>節、高中階段為</a:t>
            </a:r>
            <a:r>
              <a:rPr lang="en-US" altLang="zh-TW" sz="3200" dirty="0">
                <a:solidFill>
                  <a:schemeClr val="tx1"/>
                </a:solidFill>
                <a:latin typeface="微軟正黑體" pitchFamily="34" charset="-120"/>
                <a:ea typeface="微軟正黑體" pitchFamily="34" charset="-120"/>
              </a:rPr>
              <a:t>2</a:t>
            </a:r>
            <a:r>
              <a:rPr lang="zh-TW" altLang="en-US" sz="3200" dirty="0">
                <a:solidFill>
                  <a:schemeClr val="tx1"/>
                </a:solidFill>
                <a:latin typeface="微軟正黑體" pitchFamily="34" charset="-120"/>
                <a:ea typeface="微軟正黑體" pitchFamily="34" charset="-120"/>
              </a:rPr>
              <a:t>學分。</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國中可採融入課程方式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，但以如此有限的時數要教授如此廣的內容確有其難度。</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團隊經過不斷思索研議後，決定先挑選具代表性的</a:t>
            </a:r>
            <a:r>
              <a:rPr lang="zh-TW" altLang="en-US" sz="3200" dirty="0">
                <a:solidFill>
                  <a:schemeClr val="tx1"/>
                </a:solidFill>
                <a:highlight>
                  <a:srgbClr val="FFFF99"/>
                </a:highlight>
                <a:latin typeface="微軟正黑體" pitchFamily="34" charset="-120"/>
                <a:ea typeface="微軟正黑體" pitchFamily="34" charset="-120"/>
              </a:rPr>
              <a:t>機器學習主題</a:t>
            </a:r>
            <a:r>
              <a:rPr lang="zh-TW" altLang="en-US" sz="3200" dirty="0">
                <a:solidFill>
                  <a:schemeClr val="tx1"/>
                </a:solidFill>
                <a:latin typeface="微軟正黑體" pitchFamily="34" charset="-120"/>
                <a:ea typeface="微軟正黑體" pitchFamily="34" charset="-120"/>
              </a:rPr>
              <a:t>發展教材教案，若第一線教師有意願將此教材引入教學中，並在使用後覺得設計理念符合教學所需，願意投入後續發展，本計畫將逐步擴大教材發展團隊。」</a:t>
            </a:r>
          </a:p>
        </p:txBody>
      </p:sp>
      <p:sp>
        <p:nvSpPr>
          <p:cNvPr id="9" name="矩形 8">
            <a:extLst>
              <a:ext uri="{FF2B5EF4-FFF2-40B4-BE49-F238E27FC236}">
                <a16:creationId xmlns="" xmlns:a16="http://schemas.microsoft.com/office/drawing/2014/main" id="{2B1090AB-C35A-CE47-B795-79C84926469B}"/>
              </a:ext>
            </a:extLst>
          </p:cNvPr>
          <p:cNvSpPr/>
          <p:nvPr/>
        </p:nvSpPr>
        <p:spPr>
          <a:xfrm>
            <a:off x="1534816" y="8082136"/>
            <a:ext cx="8136904" cy="1077218"/>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「人工智慧技術應用與人材培育計畫</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     </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中小學分項</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中小學推廣教育計畫」</a:t>
            </a:r>
          </a:p>
        </p:txBody>
      </p:sp>
      <p:sp>
        <p:nvSpPr>
          <p:cNvPr id="8" name="矩形 7">
            <a:extLst>
              <a:ext uri="{FF2B5EF4-FFF2-40B4-BE49-F238E27FC236}">
                <a16:creationId xmlns="" xmlns:a16="http://schemas.microsoft.com/office/drawing/2014/main" id="{2B1090AB-C35A-CE47-B795-79C84926469B}"/>
              </a:ext>
            </a:extLst>
          </p:cNvPr>
          <p:cNvSpPr/>
          <p:nvPr/>
        </p:nvSpPr>
        <p:spPr>
          <a:xfrm>
            <a:off x="1534816" y="10544924"/>
            <a:ext cx="11737304" cy="1569660"/>
          </a:xfrm>
          <a:prstGeom prst="rect">
            <a:avLst/>
          </a:prstGeom>
        </p:spPr>
        <p:txBody>
          <a:bodyPr wrap="square">
            <a:spAutoFit/>
          </a:bodyPr>
          <a:lstStyle/>
          <a:p>
            <a:pPr marL="3055938" indent="-3055938" algn="l"/>
            <a:r>
              <a:rPr lang="zh-TW" altLang="en-US" sz="3200" b="1" dirty="0">
                <a:solidFill>
                  <a:schemeClr val="tx1"/>
                </a:solidFill>
                <a:latin typeface="微軟正黑體" pitchFamily="34" charset="-120"/>
                <a:ea typeface="微軟正黑體" pitchFamily="34" charset="-120"/>
              </a:rPr>
              <a:t>國中小階段延伸學習痛點</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數學基礎知識不足、編程經驗不夠</a:t>
            </a:r>
            <a:endParaRPr lang="en-US" altLang="zh-TW" sz="3200" dirty="0">
              <a:solidFill>
                <a:schemeClr val="tx1"/>
              </a:solidFill>
              <a:latin typeface="微軟正黑體" pitchFamily="34" charset="-120"/>
              <a:ea typeface="微軟正黑體" pitchFamily="34" charset="-120"/>
            </a:endParaRPr>
          </a:p>
          <a:p>
            <a:pPr marL="3055938" indent="-3055938" algn="l"/>
            <a:r>
              <a:rPr lang="zh-TW" altLang="en-US" sz="3200" b="1" dirty="0">
                <a:solidFill>
                  <a:schemeClr val="tx1"/>
                </a:solidFill>
                <a:latin typeface="微軟正黑體" pitchFamily="34" charset="-120"/>
                <a:ea typeface="微軟正黑體" pitchFamily="34" charset="-120"/>
              </a:rPr>
              <a:t>拓可思解決方案</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實作</a:t>
            </a:r>
            <a:r>
              <a:rPr lang="zh-TW" altLang="en-US" sz="3200" dirty="0" smtClean="0">
                <a:solidFill>
                  <a:schemeClr val="tx1"/>
                </a:solidFill>
                <a:latin typeface="微軟正黑體" pitchFamily="34" charset="-120"/>
                <a:ea typeface="微軟正黑體" pitchFamily="34" charset="-120"/>
              </a:rPr>
              <a:t>實驗</a:t>
            </a:r>
            <a:r>
              <a:rPr lang="zh-TW" altLang="en-US" sz="3200" dirty="0">
                <a:solidFill>
                  <a:schemeClr val="tx1"/>
                </a:solidFill>
                <a:latin typeface="微軟正黑體" pitchFamily="34" charset="-120"/>
                <a:ea typeface="微軟正黑體" pitchFamily="34" charset="-120"/>
              </a:rPr>
              <a:t>設計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基於心智導圖式的圖形介面、並將複雜的演算法數學模型省略</a:t>
            </a:r>
            <a:endParaRPr lang="en-US" altLang="zh-TW" sz="3200" dirty="0">
              <a:solidFill>
                <a:schemeClr val="tx1"/>
              </a:solidFill>
              <a:latin typeface="微軟正黑體" pitchFamily="34" charset="-120"/>
              <a:ea typeface="微軟正黑體" pitchFamily="34" charset="-120"/>
            </a:endParaRPr>
          </a:p>
        </p:txBody>
      </p:sp>
      <p:sp>
        <p:nvSpPr>
          <p:cNvPr id="10"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1"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欲解決問題</a:t>
            </a:r>
            <a:endParaRPr lang="en-US" altLang="zh-CN" sz="6600" b="1" spc="420" dirty="0">
              <a:solidFill>
                <a:schemeClr val="bg1"/>
              </a:solidFill>
              <a:latin typeface="Microsoft JhengHei" pitchFamily="34" charset="-120"/>
              <a:ea typeface="Microsoft JhengHei" pitchFamily="34" charset="-120"/>
            </a:endParaRPr>
          </a:p>
        </p:txBody>
      </p:sp>
      <p:sp>
        <p:nvSpPr>
          <p:cNvPr id="12" name="TextBox 188"/>
          <p:cNvSpPr txBox="1"/>
          <p:nvPr/>
        </p:nvSpPr>
        <p:spPr>
          <a:xfrm>
            <a:off x="5904852" y="776450"/>
            <a:ext cx="13931014"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市場需求點 </a:t>
            </a:r>
            <a:endParaRPr lang="en-US" altLang="zh-CN" sz="4000" dirty="0">
              <a:solidFill>
                <a:srgbClr val="4C4C4C"/>
              </a:solidFill>
              <a:latin typeface="Microsoft JhengHei"/>
              <a:ea typeface="Microsoft JhengHei"/>
            </a:endParaRPr>
          </a:p>
          <a:p>
            <a:pPr algn="l"/>
            <a:r>
              <a:rPr lang="en-US" altLang="zh-TW" sz="9600" b="1" spc="-6" dirty="0" smtClean="0">
                <a:solidFill>
                  <a:srgbClr val="4C4C4C"/>
                </a:solidFill>
                <a:latin typeface="Microsoft JhengHei"/>
                <a:ea typeface="Microsoft JhengHei"/>
              </a:rPr>
              <a:t>2022</a:t>
            </a:r>
            <a:r>
              <a:rPr lang="zh-TW" altLang="en-US" sz="9600" b="1" spc="-6" dirty="0" smtClean="0">
                <a:solidFill>
                  <a:srgbClr val="4C4C4C"/>
                </a:solidFill>
                <a:latin typeface="Microsoft JhengHei"/>
                <a:ea typeface="Microsoft JhengHei"/>
              </a:rPr>
              <a:t>年 </a:t>
            </a:r>
            <a:r>
              <a:rPr lang="en-US" altLang="zh-TW" sz="9600" b="1" spc="-6" dirty="0" smtClean="0">
                <a:solidFill>
                  <a:srgbClr val="4C4C4C"/>
                </a:solidFill>
                <a:latin typeface="Microsoft JhengHei"/>
                <a:ea typeface="Microsoft JhengHei"/>
              </a:rPr>
              <a:t>AI</a:t>
            </a:r>
            <a:r>
              <a:rPr lang="zh-TW" altLang="en-US" sz="9600" b="1" spc="-6" dirty="0" smtClean="0">
                <a:solidFill>
                  <a:srgbClr val="4C4C4C"/>
                </a:solidFill>
                <a:latin typeface="Microsoft JhengHei"/>
                <a:ea typeface="Microsoft JhengHei"/>
              </a:rPr>
              <a:t>教育趨勢</a:t>
            </a:r>
            <a:endParaRPr lang="en-US" altLang="zh-CN" sz="9600" b="1" dirty="0">
              <a:solidFill>
                <a:srgbClr val="4C4C4C"/>
              </a:solidFill>
              <a:latin typeface="Microsoft JhengHei"/>
              <a:ea typeface="Microsoft JhengHei"/>
            </a:endParaRPr>
          </a:p>
        </p:txBody>
      </p:sp>
      <p:sp>
        <p:nvSpPr>
          <p:cNvPr id="13" name="文字方塊 1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4</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en-US" altLang="zh-TW" sz="8000" dirty="0" smtClean="0">
                <a:solidFill>
                  <a:schemeClr val="tx2">
                    <a:lumMod val="50000"/>
                  </a:schemeClr>
                </a:solidFill>
              </a:rPr>
              <a:t>TW</a:t>
            </a:r>
            <a:r>
              <a:rPr lang="zh-TW" altLang="en-US" sz="8000" dirty="0" smtClean="0">
                <a:solidFill>
                  <a:schemeClr val="tx2">
                    <a:lumMod val="50000"/>
                  </a:schemeClr>
                </a:solidFill>
              </a:rPr>
              <a:t>市場</a:t>
            </a:r>
            <a:r>
              <a:rPr lang="zh-TW" altLang="en-US" sz="8000" dirty="0" smtClean="0">
                <a:solidFill>
                  <a:schemeClr val="tx2">
                    <a:lumMod val="50000"/>
                  </a:schemeClr>
                </a:solidFill>
              </a:rPr>
              <a:t>規模</a:t>
            </a:r>
            <a:r>
              <a:rPr lang="en-US" altLang="zh-TW" sz="8000" dirty="0" smtClean="0">
                <a:solidFill>
                  <a:schemeClr val="tx2">
                    <a:lumMod val="50000"/>
                  </a:schemeClr>
                </a:solidFill>
              </a:rPr>
              <a:t>Revenue</a:t>
            </a:r>
            <a:r>
              <a:rPr lang="zh-TW" altLang="en-US" sz="8000" dirty="0" smtClean="0">
                <a:solidFill>
                  <a:schemeClr val="tx2">
                    <a:lumMod val="50000"/>
                  </a:schemeClr>
                </a:solidFill>
              </a:rPr>
              <a:t>估算</a:t>
            </a:r>
            <a:endParaRPr lang="zh-TW" altLang="en-US" sz="8000" dirty="0">
              <a:solidFill>
                <a:schemeClr val="tx2">
                  <a:lumMod val="50000"/>
                </a:schemeClr>
              </a:solidFill>
            </a:endParaRPr>
          </a:p>
        </p:txBody>
      </p:sp>
      <p:pic>
        <p:nvPicPr>
          <p:cNvPr id="3" name="圖片 2">
            <a:extLst>
              <a:ext uri="{FF2B5EF4-FFF2-40B4-BE49-F238E27FC236}">
                <a16:creationId xmlns:lc="http://schemas.openxmlformats.org/drawingml/2006/lockedCanvas" xmlns:a16="http://schemas.microsoft.com/office/drawing/2014/main" xmlns:xdr="http://schemas.openxmlformats.org/drawingml/2006/spreadsheetDrawing" xmlns="" id="{0C82B98C-FB93-D246-9530-F6D010F2DDEF}"/>
              </a:ext>
            </a:extLst>
          </p:cNvPr>
          <p:cNvPicPr>
            <a:picLocks noChangeAspect="1"/>
          </p:cNvPicPr>
          <p:nvPr/>
        </p:nvPicPr>
        <p:blipFill>
          <a:blip r:embed="rId2" cstate="print">
            <a:lum bright="10000" contrast="10000"/>
          </a:blip>
          <a:srcRect t="52302" r="39450"/>
          <a:stretch>
            <a:fillRect/>
          </a:stretch>
        </p:blipFill>
        <p:spPr>
          <a:xfrm>
            <a:off x="1102769" y="2646585"/>
            <a:ext cx="11593287" cy="5830542"/>
          </a:xfrm>
          <a:prstGeom prst="rect">
            <a:avLst/>
          </a:prstGeom>
        </p:spPr>
      </p:pic>
      <p:pic>
        <p:nvPicPr>
          <p:cNvPr id="4" name="圖片 3">
            <a:extLst>
              <a:ext uri="{FF2B5EF4-FFF2-40B4-BE49-F238E27FC236}">
                <a16:creationId xmlns:lc="http://schemas.openxmlformats.org/drawingml/2006/lockedCanvas" xmlns:a16="http://schemas.microsoft.com/office/drawing/2014/main" xmlns:xdr="http://schemas.openxmlformats.org/drawingml/2006/spreadsheetDrawing" xmlns="" id="{0C82B98C-FB93-D246-9530-F6D010F2DDEF}"/>
              </a:ext>
            </a:extLst>
          </p:cNvPr>
          <p:cNvPicPr>
            <a:picLocks noChangeAspect="1"/>
          </p:cNvPicPr>
          <p:nvPr/>
        </p:nvPicPr>
        <p:blipFill>
          <a:blip r:embed="rId2" cstate="print">
            <a:clrChange>
              <a:clrFrom>
                <a:srgbClr val="E6FEFF"/>
              </a:clrFrom>
              <a:clrTo>
                <a:srgbClr val="E6FEFF">
                  <a:alpha val="0"/>
                </a:srgbClr>
              </a:clrTo>
            </a:clrChange>
            <a:lum bright="10000" contrast="10000"/>
          </a:blip>
          <a:srcRect t="4285" r="39908" b="53879"/>
          <a:stretch>
            <a:fillRect/>
          </a:stretch>
        </p:blipFill>
        <p:spPr>
          <a:xfrm>
            <a:off x="13272120" y="2946898"/>
            <a:ext cx="10729192" cy="5405548"/>
          </a:xfrm>
          <a:prstGeom prst="rect">
            <a:avLst/>
          </a:prstGeom>
        </p:spPr>
      </p:pic>
      <p:sp>
        <p:nvSpPr>
          <p:cNvPr id="5" name="文字方塊 4"/>
          <p:cNvSpPr txBox="1"/>
          <p:nvPr/>
        </p:nvSpPr>
        <p:spPr>
          <a:xfrm>
            <a:off x="1174776" y="8730208"/>
            <a:ext cx="11233248" cy="4647426"/>
          </a:xfrm>
          <a:prstGeom prst="rect">
            <a:avLst/>
          </a:prstGeom>
          <a:noFill/>
        </p:spPr>
        <p:txBody>
          <a:bodyPr wrap="square" rtlCol="0">
            <a:spAutoFit/>
          </a:bodyPr>
          <a:lstStyle/>
          <a:p>
            <a:pPr algn="l"/>
            <a:r>
              <a:rPr lang="zh-TW" altLang="en-US" sz="4000" b="1" dirty="0" smtClean="0">
                <a:latin typeface="微軟正黑體" pitchFamily="34" charset="-120"/>
                <a:ea typeface="微軟正黑體" pitchFamily="34" charset="-120"/>
              </a:rPr>
              <a:t>社團課程市場規模</a:t>
            </a:r>
            <a:endParaRPr lang="en-US" altLang="zh-TW" sz="4000" b="1" dirty="0" smtClean="0">
              <a:latin typeface="微軟正黑體" pitchFamily="34" charset="-120"/>
              <a:ea typeface="微軟正黑體" pitchFamily="34" charset="-120"/>
            </a:endParaRPr>
          </a:p>
          <a:p>
            <a:pPr algn="l"/>
            <a:r>
              <a:rPr lang="zh-TW" altLang="en-US" sz="3200" dirty="0" smtClean="0">
                <a:latin typeface="微軟正黑體" pitchFamily="34" charset="-120"/>
                <a:ea typeface="微軟正黑體" pitchFamily="34" charset="-120"/>
              </a:rPr>
              <a:t>以</a:t>
            </a:r>
            <a:r>
              <a:rPr lang="en-US" altLang="zh-TW" sz="3200" dirty="0" smtClean="0">
                <a:latin typeface="微軟正黑體" pitchFamily="34" charset="-120"/>
                <a:ea typeface="微軟正黑體" pitchFamily="34" charset="-120"/>
              </a:rPr>
              <a:t>107</a:t>
            </a:r>
            <a:r>
              <a:rPr lang="zh-TW" altLang="en-US" sz="3200" dirty="0" smtClean="0">
                <a:latin typeface="微軟正黑體" pitchFamily="34" charset="-120"/>
                <a:ea typeface="微軟正黑體" pitchFamily="34" charset="-120"/>
              </a:rPr>
              <a:t>年學校數估算學校社團市場規模</a:t>
            </a:r>
            <a:endParaRPr lang="en-US" altLang="zh-TW" sz="3200" dirty="0" smtClean="0">
              <a:latin typeface="微軟正黑體" pitchFamily="34" charset="-120"/>
              <a:ea typeface="微軟正黑體" pitchFamily="34" charset="-120"/>
            </a:endParaRPr>
          </a:p>
          <a:p>
            <a:pPr marL="514350" indent="-514350" algn="l"/>
            <a:r>
              <a:rPr lang="zh-TW" altLang="en-US" sz="3200" dirty="0" smtClean="0">
                <a:latin typeface="微軟正黑體" pitchFamily="34" charset="-120"/>
                <a:ea typeface="微軟正黑體" pitchFamily="34" charset="-120"/>
              </a:rPr>
              <a:t>全國總校數 </a:t>
            </a:r>
            <a:r>
              <a:rPr lang="en-US" altLang="zh-TW" sz="3200" dirty="0" smtClean="0">
                <a:latin typeface="微軟正黑體" pitchFamily="34" charset="-120"/>
                <a:ea typeface="微軟正黑體" pitchFamily="34" charset="-120"/>
              </a:rPr>
              <a:t>737</a:t>
            </a:r>
            <a:r>
              <a:rPr lang="zh-TW" altLang="en-US" sz="3200" dirty="0" smtClean="0">
                <a:latin typeface="微軟正黑體" pitchFamily="34" charset="-120"/>
                <a:ea typeface="微軟正黑體" pitchFamily="34" charset="-120"/>
              </a:rPr>
              <a:t>所國中</a:t>
            </a:r>
            <a:endParaRPr lang="en-US" altLang="zh-TW" sz="3200" dirty="0" smtClean="0">
              <a:latin typeface="微軟正黑體" pitchFamily="34" charset="-120"/>
              <a:ea typeface="微軟正黑體" pitchFamily="34" charset="-120"/>
            </a:endParaRPr>
          </a:p>
          <a:p>
            <a:pPr marL="514350" indent="22225" algn="l">
              <a:buFont typeface="Wingdings" pitchFamily="2" charset="2"/>
              <a:buChar char="ü"/>
            </a:pPr>
            <a:r>
              <a:rPr lang="zh-TW" altLang="en-US" sz="3200" dirty="0" smtClean="0">
                <a:latin typeface="微軟正黑體" pitchFamily="34" charset="-120"/>
                <a:ea typeface="微軟正黑體" pitchFamily="34" charset="-120"/>
              </a:rPr>
              <a:t>估算一所學校社團平均</a:t>
            </a:r>
            <a:r>
              <a:rPr lang="en-US" altLang="zh-TW" sz="3200" dirty="0" smtClean="0">
                <a:latin typeface="微軟正黑體" pitchFamily="34" charset="-120"/>
                <a:ea typeface="微軟正黑體" pitchFamily="34" charset="-120"/>
              </a:rPr>
              <a:t>25</a:t>
            </a:r>
            <a:r>
              <a:rPr lang="zh-TW" altLang="en-US" sz="3200" dirty="0" smtClean="0">
                <a:latin typeface="微軟正黑體" pitchFamily="34" charset="-120"/>
                <a:ea typeface="微軟正黑體" pitchFamily="34" charset="-120"/>
              </a:rPr>
              <a:t>人</a:t>
            </a:r>
            <a:endParaRPr lang="en-US" altLang="zh-TW" sz="3200" dirty="0" smtClean="0">
              <a:latin typeface="微軟正黑體" pitchFamily="34" charset="-120"/>
              <a:ea typeface="微軟正黑體" pitchFamily="34" charset="-120"/>
            </a:endParaRPr>
          </a:p>
          <a:p>
            <a:pPr marL="514350" indent="22225" algn="l">
              <a:buFont typeface="Wingdings" pitchFamily="2" charset="2"/>
              <a:buChar char="ü"/>
            </a:pPr>
            <a:r>
              <a:rPr lang="zh-TW" altLang="en-US" sz="3200" dirty="0" smtClean="0">
                <a:latin typeface="微軟正黑體" pitchFamily="34" charset="-120"/>
                <a:ea typeface="微軟正黑體" pitchFamily="34" charset="-120"/>
              </a:rPr>
              <a:t>估算每學期社團費</a:t>
            </a:r>
            <a:r>
              <a:rPr lang="en-US" altLang="zh-TW" sz="3200" dirty="0" smtClean="0">
                <a:latin typeface="微軟正黑體" pitchFamily="34" charset="-120"/>
                <a:ea typeface="微軟正黑體" pitchFamily="34" charset="-120"/>
              </a:rPr>
              <a:t>1000</a:t>
            </a:r>
            <a:r>
              <a:rPr lang="zh-TW" altLang="en-US" sz="3200" dirty="0" smtClean="0">
                <a:latin typeface="微軟正黑體" pitchFamily="34" charset="-120"/>
                <a:ea typeface="微軟正黑體" pitchFamily="34" charset="-120"/>
              </a:rPr>
              <a:t>元</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不含硬套件</a:t>
            </a:r>
            <a:r>
              <a:rPr lang="en-US" altLang="zh-TW" sz="3200" dirty="0" smtClean="0">
                <a:latin typeface="微軟正黑體" pitchFamily="34" charset="-120"/>
                <a:ea typeface="微軟正黑體" pitchFamily="34" charset="-120"/>
              </a:rPr>
              <a:t>)</a:t>
            </a:r>
          </a:p>
          <a:p>
            <a:pPr marL="514350" indent="22225" algn="l"/>
            <a:r>
              <a:rPr lang="zh-TW" altLang="en-US" sz="3200" dirty="0" smtClean="0">
                <a:latin typeface="微軟正黑體" pitchFamily="34" charset="-120"/>
                <a:ea typeface="微軟正黑體" pitchFamily="34" charset="-120"/>
              </a:rPr>
              <a:t>預計全國國中社團年</a:t>
            </a:r>
            <a:r>
              <a:rPr lang="en-US" altLang="zh-TW" sz="3200" dirty="0" smtClean="0">
                <a:latin typeface="微軟正黑體" pitchFamily="34" charset="-120"/>
                <a:ea typeface="微軟正黑體" pitchFamily="34" charset="-120"/>
              </a:rPr>
              <a:t>(2</a:t>
            </a:r>
            <a:r>
              <a:rPr lang="zh-TW" altLang="en-US" sz="3200" dirty="0" smtClean="0">
                <a:latin typeface="微軟正黑體" pitchFamily="34" charset="-120"/>
                <a:ea typeface="微軟正黑體" pitchFamily="34" charset="-120"/>
              </a:rPr>
              <a:t>學期</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總產值數達</a:t>
            </a:r>
            <a:r>
              <a:rPr lang="en-US" altLang="zh-TW" sz="3200" dirty="0" smtClean="0">
                <a:latin typeface="微軟正黑體" pitchFamily="34" charset="-120"/>
                <a:ea typeface="微軟正黑體" pitchFamily="34" charset="-120"/>
              </a:rPr>
              <a:t>36,850,000</a:t>
            </a:r>
            <a:r>
              <a:rPr lang="zh-TW" altLang="en-US" sz="3200" dirty="0" smtClean="0">
                <a:latin typeface="微軟正黑體" pitchFamily="34" charset="-120"/>
                <a:ea typeface="微軟正黑體" pitchFamily="34" charset="-120"/>
              </a:rPr>
              <a:t>元</a:t>
            </a:r>
            <a:endParaRPr lang="en-US" altLang="zh-TW" sz="3200" dirty="0" smtClean="0">
              <a:latin typeface="微軟正黑體" pitchFamily="34" charset="-120"/>
              <a:ea typeface="微軟正黑體" pitchFamily="34" charset="-120"/>
            </a:endParaRPr>
          </a:p>
          <a:p>
            <a:pPr marL="514350" indent="22225" algn="l">
              <a:buFont typeface="Wingdings" pitchFamily="2" charset="2"/>
              <a:buChar char="ü"/>
            </a:pPr>
            <a:r>
              <a:rPr lang="zh-TW" altLang="en-US" sz="3200" dirty="0" smtClean="0">
                <a:latin typeface="微軟正黑體" pitchFamily="34" charset="-120"/>
                <a:ea typeface="微軟正黑體" pitchFamily="34" charset="-120"/>
              </a:rPr>
              <a:t>協會師資平均每學期</a:t>
            </a:r>
            <a:r>
              <a:rPr lang="en-US" altLang="zh-TW" sz="3200" dirty="0" smtClean="0">
                <a:latin typeface="微軟正黑體" pitchFamily="34" charset="-120"/>
                <a:ea typeface="微軟正黑體" pitchFamily="34" charset="-120"/>
              </a:rPr>
              <a:t>10</a:t>
            </a:r>
            <a:r>
              <a:rPr lang="zh-TW" altLang="en-US" sz="3200" dirty="0" smtClean="0">
                <a:latin typeface="微軟正黑體" pitchFamily="34" charset="-120"/>
                <a:ea typeface="微軟正黑體" pitchFamily="34" charset="-120"/>
              </a:rPr>
              <a:t>周</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每周</a:t>
            </a:r>
            <a:r>
              <a:rPr lang="en-US" altLang="zh-TW" sz="3200" dirty="0" smtClean="0">
                <a:latin typeface="微軟正黑體" pitchFamily="34" charset="-120"/>
                <a:ea typeface="微軟正黑體" pitchFamily="34" charset="-120"/>
              </a:rPr>
              <a:t>2</a:t>
            </a:r>
            <a:r>
              <a:rPr lang="zh-TW" altLang="en-US" sz="3200" dirty="0" smtClean="0">
                <a:latin typeface="微軟正黑體" pitchFamily="34" charset="-120"/>
                <a:ea typeface="微軟正黑體" pitchFamily="34" charset="-120"/>
              </a:rPr>
              <a:t>堂社團課</a:t>
            </a:r>
            <a:endParaRPr lang="en-US" altLang="zh-TW" sz="3200" dirty="0" smtClean="0">
              <a:latin typeface="微軟正黑體" pitchFamily="34" charset="-120"/>
              <a:ea typeface="微軟正黑體" pitchFamily="34" charset="-120"/>
            </a:endParaRPr>
          </a:p>
          <a:p>
            <a:pPr marL="514350" indent="22225" algn="l"/>
            <a:r>
              <a:rPr lang="zh-TW" altLang="en-US" sz="3200" dirty="0" smtClean="0">
                <a:latin typeface="微軟正黑體" pitchFamily="34" charset="-120"/>
                <a:ea typeface="微軟正黑體" pitchFamily="34" charset="-120"/>
              </a:rPr>
              <a:t>預計全國國中社團師資年</a:t>
            </a:r>
            <a:r>
              <a:rPr lang="en-US" altLang="zh-TW" sz="3200" dirty="0" smtClean="0">
                <a:latin typeface="微軟正黑體" pitchFamily="34" charset="-120"/>
                <a:ea typeface="微軟正黑體" pitchFamily="34" charset="-120"/>
              </a:rPr>
              <a:t>(2</a:t>
            </a:r>
            <a:r>
              <a:rPr lang="zh-TW" altLang="en-US" sz="3200" dirty="0" smtClean="0">
                <a:latin typeface="微軟正黑體" pitchFamily="34" charset="-120"/>
                <a:ea typeface="微軟正黑體" pitchFamily="34" charset="-120"/>
              </a:rPr>
              <a:t>學期</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總產值</a:t>
            </a:r>
            <a:r>
              <a:rPr lang="en-US" altLang="zh-TW" sz="3200" dirty="0" smtClean="0">
                <a:latin typeface="微軟正黑體" pitchFamily="34" charset="-120"/>
                <a:ea typeface="微軟正黑體" pitchFamily="34" charset="-120"/>
              </a:rPr>
              <a:t>11,792,000</a:t>
            </a:r>
            <a:r>
              <a:rPr lang="zh-TW" altLang="en-US" sz="3200" dirty="0" smtClean="0">
                <a:latin typeface="微軟正黑體" pitchFamily="34" charset="-120"/>
                <a:ea typeface="微軟正黑體" pitchFamily="34" charset="-120"/>
              </a:rPr>
              <a:t>元</a:t>
            </a:r>
          </a:p>
          <a:p>
            <a:pPr algn="l">
              <a:buFont typeface="Wingdings" pitchFamily="2" charset="2"/>
              <a:buChar char="ü"/>
            </a:pPr>
            <a:endParaRPr lang="en-US" altLang="zh-TW" sz="3200" dirty="0" smtClean="0">
              <a:latin typeface="微軟正黑體" pitchFamily="34" charset="-120"/>
              <a:ea typeface="微軟正黑體" pitchFamily="34" charset="-120"/>
            </a:endParaRPr>
          </a:p>
        </p:txBody>
      </p:sp>
      <p:sp>
        <p:nvSpPr>
          <p:cNvPr id="6" name="文字方塊 5"/>
          <p:cNvSpPr txBox="1"/>
          <p:nvPr/>
        </p:nvSpPr>
        <p:spPr>
          <a:xfrm>
            <a:off x="13344128" y="8740075"/>
            <a:ext cx="10729192" cy="3662541"/>
          </a:xfrm>
          <a:prstGeom prst="rect">
            <a:avLst/>
          </a:prstGeom>
          <a:noFill/>
        </p:spPr>
        <p:txBody>
          <a:bodyPr wrap="square" rtlCol="0">
            <a:spAutoFit/>
          </a:bodyPr>
          <a:lstStyle/>
          <a:p>
            <a:pPr algn="l"/>
            <a:r>
              <a:rPr lang="zh-TW" altLang="en-US" sz="4000" b="1" dirty="0" smtClean="0">
                <a:latin typeface="微軟正黑體" pitchFamily="34" charset="-120"/>
                <a:ea typeface="微軟正黑體" pitchFamily="34" charset="-120"/>
              </a:rPr>
              <a:t>營隊</a:t>
            </a:r>
            <a:r>
              <a:rPr lang="zh-TW" altLang="en-US" sz="4000" b="1" dirty="0" smtClean="0">
                <a:latin typeface="微軟正黑體" pitchFamily="34" charset="-120"/>
                <a:ea typeface="微軟正黑體" pitchFamily="34" charset="-120"/>
              </a:rPr>
              <a:t>；課程市場</a:t>
            </a:r>
            <a:r>
              <a:rPr lang="zh-TW" altLang="en-US" sz="4000" b="1" dirty="0" smtClean="0">
                <a:latin typeface="微軟正黑體" pitchFamily="34" charset="-120"/>
                <a:ea typeface="微軟正黑體" pitchFamily="34" charset="-120"/>
              </a:rPr>
              <a:t>規模</a:t>
            </a:r>
            <a:endParaRPr lang="en-US" altLang="zh-TW" sz="4000" b="1" dirty="0" smtClean="0">
              <a:latin typeface="微軟正黑體" pitchFamily="34" charset="-120"/>
              <a:ea typeface="微軟正黑體" pitchFamily="34" charset="-120"/>
            </a:endParaRPr>
          </a:p>
          <a:p>
            <a:pPr algn="l"/>
            <a:r>
              <a:rPr lang="zh-TW" altLang="en-US" sz="3200" dirty="0" smtClean="0">
                <a:latin typeface="微軟正黑體" pitchFamily="34" charset="-120"/>
                <a:ea typeface="微軟正黑體" pitchFamily="34" charset="-120"/>
              </a:rPr>
              <a:t>以</a:t>
            </a:r>
            <a:r>
              <a:rPr lang="en-US" altLang="zh-TW" sz="3200" dirty="0" smtClean="0">
                <a:latin typeface="微軟正黑體" pitchFamily="34" charset="-120"/>
                <a:ea typeface="微軟正黑體" pitchFamily="34" charset="-120"/>
              </a:rPr>
              <a:t>107</a:t>
            </a:r>
            <a:r>
              <a:rPr lang="zh-TW" altLang="en-US" sz="3200" dirty="0" smtClean="0">
                <a:latin typeface="微軟正黑體" pitchFamily="34" charset="-120"/>
                <a:ea typeface="微軟正黑體" pitchFamily="34" charset="-120"/>
              </a:rPr>
              <a:t>年學生人數估算市場規模</a:t>
            </a:r>
            <a:endParaRPr lang="en-US" altLang="zh-TW" sz="3200" dirty="0" smtClean="0">
              <a:latin typeface="微軟正黑體" pitchFamily="34" charset="-120"/>
              <a:ea typeface="微軟正黑體" pitchFamily="34" charset="-120"/>
            </a:endParaRPr>
          </a:p>
          <a:p>
            <a:pPr marL="514350" indent="-514350" algn="l"/>
            <a:r>
              <a:rPr lang="zh-TW" altLang="en-US" sz="3200" dirty="0" smtClean="0">
                <a:latin typeface="微軟正黑體" pitchFamily="34" charset="-120"/>
                <a:ea typeface="微軟正黑體" pitchFamily="34" charset="-120"/>
              </a:rPr>
              <a:t>全國總學生人數</a:t>
            </a:r>
            <a:r>
              <a:rPr lang="en-US" altLang="zh-TW" sz="3200" dirty="0" smtClean="0">
                <a:latin typeface="微軟正黑體" pitchFamily="34" charset="-120"/>
                <a:ea typeface="微軟正黑體" pitchFamily="34" charset="-120"/>
              </a:rPr>
              <a:t>624,000</a:t>
            </a:r>
            <a:r>
              <a:rPr lang="zh-TW" altLang="en-US" sz="3200" dirty="0" smtClean="0">
                <a:latin typeface="微軟正黑體" pitchFamily="34" charset="-120"/>
                <a:ea typeface="微軟正黑體" pitchFamily="34" charset="-120"/>
              </a:rPr>
              <a:t>人</a:t>
            </a:r>
            <a:endParaRPr lang="en-US" altLang="zh-TW" sz="3200" dirty="0" smtClean="0">
              <a:latin typeface="微軟正黑體" pitchFamily="34" charset="-120"/>
              <a:ea typeface="微軟正黑體" pitchFamily="34" charset="-120"/>
            </a:endParaRPr>
          </a:p>
          <a:p>
            <a:pPr marL="514350" indent="22225" algn="l">
              <a:buFont typeface="Wingdings" pitchFamily="2" charset="2"/>
              <a:buChar char="ü"/>
            </a:pPr>
            <a:r>
              <a:rPr lang="zh-TW" altLang="en-US" sz="3200" dirty="0" smtClean="0">
                <a:latin typeface="微軟正黑體" pitchFamily="34" charset="-120"/>
                <a:ea typeface="微軟正黑體" pitchFamily="34" charset="-120"/>
              </a:rPr>
              <a:t>估算平均營隊收費</a:t>
            </a:r>
            <a:r>
              <a:rPr lang="en-US" altLang="zh-TW" sz="3200" dirty="0" smtClean="0">
                <a:latin typeface="微軟正黑體" pitchFamily="34" charset="-120"/>
                <a:ea typeface="微軟正黑體" pitchFamily="34" charset="-120"/>
              </a:rPr>
              <a:t>5,500</a:t>
            </a:r>
            <a:r>
              <a:rPr lang="zh-TW" altLang="en-US" sz="3200" dirty="0" smtClean="0">
                <a:latin typeface="微軟正黑體" pitchFamily="34" charset="-120"/>
                <a:ea typeface="微軟正黑體" pitchFamily="34" charset="-120"/>
              </a:rPr>
              <a:t>元</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不含硬套件</a:t>
            </a:r>
            <a:r>
              <a:rPr lang="en-US" altLang="zh-TW" sz="3200" dirty="0" smtClean="0">
                <a:latin typeface="微軟正黑體" pitchFamily="34" charset="-120"/>
                <a:ea typeface="微軟正黑體" pitchFamily="34" charset="-120"/>
              </a:rPr>
              <a:t>)</a:t>
            </a:r>
          </a:p>
          <a:p>
            <a:pPr marL="514350" indent="22225" algn="l"/>
            <a:r>
              <a:rPr lang="zh-TW" altLang="en-US" sz="3200" dirty="0" smtClean="0">
                <a:latin typeface="微軟正黑體" pitchFamily="34" charset="-120"/>
                <a:ea typeface="微軟正黑體" pitchFamily="34" charset="-120"/>
              </a:rPr>
              <a:t>預計全國市場每年總產值數達</a:t>
            </a:r>
            <a:r>
              <a:rPr lang="en-US" altLang="zh-TW" sz="3200" dirty="0" smtClean="0">
                <a:latin typeface="微軟正黑體" pitchFamily="34" charset="-120"/>
                <a:ea typeface="微軟正黑體" pitchFamily="34" charset="-120"/>
              </a:rPr>
              <a:t>3,432,000,000</a:t>
            </a:r>
            <a:r>
              <a:rPr lang="zh-TW" altLang="en-US" sz="3200" dirty="0" smtClean="0">
                <a:latin typeface="微軟正黑體" pitchFamily="34" charset="-120"/>
                <a:ea typeface="微軟正黑體" pitchFamily="34" charset="-120"/>
              </a:rPr>
              <a:t>元</a:t>
            </a:r>
            <a:endParaRPr lang="en-US" altLang="zh-TW" sz="3200" dirty="0" smtClean="0">
              <a:latin typeface="微軟正黑體" pitchFamily="34" charset="-120"/>
              <a:ea typeface="微軟正黑體" pitchFamily="34" charset="-120"/>
            </a:endParaRPr>
          </a:p>
          <a:p>
            <a:pPr marL="514350" indent="22225" algn="l">
              <a:buFont typeface="Wingdings" pitchFamily="2" charset="2"/>
              <a:buChar char="ü"/>
            </a:pPr>
            <a:r>
              <a:rPr lang="zh-TW" altLang="en-US" sz="3200" dirty="0" smtClean="0">
                <a:latin typeface="微軟正黑體" pitchFamily="34" charset="-120"/>
                <a:ea typeface="微軟正黑體" pitchFamily="34" charset="-120"/>
              </a:rPr>
              <a:t>推廣課程硬體套件價格</a:t>
            </a:r>
            <a:r>
              <a:rPr lang="en-US" altLang="zh-TW" sz="3200" dirty="0" smtClean="0">
                <a:latin typeface="微軟正黑體" pitchFamily="34" charset="-120"/>
                <a:ea typeface="微軟正黑體" pitchFamily="34" charset="-120"/>
              </a:rPr>
              <a:t>4,999</a:t>
            </a:r>
            <a:r>
              <a:rPr lang="zh-TW" altLang="en-US" sz="3200" dirty="0" smtClean="0">
                <a:latin typeface="微軟正黑體" pitchFamily="34" charset="-120"/>
                <a:ea typeface="微軟正黑體" pitchFamily="34" charset="-120"/>
              </a:rPr>
              <a:t>元</a:t>
            </a:r>
            <a:endParaRPr lang="en-US" altLang="zh-TW" sz="3200" dirty="0" smtClean="0">
              <a:latin typeface="微軟正黑體" pitchFamily="34" charset="-120"/>
              <a:ea typeface="微軟正黑體" pitchFamily="34" charset="-120"/>
            </a:endParaRPr>
          </a:p>
          <a:p>
            <a:pPr marL="514350" indent="-514350" algn="l"/>
            <a:r>
              <a:rPr lang="zh-TW" altLang="en-US" sz="3200" dirty="0" smtClean="0">
                <a:latin typeface="微軟正黑體" pitchFamily="34" charset="-120"/>
                <a:ea typeface="微軟正黑體" pitchFamily="34" charset="-120"/>
              </a:rPr>
              <a:t>      預計全國市場總產值數達</a:t>
            </a:r>
            <a:r>
              <a:rPr lang="en-US" altLang="zh-TW" sz="3200" dirty="0" smtClean="0">
                <a:latin typeface="微軟正黑體" pitchFamily="34" charset="-120"/>
                <a:ea typeface="微軟正黑體" pitchFamily="34" charset="-120"/>
              </a:rPr>
              <a:t>3,119,376,000</a:t>
            </a:r>
            <a:r>
              <a:rPr lang="zh-TW" altLang="en-US" sz="3200" dirty="0" smtClean="0">
                <a:latin typeface="微軟正黑體" pitchFamily="34" charset="-120"/>
                <a:ea typeface="微軟正黑體" pitchFamily="34" charset="-120"/>
              </a:rPr>
              <a:t>元</a:t>
            </a:r>
            <a:endParaRPr lang="en-US" altLang="zh-TW" sz="3200"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9600" dirty="0" smtClean="0"/>
              <a:t>2020 – 2021 </a:t>
            </a:r>
            <a:r>
              <a:rPr lang="zh-TW" altLang="en-US" sz="9600" dirty="0" smtClean="0"/>
              <a:t>營運概況</a:t>
            </a:r>
            <a:endParaRPr lang="zh-TW" altLang="en-US" sz="9600" dirty="0"/>
          </a:p>
        </p:txBody>
      </p:sp>
      <p:cxnSp>
        <p:nvCxnSpPr>
          <p:cNvPr id="8" name="直線接點 7"/>
          <p:cNvCxnSpPr/>
          <p:nvPr/>
        </p:nvCxnSpPr>
        <p:spPr bwMode="auto">
          <a:xfrm>
            <a:off x="2182888" y="3617640"/>
            <a:ext cx="19802200"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graphicFrame>
        <p:nvGraphicFramePr>
          <p:cNvPr id="9" name="內容版面配置區 3"/>
          <p:cNvGraphicFramePr>
            <a:graphicFrameLocks/>
          </p:cNvGraphicFramePr>
          <p:nvPr/>
        </p:nvGraphicFramePr>
        <p:xfrm>
          <a:off x="2398912" y="4988694"/>
          <a:ext cx="5616624" cy="33843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內容版面配置區 3"/>
          <p:cNvGraphicFramePr>
            <a:graphicFrameLocks/>
          </p:cNvGraphicFramePr>
          <p:nvPr/>
        </p:nvGraphicFramePr>
        <p:xfrm>
          <a:off x="9311680" y="4988694"/>
          <a:ext cx="5616624" cy="3384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內容版面配置區 3"/>
          <p:cNvGraphicFramePr>
            <a:graphicFrameLocks/>
          </p:cNvGraphicFramePr>
          <p:nvPr/>
        </p:nvGraphicFramePr>
        <p:xfrm>
          <a:off x="16152440" y="4988694"/>
          <a:ext cx="5616624" cy="33843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內容版面配置區 3"/>
          <p:cNvGraphicFramePr>
            <a:graphicFrameLocks/>
          </p:cNvGraphicFramePr>
          <p:nvPr/>
        </p:nvGraphicFramePr>
        <p:xfrm>
          <a:off x="2038872" y="8301062"/>
          <a:ext cx="5688632" cy="338437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內容版面配置區 3"/>
          <p:cNvGraphicFramePr>
            <a:graphicFrameLocks/>
          </p:cNvGraphicFramePr>
          <p:nvPr/>
        </p:nvGraphicFramePr>
        <p:xfrm>
          <a:off x="9023648" y="8301062"/>
          <a:ext cx="5688632" cy="338437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內容版面配置區 3"/>
          <p:cNvGraphicFramePr>
            <a:graphicFrameLocks/>
          </p:cNvGraphicFramePr>
          <p:nvPr/>
        </p:nvGraphicFramePr>
        <p:xfrm>
          <a:off x="15936416" y="8301062"/>
          <a:ext cx="5688632" cy="3384376"/>
        </p:xfrm>
        <a:graphic>
          <a:graphicData uri="http://schemas.openxmlformats.org/drawingml/2006/chart">
            <c:chart xmlns:c="http://schemas.openxmlformats.org/drawingml/2006/chart" xmlns:r="http://schemas.openxmlformats.org/officeDocument/2006/relationships" r:id="rId7"/>
          </a:graphicData>
        </a:graphic>
      </p:graphicFrame>
      <p:sp>
        <p:nvSpPr>
          <p:cNvPr id="22" name="文字方塊 21"/>
          <p:cNvSpPr txBox="1"/>
          <p:nvPr/>
        </p:nvSpPr>
        <p:spPr>
          <a:xfrm>
            <a:off x="2902968" y="2681536"/>
            <a:ext cx="3312368" cy="954107"/>
          </a:xfrm>
          <a:prstGeom prst="rect">
            <a:avLst/>
          </a:prstGeom>
          <a:noFill/>
        </p:spPr>
        <p:txBody>
          <a:bodyPr wrap="square" rtlCol="0">
            <a:spAutoFit/>
          </a:bodyPr>
          <a:lstStyle/>
          <a:p>
            <a:r>
              <a:rPr lang="en-US" altLang="zh-TW" b="1" dirty="0" smtClean="0"/>
              <a:t>2020</a:t>
            </a:r>
            <a:endParaRPr lang="zh-TW" altLang="en-US" b="1" dirty="0"/>
          </a:p>
        </p:txBody>
      </p:sp>
      <p:sp>
        <p:nvSpPr>
          <p:cNvPr id="23" name="文字方塊 22"/>
          <p:cNvSpPr txBox="1"/>
          <p:nvPr/>
        </p:nvSpPr>
        <p:spPr>
          <a:xfrm>
            <a:off x="9815736" y="2681536"/>
            <a:ext cx="3312368" cy="954107"/>
          </a:xfrm>
          <a:prstGeom prst="rect">
            <a:avLst/>
          </a:prstGeom>
          <a:noFill/>
        </p:spPr>
        <p:txBody>
          <a:bodyPr wrap="square" rtlCol="0">
            <a:spAutoFit/>
          </a:bodyPr>
          <a:lstStyle/>
          <a:p>
            <a:r>
              <a:rPr lang="en-US" altLang="zh-TW" b="1" dirty="0" smtClean="0"/>
              <a:t>2021/H1</a:t>
            </a:r>
            <a:endParaRPr lang="zh-TW" altLang="en-US" b="1" dirty="0"/>
          </a:p>
        </p:txBody>
      </p:sp>
      <p:sp>
        <p:nvSpPr>
          <p:cNvPr id="24" name="文字方塊 23"/>
          <p:cNvSpPr txBox="1"/>
          <p:nvPr/>
        </p:nvSpPr>
        <p:spPr>
          <a:xfrm>
            <a:off x="16584488" y="2609528"/>
            <a:ext cx="3312368" cy="954107"/>
          </a:xfrm>
          <a:prstGeom prst="rect">
            <a:avLst/>
          </a:prstGeom>
          <a:noFill/>
        </p:spPr>
        <p:txBody>
          <a:bodyPr wrap="square" rtlCol="0">
            <a:spAutoFit/>
          </a:bodyPr>
          <a:lstStyle/>
          <a:p>
            <a:r>
              <a:rPr lang="en-US" altLang="zh-TW" b="1" dirty="0" smtClean="0"/>
              <a:t>2021/H2</a:t>
            </a:r>
            <a:endParaRPr lang="zh-TW" altLang="en-US" b="1" dirty="0"/>
          </a:p>
        </p:txBody>
      </p:sp>
      <p:sp>
        <p:nvSpPr>
          <p:cNvPr id="32" name="文字方塊 31"/>
          <p:cNvSpPr txBox="1"/>
          <p:nvPr/>
        </p:nvSpPr>
        <p:spPr>
          <a:xfrm>
            <a:off x="2614936" y="11829454"/>
            <a:ext cx="18938104" cy="584775"/>
          </a:xfrm>
          <a:prstGeom prst="rect">
            <a:avLst/>
          </a:prstGeom>
          <a:noFill/>
        </p:spPr>
        <p:txBody>
          <a:bodyPr wrap="square" rtlCol="0">
            <a:spAutoFit/>
          </a:bodyPr>
          <a:lstStyle/>
          <a:p>
            <a:pPr algn="l"/>
            <a:r>
              <a:rPr lang="en-US" altLang="zh-TW" sz="3200" dirty="0" err="1" smtClean="0">
                <a:latin typeface="微軟正黑體" pitchFamily="34" charset="-120"/>
                <a:ea typeface="微軟正黑體" pitchFamily="34" charset="-120"/>
              </a:rPr>
              <a:t>Takustech</a:t>
            </a:r>
            <a:r>
              <a:rPr lang="en-US" altLang="zh-TW" sz="3200" dirty="0" smtClean="0">
                <a:latin typeface="微軟正黑體" pitchFamily="34" charset="-120"/>
                <a:ea typeface="微軟正黑體" pitchFamily="34" charset="-120"/>
              </a:rPr>
              <a:t> Studio will split their Product Sales and Service/Activity business. </a:t>
            </a:r>
          </a:p>
        </p:txBody>
      </p:sp>
      <p:sp>
        <p:nvSpPr>
          <p:cNvPr id="17" name="文字方塊 16"/>
          <p:cNvSpPr txBox="1"/>
          <p:nvPr/>
        </p:nvSpPr>
        <p:spPr>
          <a:xfrm>
            <a:off x="2362688" y="3833664"/>
            <a:ext cx="4700264" cy="830997"/>
          </a:xfrm>
          <a:prstGeom prst="rect">
            <a:avLst/>
          </a:prstGeom>
          <a:noFill/>
        </p:spPr>
        <p:txBody>
          <a:bodyPr wrap="square" rtlCol="0">
            <a:spAutoFit/>
          </a:bodyPr>
          <a:lstStyle/>
          <a:p>
            <a:r>
              <a:rPr lang="en-US" altLang="zh-TW" sz="4800" dirty="0" smtClean="0"/>
              <a:t>7,619,283 NTD</a:t>
            </a:r>
            <a:endParaRPr lang="zh-TW" altLang="en-US" sz="4800" dirty="0"/>
          </a:p>
        </p:txBody>
      </p:sp>
      <p:sp>
        <p:nvSpPr>
          <p:cNvPr id="18" name="文字方塊 17"/>
          <p:cNvSpPr txBox="1"/>
          <p:nvPr/>
        </p:nvSpPr>
        <p:spPr>
          <a:xfrm>
            <a:off x="9023648" y="3794755"/>
            <a:ext cx="4536504" cy="830997"/>
          </a:xfrm>
          <a:prstGeom prst="rect">
            <a:avLst/>
          </a:prstGeom>
          <a:noFill/>
        </p:spPr>
        <p:txBody>
          <a:bodyPr wrap="square" rtlCol="0">
            <a:spAutoFit/>
          </a:bodyPr>
          <a:lstStyle/>
          <a:p>
            <a:r>
              <a:rPr lang="en-US" altLang="zh-TW" sz="4800" dirty="0" smtClean="0"/>
              <a:t>4,262,204 NTD</a:t>
            </a:r>
            <a:endParaRPr lang="zh-TW" altLang="en-US" sz="4800" dirty="0"/>
          </a:p>
        </p:txBody>
      </p:sp>
      <p:sp>
        <p:nvSpPr>
          <p:cNvPr id="19" name="文字方塊 18"/>
          <p:cNvSpPr txBox="1"/>
          <p:nvPr/>
        </p:nvSpPr>
        <p:spPr>
          <a:xfrm>
            <a:off x="16152441" y="3833664"/>
            <a:ext cx="4594980" cy="830997"/>
          </a:xfrm>
          <a:prstGeom prst="rect">
            <a:avLst/>
          </a:prstGeom>
          <a:noFill/>
        </p:spPr>
        <p:txBody>
          <a:bodyPr wrap="square" rtlCol="0">
            <a:spAutoFit/>
          </a:bodyPr>
          <a:lstStyle/>
          <a:p>
            <a:r>
              <a:rPr lang="en-US" altLang="zh-TW" sz="4800" dirty="0" smtClean="0"/>
              <a:t>5,963,321 NTD</a:t>
            </a:r>
            <a:endParaRPr lang="zh-TW" altLang="en-US" sz="4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704168" y="2465512"/>
            <a:ext cx="9070586" cy="4392488"/>
          </a:xfrm>
          <a:prstGeom prst="rect">
            <a:avLst/>
          </a:prstGeom>
          <a:noFill/>
          <a:ln w="9525">
            <a:noFill/>
            <a:miter lim="800000"/>
            <a:headEnd/>
            <a:tailEnd/>
          </a:ln>
        </p:spPr>
      </p:pic>
      <p:sp>
        <p:nvSpPr>
          <p:cNvPr id="12" name="標題 11"/>
          <p:cNvSpPr>
            <a:spLocks noGrp="1"/>
          </p:cNvSpPr>
          <p:nvPr>
            <p:ph type="title"/>
          </p:nvPr>
        </p:nvSpPr>
        <p:spPr/>
        <p:txBody>
          <a:bodyPr/>
          <a:lstStyle/>
          <a:p>
            <a:r>
              <a:rPr lang="zh-TW" altLang="en-US" sz="9600" dirty="0" smtClean="0">
                <a:latin typeface="微軟正黑體" pitchFamily="34" charset="-120"/>
                <a:ea typeface="微軟正黑體" pitchFamily="34" charset="-120"/>
              </a:rPr>
              <a:t>解決方案 </a:t>
            </a:r>
            <a:r>
              <a:rPr lang="en-US" altLang="zh-TW" sz="9600" dirty="0" smtClean="0">
                <a:latin typeface="微軟正黑體" pitchFamily="34" charset="-120"/>
                <a:ea typeface="微軟正黑體" pitchFamily="34" charset="-120"/>
              </a:rPr>
              <a:t>– </a:t>
            </a:r>
            <a:r>
              <a:rPr lang="zh-TW" altLang="en-US" sz="9600" dirty="0" smtClean="0">
                <a:latin typeface="微軟正黑體" pitchFamily="34" charset="-120"/>
                <a:ea typeface="微軟正黑體" pitchFamily="34" charset="-120"/>
              </a:rPr>
              <a:t>資訊科技教育</a:t>
            </a:r>
            <a:r>
              <a:rPr lang="en-US" altLang="zh-TW" sz="9600" dirty="0" smtClean="0">
                <a:latin typeface="微軟正黑體" pitchFamily="34" charset="-120"/>
                <a:ea typeface="微軟正黑體" pitchFamily="34" charset="-120"/>
              </a:rPr>
              <a:t>+</a:t>
            </a:r>
            <a:r>
              <a:rPr lang="zh-TW" altLang="en-US" sz="9600" dirty="0" smtClean="0">
                <a:latin typeface="微軟正黑體" pitchFamily="34" charset="-120"/>
                <a:ea typeface="微軟正黑體" pitchFamily="34" charset="-120"/>
              </a:rPr>
              <a:t>流程思考</a:t>
            </a:r>
            <a:endParaRPr lang="zh-TW" altLang="en-US" sz="9600" dirty="0">
              <a:latin typeface="微軟正黑體" pitchFamily="34" charset="-120"/>
              <a:ea typeface="微軟正黑體" pitchFamily="34" charset="-120"/>
            </a:endParaRPr>
          </a:p>
        </p:txBody>
      </p:sp>
      <p:sp>
        <p:nvSpPr>
          <p:cNvPr id="11" name="文字方塊 10">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5</a:t>
            </a:r>
            <a:endParaRPr kumimoji="1" lang="zh-TW" altLang="en-US" sz="4400" dirty="0">
              <a:solidFill>
                <a:schemeClr val="tx2">
                  <a:lumMod val="75000"/>
                </a:schemeClr>
              </a:solidFill>
            </a:endParaRPr>
          </a:p>
        </p:txBody>
      </p:sp>
      <p:pic>
        <p:nvPicPr>
          <p:cNvPr id="1026" name="Picture 2"/>
          <p:cNvPicPr>
            <a:picLocks noChangeAspect="1" noChangeArrowheads="1"/>
          </p:cNvPicPr>
          <p:nvPr/>
        </p:nvPicPr>
        <p:blipFill>
          <a:blip r:embed="rId3" cstate="print">
            <a:clrChange>
              <a:clrFrom>
                <a:srgbClr val="FFFFFF"/>
              </a:clrFrom>
              <a:clrTo>
                <a:srgbClr val="FFFFFF">
                  <a:alpha val="0"/>
                </a:srgbClr>
              </a:clrTo>
            </a:clrChange>
          </a:blip>
          <a:srcRect t="21650"/>
          <a:stretch>
            <a:fillRect/>
          </a:stretch>
        </p:blipFill>
        <p:spPr bwMode="auto">
          <a:xfrm>
            <a:off x="454696" y="2321496"/>
            <a:ext cx="13406508" cy="640871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958752" y="8730208"/>
            <a:ext cx="8136904" cy="4577008"/>
          </a:xfrm>
          <a:prstGeom prst="rect">
            <a:avLst/>
          </a:prstGeom>
          <a:noFill/>
          <a:ln w="9525">
            <a:noFill/>
            <a:miter lim="800000"/>
            <a:headEnd/>
            <a:tailEnd/>
          </a:ln>
        </p:spPr>
      </p:pic>
      <p:grpSp>
        <p:nvGrpSpPr>
          <p:cNvPr id="17" name="群組 16"/>
          <p:cNvGrpSpPr/>
          <p:nvPr/>
        </p:nvGrpSpPr>
        <p:grpSpPr>
          <a:xfrm>
            <a:off x="8663608" y="5633864"/>
            <a:ext cx="14833648" cy="7751754"/>
            <a:chOff x="5738648" y="2774730"/>
            <a:chExt cx="18137352" cy="10027453"/>
          </a:xfrm>
        </p:grpSpPr>
        <p:graphicFrame>
          <p:nvGraphicFramePr>
            <p:cNvPr id="5" name="資料庫圖表 4"/>
            <p:cNvGraphicFramePr/>
            <p:nvPr>
              <p:extLst>
                <p:ext uri="{D42A27DB-BD31-4B8C-83A1-F6EECF244321}">
                  <p14:modId xmlns:p14="http://schemas.microsoft.com/office/powerpoint/2010/main" xmlns="" val="2032980874"/>
                </p:ext>
              </p:extLst>
            </p:nvPr>
          </p:nvGraphicFramePr>
          <p:xfrm>
            <a:off x="5738648" y="2774730"/>
            <a:ext cx="18137352" cy="8403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Picture 2"/>
            <p:cNvPicPr>
              <a:picLocks noChangeAspect="1" noChangeArrowheads="1"/>
            </p:cNvPicPr>
            <p:nvPr/>
          </p:nvPicPr>
          <p:blipFill>
            <a:blip r:embed="rId10" cstate="print"/>
            <a:srcRect r="49920"/>
            <a:stretch>
              <a:fillRect/>
            </a:stretch>
          </p:blipFill>
          <p:spPr bwMode="auto">
            <a:xfrm>
              <a:off x="20315279" y="5549884"/>
              <a:ext cx="3456160" cy="4527084"/>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11" cstate="print"/>
            <a:srcRect/>
            <a:stretch>
              <a:fillRect/>
            </a:stretch>
          </p:blipFill>
          <p:spPr bwMode="auto">
            <a:xfrm>
              <a:off x="7235420" y="8736172"/>
              <a:ext cx="2631817" cy="406601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29" name="Picture 5"/>
            <p:cNvPicPr>
              <a:picLocks noChangeAspect="1" noChangeArrowheads="1"/>
            </p:cNvPicPr>
            <p:nvPr/>
          </p:nvPicPr>
          <p:blipFill>
            <a:blip r:embed="rId12" cstate="print"/>
            <a:srcRect/>
            <a:stretch>
              <a:fillRect/>
            </a:stretch>
          </p:blipFill>
          <p:spPr bwMode="auto">
            <a:xfrm>
              <a:off x="11582603" y="7631250"/>
              <a:ext cx="8422535" cy="4737675"/>
            </a:xfrm>
            <a:prstGeom prst="rect">
              <a:avLst/>
            </a:prstGeom>
            <a:noFill/>
            <a:ln w="9525">
              <a:noFill/>
              <a:miter lim="800000"/>
              <a:headEnd/>
              <a:tailEnd/>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pic>
        <p:nvPicPr>
          <p:cNvPr id="1026" name="Picture 2" descr="大自然，孩子，鹅，小鸟，小男孩，鸭子壁纸,高清图片-壁纸吧"/>
          <p:cNvPicPr>
            <a:picLocks noChangeAspect="1" noChangeArrowheads="1"/>
          </p:cNvPicPr>
          <p:nvPr/>
        </p:nvPicPr>
        <p:blipFill>
          <a:blip r:embed="rId2" cstate="print">
            <a:lum/>
          </a:blip>
          <a:srcRect t="6900" b="8540"/>
          <a:stretch>
            <a:fillRect/>
          </a:stretch>
        </p:blipFill>
        <p:spPr bwMode="auto">
          <a:xfrm>
            <a:off x="0" y="0"/>
            <a:ext cx="24336460" cy="13716000"/>
          </a:xfrm>
          <a:prstGeom prst="rect">
            <a:avLst/>
          </a:prstGeom>
          <a:noFill/>
        </p:spPr>
      </p:pic>
      <p:sp>
        <p:nvSpPr>
          <p:cNvPr id="6" name="文字方塊 5"/>
          <p:cNvSpPr txBox="1"/>
          <p:nvPr/>
        </p:nvSpPr>
        <p:spPr>
          <a:xfrm>
            <a:off x="14406578" y="3428976"/>
            <a:ext cx="6643734" cy="7478970"/>
          </a:xfrm>
          <a:prstGeom prst="rect">
            <a:avLst/>
          </a:prstGeom>
          <a:noFill/>
        </p:spPr>
        <p:txBody>
          <a:bodyPr wrap="square" rtlCol="0">
            <a:spAutoFit/>
          </a:bodyPr>
          <a:lstStyle/>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Inspire </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Design</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Thinking </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from kids</a:t>
            </a:r>
            <a:endParaRPr lang="zh-TW" altLang="en-US" sz="12000" dirty="0">
              <a:solidFill>
                <a:srgbClr val="FFFDF5"/>
              </a:solidFill>
              <a:effectLst>
                <a:outerShdw blurRad="38100" dist="38100" dir="2700000" algn="tl">
                  <a:srgbClr val="000000">
                    <a:alpha val="43137"/>
                  </a:srgbClr>
                </a:outerShdw>
              </a:effectLst>
              <a:latin typeface="Impact" pitchFamily="34" charset="0"/>
            </a:endParaRPr>
          </a:p>
        </p:txBody>
      </p:sp>
      <p:pic>
        <p:nvPicPr>
          <p:cNvPr id="7" name="Picture 4" descr="pasted-image.pdf"/>
          <p:cNvPicPr>
            <a:picLocks noChangeAspect="1"/>
          </p:cNvPicPr>
          <p:nvPr/>
        </p:nvPicPr>
        <p:blipFill>
          <a:blip r:embed="rId3"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Tree>
    <p:extLst>
      <p:ext uri="{BB962C8B-B14F-4D97-AF65-F5344CB8AC3E}">
        <p14:creationId xmlns="" xmlns:p14="http://schemas.microsoft.com/office/powerpoint/2010/main" val="255562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10.xml.rels><?xml version="1.0" encoding="UTF-8" standalone="yes"?>
<Relationships xmlns="http://schemas.openxmlformats.org/package/2006/relationships"><Relationship Id="rId1" Type="http://schemas.openxmlformats.org/officeDocument/2006/relationships/image" Target="../media/image1.png"/></Relationships>
</file>

<file path=ppt/theme/_rels/theme11.xml.rels><?xml version="1.0" encoding="UTF-8" standalone="yes"?>
<Relationships xmlns="http://schemas.openxmlformats.org/package/2006/relationships"><Relationship Id="rId1" Type="http://schemas.openxmlformats.org/officeDocument/2006/relationships/image" Target="../media/image1.png"/></Relationships>
</file>

<file path=ppt/theme/_rels/theme12.xml.rels><?xml version="1.0" encoding="UTF-8" standalone="yes"?>
<Relationships xmlns="http://schemas.openxmlformats.org/package/2006/relationships"><Relationship Id="rId1" Type="http://schemas.openxmlformats.org/officeDocument/2006/relationships/image" Target="../media/image1.png"/></Relationships>
</file>

<file path=ppt/theme/_rels/theme14.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0.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1.xml><?xml version="1.0" encoding="utf-8"?>
<a:theme xmlns:a="http://schemas.openxmlformats.org/drawingml/2006/main" name="2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2.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3.xml><?xml version="1.0" encoding="utf-8"?>
<a:theme xmlns:a="http://schemas.openxmlformats.org/drawingml/2006/main" name="6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4.xml><?xml version="1.0" encoding="utf-8"?>
<a:theme xmlns:a="http://schemas.openxmlformats.org/drawingml/2006/main" name="2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5.xml><?xml version="1.0" encoding="utf-8"?>
<a:theme xmlns:a="http://schemas.openxmlformats.org/drawingml/2006/main" name="拓可思公版_右下">
  <a:themeElements>
    <a:clrScheme name="自訂 2">
      <a:dk1>
        <a:srgbClr val="000000"/>
      </a:dk1>
      <a:lt1>
        <a:srgbClr val="FFFDF5"/>
      </a:lt1>
      <a:dk2>
        <a:srgbClr val="4D4D4D"/>
      </a:dk2>
      <a:lt2>
        <a:srgbClr val="DDDDDD"/>
      </a:lt2>
      <a:accent1>
        <a:srgbClr val="3887C0"/>
      </a:accent1>
      <a:accent2>
        <a:srgbClr val="00B3AB"/>
      </a:accent2>
      <a:accent3>
        <a:srgbClr val="FFD55E"/>
      </a:accent3>
      <a:accent4>
        <a:srgbClr val="838383"/>
      </a:accent4>
      <a:accent5>
        <a:srgbClr val="F69200"/>
      </a:accent5>
      <a:accent6>
        <a:srgbClr val="DF5327"/>
      </a:accent6>
      <a:hlink>
        <a:srgbClr val="F59E00"/>
      </a:hlink>
      <a:folHlink>
        <a:srgbClr val="B2B2B2"/>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1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9.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20.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4.xml><?xml version="1.0" encoding="utf-8"?>
<a:theme xmlns:a="http://schemas.openxmlformats.org/drawingml/2006/main" name="6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5.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6.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7.xml><?xml version="1.0" encoding="utf-8"?>
<a:theme xmlns:a="http://schemas.openxmlformats.org/drawingml/2006/main" name="15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8.xml><?xml version="1.0" encoding="utf-8"?>
<a:theme xmlns:a="http://schemas.openxmlformats.org/drawingml/2006/main" name="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9.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132111</TotalTime>
  <Words>2521</Words>
  <Application>Microsoft Office PowerPoint</Application>
  <PresentationFormat>自訂</PresentationFormat>
  <Paragraphs>474</Paragraphs>
  <Slides>27</Slides>
  <Notes>4</Notes>
  <HiddenSlides>0</HiddenSlides>
  <MMClips>0</MMClips>
  <ScaleCrop>false</ScaleCrop>
  <HeadingPairs>
    <vt:vector size="4" baseType="variant">
      <vt:variant>
        <vt:lpstr>佈景主題</vt:lpstr>
      </vt:variant>
      <vt:variant>
        <vt:i4>18</vt:i4>
      </vt:variant>
      <vt:variant>
        <vt:lpstr>投影片標題</vt:lpstr>
      </vt:variant>
      <vt:variant>
        <vt:i4>27</vt:i4>
      </vt:variant>
    </vt:vector>
  </HeadingPairs>
  <TitlesOfParts>
    <vt:vector size="45" baseType="lpstr">
      <vt:lpstr>1_Regular Theme</vt:lpstr>
      <vt:lpstr>3_Regular Theme</vt:lpstr>
      <vt:lpstr>4_Regular Theme</vt:lpstr>
      <vt:lpstr>6_Regular Theme</vt:lpstr>
      <vt:lpstr>Regular Theme - 空白 拷貝</vt:lpstr>
      <vt:lpstr>14_Regular Theme</vt:lpstr>
      <vt:lpstr>15_Regular Theme</vt:lpstr>
      <vt:lpstr>Regular Theme</vt:lpstr>
      <vt:lpstr>2_Regular Theme</vt:lpstr>
      <vt:lpstr>17_Regular Theme</vt:lpstr>
      <vt:lpstr>20_Regular Theme</vt:lpstr>
      <vt:lpstr>18_Regular Theme</vt:lpstr>
      <vt:lpstr>6_Regular Theme - 空白 拷貝</vt:lpstr>
      <vt:lpstr>27_Regular Theme</vt:lpstr>
      <vt:lpstr>拓可思公版_右下</vt:lpstr>
      <vt:lpstr>3_Office Theme</vt:lpstr>
      <vt:lpstr>Office Theme</vt:lpstr>
      <vt:lpstr>1_Regular Theme - 空白 拷貝</vt:lpstr>
      <vt:lpstr>投影片 1</vt:lpstr>
      <vt:lpstr>投影片 2</vt:lpstr>
      <vt:lpstr>投影片 3</vt:lpstr>
      <vt:lpstr>採用DDMT/Critical thinking教學方法</vt:lpstr>
      <vt:lpstr>投影片 5</vt:lpstr>
      <vt:lpstr>TW市場規模Revenue估算</vt:lpstr>
      <vt:lpstr>2020 – 2021 營運概況</vt:lpstr>
      <vt:lpstr>解決方案 – 資訊科技教育+流程思考</vt:lpstr>
      <vt:lpstr>投影片 9</vt:lpstr>
      <vt:lpstr>投影片 10</vt:lpstr>
      <vt:lpstr>投影片 11</vt:lpstr>
      <vt:lpstr>Marketing Achievements</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Kevin Kao</cp:lastModifiedBy>
  <cp:revision>143</cp:revision>
  <dcterms:modified xsi:type="dcterms:W3CDTF">2022-11-09T23:28:37Z</dcterms:modified>
</cp:coreProperties>
</file>